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 id="2147483654" r:id="rId2"/>
  </p:sldMasterIdLst>
  <p:notesMasterIdLst>
    <p:notesMasterId r:id="rId46"/>
  </p:notesMasterIdLst>
  <p:sldIdLst>
    <p:sldId id="256" r:id="rId3"/>
    <p:sldId id="344" r:id="rId4"/>
    <p:sldId id="257" r:id="rId5"/>
    <p:sldId id="258" r:id="rId6"/>
    <p:sldId id="259" r:id="rId7"/>
    <p:sldId id="260" r:id="rId8"/>
    <p:sldId id="261" r:id="rId9"/>
    <p:sldId id="262" r:id="rId10"/>
    <p:sldId id="340" r:id="rId11"/>
    <p:sldId id="341" r:id="rId12"/>
    <p:sldId id="335" r:id="rId13"/>
    <p:sldId id="298" r:id="rId14"/>
    <p:sldId id="297" r:id="rId15"/>
    <p:sldId id="342" r:id="rId16"/>
    <p:sldId id="267" r:id="rId17"/>
    <p:sldId id="268" r:id="rId18"/>
    <p:sldId id="290" r:id="rId19"/>
    <p:sldId id="321" r:id="rId20"/>
    <p:sldId id="299" r:id="rId21"/>
    <p:sldId id="271" r:id="rId22"/>
    <p:sldId id="336" r:id="rId23"/>
    <p:sldId id="300" r:id="rId24"/>
    <p:sldId id="273" r:id="rId25"/>
    <p:sldId id="343" r:id="rId26"/>
    <p:sldId id="275" r:id="rId27"/>
    <p:sldId id="276" r:id="rId28"/>
    <p:sldId id="277" r:id="rId29"/>
    <p:sldId id="278" r:id="rId30"/>
    <p:sldId id="279" r:id="rId31"/>
    <p:sldId id="337" r:id="rId32"/>
    <p:sldId id="283" r:id="rId33"/>
    <p:sldId id="338" r:id="rId34"/>
    <p:sldId id="328" r:id="rId35"/>
    <p:sldId id="329" r:id="rId36"/>
    <p:sldId id="330" r:id="rId37"/>
    <p:sldId id="326" r:id="rId38"/>
    <p:sldId id="339" r:id="rId39"/>
    <p:sldId id="286" r:id="rId40"/>
    <p:sldId id="287" r:id="rId41"/>
    <p:sldId id="345" r:id="rId42"/>
    <p:sldId id="333" r:id="rId43"/>
    <p:sldId id="327" r:id="rId44"/>
    <p:sldId id="308" r:id="rId45"/>
  </p:sldIdLst>
  <p:sldSz cx="9144000" cy="6858000" type="screen4x3"/>
  <p:notesSz cx="7010400"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Tucker" initials="" lastIdx="9" clrIdx="0"/>
  <p:cmAuthor id="1" name="" initials="" lastIdx="1" clrIdx="1"/>
  <p:cmAuthor id="2" name="Jill Zimmerman" initials="JMZ" lastIdx="8" clrIdx="2">
    <p:extLst/>
  </p:cmAuthor>
  <p:cmAuthor id="3" name="Jill Zimmerman" initials="JMZ [2]" lastIdx="1" clrIdx="3">
    <p:extLst/>
  </p:cmAuthor>
  <p:cmAuthor id="4" name="Jessica Baghian" initials="" lastIdx="3" clrIdx="4"/>
  <p:cmAuthor id="5" name="Annie Morrison" initials="AM" lastIdx="6" clrIdx="5">
    <p:extLst/>
  </p:cmAuthor>
  <p:cmAuthor id="6" name="  Doe" initials=" D" lastIdx="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BBA5C2E-2165-44BD-8D45-D2724C882F81}">
  <a:tblStyle styleId="{8BBA5C2E-2165-44BD-8D45-D2724C882F81}" styleName="Table_0">
    <a:wholeTbl>
      <a:tcTxStyle b="off" i="off">
        <a:font>
          <a:latin typeface="Calibri"/>
          <a:ea typeface="Calibri"/>
          <a:cs typeface="Calibri"/>
        </a:font>
        <a:schemeClr val="dk1"/>
      </a:tcTxStyle>
      <a:tcStyle>
        <a:tcBdr>
          <a:left>
            <a:ln w="12700" cap="flat" cmpd="sng">
              <a:solidFill>
                <a:schemeClr val="accent5"/>
              </a:solidFill>
              <a:prstDash val="solid"/>
              <a:round/>
              <a:headEnd type="none" w="med" len="med"/>
              <a:tailEnd type="none" w="med" len="med"/>
            </a:ln>
          </a:left>
          <a:right>
            <a:ln w="12700" cap="flat" cmpd="sng">
              <a:solidFill>
                <a:schemeClr val="accent5"/>
              </a:solidFill>
              <a:prstDash val="solid"/>
              <a:round/>
              <a:headEnd type="none" w="med" len="med"/>
              <a:tailEnd type="none" w="med" len="med"/>
            </a:ln>
          </a:right>
          <a:top>
            <a:ln w="12700" cap="flat" cmpd="sng">
              <a:solidFill>
                <a:schemeClr val="accent5"/>
              </a:solidFill>
              <a:prstDash val="solid"/>
              <a:round/>
              <a:headEnd type="none" w="med" len="med"/>
              <a:tailEnd type="none" w="med" len="med"/>
            </a:ln>
          </a:top>
          <a:bottom>
            <a:ln w="12700" cap="flat" cmpd="sng">
              <a:solidFill>
                <a:schemeClr val="accent5"/>
              </a:solidFill>
              <a:prstDash val="solid"/>
              <a:round/>
              <a:headEnd type="none" w="med" len="med"/>
              <a:tailEnd type="none" w="med" len="med"/>
            </a:ln>
          </a:bottom>
          <a:insideH>
            <a:ln w="12700" cap="flat" cmpd="sng">
              <a:solidFill>
                <a:schemeClr val="accent5"/>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chemeClr val="lt1"/>
          </a:solidFill>
        </a:fill>
      </a:tcStyle>
    </a:wholeTbl>
    <a:band1H>
      <a:tcStyle>
        <a:tcBdr/>
        <a:fill>
          <a:solidFill>
            <a:srgbClr val="E8F1F5"/>
          </a:solidFill>
        </a:fill>
      </a:tcStyle>
    </a:band1H>
    <a:band1V>
      <a:tcStyle>
        <a:tcBdr/>
        <a:fill>
          <a:solidFill>
            <a:srgbClr val="E8F1F5"/>
          </a:solidFill>
        </a:fill>
      </a:tcStyle>
    </a:band1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med" len="med"/>
              <a:tailEnd type="none" w="med" len="med"/>
            </a:ln>
          </a:top>
        </a:tcBdr>
        <a:fill>
          <a:solidFill>
            <a:schemeClr val="lt1"/>
          </a:solidFill>
        </a:fill>
      </a:tcStyle>
    </a:lastRow>
    <a:firstRow>
      <a:tcTxStyle b="on" i="off">
        <a:font>
          <a:latin typeface="Calibri"/>
          <a:ea typeface="Calibri"/>
          <a:cs typeface="Calibri"/>
        </a:font>
        <a:schemeClr val="lt1"/>
      </a:tcTxStyle>
      <a:tcStyle>
        <a:tcBdr/>
        <a:fill>
          <a:solidFill>
            <a:schemeClr val="accent5"/>
          </a:solidFill>
        </a:fill>
      </a:tcStyle>
    </a:firstRow>
  </a:tblStyle>
  <a:tblStyle styleId="{56E6CC66-82B5-42CD-94CC-B0BB458930BD}"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F1F5"/>
          </a:solidFill>
        </a:fill>
      </a:tcStyle>
    </a:wholeTbl>
    <a:band1H>
      <a:tcStyle>
        <a:tcBdr/>
        <a:fill>
          <a:solidFill>
            <a:srgbClr val="CEE2EA"/>
          </a:solidFill>
        </a:fill>
      </a:tcStyle>
    </a:band1H>
    <a:band1V>
      <a:tcStyle>
        <a:tcBdr/>
        <a:fill>
          <a:solidFill>
            <a:srgbClr val="CEE2EA"/>
          </a:solidFill>
        </a:fill>
      </a:tcStyle>
    </a:band1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5"/>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5"/>
          </a:solidFill>
        </a:fill>
      </a:tcStyle>
    </a:firstRow>
  </a:tblStyle>
  <a:tblStyle styleId="{8BA5E66B-21C6-475E-841A-870554E0284D}" styleName="Table_2">
    <a:wholeTbl>
      <a:tcTxStyle b="off" i="off">
        <a:font>
          <a:latin typeface="Tw Cen MT"/>
          <a:ea typeface="Tw Cen MT"/>
          <a:cs typeface="Tw Cen MT"/>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F1F5"/>
          </a:solidFill>
        </a:fill>
      </a:tcStyle>
    </a:wholeTbl>
    <a:band1H>
      <a:tcStyle>
        <a:tcBdr/>
        <a:fill>
          <a:solidFill>
            <a:srgbClr val="CEE2EA"/>
          </a:solidFill>
        </a:fill>
      </a:tcStyle>
    </a:band1H>
    <a:band1V>
      <a:tcStyle>
        <a:tcBdr/>
        <a:fill>
          <a:solidFill>
            <a:srgbClr val="CEE2EA"/>
          </a:solidFill>
        </a:fill>
      </a:tcStyle>
    </a:band1V>
    <a:lastCol>
      <a:tcTxStyle b="on" i="off">
        <a:font>
          <a:latin typeface="Tw Cen MT"/>
          <a:ea typeface="Tw Cen MT"/>
          <a:cs typeface="Tw Cen MT"/>
        </a:font>
        <a:schemeClr val="lt1"/>
      </a:tcTxStyle>
      <a:tcStyle>
        <a:tcBdr/>
        <a:fill>
          <a:solidFill>
            <a:schemeClr val="accent5"/>
          </a:solidFill>
        </a:fill>
      </a:tcStyle>
    </a:lastCol>
    <a:firstCol>
      <a:tcTxStyle b="on" i="off">
        <a:font>
          <a:latin typeface="Tw Cen MT"/>
          <a:ea typeface="Tw Cen MT"/>
          <a:cs typeface="Tw Cen MT"/>
        </a:font>
        <a:schemeClr val="lt1"/>
      </a:tcTxStyle>
      <a:tcStyle>
        <a:tcBdr/>
        <a:fill>
          <a:solidFill>
            <a:schemeClr val="accent5"/>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med" len="med"/>
              <a:tailEnd type="none" w="med" len="med"/>
            </a:ln>
          </a:top>
        </a:tcBdr>
        <a:fill>
          <a:solidFill>
            <a:schemeClr val="accent5"/>
          </a:solidFill>
        </a:fill>
      </a:tcStyle>
    </a:lastRow>
    <a:firstRow>
      <a:tcTxStyle b="on" i="off">
        <a:font>
          <a:latin typeface="Tw Cen MT"/>
          <a:ea typeface="Tw Cen MT"/>
          <a:cs typeface="Tw Cen MT"/>
        </a:font>
        <a:schemeClr val="lt1"/>
      </a:tcTxStyle>
      <a:tcStyle>
        <a:tcBdr>
          <a:bottom>
            <a:ln w="38100" cap="flat" cmpd="sng">
              <a:solidFill>
                <a:schemeClr val="lt1"/>
              </a:solidFill>
              <a:prstDash val="solid"/>
              <a:round/>
              <a:headEnd type="none" w="med" len="med"/>
              <a:tailEnd type="none" w="med" len="med"/>
            </a:ln>
          </a:bottom>
        </a:tcBdr>
        <a:fill>
          <a:solidFill>
            <a:schemeClr val="accent5"/>
          </a:solidFill>
        </a:fill>
      </a:tcStyle>
    </a:firstRow>
  </a:tblStyle>
  <a:tblStyle styleId="{4BCE4868-9C36-4771-8424-0D2C136C2453}" styleName="Table_3">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BAD7702E-0A7B-4184-8355-7C795BB7B5DE}" styleName="Table_4">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66"/>
    <p:restoredTop sz="94721"/>
  </p:normalViewPr>
  <p:slideViewPr>
    <p:cSldViewPr snapToGrid="0" snapToObjects="1">
      <p:cViewPr varScale="1">
        <p:scale>
          <a:sx n="108" d="100"/>
          <a:sy n="108" d="100"/>
        </p:scale>
        <p:origin x="1200"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commentAuthors" Target="commentAuthors.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273036041342"/>
          <c:y val="0.0787349430693383"/>
          <c:w val="0.330963587067475"/>
          <c:h val="0.508004108645204"/>
        </c:manualLayout>
      </c:layout>
      <c:pieChart>
        <c:varyColors val="1"/>
        <c:ser>
          <c:idx val="0"/>
          <c:order val="0"/>
          <c:tx>
            <c:strRef>
              <c:f>Sheet1!$B$1</c:f>
              <c:strCache>
                <c:ptCount val="1"/>
                <c:pt idx="0">
                  <c:v>Column1</c:v>
                </c:pt>
              </c:strCache>
            </c:strRef>
          </c:tx>
          <c:dPt>
            <c:idx val="0"/>
            <c:bubble3D val="0"/>
            <c:spPr>
              <a:solidFill>
                <a:schemeClr val="bg2">
                  <a:lumMod val="40000"/>
                  <a:lumOff val="60000"/>
                </a:schemeClr>
              </a:solidFill>
              <a:ln w="19050">
                <a:solidFill>
                  <a:schemeClr val="lt1"/>
                </a:solidFill>
              </a:ln>
              <a:effectLst/>
            </c:spPr>
          </c:dPt>
          <c:dPt>
            <c:idx val="1"/>
            <c:bubble3D val="0"/>
            <c:spPr>
              <a:solidFill>
                <a:schemeClr val="accent2">
                  <a:lumMod val="40000"/>
                  <a:lumOff val="60000"/>
                </a:schemeClr>
              </a:solidFill>
              <a:ln w="19050">
                <a:solidFill>
                  <a:schemeClr val="lt1"/>
                </a:solidFill>
              </a:ln>
              <a:effectLst/>
            </c:spPr>
          </c:dPt>
          <c:dLbls>
            <c:dLbl>
              <c:idx val="1"/>
              <c:layout>
                <c:manualLayout>
                  <c:x val="-0.0707187779519047"/>
                  <c:y val="0.028630888388850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50000"/>
                          <a:lumOff val="50000"/>
                        </a:schemeClr>
                      </a:solidFill>
                      <a:latin typeface="Calibri" charset="0"/>
                      <a:ea typeface="Calibri" charset="0"/>
                      <a:cs typeface="Calibri"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Calibri" charset="0"/>
                    <a:ea typeface="Calibri" charset="0"/>
                    <a:cs typeface="Calibri"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Assessment Index</c:v>
                </c:pt>
                <c:pt idx="1">
                  <c:v>Dropout Credit Accumulation Index</c:v>
                </c:pt>
              </c:strCache>
            </c:strRef>
          </c:cat>
          <c:val>
            <c:numRef>
              <c:f>Sheet1!$B$2:$B$3</c:f>
              <c:numCache>
                <c:formatCode>0%</c:formatCode>
                <c:ptCount val="2"/>
                <c:pt idx="0">
                  <c:v>0.95</c:v>
                </c:pt>
                <c:pt idx="1">
                  <c:v>0.05</c:v>
                </c:pt>
              </c:numCache>
            </c:numRef>
          </c:val>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212993697648699"/>
          <c:y val="0.722735771561581"/>
          <c:w val="0.557691262629304"/>
          <c:h val="0.152004091737199"/>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Calibri" charset="0"/>
              <a:ea typeface="Calibri" charset="0"/>
              <a:cs typeface="Calibri" charset="0"/>
            </a:defRPr>
          </a:pPr>
          <a:endParaRPr lang="en-US"/>
        </a:p>
      </c:txPr>
    </c:legend>
    <c:plotVisOnly val="1"/>
    <c:dispBlanksAs val="gap"/>
    <c:showDLblsOverMax val="0"/>
  </c:chart>
  <c:spPr>
    <a:noFill/>
    <a:ln>
      <a:noFill/>
    </a:ln>
    <a:effectLst/>
  </c:spPr>
  <c:txPr>
    <a:bodyPr/>
    <a:lstStyle/>
    <a:p>
      <a:pPr>
        <a:defRPr sz="1200">
          <a:latin typeface="Calibri" charset="0"/>
          <a:ea typeface="Calibri" charset="0"/>
          <a:cs typeface="Calibri"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273036041342"/>
          <c:y val="0.0787349430693383"/>
          <c:w val="0.330963587067475"/>
          <c:h val="0.508004108645204"/>
        </c:manualLayout>
      </c:layout>
      <c:pieChart>
        <c:varyColors val="1"/>
        <c:ser>
          <c:idx val="0"/>
          <c:order val="0"/>
          <c:tx>
            <c:strRef>
              <c:f>Sheet1!$B$1</c:f>
              <c:strCache>
                <c:ptCount val="1"/>
                <c:pt idx="0">
                  <c:v>Column1</c:v>
                </c:pt>
              </c:strCache>
            </c:strRef>
          </c:tx>
          <c:spPr>
            <a:solidFill>
              <a:schemeClr val="accent5">
                <a:lumMod val="60000"/>
                <a:lumOff val="40000"/>
              </a:schemeClr>
            </a:solidFill>
            <a:ln>
              <a:noFill/>
            </a:ln>
          </c:spPr>
          <c:dPt>
            <c:idx val="0"/>
            <c:bubble3D val="0"/>
            <c:spPr>
              <a:solidFill>
                <a:schemeClr val="bg2">
                  <a:lumMod val="40000"/>
                  <a:lumOff val="60000"/>
                </a:schemeClr>
              </a:solidFill>
              <a:ln w="19050">
                <a:noFill/>
              </a:ln>
              <a:effectLst/>
            </c:spPr>
          </c:dPt>
          <c:dLbls>
            <c:dLbl>
              <c:idx val="0"/>
              <c:layout>
                <c:manualLayout>
                  <c:x val="0.00466232263162455"/>
                  <c:y val="-0.39360426532605"/>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Calibri" charset="0"/>
                    <a:ea typeface="Calibri" charset="0"/>
                    <a:cs typeface="Calibri"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c:f>
              <c:strCache>
                <c:ptCount val="1"/>
                <c:pt idx="0">
                  <c:v>Assessment Index</c:v>
                </c:pt>
              </c:strCache>
            </c:strRef>
          </c:cat>
          <c:val>
            <c:numRef>
              <c:f>Sheet1!$B$2</c:f>
              <c:numCache>
                <c:formatCode>0%</c:formatCode>
                <c:ptCount val="1"/>
                <c:pt idx="0">
                  <c:v>1.0</c:v>
                </c:pt>
              </c:numCache>
            </c:numRef>
          </c:val>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38381848170761"/>
          <c:y val="0.618948801151999"/>
          <c:w val="0.557691262629304"/>
          <c:h val="0.327368283118907"/>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Calibri" charset="0"/>
              <a:ea typeface="Calibri" charset="0"/>
              <a:cs typeface="Calibri" charset="0"/>
            </a:defRPr>
          </a:pPr>
          <a:endParaRPr lang="en-US"/>
        </a:p>
      </c:txPr>
    </c:legend>
    <c:plotVisOnly val="1"/>
    <c:dispBlanksAs val="gap"/>
    <c:showDLblsOverMax val="0"/>
  </c:chart>
  <c:spPr>
    <a:noFill/>
    <a:ln>
      <a:noFill/>
    </a:ln>
    <a:effectLst/>
  </c:spPr>
  <c:txPr>
    <a:bodyPr/>
    <a:lstStyle/>
    <a:p>
      <a:pPr>
        <a:defRPr sz="1200">
          <a:latin typeface="Calibri" charset="0"/>
          <a:ea typeface="Calibri" charset="0"/>
          <a:cs typeface="Calibri"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7273036041342"/>
          <c:y val="0.0787349430693383"/>
          <c:w val="0.330963587067475"/>
          <c:h val="0.508004108645204"/>
        </c:manualLayout>
      </c:layout>
      <c:pieChart>
        <c:varyColors val="1"/>
        <c:ser>
          <c:idx val="0"/>
          <c:order val="0"/>
          <c:tx>
            <c:strRef>
              <c:f>Sheet1!$B$1</c:f>
              <c:strCache>
                <c:ptCount val="1"/>
                <c:pt idx="0">
                  <c:v>Column1</c:v>
                </c:pt>
              </c:strCache>
            </c:strRef>
          </c:tx>
          <c:dPt>
            <c:idx val="0"/>
            <c:bubble3D val="0"/>
            <c:spPr>
              <a:solidFill>
                <a:schemeClr val="bg2">
                  <a:lumMod val="60000"/>
                  <a:lumOff val="40000"/>
                </a:schemeClr>
              </a:solidFill>
              <a:ln w="19050">
                <a:solidFill>
                  <a:schemeClr val="lt1"/>
                </a:solidFill>
              </a:ln>
              <a:effectLst/>
            </c:spPr>
          </c:dPt>
          <c:dPt>
            <c:idx val="1"/>
            <c:bubble3D val="0"/>
            <c:spPr>
              <a:solidFill>
                <a:schemeClr val="bg2">
                  <a:lumMod val="40000"/>
                  <a:lumOff val="60000"/>
                </a:schemeClr>
              </a:solidFill>
              <a:ln w="19050">
                <a:solidFill>
                  <a:schemeClr val="lt1"/>
                </a:solidFill>
              </a:ln>
              <a:effectLst/>
            </c:spPr>
          </c:dPt>
          <c:dPt>
            <c:idx val="2"/>
            <c:bubble3D val="0"/>
            <c:spPr>
              <a:solidFill>
                <a:schemeClr val="bg2"/>
              </a:solidFill>
              <a:ln w="19050">
                <a:solidFill>
                  <a:schemeClr val="lt1"/>
                </a:solidFill>
              </a:ln>
              <a:effectLst/>
            </c:spPr>
          </c:dPt>
          <c:dPt>
            <c:idx val="3"/>
            <c:bubble3D val="0"/>
            <c:spPr>
              <a:solidFill>
                <a:schemeClr val="bg2">
                  <a:lumMod val="20000"/>
                  <a:lumOff val="80000"/>
                </a:schemeClr>
              </a:solidFill>
              <a:ln w="19050">
                <a:solidFill>
                  <a:schemeClr val="lt1"/>
                </a:solid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Calibri" charset="0"/>
                    <a:ea typeface="Calibri" charset="0"/>
                    <a:cs typeface="Calibri"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EOC (Status)</c:v>
                </c:pt>
                <c:pt idx="1">
                  <c:v>ACT/WorkKeys</c:v>
                </c:pt>
                <c:pt idx="2">
                  <c:v>Strength of Diploma</c:v>
                </c:pt>
                <c:pt idx="3">
                  <c:v>Cohort Graduation Rate</c:v>
                </c:pt>
              </c:strCache>
            </c:strRef>
          </c:cat>
          <c:val>
            <c:numRef>
              <c:f>Sheet1!$B$2:$B$5</c:f>
              <c:numCache>
                <c:formatCode>General</c:formatCode>
                <c:ptCount val="4"/>
                <c:pt idx="0">
                  <c:v>0.25</c:v>
                </c:pt>
                <c:pt idx="1">
                  <c:v>0.25</c:v>
                </c:pt>
                <c:pt idx="2">
                  <c:v>0.25</c:v>
                </c:pt>
                <c:pt idx="3">
                  <c:v>0.25</c:v>
                </c:pt>
              </c:numCache>
            </c:numRef>
          </c:val>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212993697648699"/>
          <c:y val="0.640421967443636"/>
          <c:w val="0.557691262629304"/>
          <c:h val="0.327368283118907"/>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Calibri" charset="0"/>
              <a:ea typeface="Calibri" charset="0"/>
              <a:cs typeface="Calibri" charset="0"/>
            </a:defRPr>
          </a:pPr>
          <a:endParaRPr lang="en-US"/>
        </a:p>
      </c:txPr>
    </c:legend>
    <c:plotVisOnly val="1"/>
    <c:dispBlanksAs val="gap"/>
    <c:showDLblsOverMax val="0"/>
  </c:chart>
  <c:spPr>
    <a:noFill/>
    <a:ln>
      <a:noFill/>
    </a:ln>
    <a:effectLst/>
  </c:spPr>
  <c:txPr>
    <a:bodyPr/>
    <a:lstStyle/>
    <a:p>
      <a:pPr>
        <a:defRPr sz="1200">
          <a:latin typeface="Calibri" charset="0"/>
          <a:ea typeface="Calibri" charset="0"/>
          <a:cs typeface="Calibri"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39" cy="461804"/>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7" y="0"/>
            <a:ext cx="3037839" cy="461804"/>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95387" y="692150"/>
            <a:ext cx="4619625" cy="346392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39" y="4387135"/>
            <a:ext cx="5608319" cy="4156234"/>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772667"/>
            <a:ext cx="3037839" cy="461804"/>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7" y="8772667"/>
            <a:ext cx="3037839" cy="461804"/>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864287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 name="Shape 35"/>
          <p:cNvSpPr txBox="1">
            <a:spLocks noGrp="1"/>
          </p:cNvSpPr>
          <p:nvPr>
            <p:ph type="body" idx="1"/>
          </p:nvPr>
        </p:nvSpPr>
        <p:spPr>
          <a:xfrm>
            <a:off x="701039" y="4387135"/>
            <a:ext cx="5608319" cy="4156234"/>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6" name="Shape 36"/>
          <p:cNvSpPr txBox="1">
            <a:spLocks noGrp="1"/>
          </p:cNvSpPr>
          <p:nvPr>
            <p:ph type="sldNum" idx="12"/>
          </p:nvPr>
        </p:nvSpPr>
        <p:spPr>
          <a:xfrm>
            <a:off x="3970937" y="8772667"/>
            <a:ext cx="3037839" cy="461804"/>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1</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79130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701039" y="4387135"/>
            <a:ext cx="5608319" cy="4156234"/>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1" name="Shape 91"/>
          <p:cNvSpPr txBox="1">
            <a:spLocks noGrp="1"/>
          </p:cNvSpPr>
          <p:nvPr>
            <p:ph type="sldNum" idx="12"/>
          </p:nvPr>
        </p:nvSpPr>
        <p:spPr>
          <a:xfrm>
            <a:off x="3970937" y="8772667"/>
            <a:ext cx="3037839" cy="461804"/>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10</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03846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701039" y="4387135"/>
            <a:ext cx="5608200" cy="4156200"/>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1" name="Shape 101"/>
          <p:cNvSpPr txBox="1">
            <a:spLocks noGrp="1"/>
          </p:cNvSpPr>
          <p:nvPr>
            <p:ph type="sldNum" idx="12"/>
          </p:nvPr>
        </p:nvSpPr>
        <p:spPr>
          <a:xfrm>
            <a:off x="3970937" y="8772667"/>
            <a:ext cx="3037800" cy="461700"/>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749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12</a:t>
            </a:fld>
            <a:endParaRPr lang="en-US"/>
          </a:p>
        </p:txBody>
      </p:sp>
    </p:spTree>
    <p:extLst>
      <p:ext uri="{BB962C8B-B14F-4D97-AF65-F5344CB8AC3E}">
        <p14:creationId xmlns:p14="http://schemas.microsoft.com/office/powerpoint/2010/main" val="2202191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701039" y="4387135"/>
            <a:ext cx="5608319" cy="4156234"/>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9" name="Shape 109"/>
          <p:cNvSpPr txBox="1">
            <a:spLocks noGrp="1"/>
          </p:cNvSpPr>
          <p:nvPr>
            <p:ph type="sldNum" idx="12"/>
          </p:nvPr>
        </p:nvSpPr>
        <p:spPr>
          <a:xfrm>
            <a:off x="3970937" y="8772667"/>
            <a:ext cx="3037839" cy="461804"/>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13</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37542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701039" y="4387135"/>
            <a:ext cx="5608319" cy="4156234"/>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9" name="Shape 109"/>
          <p:cNvSpPr txBox="1">
            <a:spLocks noGrp="1"/>
          </p:cNvSpPr>
          <p:nvPr>
            <p:ph type="sldNum" idx="12"/>
          </p:nvPr>
        </p:nvSpPr>
        <p:spPr>
          <a:xfrm>
            <a:off x="3970937" y="8772667"/>
            <a:ext cx="3037839" cy="461804"/>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14</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05397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701039" y="4387135"/>
            <a:ext cx="5608319" cy="4156234"/>
          </a:xfrm>
          <a:prstGeom prst="rect">
            <a:avLst/>
          </a:prstGeom>
          <a:noFill/>
          <a:ln>
            <a:noFill/>
          </a:ln>
        </p:spPr>
        <p:txBody>
          <a:bodyPr lIns="92825" tIns="46400" rIns="92825" bIns="464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970937" y="8772667"/>
            <a:ext cx="3037839" cy="461804"/>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6785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701039" y="4387135"/>
            <a:ext cx="5608319" cy="4156234"/>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0" name="Shape 140"/>
          <p:cNvSpPr txBox="1">
            <a:spLocks noGrp="1"/>
          </p:cNvSpPr>
          <p:nvPr>
            <p:ph type="sldNum" idx="12"/>
          </p:nvPr>
        </p:nvSpPr>
        <p:spPr>
          <a:xfrm>
            <a:off x="3970937" y="8772667"/>
            <a:ext cx="3037839" cy="461804"/>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16</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55897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924274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1" name="Shape 321"/>
          <p:cNvSpPr txBox="1">
            <a:spLocks noGrp="1"/>
          </p:cNvSpPr>
          <p:nvPr>
            <p:ph type="body" idx="1"/>
          </p:nvPr>
        </p:nvSpPr>
        <p:spPr>
          <a:xfrm>
            <a:off x="701039" y="4387135"/>
            <a:ext cx="5608200" cy="4156200"/>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22" name="Shape 322"/>
          <p:cNvSpPr txBox="1">
            <a:spLocks noGrp="1"/>
          </p:cNvSpPr>
          <p:nvPr>
            <p:ph type="sldNum" idx="12"/>
          </p:nvPr>
        </p:nvSpPr>
        <p:spPr>
          <a:xfrm>
            <a:off x="3970937" y="8772667"/>
            <a:ext cx="3037800" cy="461700"/>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5398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701039" y="4387135"/>
            <a:ext cx="5608319" cy="4156234"/>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0" name="Shape 140"/>
          <p:cNvSpPr txBox="1">
            <a:spLocks noGrp="1"/>
          </p:cNvSpPr>
          <p:nvPr>
            <p:ph type="sldNum" idx="12"/>
          </p:nvPr>
        </p:nvSpPr>
        <p:spPr>
          <a:xfrm>
            <a:off x="3970937" y="8772667"/>
            <a:ext cx="3037839" cy="461804"/>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19</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69268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701039" y="4387135"/>
            <a:ext cx="5608200" cy="4156200"/>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1" name="Shape 101"/>
          <p:cNvSpPr txBox="1">
            <a:spLocks noGrp="1"/>
          </p:cNvSpPr>
          <p:nvPr>
            <p:ph type="sldNum" idx="12"/>
          </p:nvPr>
        </p:nvSpPr>
        <p:spPr>
          <a:xfrm>
            <a:off x="3970937" y="8772667"/>
            <a:ext cx="3037800" cy="461700"/>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749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701039" y="4387135"/>
            <a:ext cx="5608319" cy="4156234"/>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69" name="Shape 169"/>
          <p:cNvSpPr txBox="1">
            <a:spLocks noGrp="1"/>
          </p:cNvSpPr>
          <p:nvPr>
            <p:ph type="sldNum" idx="12"/>
          </p:nvPr>
        </p:nvSpPr>
        <p:spPr>
          <a:xfrm>
            <a:off x="3970937" y="8772667"/>
            <a:ext cx="3037839" cy="461804"/>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8805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701039" y="4387135"/>
            <a:ext cx="5608200" cy="4156200"/>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1" name="Shape 101"/>
          <p:cNvSpPr txBox="1">
            <a:spLocks noGrp="1"/>
          </p:cNvSpPr>
          <p:nvPr>
            <p:ph type="sldNum" idx="12"/>
          </p:nvPr>
        </p:nvSpPr>
        <p:spPr>
          <a:xfrm>
            <a:off x="3970937" y="8772667"/>
            <a:ext cx="3037800" cy="461700"/>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749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22</a:t>
            </a:fld>
            <a:endParaRPr lang="en-US"/>
          </a:p>
        </p:txBody>
      </p:sp>
    </p:spTree>
    <p:extLst>
      <p:ext uri="{BB962C8B-B14F-4D97-AF65-F5344CB8AC3E}">
        <p14:creationId xmlns:p14="http://schemas.microsoft.com/office/powerpoint/2010/main" val="2960973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701039" y="4387135"/>
            <a:ext cx="5608319" cy="4156234"/>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5" name="Shape 185"/>
          <p:cNvSpPr txBox="1">
            <a:spLocks noGrp="1"/>
          </p:cNvSpPr>
          <p:nvPr>
            <p:ph type="sldNum" idx="12"/>
          </p:nvPr>
        </p:nvSpPr>
        <p:spPr>
          <a:xfrm>
            <a:off x="3970937" y="8772667"/>
            <a:ext cx="3037839" cy="461804"/>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23</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9837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701039" y="4387135"/>
            <a:ext cx="5608319" cy="4156234"/>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5" name="Shape 185"/>
          <p:cNvSpPr txBox="1">
            <a:spLocks noGrp="1"/>
          </p:cNvSpPr>
          <p:nvPr>
            <p:ph type="sldNum" idx="12"/>
          </p:nvPr>
        </p:nvSpPr>
        <p:spPr>
          <a:xfrm>
            <a:off x="3970937" y="8772667"/>
            <a:ext cx="3037839" cy="461804"/>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24</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50294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701039" y="4387135"/>
            <a:ext cx="5608319" cy="4156234"/>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04" name="Shape 204"/>
          <p:cNvSpPr txBox="1">
            <a:spLocks noGrp="1"/>
          </p:cNvSpPr>
          <p:nvPr>
            <p:ph type="sldNum" idx="12"/>
          </p:nvPr>
        </p:nvSpPr>
        <p:spPr>
          <a:xfrm>
            <a:off x="3970937" y="8772667"/>
            <a:ext cx="3037839" cy="461804"/>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1330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701039" y="4387135"/>
            <a:ext cx="5608200" cy="4156200"/>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2" name="Shape 212"/>
          <p:cNvSpPr txBox="1">
            <a:spLocks noGrp="1"/>
          </p:cNvSpPr>
          <p:nvPr>
            <p:ph type="sldNum" idx="12"/>
          </p:nvPr>
        </p:nvSpPr>
        <p:spPr>
          <a:xfrm>
            <a:off x="3970937" y="8772667"/>
            <a:ext cx="3037800" cy="461700"/>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22020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8" name="Shape 218"/>
          <p:cNvSpPr txBox="1">
            <a:spLocks noGrp="1"/>
          </p:cNvSpPr>
          <p:nvPr>
            <p:ph type="body" idx="1"/>
          </p:nvPr>
        </p:nvSpPr>
        <p:spPr>
          <a:xfrm>
            <a:off x="701039" y="4387135"/>
            <a:ext cx="5608319" cy="4156234"/>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9" name="Shape 219"/>
          <p:cNvSpPr txBox="1">
            <a:spLocks noGrp="1"/>
          </p:cNvSpPr>
          <p:nvPr>
            <p:ph type="sldNum" idx="12"/>
          </p:nvPr>
        </p:nvSpPr>
        <p:spPr>
          <a:xfrm>
            <a:off x="3970937" y="8772667"/>
            <a:ext cx="3037839" cy="461804"/>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27</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10216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701039" y="4387135"/>
            <a:ext cx="5608319" cy="4156234"/>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7" name="Shape 227"/>
          <p:cNvSpPr txBox="1">
            <a:spLocks noGrp="1"/>
          </p:cNvSpPr>
          <p:nvPr>
            <p:ph type="sldNum" idx="12"/>
          </p:nvPr>
        </p:nvSpPr>
        <p:spPr>
          <a:xfrm>
            <a:off x="3970937" y="8772667"/>
            <a:ext cx="3037839" cy="461804"/>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0356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701039" y="4387135"/>
            <a:ext cx="5608319" cy="4156234"/>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5" name="Shape 235"/>
          <p:cNvSpPr txBox="1">
            <a:spLocks noGrp="1"/>
          </p:cNvSpPr>
          <p:nvPr>
            <p:ph type="sldNum" idx="12"/>
          </p:nvPr>
        </p:nvSpPr>
        <p:spPr>
          <a:xfrm>
            <a:off x="3970937" y="8772667"/>
            <a:ext cx="3037839" cy="461804"/>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4161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 name="Shape 42"/>
          <p:cNvSpPr txBox="1">
            <a:spLocks noGrp="1"/>
          </p:cNvSpPr>
          <p:nvPr>
            <p:ph type="body" idx="1"/>
          </p:nvPr>
        </p:nvSpPr>
        <p:spPr>
          <a:xfrm>
            <a:off x="701039" y="4387135"/>
            <a:ext cx="5608319" cy="4156234"/>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3" name="Shape 43"/>
          <p:cNvSpPr txBox="1">
            <a:spLocks noGrp="1"/>
          </p:cNvSpPr>
          <p:nvPr>
            <p:ph type="sldNum" idx="12"/>
          </p:nvPr>
        </p:nvSpPr>
        <p:spPr>
          <a:xfrm>
            <a:off x="3970937" y="8772667"/>
            <a:ext cx="3037839" cy="461804"/>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6516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701039" y="4387135"/>
            <a:ext cx="5608200" cy="4156200"/>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1" name="Shape 101"/>
          <p:cNvSpPr txBox="1">
            <a:spLocks noGrp="1"/>
          </p:cNvSpPr>
          <p:nvPr>
            <p:ph type="sldNum" idx="12"/>
          </p:nvPr>
        </p:nvSpPr>
        <p:spPr>
          <a:xfrm>
            <a:off x="3970937" y="8772667"/>
            <a:ext cx="3037800" cy="461700"/>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749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701039" y="4387135"/>
            <a:ext cx="5608319" cy="4156234"/>
          </a:xfrm>
          <a:prstGeom prst="rect">
            <a:avLst/>
          </a:prstGeom>
        </p:spPr>
        <p:txBody>
          <a:bodyPr lIns="91425" tIns="91425" rIns="91425" bIns="91425" anchor="t" anchorCtr="0">
            <a:noAutofit/>
          </a:bodyPr>
          <a:lstStyle/>
          <a:p>
            <a:pPr lvl="0">
              <a:spcBef>
                <a:spcPts val="0"/>
              </a:spcBef>
              <a:buNone/>
            </a:pPr>
            <a:endParaRPr/>
          </a:p>
        </p:txBody>
      </p:sp>
      <p:sp>
        <p:nvSpPr>
          <p:cNvPr id="268" name="Shape 268"/>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97805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701039" y="4387135"/>
            <a:ext cx="5608200" cy="4156200"/>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1" name="Shape 101"/>
          <p:cNvSpPr txBox="1">
            <a:spLocks noGrp="1"/>
          </p:cNvSpPr>
          <p:nvPr>
            <p:ph type="sldNum" idx="12"/>
          </p:nvPr>
        </p:nvSpPr>
        <p:spPr>
          <a:xfrm>
            <a:off x="3970937" y="8772667"/>
            <a:ext cx="3037800" cy="461700"/>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749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a:solidFill>
                  <a:schemeClr val="dk1"/>
                </a:solidFill>
                <a:latin typeface="Calibri"/>
                <a:ea typeface="Calibri"/>
                <a:cs typeface="Calibri"/>
                <a:sym typeface="Calibri"/>
              </a:rPr>
              <a:pPr>
                <a:buSzPct val="25000"/>
              </a:pPr>
              <a:t>34</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6818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706"/>
            <a:ext cx="4673600" cy="346352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a:solidFill>
                  <a:schemeClr val="dk1"/>
                </a:solidFill>
                <a:latin typeface="Calibri"/>
                <a:ea typeface="Calibri"/>
                <a:cs typeface="Calibri"/>
                <a:sym typeface="Calibri"/>
              </a:rPr>
              <a:pPr>
                <a:buSzPct val="25000"/>
              </a:pPr>
              <a:t>35</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1109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701039" y="4387135"/>
            <a:ext cx="5608200" cy="4156200"/>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1" name="Shape 101"/>
          <p:cNvSpPr txBox="1">
            <a:spLocks noGrp="1"/>
          </p:cNvSpPr>
          <p:nvPr>
            <p:ph type="sldNum" idx="12"/>
          </p:nvPr>
        </p:nvSpPr>
        <p:spPr>
          <a:xfrm>
            <a:off x="3970937" y="8772667"/>
            <a:ext cx="3037800" cy="461700"/>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749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3" name="Shape 293"/>
          <p:cNvSpPr txBox="1">
            <a:spLocks noGrp="1"/>
          </p:cNvSpPr>
          <p:nvPr>
            <p:ph type="body" idx="1"/>
          </p:nvPr>
        </p:nvSpPr>
        <p:spPr>
          <a:xfrm>
            <a:off x="701039" y="4387135"/>
            <a:ext cx="5608200" cy="4156200"/>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94" name="Shape 294"/>
          <p:cNvSpPr txBox="1">
            <a:spLocks noGrp="1"/>
          </p:cNvSpPr>
          <p:nvPr>
            <p:ph type="sldNum" idx="12"/>
          </p:nvPr>
        </p:nvSpPr>
        <p:spPr>
          <a:xfrm>
            <a:off x="3970937" y="8772667"/>
            <a:ext cx="3037800" cy="461700"/>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86257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2" name="Shape 302"/>
          <p:cNvSpPr txBox="1">
            <a:spLocks noGrp="1"/>
          </p:cNvSpPr>
          <p:nvPr>
            <p:ph type="body" idx="1"/>
          </p:nvPr>
        </p:nvSpPr>
        <p:spPr>
          <a:xfrm>
            <a:off x="701039" y="4387135"/>
            <a:ext cx="5608200" cy="4156200"/>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03" name="Shape 303"/>
          <p:cNvSpPr txBox="1">
            <a:spLocks noGrp="1"/>
          </p:cNvSpPr>
          <p:nvPr>
            <p:ph type="sldNum" idx="12"/>
          </p:nvPr>
        </p:nvSpPr>
        <p:spPr>
          <a:xfrm>
            <a:off x="3970937" y="8772667"/>
            <a:ext cx="3037800" cy="461700"/>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78714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701039" y="4387135"/>
            <a:ext cx="5608200" cy="4156200"/>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1" name="Shape 101"/>
          <p:cNvSpPr txBox="1">
            <a:spLocks noGrp="1"/>
          </p:cNvSpPr>
          <p:nvPr>
            <p:ph type="sldNum" idx="12"/>
          </p:nvPr>
        </p:nvSpPr>
        <p:spPr>
          <a:xfrm>
            <a:off x="3970937" y="8772667"/>
            <a:ext cx="3037800" cy="461700"/>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83086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2" name="Shape 312"/>
          <p:cNvSpPr txBox="1">
            <a:spLocks noGrp="1"/>
          </p:cNvSpPr>
          <p:nvPr>
            <p:ph type="body" idx="1"/>
          </p:nvPr>
        </p:nvSpPr>
        <p:spPr>
          <a:xfrm>
            <a:off x="701040" y="4387135"/>
            <a:ext cx="5608200" cy="4156200"/>
          </a:xfrm>
          <a:prstGeom prst="rect">
            <a:avLst/>
          </a:prstGeom>
          <a:noFill/>
          <a:ln>
            <a:noFill/>
          </a:ln>
        </p:spPr>
        <p:txBody>
          <a:bodyPr lIns="92813" tIns="46394" rIns="92813" bIns="46394" anchor="t" anchorCtr="0">
            <a:noAutofit/>
          </a:bodyPr>
          <a:lstStyle/>
          <a:p>
            <a:pPr>
              <a:buSzPct val="25000"/>
            </a:pPr>
            <a:endParaRPr>
              <a:solidFill>
                <a:schemeClr val="dk1"/>
              </a:solidFill>
              <a:latin typeface="Calibri"/>
              <a:ea typeface="Calibri"/>
              <a:cs typeface="Calibri"/>
              <a:sym typeface="Calibri"/>
            </a:endParaRPr>
          </a:p>
        </p:txBody>
      </p:sp>
      <p:sp>
        <p:nvSpPr>
          <p:cNvPr id="313" name="Shape 313"/>
          <p:cNvSpPr txBox="1">
            <a:spLocks noGrp="1"/>
          </p:cNvSpPr>
          <p:nvPr>
            <p:ph type="sldNum" idx="12"/>
          </p:nvPr>
        </p:nvSpPr>
        <p:spPr>
          <a:xfrm>
            <a:off x="3970937" y="8772668"/>
            <a:ext cx="3037800" cy="461700"/>
          </a:xfrm>
          <a:prstGeom prst="rect">
            <a:avLst/>
          </a:prstGeom>
          <a:noFill/>
          <a:ln>
            <a:noFill/>
          </a:ln>
        </p:spPr>
        <p:txBody>
          <a:bodyPr lIns="92813" tIns="46394" rIns="92813" bIns="46394" anchor="b" anchorCtr="0">
            <a:noAutofit/>
          </a:bodyPr>
          <a:lstStyle/>
          <a:p>
            <a:pPr algn="r">
              <a:buSzPct val="25000"/>
            </a:pPr>
            <a:fld id="{00000000-1234-1234-1234-123412341234}" type="slidenum">
              <a:rPr lang="en-US">
                <a:latin typeface="Calibri"/>
                <a:ea typeface="Calibri"/>
                <a:cs typeface="Calibri"/>
                <a:sym typeface="Calibri"/>
              </a:rPr>
              <a:pPr algn="r">
                <a:buSzPct val="25000"/>
              </a:pPr>
              <a:t>41</a:t>
            </a:fld>
            <a:endParaRPr lang="en-US" dirty="0">
              <a:latin typeface="Calibri"/>
              <a:ea typeface="Calibri"/>
              <a:cs typeface="Calibri"/>
              <a:sym typeface="Calibri"/>
            </a:endParaRPr>
          </a:p>
        </p:txBody>
      </p:sp>
    </p:spTree>
    <p:extLst>
      <p:ext uri="{BB962C8B-B14F-4D97-AF65-F5344CB8AC3E}">
        <p14:creationId xmlns:p14="http://schemas.microsoft.com/office/powerpoint/2010/main" val="989462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 name="Shape 50"/>
          <p:cNvSpPr txBox="1">
            <a:spLocks noGrp="1"/>
          </p:cNvSpPr>
          <p:nvPr>
            <p:ph type="body" idx="1"/>
          </p:nvPr>
        </p:nvSpPr>
        <p:spPr>
          <a:xfrm>
            <a:off x="701039" y="4387135"/>
            <a:ext cx="5608319" cy="4156234"/>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1" name="Shape 51"/>
          <p:cNvSpPr txBox="1">
            <a:spLocks noGrp="1"/>
          </p:cNvSpPr>
          <p:nvPr>
            <p:ph type="sldNum" idx="12"/>
          </p:nvPr>
        </p:nvSpPr>
        <p:spPr>
          <a:xfrm>
            <a:off x="3970937" y="8772667"/>
            <a:ext cx="3037839" cy="461804"/>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94936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701039" y="4387135"/>
            <a:ext cx="5608200" cy="4156200"/>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1" name="Shape 101"/>
          <p:cNvSpPr txBox="1">
            <a:spLocks noGrp="1"/>
          </p:cNvSpPr>
          <p:nvPr>
            <p:ph type="sldNum" idx="12"/>
          </p:nvPr>
        </p:nvSpPr>
        <p:spPr>
          <a:xfrm>
            <a:off x="3970937" y="8772667"/>
            <a:ext cx="3037800" cy="461700"/>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7492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1" name="Shape 321"/>
          <p:cNvSpPr txBox="1">
            <a:spLocks noGrp="1"/>
          </p:cNvSpPr>
          <p:nvPr>
            <p:ph type="body" idx="1"/>
          </p:nvPr>
        </p:nvSpPr>
        <p:spPr>
          <a:xfrm>
            <a:off x="701039" y="4387135"/>
            <a:ext cx="5608200" cy="4156200"/>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22" name="Shape 322"/>
          <p:cNvSpPr txBox="1">
            <a:spLocks noGrp="1"/>
          </p:cNvSpPr>
          <p:nvPr>
            <p:ph type="sldNum" idx="12"/>
          </p:nvPr>
        </p:nvSpPr>
        <p:spPr>
          <a:xfrm>
            <a:off x="3970937" y="8772667"/>
            <a:ext cx="3037800" cy="461700"/>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1670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701039" y="4387135"/>
            <a:ext cx="5608200" cy="4156200"/>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9" name="Shape 59"/>
          <p:cNvSpPr txBox="1">
            <a:spLocks noGrp="1"/>
          </p:cNvSpPr>
          <p:nvPr>
            <p:ph type="sldNum" idx="12"/>
          </p:nvPr>
        </p:nvSpPr>
        <p:spPr>
          <a:xfrm>
            <a:off x="3970937" y="8772667"/>
            <a:ext cx="3037800" cy="461700"/>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7513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 name="Shape 66"/>
          <p:cNvSpPr txBox="1">
            <a:spLocks noGrp="1"/>
          </p:cNvSpPr>
          <p:nvPr>
            <p:ph type="body" idx="1"/>
          </p:nvPr>
        </p:nvSpPr>
        <p:spPr>
          <a:xfrm>
            <a:off x="701039" y="4387135"/>
            <a:ext cx="5608200" cy="4156200"/>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7" name="Shape 67"/>
          <p:cNvSpPr txBox="1">
            <a:spLocks noGrp="1"/>
          </p:cNvSpPr>
          <p:nvPr>
            <p:ph type="sldNum" idx="12"/>
          </p:nvPr>
        </p:nvSpPr>
        <p:spPr>
          <a:xfrm>
            <a:off x="3970937" y="8772667"/>
            <a:ext cx="3037800" cy="461700"/>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3193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4" name="Shape 74"/>
          <p:cNvSpPr txBox="1">
            <a:spLocks noGrp="1"/>
          </p:cNvSpPr>
          <p:nvPr>
            <p:ph type="body" idx="1"/>
          </p:nvPr>
        </p:nvSpPr>
        <p:spPr>
          <a:xfrm>
            <a:off x="701039" y="4387135"/>
            <a:ext cx="5608319" cy="4156234"/>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75" name="Shape 75"/>
          <p:cNvSpPr txBox="1">
            <a:spLocks noGrp="1"/>
          </p:cNvSpPr>
          <p:nvPr>
            <p:ph type="sldNum" idx="12"/>
          </p:nvPr>
        </p:nvSpPr>
        <p:spPr>
          <a:xfrm>
            <a:off x="3970937" y="8772667"/>
            <a:ext cx="3037839" cy="461804"/>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0706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701039" y="4387135"/>
            <a:ext cx="5608319" cy="4156234"/>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3" name="Shape 83"/>
          <p:cNvSpPr txBox="1">
            <a:spLocks noGrp="1"/>
          </p:cNvSpPr>
          <p:nvPr>
            <p:ph type="sldNum" idx="12"/>
          </p:nvPr>
        </p:nvSpPr>
        <p:spPr>
          <a:xfrm>
            <a:off x="3970937" y="8772667"/>
            <a:ext cx="3037839" cy="461804"/>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8</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94727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701039" y="4387135"/>
            <a:ext cx="5608319" cy="4156234"/>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1" name="Shape 91"/>
          <p:cNvSpPr txBox="1">
            <a:spLocks noGrp="1"/>
          </p:cNvSpPr>
          <p:nvPr>
            <p:ph type="sldNum" idx="12"/>
          </p:nvPr>
        </p:nvSpPr>
        <p:spPr>
          <a:xfrm>
            <a:off x="3970937" y="8772667"/>
            <a:ext cx="3037839" cy="461804"/>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9</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36582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single bullet lis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5720" y="1060704"/>
            <a:ext cx="8915400" cy="5166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5" name="Slide Number Placeholder 5"/>
          <p:cNvSpPr>
            <a:spLocks noGrp="1"/>
          </p:cNvSpPr>
          <p:nvPr>
            <p:ph type="sldNum" sz="quarter" idx="4"/>
          </p:nvPr>
        </p:nvSpPr>
        <p:spPr>
          <a:xfrm>
            <a:off x="7010400" y="6553206"/>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3B83CEAC-D063-4C5C-8A30-B07278905A49}" type="slidenum">
              <a:rPr lang="en-US" smtClean="0">
                <a:solidFill>
                  <a:prstClr val="black">
                    <a:tint val="75000"/>
                  </a:prstClr>
                </a:solidFill>
              </a:rPr>
              <a:pPr/>
              <a:t>‹#›</a:t>
            </a:fld>
            <a:endParaRPr lang="en-US" dirty="0">
              <a:solidFill>
                <a:prstClr val="black">
                  <a:tint val="75000"/>
                </a:prstClr>
              </a:solidFill>
            </a:endParaRPr>
          </a:p>
        </p:txBody>
      </p:sp>
      <p:sp>
        <p:nvSpPr>
          <p:cNvPr id="6" name="Footer Placeholder 4"/>
          <p:cNvSpPr>
            <a:spLocks noGrp="1"/>
          </p:cNvSpPr>
          <p:nvPr>
            <p:ph type="ftr" sz="quarter" idx="3"/>
          </p:nvPr>
        </p:nvSpPr>
        <p:spPr>
          <a:xfrm>
            <a:off x="152400" y="6553206"/>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endParaRPr lang="en-US" kern="1200" dirty="0">
              <a:solidFill>
                <a:srgbClr val="EEECE1">
                  <a:lumMod val="50000"/>
                </a:srgbClr>
              </a:solidFill>
              <a:ea typeface=""/>
              <a:cs typeface=""/>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4"/>
        <p:cNvGrpSpPr/>
        <p:nvPr/>
      </p:nvGrpSpPr>
      <p:grpSpPr>
        <a:xfrm>
          <a:off x="0" y="0"/>
          <a:ext cx="0" cy="0"/>
          <a:chOff x="0" y="0"/>
          <a:chExt cx="0" cy="0"/>
        </a:xfrm>
      </p:grpSpPr>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0" y="0"/>
            <a:ext cx="9144000" cy="1295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333333"/>
              </a:buClr>
              <a:buFont typeface="Calibri"/>
              <a:buNone/>
              <a:defRPr sz="4400" b="0" i="0" u="none" strike="noStrike" cap="none">
                <a:solidFill>
                  <a:srgbClr val="333333"/>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7" name="Shape 17"/>
          <p:cNvSpPr txBox="1">
            <a:spLocks noGrp="1"/>
          </p:cNvSpPr>
          <p:nvPr>
            <p:ph type="sldNum" idx="12"/>
          </p:nvPr>
        </p:nvSpPr>
        <p:spPr>
          <a:xfrm>
            <a:off x="7010400" y="6553200"/>
            <a:ext cx="2133598" cy="342899"/>
          </a:xfrm>
          <a:prstGeom prst="rect">
            <a:avLst/>
          </a:prstGeom>
          <a:noFill/>
          <a:ln>
            <a:noFill/>
          </a:ln>
        </p:spPr>
        <p:txBody>
          <a:bodyPr lIns="91425" tIns="45700" rIns="91425" bIns="45700" anchor="ctr" anchorCtr="0">
            <a:noAutofit/>
          </a:bodyPr>
          <a:lstStyle/>
          <a:p>
            <a:pPr algn="r">
              <a:buClr>
                <a:srgbClr val="888888"/>
              </a:buClr>
              <a:buSzPct val="25000"/>
              <a:buFont typeface="Arial"/>
              <a:buNone/>
            </a:pPr>
            <a:fld id="{00000000-1234-1234-1234-123412341234}" type="slidenum">
              <a:rPr lang="en-US" sz="1200">
                <a:solidFill>
                  <a:srgbClr val="888888"/>
                </a:solidFill>
              </a:rPr>
              <a:pPr algn="r">
                <a:buClr>
                  <a:srgbClr val="888888"/>
                </a:buClr>
                <a:buSzPct val="25000"/>
                <a:buFont typeface="Arial"/>
                <a:buNone/>
              </a:pPr>
              <a:t>‹#›</a:t>
            </a:fld>
            <a:endParaRPr lang="en-US" sz="1200">
              <a:solidFill>
                <a:srgbClr val="888888"/>
              </a:solidFill>
            </a:endParaRPr>
          </a:p>
        </p:txBody>
      </p:sp>
      <p:sp>
        <p:nvSpPr>
          <p:cNvPr id="18" name="Shape 18"/>
          <p:cNvSpPr txBox="1">
            <a:spLocks noGrp="1"/>
          </p:cNvSpPr>
          <p:nvPr>
            <p:ph type="body" idx="1"/>
          </p:nvPr>
        </p:nvSpPr>
        <p:spPr>
          <a:xfrm>
            <a:off x="152400" y="1295400"/>
            <a:ext cx="8839199" cy="5105398"/>
          </a:xfrm>
          <a:prstGeom prst="rect">
            <a:avLst/>
          </a:prstGeom>
          <a:noFill/>
          <a:ln>
            <a:noFill/>
          </a:ln>
        </p:spPr>
        <p:txBody>
          <a:bodyPr lIns="91425" tIns="91425" rIns="91425" bIns="91425" anchor="t" anchorCtr="0"/>
          <a:lstStyle>
            <a:lvl1pPr marL="230188" marR="0" lvl="0" indent="176211"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461963" marR="0" lvl="1" indent="122237"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684213" marR="0" lvl="2" indent="77787"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29816615"/>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2.xml"/><Relationship Id="rId7" Type="http://schemas.openxmlformats.org/officeDocument/2006/relationships/image" Target="../media/image1.png"/><Relationship Id="rId8"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Louisiana Believes (PPT Footer)_Footer.png"/>
          <p:cNvPicPr preferRelativeResize="0"/>
          <p:nvPr/>
        </p:nvPicPr>
        <p:blipFill rotWithShape="1">
          <a:blip r:embed="rId7">
            <a:alphaModFix/>
          </a:blip>
          <a:srcRect/>
          <a:stretch/>
        </p:blipFill>
        <p:spPr>
          <a:xfrm>
            <a:off x="0" y="6320998"/>
            <a:ext cx="9144000" cy="557784"/>
          </a:xfrm>
          <a:prstGeom prst="rect">
            <a:avLst/>
          </a:prstGeom>
          <a:noFill/>
          <a:ln>
            <a:noFill/>
          </a:ln>
        </p:spPr>
      </p:pic>
      <p:pic>
        <p:nvPicPr>
          <p:cNvPr id="11" name="Shape 11"/>
          <p:cNvPicPr preferRelativeResize="0"/>
          <p:nvPr/>
        </p:nvPicPr>
        <p:blipFill rotWithShape="1">
          <a:blip r:embed="rId8">
            <a:alphaModFix/>
          </a:blip>
          <a:srcRect/>
          <a:stretch/>
        </p:blipFill>
        <p:spPr>
          <a:xfrm>
            <a:off x="0" y="0"/>
            <a:ext cx="9144000" cy="1371598"/>
          </a:xfrm>
          <a:prstGeom prst="rect">
            <a:avLst/>
          </a:prstGeom>
          <a:noFill/>
          <a:ln>
            <a:noFill/>
          </a:ln>
        </p:spPr>
      </p:pic>
      <p:sp>
        <p:nvSpPr>
          <p:cNvPr id="12" name="Shape 12"/>
          <p:cNvSpPr txBox="1">
            <a:spLocks noGrp="1"/>
          </p:cNvSpPr>
          <p:nvPr>
            <p:ph type="body" idx="1"/>
          </p:nvPr>
        </p:nvSpPr>
        <p:spPr>
          <a:xfrm>
            <a:off x="152400" y="1447800"/>
            <a:ext cx="8839199" cy="4953000"/>
          </a:xfrm>
          <a:prstGeom prst="rect">
            <a:avLst/>
          </a:prstGeom>
          <a:noFill/>
          <a:ln>
            <a:noFill/>
          </a:ln>
        </p:spPr>
        <p:txBody>
          <a:bodyPr lIns="91425" tIns="91425" rIns="91425" bIns="91425" anchor="t" anchorCtr="0"/>
          <a:lstStyle>
            <a:lvl1pPr marL="230188" marR="0" lvl="0" indent="176211"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461963" marR="0" lvl="1" indent="122237"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684213" marR="0" lvl="2" indent="77787"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7010400" y="6515101"/>
            <a:ext cx="2133598" cy="342899"/>
          </a:xfrm>
          <a:prstGeom prst="rect">
            <a:avLst/>
          </a:prstGeom>
          <a:noFill/>
          <a:ln>
            <a:noFill/>
          </a:ln>
        </p:spPr>
        <p:txBody>
          <a:bodyPr lIns="91425" tIns="45700" rIns="91425" bIns="45700" anchor="ctr" anchorCtr="0">
            <a:noAutofit/>
          </a:bodyPr>
          <a:lstStyle/>
          <a:p>
            <a:pPr algn="r">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pPr algn="r">
                <a:buClr>
                  <a:srgbClr val="888888"/>
                </a:buClr>
                <a:buSzPct val="25000"/>
                <a:buFont typeface="Calibri"/>
                <a:buNone/>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93251753"/>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chart" Target="../charts/char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hyperlink" Target="http://www.louisianabelieves.com/docs/default-source/louisiana-believes/essa-framework.pdf?sfvrsn=6" TargetMode="External"/><Relationship Id="rId4" Type="http://schemas.openxmlformats.org/officeDocument/2006/relationships/hyperlink" Target="http://www.louisianabelieves.com/docs/default-source/accountability/accountability-commission-overview.pdf?sfvrsn=4" TargetMode="External"/><Relationship Id="rId5" Type="http://schemas.openxmlformats.org/officeDocument/2006/relationships/hyperlink" Target="http://www.louisianabelieves.com/resources/library/accountability" TargetMode="External"/><Relationship Id="rId6" Type="http://schemas.openxmlformats.org/officeDocument/2006/relationships/hyperlink" Target="https://www.louisianabelieves.com/docs/default-source/louisiana-believes/louisiana-draft-essa-state-plan.pdf?sfvrsn=2" TargetMode="External"/><Relationship Id="rId7" Type="http://schemas.openxmlformats.org/officeDocument/2006/relationships/hyperlink" Target="http://www.louisianabelieves.com/docs/default-source/louisiana-believes/louisianas-essa-state-plan.pdf?sfvrsn=16" TargetMode="Externa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mailto:jessica.baghian@la.g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louisianabelieves.com/docs/default-source/accountability/accountability-commission-presentation---february-17-2017.pdf?sfvrsn=4" TargetMode="External"/><Relationship Id="rId4" Type="http://schemas.openxmlformats.org/officeDocument/2006/relationships/hyperlink" Target="https://www.louisianabelieves.com/docs/default-source/accountability/accountability-commission-presentation--february-8-2017.pdf?sfvrsn=4" TargetMode="External"/><Relationship Id="rId5" Type="http://schemas.openxmlformats.org/officeDocument/2006/relationships/hyperlink" Target="http://www.louisianabelieves.com/docs/default-source/accountability/accountability-commission-presentation---december-2016.pdf?sfvrsn=5" TargetMode="External"/><Relationship Id="rId6" Type="http://schemas.openxmlformats.org/officeDocument/2006/relationships/hyperlink" Target="http://www.louisianabelieves.com/docs/default-source/accountability/accountability-commission-presentation---november-2016.pdf?sfvrsn=4" TargetMode="External"/><Relationship Id="rId7" Type="http://schemas.openxmlformats.org/officeDocument/2006/relationships/hyperlink" Target="http://www.louisianabelieves.com/docs/default-source/accountability/accountability-commission-presentation---october-2016.pdf?sfvrsn=4" TargetMode="External"/><Relationship Id="rId8" Type="http://schemas.openxmlformats.org/officeDocument/2006/relationships/hyperlink" Target="http://www.louisianabelieves.com/docs/default-source/accountability/accountability-commission-presentation---september-2016.pdf?sfvrsn=4" TargetMode="External"/><Relationship Id="rId9" Type="http://schemas.openxmlformats.org/officeDocument/2006/relationships/hyperlink" Target="http://www.louisianabelieves.com/docs/default-source/accountability/june-2016-accountability-commission-presentation.pdf?sfvrsn=5" TargetMode="External"/><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pic>
        <p:nvPicPr>
          <p:cNvPr id="38" name="Shape 3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9" name="Shape 39"/>
          <p:cNvSpPr/>
          <p:nvPr/>
        </p:nvSpPr>
        <p:spPr>
          <a:xfrm>
            <a:off x="0" y="3581400"/>
            <a:ext cx="9144000" cy="1661993"/>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3400" b="1" i="0" u="none" strike="noStrike" cap="none" dirty="0">
                <a:solidFill>
                  <a:schemeClr val="dk1"/>
                </a:solidFill>
                <a:latin typeface="Calibri"/>
                <a:ea typeface="Calibri"/>
                <a:cs typeface="Calibri"/>
                <a:sym typeface="Calibri"/>
              </a:rPr>
              <a:t>ESSA </a:t>
            </a:r>
            <a:r>
              <a:rPr lang="en-US" sz="3400" b="1" dirty="0" smtClean="0">
                <a:solidFill>
                  <a:schemeClr val="dk1"/>
                </a:solidFill>
                <a:latin typeface="Calibri"/>
                <a:ea typeface="Calibri"/>
                <a:cs typeface="Calibri"/>
                <a:sym typeface="Calibri"/>
              </a:rPr>
              <a:t>Accountability Updates</a:t>
            </a:r>
            <a:endParaRPr lang="en-US" sz="3400" b="1" i="0" u="none" strike="noStrike" cap="none" dirty="0" smtClean="0">
              <a:solidFill>
                <a:schemeClr val="dk1"/>
              </a:solidFill>
              <a:latin typeface="Calibri"/>
              <a:ea typeface="Calibri"/>
              <a:cs typeface="Calibri"/>
              <a:sym typeface="Calibri"/>
            </a:endParaRPr>
          </a:p>
          <a:p>
            <a:pPr marL="0" marR="0" lvl="0" indent="0" algn="ctr" rtl="0">
              <a:spcBef>
                <a:spcPts val="0"/>
              </a:spcBef>
              <a:buSzPct val="25000"/>
              <a:buNone/>
            </a:pPr>
            <a:r>
              <a:rPr lang="en-US" sz="3400" b="1" dirty="0" smtClean="0">
                <a:solidFill>
                  <a:schemeClr val="dk1"/>
                </a:solidFill>
                <a:latin typeface="Calibri"/>
                <a:ea typeface="Calibri"/>
                <a:cs typeface="Calibri"/>
                <a:sym typeface="Calibri"/>
              </a:rPr>
              <a:t>Teacher Leader Summit</a:t>
            </a:r>
            <a:endParaRPr lang="en-US" sz="34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idx="4294967295"/>
          </p:nvPr>
        </p:nvSpPr>
        <p:spPr>
          <a:xfrm>
            <a:off x="0" y="-55825"/>
            <a:ext cx="9144000" cy="1417806"/>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Short Stack"/>
              <a:buNone/>
            </a:pPr>
            <a:r>
              <a:rPr lang="en-US" sz="2800" i="0" u="none" strike="noStrike" cap="none" dirty="0">
                <a:solidFill>
                  <a:schemeClr val="tx1"/>
                </a:solidFill>
                <a:latin typeface="Calibri"/>
                <a:ea typeface="Calibri"/>
                <a:cs typeface="Calibri"/>
                <a:sym typeface="Calibri"/>
              </a:rPr>
              <a:t>School Performance Score </a:t>
            </a:r>
            <a:r>
              <a:rPr lang="en-US" sz="2800" i="0" u="none" strike="noStrike" cap="none" dirty="0" smtClean="0">
                <a:solidFill>
                  <a:schemeClr val="tx1"/>
                </a:solidFill>
                <a:latin typeface="Calibri"/>
                <a:ea typeface="Calibri"/>
                <a:cs typeface="Calibri"/>
                <a:sym typeface="Calibri"/>
              </a:rPr>
              <a:t>Formulae (2019-2020 and beyond)</a:t>
            </a:r>
            <a:endParaRPr lang="en-US" sz="2800" i="0" u="none" strike="noStrike" cap="none" dirty="0">
              <a:solidFill>
                <a:schemeClr val="tx1"/>
              </a:solidFill>
              <a:latin typeface="Calibri"/>
              <a:ea typeface="Calibri"/>
              <a:cs typeface="Calibri"/>
              <a:sym typeface="Calibri"/>
            </a:endParaRPr>
          </a:p>
        </p:txBody>
      </p:sp>
      <p:sp>
        <p:nvSpPr>
          <p:cNvPr id="95" name="Shape 95"/>
          <p:cNvSpPr txBox="1">
            <a:spLocks noGrp="1"/>
          </p:cNvSpPr>
          <p:nvPr>
            <p:ph type="sldNum" idx="4294967295"/>
          </p:nvPr>
        </p:nvSpPr>
        <p:spPr>
          <a:xfrm>
            <a:off x="7010400" y="6553200"/>
            <a:ext cx="2133600" cy="342900"/>
          </a:xfrm>
          <a:prstGeom prst="rect">
            <a:avLst/>
          </a:prstGeom>
          <a:noFill/>
          <a:ln>
            <a:noFill/>
          </a:ln>
        </p:spPr>
        <p:txBody>
          <a:bodyPr lIns="91425" tIns="45700" rIns="91425" bIns="45700" anchor="ctr" anchorCtr="0">
            <a:noAutofit/>
          </a:bodyPr>
          <a:lstStyle/>
          <a:p>
            <a:pPr marL="0" marR="0" lvl="0" indent="0" algn="r" rtl="0">
              <a:spcBef>
                <a:spcPts val="0"/>
              </a:spcBef>
              <a:buClr>
                <a:srgbClr val="888888"/>
              </a:buClr>
              <a:buSzPct val="25000"/>
              <a:buFont typeface="Arial"/>
              <a:buNone/>
            </a:pPr>
            <a:fld id="{00000000-1234-1234-1234-123412341234}" type="slidenum">
              <a:rPr lang="en-US" sz="1200">
                <a:solidFill>
                  <a:srgbClr val="888888"/>
                </a:solidFill>
                <a:latin typeface="Arial"/>
                <a:ea typeface="Arial"/>
                <a:cs typeface="Arial"/>
                <a:sym typeface="Arial"/>
              </a:rPr>
              <a:t>10</a:t>
            </a:fld>
            <a:endParaRPr lang="en-US" sz="1200">
              <a:solidFill>
                <a:srgbClr val="888888"/>
              </a:solidFill>
              <a:latin typeface="Arial"/>
              <a:ea typeface="Arial"/>
              <a:cs typeface="Arial"/>
              <a:sym typeface="Arial"/>
            </a:endParaRPr>
          </a:p>
        </p:txBody>
      </p:sp>
      <p:sp>
        <p:nvSpPr>
          <p:cNvPr id="94" name="Shape 94"/>
          <p:cNvSpPr/>
          <p:nvPr/>
        </p:nvSpPr>
        <p:spPr>
          <a:xfrm>
            <a:off x="0" y="1461204"/>
            <a:ext cx="8829530" cy="646331"/>
          </a:xfrm>
          <a:prstGeom prst="rect">
            <a:avLst/>
          </a:prstGeom>
          <a:noFill/>
          <a:ln>
            <a:noFill/>
          </a:ln>
        </p:spPr>
        <p:txBody>
          <a:bodyPr lIns="91425" tIns="45700" rIns="91425" bIns="45700" anchor="t" anchorCtr="0">
            <a:noAutofit/>
          </a:bodyPr>
          <a:lstStyle/>
          <a:p>
            <a:pPr lvl="0">
              <a:buSzPct val="25000"/>
            </a:pPr>
            <a:r>
              <a:rPr lang="en-US" sz="1800" dirty="0" smtClean="0">
                <a:solidFill>
                  <a:schemeClr val="dk1"/>
                </a:solidFill>
                <a:latin typeface="Calibri"/>
                <a:ea typeface="Calibri"/>
                <a:cs typeface="Calibri"/>
                <a:sym typeface="Calibri"/>
              </a:rPr>
              <a:t>The </a:t>
            </a:r>
            <a:r>
              <a:rPr lang="en-US" sz="1800" dirty="0">
                <a:solidFill>
                  <a:schemeClr val="dk1"/>
                </a:solidFill>
                <a:latin typeface="Calibri"/>
                <a:ea typeface="Calibri"/>
                <a:cs typeface="Calibri"/>
                <a:sym typeface="Calibri"/>
              </a:rPr>
              <a:t>interests and opportunities measure will not be included within annual results until 2019-2020.</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046" y="2465424"/>
            <a:ext cx="8641908" cy="2984333"/>
          </a:xfrm>
          <a:prstGeom prst="rect">
            <a:avLst/>
          </a:prstGeom>
        </p:spPr>
      </p:pic>
    </p:spTree>
    <p:extLst>
      <p:ext uri="{BB962C8B-B14F-4D97-AF65-F5344CB8AC3E}">
        <p14:creationId xmlns:p14="http://schemas.microsoft.com/office/powerpoint/2010/main" val="1724498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extBox 2"/>
          <p:cNvSpPr txBox="1"/>
          <p:nvPr/>
        </p:nvSpPr>
        <p:spPr>
          <a:xfrm>
            <a:off x="0" y="2310654"/>
            <a:ext cx="9144000" cy="509666"/>
          </a:xfrm>
          <a:prstGeom prst="rect">
            <a:avLst/>
          </a:prstGeom>
          <a:solidFill>
            <a:schemeClr val="accent5">
              <a:lumMod val="40000"/>
              <a:lumOff val="60000"/>
            </a:schemeClr>
          </a:solidFill>
        </p:spPr>
        <p:txBody>
          <a:bodyPr wrap="square" rtlCol="0">
            <a:spAutoFit/>
          </a:bodyPr>
          <a:lstStyle/>
          <a:p>
            <a:endParaRPr lang="en-US" dirty="0"/>
          </a:p>
        </p:txBody>
      </p:sp>
      <p:sp>
        <p:nvSpPr>
          <p:cNvPr id="103" name="Shape 10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alibri"/>
              <a:buNone/>
            </a:pPr>
            <a:r>
              <a:rPr lang="en-US" sz="2800" dirty="0">
                <a:solidFill>
                  <a:schemeClr val="tx1"/>
                </a:solidFill>
                <a:latin typeface="Calibri"/>
                <a:ea typeface="Calibri"/>
                <a:cs typeface="Calibri"/>
                <a:sym typeface="Calibri"/>
              </a:rPr>
              <a:t>Agenda</a:t>
            </a:r>
          </a:p>
        </p:txBody>
      </p:sp>
      <p:sp>
        <p:nvSpPr>
          <p:cNvPr id="105" name="Shape 105"/>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spcBef>
                <a:spcPts val="0"/>
              </a:spcBef>
              <a:buClr>
                <a:srgbClr val="888888"/>
              </a:buClr>
              <a:buSzPct val="25000"/>
              <a:buFont typeface="Arial"/>
              <a:buNone/>
            </a:pPr>
            <a:fld id="{00000000-1234-1234-1234-123412341234}" type="slidenum">
              <a:rPr lang="en-US" sz="1200">
                <a:solidFill>
                  <a:srgbClr val="888888"/>
                </a:solidFill>
                <a:latin typeface="Arial"/>
                <a:ea typeface="Arial"/>
                <a:cs typeface="Arial"/>
                <a:sym typeface="Arial"/>
              </a:rPr>
              <a:t>11</a:t>
            </a:fld>
            <a:endParaRPr lang="en-US" sz="1200">
              <a:solidFill>
                <a:srgbClr val="888888"/>
              </a:solidFill>
              <a:latin typeface="Arial"/>
              <a:ea typeface="Arial"/>
              <a:cs typeface="Arial"/>
              <a:sym typeface="Arial"/>
            </a:endParaRPr>
          </a:p>
        </p:txBody>
      </p:sp>
      <p:sp>
        <p:nvSpPr>
          <p:cNvPr id="104" name="Shape 104"/>
          <p:cNvSpPr txBox="1"/>
          <p:nvPr/>
        </p:nvSpPr>
        <p:spPr>
          <a:xfrm>
            <a:off x="115050" y="1555150"/>
            <a:ext cx="8325565" cy="48012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Font typeface="Arial" charset="0"/>
              <a:buChar char="•"/>
            </a:pPr>
            <a:endParaRPr sz="1800" dirty="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ESSA Plan Development</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Elementary and Middle Schools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High Schools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Combination Schools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Transition </a:t>
            </a:r>
          </a:p>
          <a:p>
            <a:pPr marL="285750" marR="0" lvl="0" indent="-285750" algn="l" rtl="0">
              <a:spcBef>
                <a:spcPts val="0"/>
              </a:spcBef>
              <a:buClr>
                <a:schemeClr val="dk1"/>
              </a:buClr>
              <a:buFont typeface="Arial" charset="0"/>
              <a:buChar char="•"/>
            </a:pPr>
            <a:endParaRPr lang="en-US" sz="1800" dirty="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Subgroups</a:t>
            </a:r>
          </a:p>
          <a:p>
            <a:pPr marL="285750" marR="0" lvl="0" indent="-285750" algn="l" rtl="0">
              <a:spcBef>
                <a:spcPts val="0"/>
              </a:spcBef>
              <a:buClr>
                <a:schemeClr val="dk1"/>
              </a:buClr>
              <a:buFont typeface="Arial" charset="0"/>
              <a:buChar char="•"/>
            </a:pPr>
            <a:endParaRPr lang="en-US" sz="1800" dirty="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Upcoming Policy Considerations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Resources and Next Steps</a:t>
            </a: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5353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extLst>
              <p:ext uri="{D42A27DB-BD31-4B8C-83A1-F6EECF244321}">
                <p14:modId xmlns:p14="http://schemas.microsoft.com/office/powerpoint/2010/main" val="108801904"/>
              </p:ext>
            </p:extLst>
          </p:nvPr>
        </p:nvGraphicFramePr>
        <p:xfrm>
          <a:off x="3851251" y="2667183"/>
          <a:ext cx="5446856" cy="35486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54329"/>
            <a:ext cx="8349916" cy="1325563"/>
          </a:xfrm>
        </p:spPr>
        <p:txBody>
          <a:bodyPr/>
          <a:lstStyle/>
          <a:p>
            <a:r>
              <a:rPr lang="en-US" sz="2800" dirty="0" smtClean="0">
                <a:solidFill>
                  <a:schemeClr val="tx1"/>
                </a:solidFill>
              </a:rPr>
              <a:t>Current Formula for School </a:t>
            </a:r>
            <a:r>
              <a:rPr lang="en-US" sz="2800" dirty="0">
                <a:solidFill>
                  <a:schemeClr val="tx1"/>
                </a:solidFill>
              </a:rPr>
              <a:t>Performance </a:t>
            </a:r>
            <a:r>
              <a:rPr lang="en-US" sz="2800" dirty="0" smtClean="0">
                <a:solidFill>
                  <a:schemeClr val="tx1"/>
                </a:solidFill>
              </a:rPr>
              <a:t>Scores (SPS)</a:t>
            </a:r>
            <a:endParaRPr lang="en-US" sz="2800" dirty="0">
              <a:solidFill>
                <a:srgbClr val="000000"/>
              </a:solidFill>
            </a:endParaRPr>
          </a:p>
        </p:txBody>
      </p:sp>
      <p:sp>
        <p:nvSpPr>
          <p:cNvPr id="6" name="Rectangle 5"/>
          <p:cNvSpPr/>
          <p:nvPr/>
        </p:nvSpPr>
        <p:spPr>
          <a:xfrm>
            <a:off x="0" y="1456885"/>
            <a:ext cx="9143997" cy="646331"/>
          </a:xfrm>
          <a:prstGeom prst="rect">
            <a:avLst/>
          </a:prstGeom>
        </p:spPr>
        <p:txBody>
          <a:bodyPr wrap="square">
            <a:spAutoFit/>
          </a:bodyPr>
          <a:lstStyle/>
          <a:p>
            <a:pPr marL="230188" lvl="0">
              <a:spcBef>
                <a:spcPts val="640"/>
              </a:spcBef>
              <a:buClr>
                <a:srgbClr val="000000"/>
              </a:buClr>
              <a:buSzPct val="100000"/>
            </a:pPr>
            <a:r>
              <a:rPr lang="en-US" sz="1800" kern="0" dirty="0" smtClean="0">
                <a:solidFill>
                  <a:srgbClr val="000000"/>
                </a:solidFill>
                <a:latin typeface="Calibri"/>
                <a:sym typeface="Calibri"/>
              </a:rPr>
              <a:t>ESSA requires states to maintain accountability systems that evaluate school quality and protect the interests of historically disadvantaged students.</a:t>
            </a:r>
            <a:endParaRPr lang="en-US" sz="1800" kern="0" dirty="0">
              <a:solidFill>
                <a:srgbClr val="000000"/>
              </a:solidFill>
              <a:latin typeface="Calibri"/>
              <a:sym typeface="Calibri"/>
            </a:endParaRPr>
          </a:p>
        </p:txBody>
      </p:sp>
      <p:sp>
        <p:nvSpPr>
          <p:cNvPr id="3" name="Slide Number Placeholder 2"/>
          <p:cNvSpPr>
            <a:spLocks noGrp="1"/>
          </p:cNvSpPr>
          <p:nvPr>
            <p:ph type="sldNum" idx="12"/>
          </p:nvPr>
        </p:nvSpPr>
        <p:spPr/>
        <p:txBody>
          <a:bodyPr/>
          <a:lstStyle/>
          <a:p>
            <a:pPr algn="r">
              <a:buClr>
                <a:srgbClr val="888888"/>
              </a:buClr>
              <a:buSzPct val="25000"/>
              <a:buFont typeface="Arial"/>
              <a:buNone/>
            </a:pPr>
            <a:fld id="{00000000-1234-1234-1234-123412341234}" type="slidenum">
              <a:rPr lang="en-US" sz="1200" smtClean="0">
                <a:solidFill>
                  <a:srgbClr val="888888"/>
                </a:solidFill>
              </a:rPr>
              <a:pPr algn="r">
                <a:buClr>
                  <a:srgbClr val="888888"/>
                </a:buClr>
                <a:buSzPct val="25000"/>
                <a:buFont typeface="Arial"/>
                <a:buNone/>
              </a:pPr>
              <a:t>12</a:t>
            </a:fld>
            <a:endParaRPr lang="en-US" sz="1200">
              <a:solidFill>
                <a:srgbClr val="888888"/>
              </a:solidFill>
            </a:endParaRPr>
          </a:p>
        </p:txBody>
      </p:sp>
      <p:graphicFrame>
        <p:nvGraphicFramePr>
          <p:cNvPr id="7" name="Chart 6"/>
          <p:cNvGraphicFramePr/>
          <p:nvPr>
            <p:extLst>
              <p:ext uri="{D42A27DB-BD31-4B8C-83A1-F6EECF244321}">
                <p14:modId xmlns:p14="http://schemas.microsoft.com/office/powerpoint/2010/main" val="1113421866"/>
              </p:ext>
            </p:extLst>
          </p:nvPr>
        </p:nvGraphicFramePr>
        <p:xfrm>
          <a:off x="-258526" y="2667183"/>
          <a:ext cx="5446856" cy="354861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3088502" y="3658793"/>
            <a:ext cx="1423863" cy="553998"/>
          </a:xfrm>
          <a:prstGeom prst="rect">
            <a:avLst/>
          </a:prstGeom>
          <a:noFill/>
        </p:spPr>
        <p:txBody>
          <a:bodyPr wrap="square" rtlCol="0">
            <a:spAutoFit/>
          </a:bodyPr>
          <a:lstStyle/>
          <a:p>
            <a:pPr algn="ctr"/>
            <a:r>
              <a:rPr lang="en-US" sz="1500" smtClean="0">
                <a:latin typeface="Calibri" panose="020F0502020204030204" pitchFamily="34" charset="0"/>
              </a:rPr>
              <a:t>+ Up to 10 Progress Points</a:t>
            </a:r>
            <a:endParaRPr lang="en-US" sz="1500" dirty="0">
              <a:latin typeface="Calibri" panose="020F0502020204030204" pitchFamily="34" charset="0"/>
            </a:endParaRPr>
          </a:p>
        </p:txBody>
      </p:sp>
      <p:sp>
        <p:nvSpPr>
          <p:cNvPr id="11" name="TextBox 10"/>
          <p:cNvSpPr txBox="1"/>
          <p:nvPr/>
        </p:nvSpPr>
        <p:spPr>
          <a:xfrm>
            <a:off x="1423856" y="2440618"/>
            <a:ext cx="1803795" cy="323165"/>
          </a:xfrm>
          <a:prstGeom prst="rect">
            <a:avLst/>
          </a:prstGeom>
          <a:noFill/>
        </p:spPr>
        <p:txBody>
          <a:bodyPr wrap="square" rtlCol="0">
            <a:spAutoFit/>
          </a:bodyPr>
          <a:lstStyle/>
          <a:p>
            <a:pPr algn="ctr"/>
            <a:r>
              <a:rPr lang="en-US" sz="1500" b="1" dirty="0" smtClean="0">
                <a:latin typeface="Calibri" panose="020F0502020204030204" pitchFamily="34" charset="0"/>
              </a:rPr>
              <a:t>Elementary Schools</a:t>
            </a:r>
            <a:endParaRPr lang="en-US" sz="1500" b="1" dirty="0">
              <a:latin typeface="Calibri" panose="020F0502020204030204" pitchFamily="34" charset="0"/>
            </a:endParaRPr>
          </a:p>
        </p:txBody>
      </p:sp>
      <p:sp>
        <p:nvSpPr>
          <p:cNvPr id="13" name="TextBox 12"/>
          <p:cNvSpPr txBox="1"/>
          <p:nvPr/>
        </p:nvSpPr>
        <p:spPr>
          <a:xfrm>
            <a:off x="7383253" y="3658793"/>
            <a:ext cx="1423863" cy="553998"/>
          </a:xfrm>
          <a:prstGeom prst="rect">
            <a:avLst/>
          </a:prstGeom>
          <a:noFill/>
        </p:spPr>
        <p:txBody>
          <a:bodyPr wrap="square" rtlCol="0">
            <a:spAutoFit/>
          </a:bodyPr>
          <a:lstStyle/>
          <a:p>
            <a:pPr algn="ctr"/>
            <a:r>
              <a:rPr lang="en-US" sz="1500" dirty="0" smtClean="0">
                <a:latin typeface="Calibri" panose="020F0502020204030204" pitchFamily="34" charset="0"/>
              </a:rPr>
              <a:t>+ Up to 10 Progress Points</a:t>
            </a:r>
            <a:endParaRPr lang="en-US" sz="1500" dirty="0">
              <a:latin typeface="Calibri" panose="020F0502020204030204" pitchFamily="34" charset="0"/>
            </a:endParaRPr>
          </a:p>
        </p:txBody>
      </p:sp>
      <p:sp>
        <p:nvSpPr>
          <p:cNvPr id="14" name="TextBox 13"/>
          <p:cNvSpPr txBox="1"/>
          <p:nvPr/>
        </p:nvSpPr>
        <p:spPr>
          <a:xfrm>
            <a:off x="5023039" y="2332344"/>
            <a:ext cx="2525506" cy="553998"/>
          </a:xfrm>
          <a:prstGeom prst="rect">
            <a:avLst/>
          </a:prstGeom>
          <a:noFill/>
        </p:spPr>
        <p:txBody>
          <a:bodyPr wrap="square" rtlCol="0">
            <a:spAutoFit/>
          </a:bodyPr>
          <a:lstStyle/>
          <a:p>
            <a:pPr algn="ctr"/>
            <a:r>
              <a:rPr lang="en-US" sz="1500" b="1" dirty="0" smtClean="0">
                <a:latin typeface="Calibri" panose="020F0502020204030204" pitchFamily="34" charset="0"/>
              </a:rPr>
              <a:t>Elementary/Middle Schools (with Grade 8)</a:t>
            </a:r>
            <a:endParaRPr lang="en-US" sz="1500" b="1" dirty="0">
              <a:latin typeface="Calibri" panose="020F0502020204030204" pitchFamily="34" charset="0"/>
            </a:endParaRPr>
          </a:p>
        </p:txBody>
      </p:sp>
    </p:spTree>
    <p:extLst>
      <p:ext uri="{BB962C8B-B14F-4D97-AF65-F5344CB8AC3E}">
        <p14:creationId xmlns:p14="http://schemas.microsoft.com/office/powerpoint/2010/main" val="3589190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idx="4294967295"/>
          </p:nvPr>
        </p:nvSpPr>
        <p:spPr>
          <a:xfrm>
            <a:off x="0" y="53975"/>
            <a:ext cx="9144000" cy="1407229"/>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Short Stack"/>
              <a:buNone/>
            </a:pPr>
            <a:r>
              <a:rPr lang="en-US" sz="2800" i="0" u="none" strike="noStrike" cap="none" dirty="0" smtClean="0">
                <a:solidFill>
                  <a:schemeClr val="tx1"/>
                </a:solidFill>
                <a:latin typeface="Calibri"/>
                <a:ea typeface="Calibri"/>
                <a:cs typeface="Calibri"/>
                <a:sym typeface="Calibri"/>
              </a:rPr>
              <a:t>Future School </a:t>
            </a:r>
            <a:r>
              <a:rPr lang="en-US" sz="2800" i="0" u="none" strike="noStrike" cap="none" dirty="0">
                <a:solidFill>
                  <a:schemeClr val="tx1"/>
                </a:solidFill>
                <a:latin typeface="Calibri"/>
                <a:ea typeface="Calibri"/>
                <a:cs typeface="Calibri"/>
                <a:sym typeface="Calibri"/>
              </a:rPr>
              <a:t>Performance Score </a:t>
            </a:r>
            <a:r>
              <a:rPr lang="en-US" sz="2800" i="0" u="none" strike="noStrike" cap="none" dirty="0" smtClean="0">
                <a:solidFill>
                  <a:schemeClr val="tx1"/>
                </a:solidFill>
                <a:latin typeface="Calibri"/>
                <a:ea typeface="Calibri"/>
                <a:cs typeface="Calibri"/>
                <a:sym typeface="Calibri"/>
              </a:rPr>
              <a:t>(SPS) Formulae</a:t>
            </a:r>
            <a:endParaRPr lang="en-US" sz="2800" i="0" u="none" strike="noStrike" cap="none" dirty="0">
              <a:solidFill>
                <a:schemeClr val="tx1"/>
              </a:solidFill>
              <a:latin typeface="Calibri"/>
              <a:ea typeface="Calibri"/>
              <a:cs typeface="Calibri"/>
              <a:sym typeface="Calibri"/>
            </a:endParaRPr>
          </a:p>
        </p:txBody>
      </p:sp>
      <p:sp>
        <p:nvSpPr>
          <p:cNvPr id="113" name="Shape 113"/>
          <p:cNvSpPr txBox="1">
            <a:spLocks noGrp="1"/>
          </p:cNvSpPr>
          <p:nvPr>
            <p:ph type="sldNum" idx="4294967295"/>
          </p:nvPr>
        </p:nvSpPr>
        <p:spPr>
          <a:xfrm>
            <a:off x="7010400" y="6553200"/>
            <a:ext cx="2133600" cy="342900"/>
          </a:xfrm>
          <a:prstGeom prst="rect">
            <a:avLst/>
          </a:prstGeom>
          <a:noFill/>
          <a:ln>
            <a:noFill/>
          </a:ln>
        </p:spPr>
        <p:txBody>
          <a:bodyPr lIns="91425" tIns="45700" rIns="91425" bIns="45700" anchor="ctr" anchorCtr="0">
            <a:noAutofit/>
          </a:bodyPr>
          <a:lstStyle/>
          <a:p>
            <a:pPr marL="0" marR="0" lvl="0" indent="0" algn="r" rtl="0">
              <a:spcBef>
                <a:spcPts val="0"/>
              </a:spcBef>
              <a:buClr>
                <a:srgbClr val="888888"/>
              </a:buClr>
              <a:buSzPct val="25000"/>
              <a:buFont typeface="Arial"/>
              <a:buNone/>
            </a:pPr>
            <a:fld id="{00000000-1234-1234-1234-123412341234}" type="slidenum">
              <a:rPr lang="en-US" sz="1200">
                <a:solidFill>
                  <a:srgbClr val="888888"/>
                </a:solidFill>
                <a:latin typeface="Arial"/>
                <a:ea typeface="Arial"/>
                <a:cs typeface="Arial"/>
                <a:sym typeface="Arial"/>
              </a:rPr>
              <a:t>13</a:t>
            </a:fld>
            <a:endParaRPr lang="en-US" sz="1200">
              <a:solidFill>
                <a:srgbClr val="888888"/>
              </a:solidFill>
              <a:latin typeface="Arial"/>
              <a:ea typeface="Arial"/>
              <a:cs typeface="Arial"/>
              <a:sym typeface="Arial"/>
            </a:endParaRPr>
          </a:p>
        </p:txBody>
      </p:sp>
      <p:sp>
        <p:nvSpPr>
          <p:cNvPr id="112" name="Shape 112"/>
          <p:cNvSpPr/>
          <p:nvPr/>
        </p:nvSpPr>
        <p:spPr>
          <a:xfrm>
            <a:off x="0" y="1461204"/>
            <a:ext cx="8829530" cy="646331"/>
          </a:xfrm>
          <a:prstGeom prst="rect">
            <a:avLst/>
          </a:prstGeom>
          <a:noFill/>
          <a:ln>
            <a:noFill/>
          </a:ln>
        </p:spPr>
        <p:txBody>
          <a:bodyPr lIns="91425" tIns="45700" rIns="91425" bIns="45700" anchor="t" anchorCtr="0">
            <a:noAutofit/>
          </a:bodyPr>
          <a:lstStyle/>
          <a:p>
            <a:pPr marL="230188" marR="0" lvl="0" indent="-1588" algn="l" rtl="0">
              <a:spcBef>
                <a:spcPts val="0"/>
              </a:spcBef>
              <a:buSzPct val="25000"/>
              <a:buNone/>
            </a:pPr>
            <a:r>
              <a:rPr lang="en-US" sz="1800">
                <a:solidFill>
                  <a:srgbClr val="000000"/>
                </a:solidFill>
                <a:latin typeface="Calibri"/>
                <a:ea typeface="Calibri"/>
                <a:cs typeface="Calibri"/>
                <a:sym typeface="Calibri"/>
              </a:rPr>
              <a:t>Beginning in 2017-2018, Louisiana will use the following formulae when evaluating school performance:</a:t>
            </a:r>
          </a:p>
        </p:txBody>
      </p:sp>
      <p:sp>
        <p:nvSpPr>
          <p:cNvPr id="114" name="Shape 114"/>
          <p:cNvSpPr/>
          <p:nvPr/>
        </p:nvSpPr>
        <p:spPr>
          <a:xfrm>
            <a:off x="203199" y="5560769"/>
            <a:ext cx="8626331" cy="692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dirty="0">
                <a:solidFill>
                  <a:schemeClr val="dk1"/>
                </a:solidFill>
                <a:latin typeface="Calibri"/>
                <a:ea typeface="Calibri"/>
                <a:cs typeface="Calibri"/>
                <a:sym typeface="Calibri"/>
              </a:rPr>
              <a:t>NOTE: The interests and opportunities measure will not be included within annual results until 2019-2020. </a:t>
            </a:r>
            <a:endParaRPr lang="en-US" dirty="0">
              <a:solidFill>
                <a:schemeClr val="dk1"/>
              </a:solidFill>
              <a:latin typeface="Calibri"/>
              <a:ea typeface="Calibri"/>
              <a:cs typeface="Calibri"/>
              <a:sym typeface="Calibri"/>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35424"/>
          <a:stretch/>
        </p:blipFill>
        <p:spPr>
          <a:xfrm>
            <a:off x="1619573" y="2298044"/>
            <a:ext cx="5904854" cy="2962493"/>
          </a:xfrm>
          <a:prstGeom prst="rect">
            <a:avLst/>
          </a:prstGeom>
        </p:spPr>
      </p:pic>
    </p:spTree>
    <p:extLst>
      <p:ext uri="{BB962C8B-B14F-4D97-AF65-F5344CB8AC3E}">
        <p14:creationId xmlns:p14="http://schemas.microsoft.com/office/powerpoint/2010/main" val="3443933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idx="4294967295"/>
          </p:nvPr>
        </p:nvSpPr>
        <p:spPr>
          <a:xfrm>
            <a:off x="0" y="53975"/>
            <a:ext cx="9144000" cy="1407229"/>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Short Stack"/>
              <a:buNone/>
            </a:pPr>
            <a:r>
              <a:rPr lang="en-US" sz="2800" i="0" u="none" strike="noStrike" cap="none" dirty="0" smtClean="0">
                <a:solidFill>
                  <a:schemeClr val="tx1"/>
                </a:solidFill>
                <a:latin typeface="Calibri"/>
                <a:ea typeface="Calibri"/>
                <a:cs typeface="Calibri"/>
                <a:sym typeface="Calibri"/>
              </a:rPr>
              <a:t>Future School </a:t>
            </a:r>
            <a:r>
              <a:rPr lang="en-US" sz="2800" i="0" u="none" strike="noStrike" cap="none" dirty="0">
                <a:solidFill>
                  <a:schemeClr val="tx1"/>
                </a:solidFill>
                <a:latin typeface="Calibri"/>
                <a:ea typeface="Calibri"/>
                <a:cs typeface="Calibri"/>
                <a:sym typeface="Calibri"/>
              </a:rPr>
              <a:t>Performance Score </a:t>
            </a:r>
            <a:r>
              <a:rPr lang="en-US" sz="2800" i="0" u="none" strike="noStrike" cap="none" dirty="0" smtClean="0">
                <a:solidFill>
                  <a:schemeClr val="tx1"/>
                </a:solidFill>
                <a:latin typeface="Calibri"/>
                <a:ea typeface="Calibri"/>
                <a:cs typeface="Calibri"/>
                <a:sym typeface="Calibri"/>
              </a:rPr>
              <a:t>(SPS) Formulae</a:t>
            </a:r>
            <a:br>
              <a:rPr lang="en-US" sz="2800" i="0" u="none" strike="noStrike" cap="none" dirty="0" smtClean="0">
                <a:solidFill>
                  <a:schemeClr val="tx1"/>
                </a:solidFill>
                <a:latin typeface="Calibri"/>
                <a:ea typeface="Calibri"/>
                <a:cs typeface="Calibri"/>
                <a:sym typeface="Calibri"/>
              </a:rPr>
            </a:br>
            <a:r>
              <a:rPr lang="en-US" sz="2800" i="0" u="none" strike="noStrike" cap="none" dirty="0" smtClean="0">
                <a:solidFill>
                  <a:schemeClr val="tx1"/>
                </a:solidFill>
                <a:latin typeface="Calibri"/>
                <a:ea typeface="Calibri"/>
                <a:cs typeface="Calibri"/>
                <a:sym typeface="Calibri"/>
              </a:rPr>
              <a:t>(2019-2020 and beyond)</a:t>
            </a:r>
            <a:endParaRPr lang="en-US" sz="2800" i="0" u="none" strike="noStrike" cap="none" dirty="0">
              <a:solidFill>
                <a:schemeClr val="tx1"/>
              </a:solidFill>
              <a:latin typeface="Calibri"/>
              <a:ea typeface="Calibri"/>
              <a:cs typeface="Calibri"/>
              <a:sym typeface="Calibri"/>
            </a:endParaRPr>
          </a:p>
        </p:txBody>
      </p:sp>
      <p:sp>
        <p:nvSpPr>
          <p:cNvPr id="113" name="Shape 113"/>
          <p:cNvSpPr txBox="1">
            <a:spLocks noGrp="1"/>
          </p:cNvSpPr>
          <p:nvPr>
            <p:ph type="sldNum" idx="4294967295"/>
          </p:nvPr>
        </p:nvSpPr>
        <p:spPr>
          <a:xfrm>
            <a:off x="7010400" y="6553200"/>
            <a:ext cx="2133600" cy="342900"/>
          </a:xfrm>
          <a:prstGeom prst="rect">
            <a:avLst/>
          </a:prstGeom>
          <a:noFill/>
          <a:ln>
            <a:noFill/>
          </a:ln>
        </p:spPr>
        <p:txBody>
          <a:bodyPr lIns="91425" tIns="45700" rIns="91425" bIns="45700" anchor="ctr" anchorCtr="0">
            <a:noAutofit/>
          </a:bodyPr>
          <a:lstStyle/>
          <a:p>
            <a:pPr marL="0" marR="0" lvl="0" indent="0" algn="r" rtl="0">
              <a:spcBef>
                <a:spcPts val="0"/>
              </a:spcBef>
              <a:buClr>
                <a:srgbClr val="888888"/>
              </a:buClr>
              <a:buSzPct val="25000"/>
              <a:buFont typeface="Arial"/>
              <a:buNone/>
            </a:pPr>
            <a:fld id="{00000000-1234-1234-1234-123412341234}" type="slidenum">
              <a:rPr lang="en-US" sz="1200">
                <a:solidFill>
                  <a:srgbClr val="888888"/>
                </a:solidFill>
                <a:latin typeface="Arial"/>
                <a:ea typeface="Arial"/>
                <a:cs typeface="Arial"/>
                <a:sym typeface="Arial"/>
              </a:rPr>
              <a:t>14</a:t>
            </a:fld>
            <a:endParaRPr lang="en-US" sz="1200">
              <a:solidFill>
                <a:srgbClr val="888888"/>
              </a:solidFill>
              <a:latin typeface="Arial"/>
              <a:ea typeface="Arial"/>
              <a:cs typeface="Arial"/>
              <a:sym typeface="Arial"/>
            </a:endParaRPr>
          </a:p>
        </p:txBody>
      </p:sp>
      <p:sp>
        <p:nvSpPr>
          <p:cNvPr id="112" name="Shape 112"/>
          <p:cNvSpPr/>
          <p:nvPr/>
        </p:nvSpPr>
        <p:spPr>
          <a:xfrm>
            <a:off x="294468" y="1461204"/>
            <a:ext cx="8535062" cy="646331"/>
          </a:xfrm>
          <a:prstGeom prst="rect">
            <a:avLst/>
          </a:prstGeom>
          <a:noFill/>
          <a:ln>
            <a:noFill/>
          </a:ln>
        </p:spPr>
        <p:txBody>
          <a:bodyPr lIns="91425" tIns="45700" rIns="91425" bIns="45700" anchor="t" anchorCtr="0">
            <a:noAutofit/>
          </a:bodyPr>
          <a:lstStyle/>
          <a:p>
            <a:pPr lvl="0">
              <a:buSzPct val="25000"/>
            </a:pPr>
            <a:r>
              <a:rPr lang="en-US" sz="1800" dirty="0" smtClean="0">
                <a:solidFill>
                  <a:schemeClr val="dk1"/>
                </a:solidFill>
                <a:latin typeface="Calibri"/>
                <a:ea typeface="Calibri"/>
                <a:cs typeface="Calibri"/>
                <a:sym typeface="Calibri"/>
              </a:rPr>
              <a:t>The </a:t>
            </a:r>
            <a:r>
              <a:rPr lang="en-US" sz="1800" dirty="0">
                <a:solidFill>
                  <a:schemeClr val="dk1"/>
                </a:solidFill>
                <a:latin typeface="Calibri"/>
                <a:ea typeface="Calibri"/>
                <a:cs typeface="Calibri"/>
                <a:sym typeface="Calibri"/>
              </a:rPr>
              <a:t>interests and opportunities measure will not be included within annual results until 2019-2020. Until the </a:t>
            </a:r>
            <a:r>
              <a:rPr lang="en-US" sz="1800" dirty="0" smtClean="0">
                <a:solidFill>
                  <a:schemeClr val="dk1"/>
                </a:solidFill>
                <a:latin typeface="Calibri"/>
                <a:ea typeface="Calibri"/>
                <a:cs typeface="Calibri"/>
                <a:sym typeface="Calibri"/>
              </a:rPr>
              <a:t>interests </a:t>
            </a:r>
            <a:r>
              <a:rPr lang="en-US" sz="1800" dirty="0">
                <a:solidFill>
                  <a:schemeClr val="dk1"/>
                </a:solidFill>
                <a:latin typeface="Calibri"/>
                <a:ea typeface="Calibri"/>
                <a:cs typeface="Calibri"/>
                <a:sym typeface="Calibri"/>
              </a:rPr>
              <a:t>and opportunities measure is added, the assessment index shall be worth 75% for elementary schools and 70% for schools with an eighth grade.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38136"/>
          <a:stretch/>
        </p:blipFill>
        <p:spPr>
          <a:xfrm>
            <a:off x="1586324" y="2600917"/>
            <a:ext cx="5656881" cy="3157722"/>
          </a:xfrm>
          <a:prstGeom prst="rect">
            <a:avLst/>
          </a:prstGeom>
        </p:spPr>
      </p:pic>
    </p:spTree>
    <p:extLst>
      <p:ext uri="{BB962C8B-B14F-4D97-AF65-F5344CB8AC3E}">
        <p14:creationId xmlns:p14="http://schemas.microsoft.com/office/powerpoint/2010/main" val="453526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idx="4294967295"/>
          </p:nvPr>
        </p:nvSpPr>
        <p:spPr>
          <a:xfrm>
            <a:off x="0" y="0"/>
            <a:ext cx="9144000" cy="139065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hort Stack"/>
              <a:buNone/>
            </a:pPr>
            <a:r>
              <a:rPr lang="en-US" sz="2800" i="0" u="none" strike="noStrike" cap="none" dirty="0">
                <a:solidFill>
                  <a:schemeClr val="tx1"/>
                </a:solidFill>
                <a:latin typeface="Calibri"/>
                <a:ea typeface="Calibri"/>
                <a:cs typeface="Calibri"/>
                <a:sym typeface="Calibri"/>
              </a:rPr>
              <a:t>K-8 School SPS: Assessments </a:t>
            </a:r>
          </a:p>
        </p:txBody>
      </p:sp>
      <p:sp>
        <p:nvSpPr>
          <p:cNvPr id="133" name="Shape 133"/>
          <p:cNvSpPr txBox="1">
            <a:spLocks noGrp="1"/>
          </p:cNvSpPr>
          <p:nvPr>
            <p:ph type="sldNum" idx="4294967295"/>
          </p:nvPr>
        </p:nvSpPr>
        <p:spPr>
          <a:xfrm>
            <a:off x="7010400" y="6553200"/>
            <a:ext cx="2133600" cy="342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15</a:t>
            </a:fld>
            <a:endParaRPr lang="en-US" sz="1200">
              <a:solidFill>
                <a:srgbClr val="888888"/>
              </a:solidFill>
              <a:latin typeface="Arial"/>
              <a:ea typeface="Arial"/>
              <a:cs typeface="Arial"/>
              <a:sym typeface="Arial"/>
            </a:endParaRPr>
          </a:p>
        </p:txBody>
      </p:sp>
      <p:sp>
        <p:nvSpPr>
          <p:cNvPr id="135" name="Shape 135"/>
          <p:cNvSpPr txBox="1"/>
          <p:nvPr/>
        </p:nvSpPr>
        <p:spPr>
          <a:xfrm>
            <a:off x="101825" y="1403150"/>
            <a:ext cx="9110100" cy="249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1" dirty="0">
                <a:solidFill>
                  <a:schemeClr val="dk1"/>
                </a:solidFill>
                <a:latin typeface="Calibri"/>
                <a:ea typeface="Calibri"/>
                <a:cs typeface="Calibri"/>
                <a:sym typeface="Calibri"/>
              </a:rPr>
              <a:t>Purpose</a:t>
            </a:r>
          </a:p>
          <a:p>
            <a:pPr marL="0" marR="0" lvl="0" indent="0" algn="l" rtl="0">
              <a:spcBef>
                <a:spcPts val="1200"/>
              </a:spcBef>
              <a:spcAft>
                <a:spcPts val="0"/>
              </a:spcAft>
              <a:buSzPct val="25000"/>
              <a:buNone/>
            </a:pPr>
            <a:r>
              <a:rPr lang="en-US" sz="1800" dirty="0">
                <a:solidFill>
                  <a:schemeClr val="dk1"/>
                </a:solidFill>
                <a:latin typeface="Calibri"/>
                <a:ea typeface="Calibri"/>
                <a:cs typeface="Calibri"/>
                <a:sym typeface="Calibri"/>
              </a:rPr>
              <a:t>Louisiana students in grades 3-8 take assessments in ELA, math, science and social studies to measure student mastery of the knowledge and skills reflected in the standards of that grade and subject.  </a:t>
            </a:r>
          </a:p>
          <a:p>
            <a:pPr marL="0" marR="0" lvl="0" indent="0" algn="l" rtl="0">
              <a:spcBef>
                <a:spcPts val="1200"/>
              </a:spcBef>
              <a:spcAft>
                <a:spcPts val="0"/>
              </a:spcAft>
              <a:buSzPct val="25000"/>
              <a:buNone/>
            </a:pPr>
            <a:r>
              <a:rPr lang="en-US" sz="1800" b="1" dirty="0">
                <a:solidFill>
                  <a:schemeClr val="dk1"/>
                </a:solidFill>
                <a:latin typeface="Calibri"/>
                <a:ea typeface="Calibri"/>
                <a:cs typeface="Calibri"/>
                <a:sym typeface="Calibri"/>
              </a:rPr>
              <a:t>Accountability</a:t>
            </a:r>
            <a:r>
              <a:rPr lang="en-US" sz="1800" dirty="0">
                <a:solidFill>
                  <a:schemeClr val="dk1"/>
                </a:solidFill>
                <a:latin typeface="Calibri"/>
                <a:ea typeface="Calibri"/>
                <a:cs typeface="Calibri"/>
                <a:sym typeface="Calibri"/>
              </a:rPr>
              <a:t> </a:t>
            </a:r>
          </a:p>
          <a:p>
            <a:pPr marL="0" marR="0" lvl="0" indent="0" algn="l" rtl="0">
              <a:spcBef>
                <a:spcPts val="1200"/>
              </a:spcBef>
              <a:spcAft>
                <a:spcPts val="0"/>
              </a:spcAft>
              <a:buSzPct val="25000"/>
              <a:buNone/>
            </a:pPr>
            <a:r>
              <a:rPr lang="en-US" sz="1800" dirty="0">
                <a:solidFill>
                  <a:schemeClr val="dk1"/>
                </a:solidFill>
                <a:latin typeface="Calibri"/>
                <a:ea typeface="Calibri"/>
                <a:cs typeface="Calibri"/>
                <a:sym typeface="Calibri"/>
              </a:rPr>
              <a:t>The school performance score includes the points assigned to achievement levels earned by students for each subject tested.</a:t>
            </a:r>
          </a:p>
        </p:txBody>
      </p:sp>
      <p:graphicFrame>
        <p:nvGraphicFramePr>
          <p:cNvPr id="136" name="Shape 136"/>
          <p:cNvGraphicFramePr/>
          <p:nvPr>
            <p:extLst>
              <p:ext uri="{D42A27DB-BD31-4B8C-83A1-F6EECF244321}">
                <p14:modId xmlns:p14="http://schemas.microsoft.com/office/powerpoint/2010/main" val="4091801684"/>
              </p:ext>
            </p:extLst>
          </p:nvPr>
        </p:nvGraphicFramePr>
        <p:xfrm>
          <a:off x="2564896" y="3896150"/>
          <a:ext cx="3616834" cy="2423556"/>
        </p:xfrm>
        <a:graphic>
          <a:graphicData uri="http://schemas.openxmlformats.org/drawingml/2006/table">
            <a:tbl>
              <a:tblPr firstRow="1" bandRow="1">
                <a:noFill/>
                <a:tableStyleId>{56E6CC66-82B5-42CD-94CC-B0BB458930BD}</a:tableStyleId>
              </a:tblPr>
              <a:tblGrid>
                <a:gridCol w="1987262"/>
                <a:gridCol w="1629572"/>
              </a:tblGrid>
              <a:tr h="546743">
                <a:tc>
                  <a:txBody>
                    <a:bodyPr/>
                    <a:lstStyle/>
                    <a:p>
                      <a:pPr marL="0" marR="0" lvl="0" indent="0" algn="ctr" rtl="0">
                        <a:spcBef>
                          <a:spcPts val="0"/>
                        </a:spcBef>
                        <a:buSzPct val="25000"/>
                        <a:buNone/>
                      </a:pPr>
                      <a:r>
                        <a:rPr lang="en-US" sz="1600" u="none" strike="noStrike" cap="none" dirty="0" smtClean="0"/>
                        <a:t>LEAP </a:t>
                      </a:r>
                      <a:endParaRPr lang="en-US" sz="1600" u="none" strike="noStrike" cap="none" dirty="0"/>
                    </a:p>
                    <a:p>
                      <a:pPr marL="0" marR="0" lvl="0" indent="0" algn="ctr" rtl="0">
                        <a:spcBef>
                          <a:spcPts val="0"/>
                        </a:spcBef>
                        <a:buSzPct val="25000"/>
                        <a:buNone/>
                      </a:pPr>
                      <a:r>
                        <a:rPr lang="en-US" sz="1600" u="none" strike="noStrike" cap="none" dirty="0"/>
                        <a:t>Achievement Level</a:t>
                      </a:r>
                    </a:p>
                  </a:txBody>
                  <a:tcPr marL="45720" marR="45720"/>
                </a:tc>
                <a:tc>
                  <a:txBody>
                    <a:bodyPr/>
                    <a:lstStyle/>
                    <a:p>
                      <a:pPr marL="0" marR="0" lvl="0" indent="0" algn="ctr" rtl="0">
                        <a:spcBef>
                          <a:spcPts val="0"/>
                        </a:spcBef>
                        <a:buSzPct val="25000"/>
                        <a:buNone/>
                      </a:pPr>
                      <a:r>
                        <a:rPr lang="en-US" sz="1600" u="none" strike="noStrike" cap="none" dirty="0"/>
                        <a:t>2017-</a:t>
                      </a:r>
                      <a:r>
                        <a:rPr lang="en-US" sz="1600" u="none" strike="noStrike" cap="none" dirty="0" smtClean="0"/>
                        <a:t>2018 and beyond</a:t>
                      </a:r>
                      <a:endParaRPr lang="en-US" sz="1600" u="none" strike="noStrike" cap="none" dirty="0"/>
                    </a:p>
                  </a:txBody>
                  <a:tcPr marL="45720" marR="45720"/>
                </a:tc>
              </a:tr>
              <a:tr h="421772">
                <a:tc>
                  <a:txBody>
                    <a:bodyPr/>
                    <a:lstStyle/>
                    <a:p>
                      <a:pPr marL="0" marR="0" lvl="0" indent="0" algn="ctr" rtl="0">
                        <a:spcBef>
                          <a:spcPts val="0"/>
                        </a:spcBef>
                        <a:buSzPct val="25000"/>
                        <a:buNone/>
                      </a:pPr>
                      <a:r>
                        <a:rPr lang="en-US" sz="1600" u="none" strike="noStrike" cap="none"/>
                        <a:t>Advanced</a:t>
                      </a:r>
                    </a:p>
                  </a:txBody>
                  <a:tcPr marL="45720" marR="45720"/>
                </a:tc>
                <a:tc>
                  <a:txBody>
                    <a:bodyPr/>
                    <a:lstStyle/>
                    <a:p>
                      <a:pPr marL="0" marR="0" lvl="0" indent="0" algn="ctr" rtl="0">
                        <a:spcBef>
                          <a:spcPts val="0"/>
                        </a:spcBef>
                        <a:buSzPct val="25000"/>
                        <a:buNone/>
                      </a:pPr>
                      <a:r>
                        <a:rPr lang="en-US" sz="1600" u="none" strike="noStrike" cap="none"/>
                        <a:t>150</a:t>
                      </a:r>
                    </a:p>
                  </a:txBody>
                  <a:tcPr marL="45720" marR="45720"/>
                </a:tc>
              </a:tr>
              <a:tr h="421772">
                <a:tc>
                  <a:txBody>
                    <a:bodyPr/>
                    <a:lstStyle/>
                    <a:p>
                      <a:pPr marL="0" marR="0" lvl="0" indent="0" algn="ctr" rtl="0">
                        <a:spcBef>
                          <a:spcPts val="0"/>
                        </a:spcBef>
                        <a:buSzPct val="25000"/>
                        <a:buNone/>
                      </a:pPr>
                      <a:r>
                        <a:rPr lang="en-US" sz="1600" u="none" strike="noStrike" cap="none"/>
                        <a:t>Mastery</a:t>
                      </a:r>
                    </a:p>
                  </a:txBody>
                  <a:tcPr marL="45720" marR="45720">
                    <a:solidFill>
                      <a:srgbClr val="C3D69B"/>
                    </a:solidFill>
                  </a:tcPr>
                </a:tc>
                <a:tc>
                  <a:txBody>
                    <a:bodyPr/>
                    <a:lstStyle/>
                    <a:p>
                      <a:pPr marL="0" marR="0" lvl="0" indent="0" algn="ctr" rtl="0">
                        <a:spcBef>
                          <a:spcPts val="0"/>
                        </a:spcBef>
                        <a:buSzPct val="25000"/>
                        <a:buNone/>
                      </a:pPr>
                      <a:r>
                        <a:rPr lang="en-US" sz="1600" u="none" strike="noStrike" cap="none" dirty="0"/>
                        <a:t>100</a:t>
                      </a:r>
                    </a:p>
                  </a:txBody>
                  <a:tcPr marL="45720" marR="45720">
                    <a:solidFill>
                      <a:srgbClr val="C3D69B"/>
                    </a:solidFill>
                  </a:tcPr>
                </a:tc>
              </a:tr>
              <a:tr h="421772">
                <a:tc>
                  <a:txBody>
                    <a:bodyPr/>
                    <a:lstStyle/>
                    <a:p>
                      <a:pPr marL="0" marR="0" lvl="0" indent="0" algn="ctr" rtl="0">
                        <a:spcBef>
                          <a:spcPts val="0"/>
                        </a:spcBef>
                        <a:buSzPct val="25000"/>
                        <a:buNone/>
                      </a:pPr>
                      <a:r>
                        <a:rPr lang="en-US" sz="1600" u="none" strike="noStrike" cap="none"/>
                        <a:t>Basic</a:t>
                      </a:r>
                    </a:p>
                  </a:txBody>
                  <a:tcPr marL="45720" marR="45720"/>
                </a:tc>
                <a:tc>
                  <a:txBody>
                    <a:bodyPr/>
                    <a:lstStyle/>
                    <a:p>
                      <a:pPr marL="0" marR="0" lvl="0" indent="0" algn="ctr" rtl="0">
                        <a:spcBef>
                          <a:spcPts val="0"/>
                        </a:spcBef>
                        <a:buSzPct val="25000"/>
                        <a:buNone/>
                      </a:pPr>
                      <a:r>
                        <a:rPr lang="en-US" sz="1600" u="none" strike="noStrike" cap="none" dirty="0" smtClean="0"/>
                        <a:t>70</a:t>
                      </a:r>
                      <a:endParaRPr lang="en-US" sz="1600" u="none" strike="noStrike" cap="none" dirty="0"/>
                    </a:p>
                  </a:txBody>
                  <a:tcPr marL="45720" marR="45720"/>
                </a:tc>
              </a:tr>
              <a:tr h="546743">
                <a:tc>
                  <a:txBody>
                    <a:bodyPr/>
                    <a:lstStyle/>
                    <a:p>
                      <a:pPr marL="0" marR="0" lvl="0" indent="0" algn="ctr" rtl="0">
                        <a:lnSpc>
                          <a:spcPct val="100000"/>
                        </a:lnSpc>
                        <a:spcBef>
                          <a:spcPts val="0"/>
                        </a:spcBef>
                        <a:spcAft>
                          <a:spcPts val="0"/>
                        </a:spcAft>
                        <a:buClr>
                          <a:schemeClr val="dk1"/>
                        </a:buClr>
                        <a:buSzPct val="25000"/>
                        <a:buFont typeface="Calibri"/>
                        <a:buNone/>
                      </a:pPr>
                      <a:r>
                        <a:rPr lang="en-US" sz="1600" u="none" strike="noStrike" cap="none" dirty="0"/>
                        <a:t>Approaching Basic/Unsatisfactory </a:t>
                      </a:r>
                    </a:p>
                  </a:txBody>
                  <a:tcPr marL="45720" marR="45720"/>
                </a:tc>
                <a:tc>
                  <a:txBody>
                    <a:bodyPr/>
                    <a:lstStyle/>
                    <a:p>
                      <a:pPr marL="0" marR="0" lvl="0" indent="0" algn="ctr" rtl="0">
                        <a:spcBef>
                          <a:spcPts val="0"/>
                        </a:spcBef>
                        <a:buSzPct val="25000"/>
                        <a:buNone/>
                      </a:pPr>
                      <a:r>
                        <a:rPr lang="en-US" sz="1600" u="none" strike="noStrike" cap="none" dirty="0"/>
                        <a:t>0</a:t>
                      </a:r>
                    </a:p>
                  </a:txBody>
                  <a:tcPr marL="45720" marR="4572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idx="4294967295"/>
          </p:nvPr>
        </p:nvSpPr>
        <p:spPr>
          <a:xfrm>
            <a:off x="0" y="-152400"/>
            <a:ext cx="9144000" cy="1546682"/>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hort Stack"/>
              <a:buNone/>
            </a:pPr>
            <a:r>
              <a:rPr lang="en-US" sz="2800" b="0" i="0" u="none" strike="noStrike" cap="none" dirty="0">
                <a:solidFill>
                  <a:schemeClr val="tx1"/>
                </a:solidFill>
                <a:latin typeface="Calibri"/>
                <a:ea typeface="Calibri"/>
                <a:cs typeface="Calibri"/>
                <a:sym typeface="Calibri"/>
              </a:rPr>
              <a:t>K-8 School SPS:  </a:t>
            </a:r>
            <a:br>
              <a:rPr lang="en-US" sz="2800" b="0" i="0" u="none" strike="noStrike" cap="none" dirty="0">
                <a:solidFill>
                  <a:schemeClr val="tx1"/>
                </a:solidFill>
                <a:latin typeface="Calibri"/>
                <a:ea typeface="Calibri"/>
                <a:cs typeface="Calibri"/>
                <a:sym typeface="Calibri"/>
              </a:rPr>
            </a:br>
            <a:r>
              <a:rPr lang="en-US" sz="2800" b="0" i="0" u="none" strike="noStrike" cap="none" dirty="0">
                <a:solidFill>
                  <a:schemeClr val="tx1"/>
                </a:solidFill>
                <a:latin typeface="Calibri"/>
                <a:ea typeface="Calibri"/>
                <a:cs typeface="Calibri"/>
                <a:sym typeface="Calibri"/>
              </a:rPr>
              <a:t>Celebrating Student </a:t>
            </a:r>
            <a:r>
              <a:rPr lang="en-US" sz="2800" b="0" i="0" u="none" strike="noStrike" cap="none" dirty="0" smtClean="0">
                <a:solidFill>
                  <a:schemeClr val="tx1"/>
                </a:solidFill>
                <a:latin typeface="Calibri"/>
                <a:ea typeface="Calibri"/>
                <a:cs typeface="Calibri"/>
                <a:sym typeface="Calibri"/>
              </a:rPr>
              <a:t>Growth Through Two Key Questions</a:t>
            </a:r>
            <a:endParaRPr lang="en-US" sz="2800" b="0" i="0" u="none" strike="noStrike" cap="none" dirty="0">
              <a:solidFill>
                <a:schemeClr val="tx1"/>
              </a:solidFill>
              <a:latin typeface="Calibri"/>
              <a:ea typeface="Calibri"/>
              <a:cs typeface="Calibri"/>
              <a:sym typeface="Calibri"/>
            </a:endParaRPr>
          </a:p>
        </p:txBody>
      </p:sp>
      <p:sp>
        <p:nvSpPr>
          <p:cNvPr id="143" name="Shape 143"/>
          <p:cNvSpPr txBox="1">
            <a:spLocks noGrp="1"/>
          </p:cNvSpPr>
          <p:nvPr>
            <p:ph type="sldNum" idx="4294967295"/>
          </p:nvPr>
        </p:nvSpPr>
        <p:spPr>
          <a:xfrm>
            <a:off x="7010400" y="6553200"/>
            <a:ext cx="2133600" cy="342900"/>
          </a:xfrm>
          <a:prstGeom prst="rect">
            <a:avLst/>
          </a:prstGeom>
          <a:noFill/>
          <a:ln>
            <a:noFill/>
          </a:ln>
        </p:spPr>
        <p:txBody>
          <a:bodyPr lIns="91425" tIns="45700" rIns="91425" bIns="45700" anchor="ctr" anchorCtr="0">
            <a:noAutofit/>
          </a:bodyPr>
          <a:lstStyle/>
          <a:p>
            <a:pPr marL="0" marR="0" lvl="0" indent="0" algn="r" rtl="0">
              <a:spcBef>
                <a:spcPts val="0"/>
              </a:spcBef>
              <a:buClr>
                <a:srgbClr val="888888"/>
              </a:buClr>
              <a:buSzPct val="25000"/>
              <a:buFont typeface="Arial"/>
              <a:buNone/>
            </a:pPr>
            <a:fld id="{00000000-1234-1234-1234-123412341234}" type="slidenum">
              <a:rPr lang="en-US" sz="1200">
                <a:solidFill>
                  <a:srgbClr val="888888"/>
                </a:solidFill>
                <a:latin typeface="Arial"/>
                <a:ea typeface="Arial"/>
                <a:cs typeface="Arial"/>
                <a:sym typeface="Arial"/>
              </a:rPr>
              <a:t>16</a:t>
            </a:fld>
            <a:endParaRPr lang="en-US" sz="1200">
              <a:solidFill>
                <a:srgbClr val="888888"/>
              </a:solidFill>
              <a:latin typeface="Arial"/>
              <a:ea typeface="Arial"/>
              <a:cs typeface="Arial"/>
              <a:sym typeface="Arial"/>
            </a:endParaRPr>
          </a:p>
        </p:txBody>
      </p:sp>
      <p:sp>
        <p:nvSpPr>
          <p:cNvPr id="145" name="Shape 145"/>
          <p:cNvSpPr/>
          <p:nvPr/>
        </p:nvSpPr>
        <p:spPr>
          <a:xfrm>
            <a:off x="314166" y="595085"/>
            <a:ext cx="8522535" cy="6681687"/>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 name="Freeform 7"/>
          <p:cNvSpPr/>
          <p:nvPr/>
        </p:nvSpPr>
        <p:spPr>
          <a:xfrm>
            <a:off x="314166" y="1759210"/>
            <a:ext cx="3705384" cy="4326159"/>
          </a:xfrm>
          <a:custGeom>
            <a:avLst/>
            <a:gdLst>
              <a:gd name="connsiteX0" fmla="*/ 0 w 3549669"/>
              <a:gd name="connsiteY0" fmla="*/ 354967 h 4326159"/>
              <a:gd name="connsiteX1" fmla="*/ 354967 w 3549669"/>
              <a:gd name="connsiteY1" fmla="*/ 0 h 4326159"/>
              <a:gd name="connsiteX2" fmla="*/ 3194702 w 3549669"/>
              <a:gd name="connsiteY2" fmla="*/ 0 h 4326159"/>
              <a:gd name="connsiteX3" fmla="*/ 3549669 w 3549669"/>
              <a:gd name="connsiteY3" fmla="*/ 354967 h 4326159"/>
              <a:gd name="connsiteX4" fmla="*/ 3549669 w 3549669"/>
              <a:gd name="connsiteY4" fmla="*/ 3971192 h 4326159"/>
              <a:gd name="connsiteX5" fmla="*/ 3194702 w 3549669"/>
              <a:gd name="connsiteY5" fmla="*/ 4326159 h 4326159"/>
              <a:gd name="connsiteX6" fmla="*/ 354967 w 3549669"/>
              <a:gd name="connsiteY6" fmla="*/ 4326159 h 4326159"/>
              <a:gd name="connsiteX7" fmla="*/ 0 w 3549669"/>
              <a:gd name="connsiteY7" fmla="*/ 3971192 h 4326159"/>
              <a:gd name="connsiteX8" fmla="*/ 0 w 3549669"/>
              <a:gd name="connsiteY8" fmla="*/ 354967 h 432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9669" h="4326159">
                <a:moveTo>
                  <a:pt x="0" y="354967"/>
                </a:moveTo>
                <a:cubicBezTo>
                  <a:pt x="0" y="158924"/>
                  <a:pt x="158924" y="0"/>
                  <a:pt x="354967" y="0"/>
                </a:cubicBezTo>
                <a:lnTo>
                  <a:pt x="3194702" y="0"/>
                </a:lnTo>
                <a:cubicBezTo>
                  <a:pt x="3390745" y="0"/>
                  <a:pt x="3549669" y="158924"/>
                  <a:pt x="3549669" y="354967"/>
                </a:cubicBezTo>
                <a:lnTo>
                  <a:pt x="3549669" y="3971192"/>
                </a:lnTo>
                <a:cubicBezTo>
                  <a:pt x="3549669" y="4167235"/>
                  <a:pt x="3390745" y="4326159"/>
                  <a:pt x="3194702" y="4326159"/>
                </a:cubicBezTo>
                <a:lnTo>
                  <a:pt x="354967" y="4326159"/>
                </a:lnTo>
                <a:cubicBezTo>
                  <a:pt x="158924" y="4326159"/>
                  <a:pt x="0" y="4167235"/>
                  <a:pt x="0" y="3971192"/>
                </a:cubicBezTo>
                <a:lnTo>
                  <a:pt x="0" y="354967"/>
                </a:lnTo>
                <a:close/>
              </a:path>
            </a:pathLst>
          </a:cu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2546" tIns="172546" rIns="172546" bIns="172546" numCol="1" spcCol="1270" anchor="t" anchorCtr="0">
            <a:noAutofit/>
          </a:bodyPr>
          <a:lstStyle/>
          <a:p>
            <a:pPr defTabSz="800100">
              <a:lnSpc>
                <a:spcPct val="90000"/>
              </a:lnSpc>
              <a:spcBef>
                <a:spcPct val="0"/>
              </a:spcBef>
              <a:spcAft>
                <a:spcPts val="600"/>
              </a:spcAft>
            </a:pPr>
            <a:r>
              <a:rPr lang="en-US" sz="1800" b="1" dirty="0" smtClean="0">
                <a:solidFill>
                  <a:srgbClr val="000000"/>
                </a:solidFill>
                <a:latin typeface="Calibri" charset="0"/>
                <a:ea typeface="Calibri" charset="0"/>
                <a:cs typeface="Calibri" charset="0"/>
              </a:rPr>
              <a:t>Question 1:  If students are not yet achieving Mastery, are they on track to doing so?</a:t>
            </a:r>
            <a:endParaRPr lang="en-US" sz="1800" b="1" dirty="0">
              <a:solidFill>
                <a:srgbClr val="000000"/>
              </a:solidFill>
              <a:latin typeface="Calibri" charset="0"/>
              <a:ea typeface="Calibri" charset="0"/>
              <a:cs typeface="Calibri" charset="0"/>
            </a:endParaRPr>
          </a:p>
          <a:p>
            <a:pPr marL="171450" lvl="1" indent="-171450" defTabSz="755650">
              <a:lnSpc>
                <a:spcPct val="90000"/>
              </a:lnSpc>
              <a:spcBef>
                <a:spcPct val="0"/>
              </a:spcBef>
              <a:spcAft>
                <a:spcPts val="600"/>
              </a:spcAft>
              <a:buFontTx/>
              <a:buChar char="•"/>
            </a:pPr>
            <a:r>
              <a:rPr lang="en-US" sz="1800" dirty="0" smtClean="0">
                <a:solidFill>
                  <a:srgbClr val="000000"/>
                </a:solidFill>
                <a:latin typeface="Calibri" charset="0"/>
                <a:ea typeface="Calibri" charset="0"/>
                <a:cs typeface="Calibri" charset="0"/>
              </a:rPr>
              <a:t>Every student scoring below Mastery will receive a simple, clear growth target for the following year that illustrates the growth required to be on track to Mastery in ELA and math by 8th grade.</a:t>
            </a:r>
          </a:p>
          <a:p>
            <a:pPr marL="171450" lvl="1" indent="-171450" defTabSz="755650">
              <a:lnSpc>
                <a:spcPct val="90000"/>
              </a:lnSpc>
              <a:spcBef>
                <a:spcPct val="0"/>
              </a:spcBef>
              <a:spcAft>
                <a:spcPts val="600"/>
              </a:spcAft>
              <a:buFontTx/>
              <a:buChar char="•"/>
            </a:pPr>
            <a:r>
              <a:rPr lang="en-US" sz="1800" dirty="0" smtClean="0">
                <a:solidFill>
                  <a:srgbClr val="000000"/>
                </a:solidFill>
                <a:latin typeface="Calibri" charset="0"/>
                <a:ea typeface="Calibri" charset="0"/>
                <a:cs typeface="Calibri" charset="0"/>
              </a:rPr>
              <a:t>If a student achieves the target, the school shall earn 150 points, equivalent to an A+. Otherwise, move to question 2.</a:t>
            </a:r>
            <a:endParaRPr lang="en-US" sz="1800" b="1" dirty="0">
              <a:solidFill>
                <a:srgbClr val="000000"/>
              </a:solidFill>
              <a:latin typeface="Calibri" charset="0"/>
              <a:ea typeface="Calibri" charset="0"/>
              <a:cs typeface="Calibri" charset="0"/>
            </a:endParaRPr>
          </a:p>
        </p:txBody>
      </p:sp>
      <p:sp>
        <p:nvSpPr>
          <p:cNvPr id="9" name="Freeform 8"/>
          <p:cNvSpPr/>
          <p:nvPr/>
        </p:nvSpPr>
        <p:spPr>
          <a:xfrm>
            <a:off x="4952999" y="1784870"/>
            <a:ext cx="3883701" cy="4326159"/>
          </a:xfrm>
          <a:custGeom>
            <a:avLst/>
            <a:gdLst>
              <a:gd name="connsiteX0" fmla="*/ 0 w 3549669"/>
              <a:gd name="connsiteY0" fmla="*/ 354967 h 4326159"/>
              <a:gd name="connsiteX1" fmla="*/ 354967 w 3549669"/>
              <a:gd name="connsiteY1" fmla="*/ 0 h 4326159"/>
              <a:gd name="connsiteX2" fmla="*/ 3194702 w 3549669"/>
              <a:gd name="connsiteY2" fmla="*/ 0 h 4326159"/>
              <a:gd name="connsiteX3" fmla="*/ 3549669 w 3549669"/>
              <a:gd name="connsiteY3" fmla="*/ 354967 h 4326159"/>
              <a:gd name="connsiteX4" fmla="*/ 3549669 w 3549669"/>
              <a:gd name="connsiteY4" fmla="*/ 3971192 h 4326159"/>
              <a:gd name="connsiteX5" fmla="*/ 3194702 w 3549669"/>
              <a:gd name="connsiteY5" fmla="*/ 4326159 h 4326159"/>
              <a:gd name="connsiteX6" fmla="*/ 354967 w 3549669"/>
              <a:gd name="connsiteY6" fmla="*/ 4326159 h 4326159"/>
              <a:gd name="connsiteX7" fmla="*/ 0 w 3549669"/>
              <a:gd name="connsiteY7" fmla="*/ 3971192 h 4326159"/>
              <a:gd name="connsiteX8" fmla="*/ 0 w 3549669"/>
              <a:gd name="connsiteY8" fmla="*/ 354967 h 432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9669" h="4326159">
                <a:moveTo>
                  <a:pt x="0" y="354967"/>
                </a:moveTo>
                <a:cubicBezTo>
                  <a:pt x="0" y="158924"/>
                  <a:pt x="158924" y="0"/>
                  <a:pt x="354967" y="0"/>
                </a:cubicBezTo>
                <a:lnTo>
                  <a:pt x="3194702" y="0"/>
                </a:lnTo>
                <a:cubicBezTo>
                  <a:pt x="3390745" y="0"/>
                  <a:pt x="3549669" y="158924"/>
                  <a:pt x="3549669" y="354967"/>
                </a:cubicBezTo>
                <a:lnTo>
                  <a:pt x="3549669" y="3971192"/>
                </a:lnTo>
                <a:cubicBezTo>
                  <a:pt x="3549669" y="4167235"/>
                  <a:pt x="3390745" y="4326159"/>
                  <a:pt x="3194702" y="4326159"/>
                </a:cubicBezTo>
                <a:lnTo>
                  <a:pt x="354967" y="4326159"/>
                </a:lnTo>
                <a:cubicBezTo>
                  <a:pt x="158924" y="4326159"/>
                  <a:pt x="0" y="4167235"/>
                  <a:pt x="0" y="3971192"/>
                </a:cubicBezTo>
                <a:lnTo>
                  <a:pt x="0" y="354967"/>
                </a:lnTo>
                <a:close/>
              </a:path>
            </a:pathLst>
          </a:custGeom>
          <a:solidFill>
            <a:schemeClr val="accent3">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2546" tIns="172546" rIns="172546" bIns="172546" numCol="1" spcCol="1270" anchor="t" anchorCtr="0">
            <a:noAutofit/>
          </a:bodyPr>
          <a:lstStyle/>
          <a:p>
            <a:pPr defTabSz="800100">
              <a:lnSpc>
                <a:spcPct val="90000"/>
              </a:lnSpc>
              <a:spcBef>
                <a:spcPct val="0"/>
              </a:spcBef>
              <a:spcAft>
                <a:spcPts val="600"/>
              </a:spcAft>
            </a:pPr>
            <a:r>
              <a:rPr lang="en-US" sz="1800" b="1" dirty="0">
                <a:solidFill>
                  <a:srgbClr val="000000"/>
                </a:solidFill>
                <a:latin typeface="Calibri" charset="0"/>
                <a:ea typeface="Calibri" charset="0"/>
                <a:cs typeface="Calibri" charset="0"/>
              </a:rPr>
              <a:t>Question 2: Are students </a:t>
            </a:r>
            <a:r>
              <a:rPr lang="en-US" sz="1800" b="1" dirty="0" smtClean="0">
                <a:solidFill>
                  <a:srgbClr val="000000"/>
                </a:solidFill>
                <a:latin typeface="Calibri" charset="0"/>
                <a:ea typeface="Calibri" charset="0"/>
                <a:cs typeface="Calibri" charset="0"/>
              </a:rPr>
              <a:t>growing at a </a:t>
            </a:r>
            <a:r>
              <a:rPr lang="en-US" sz="1800" b="1" dirty="0">
                <a:solidFill>
                  <a:srgbClr val="000000"/>
                </a:solidFill>
                <a:latin typeface="Calibri" charset="0"/>
                <a:ea typeface="Calibri" charset="0"/>
                <a:cs typeface="Calibri" charset="0"/>
              </a:rPr>
              <a:t>rate comparable to their peers</a:t>
            </a:r>
            <a:r>
              <a:rPr lang="en-US" sz="1800" b="1" dirty="0" smtClean="0">
                <a:solidFill>
                  <a:srgbClr val="000000"/>
                </a:solidFill>
                <a:latin typeface="Calibri" charset="0"/>
                <a:ea typeface="Calibri" charset="0"/>
                <a:cs typeface="Calibri" charset="0"/>
              </a:rPr>
              <a:t>?</a:t>
            </a:r>
            <a:endParaRPr lang="en-US" sz="1800" b="1" dirty="0">
              <a:solidFill>
                <a:srgbClr val="000000"/>
              </a:solidFill>
              <a:latin typeface="Calibri" charset="0"/>
              <a:ea typeface="Calibri" charset="0"/>
              <a:cs typeface="Calibri" charset="0"/>
            </a:endParaRPr>
          </a:p>
          <a:p>
            <a:pPr marL="171450" lvl="1" indent="-171450" defTabSz="755650">
              <a:lnSpc>
                <a:spcPct val="90000"/>
              </a:lnSpc>
              <a:spcBef>
                <a:spcPct val="0"/>
              </a:spcBef>
              <a:spcAft>
                <a:spcPts val="600"/>
              </a:spcAft>
              <a:buFontTx/>
              <a:buChar char="•"/>
            </a:pPr>
            <a:r>
              <a:rPr lang="en-US" sz="1800" dirty="0">
                <a:solidFill>
                  <a:srgbClr val="000000"/>
                </a:solidFill>
                <a:latin typeface="Calibri" charset="0"/>
                <a:ea typeface="Calibri" charset="0"/>
                <a:cs typeface="Calibri" charset="0"/>
              </a:rPr>
              <a:t>Using Louisiana’s value-added measurement, it is possible to compare students’ individual performance to that of similar </a:t>
            </a:r>
            <a:r>
              <a:rPr lang="en-US" sz="1800" dirty="0" smtClean="0">
                <a:solidFill>
                  <a:srgbClr val="000000"/>
                </a:solidFill>
                <a:latin typeface="Calibri" charset="0"/>
                <a:ea typeface="Calibri" charset="0"/>
                <a:cs typeface="Calibri" charset="0"/>
              </a:rPr>
              <a:t>peers.</a:t>
            </a:r>
          </a:p>
          <a:p>
            <a:pPr marL="171450" lvl="1" indent="-171450" defTabSz="755650">
              <a:lnSpc>
                <a:spcPct val="90000"/>
              </a:lnSpc>
              <a:spcBef>
                <a:spcPct val="0"/>
              </a:spcBef>
              <a:spcAft>
                <a:spcPts val="600"/>
              </a:spcAft>
              <a:buFontTx/>
              <a:buChar char="•"/>
            </a:pPr>
            <a:r>
              <a:rPr lang="en-US" sz="1800" dirty="0">
                <a:solidFill>
                  <a:srgbClr val="000000"/>
                </a:solidFill>
                <a:latin typeface="Calibri" charset="0"/>
                <a:ea typeface="Calibri" charset="0"/>
                <a:cs typeface="Calibri" charset="0"/>
              </a:rPr>
              <a:t>Schools will earn points based on students’ </a:t>
            </a:r>
            <a:r>
              <a:rPr lang="en-US" sz="1800" dirty="0" smtClean="0">
                <a:solidFill>
                  <a:srgbClr val="000000"/>
                </a:solidFill>
                <a:latin typeface="Calibri" charset="0"/>
                <a:ea typeface="Calibri" charset="0"/>
                <a:cs typeface="Calibri" charset="0"/>
              </a:rPr>
              <a:t>growth percentile as </a:t>
            </a:r>
            <a:r>
              <a:rPr lang="en-US" sz="1800" dirty="0">
                <a:solidFill>
                  <a:srgbClr val="000000"/>
                </a:solidFill>
                <a:latin typeface="Calibri" charset="0"/>
                <a:ea typeface="Calibri" charset="0"/>
                <a:cs typeface="Calibri" charset="0"/>
              </a:rPr>
              <a:t>compared to peers.</a:t>
            </a:r>
          </a:p>
          <a:p>
            <a:pPr marL="519113" lvl="2" indent="-173038" defTabSz="755650">
              <a:lnSpc>
                <a:spcPct val="90000"/>
              </a:lnSpc>
              <a:spcBef>
                <a:spcPct val="0"/>
              </a:spcBef>
              <a:spcAft>
                <a:spcPts val="600"/>
              </a:spcAft>
              <a:buFontTx/>
              <a:buChar char="•"/>
            </a:pPr>
            <a:r>
              <a:rPr lang="en-US" sz="1800" dirty="0" smtClean="0">
                <a:solidFill>
                  <a:srgbClr val="000000"/>
                </a:solidFill>
                <a:latin typeface="Calibri" charset="0"/>
                <a:ea typeface="Calibri" charset="0"/>
                <a:cs typeface="Calibri" charset="0"/>
              </a:rPr>
              <a:t>80</a:t>
            </a:r>
            <a:r>
              <a:rPr lang="en-US" sz="1800" baseline="30000" dirty="0" smtClean="0">
                <a:solidFill>
                  <a:srgbClr val="000000"/>
                </a:solidFill>
                <a:latin typeface="Calibri" charset="0"/>
                <a:ea typeface="Calibri" charset="0"/>
                <a:cs typeface="Calibri" charset="0"/>
              </a:rPr>
              <a:t>th</a:t>
            </a:r>
            <a:r>
              <a:rPr lang="en-US" sz="1800" dirty="0" smtClean="0">
                <a:solidFill>
                  <a:srgbClr val="000000"/>
                </a:solidFill>
                <a:latin typeface="Calibri" charset="0"/>
                <a:ea typeface="Calibri" charset="0"/>
                <a:cs typeface="Calibri" charset="0"/>
              </a:rPr>
              <a:t>-99</a:t>
            </a:r>
            <a:r>
              <a:rPr lang="en-US" sz="1800" baseline="30000" dirty="0" smtClean="0">
                <a:solidFill>
                  <a:srgbClr val="000000"/>
                </a:solidFill>
                <a:latin typeface="Calibri" charset="0"/>
                <a:ea typeface="Calibri" charset="0"/>
                <a:cs typeface="Calibri" charset="0"/>
              </a:rPr>
              <a:t>th</a:t>
            </a:r>
            <a:r>
              <a:rPr lang="en-US" sz="1800" dirty="0" smtClean="0">
                <a:solidFill>
                  <a:srgbClr val="000000"/>
                </a:solidFill>
                <a:latin typeface="Calibri" charset="0"/>
                <a:ea typeface="Calibri" charset="0"/>
                <a:cs typeface="Calibri" charset="0"/>
              </a:rPr>
              <a:t> percentile (150 points)</a:t>
            </a:r>
            <a:endParaRPr lang="en-US" sz="1800" dirty="0">
              <a:solidFill>
                <a:srgbClr val="000000"/>
              </a:solidFill>
              <a:latin typeface="Calibri" charset="0"/>
              <a:ea typeface="Calibri" charset="0"/>
              <a:cs typeface="Calibri" charset="0"/>
            </a:endParaRPr>
          </a:p>
          <a:p>
            <a:pPr marL="519113" lvl="2" indent="-173038" defTabSz="755650">
              <a:lnSpc>
                <a:spcPct val="90000"/>
              </a:lnSpc>
              <a:spcBef>
                <a:spcPct val="0"/>
              </a:spcBef>
              <a:spcAft>
                <a:spcPts val="600"/>
              </a:spcAft>
              <a:buFontTx/>
              <a:buChar char="•"/>
            </a:pPr>
            <a:r>
              <a:rPr lang="en-US" sz="1800" dirty="0" smtClean="0">
                <a:solidFill>
                  <a:srgbClr val="000000"/>
                </a:solidFill>
                <a:latin typeface="Calibri" charset="0"/>
                <a:ea typeface="Calibri" charset="0"/>
                <a:cs typeface="Calibri" charset="0"/>
              </a:rPr>
              <a:t>60</a:t>
            </a:r>
            <a:r>
              <a:rPr lang="en-US" sz="1800" baseline="30000" dirty="0" smtClean="0">
                <a:solidFill>
                  <a:srgbClr val="000000"/>
                </a:solidFill>
                <a:latin typeface="Calibri" charset="0"/>
                <a:ea typeface="Calibri" charset="0"/>
                <a:cs typeface="Calibri" charset="0"/>
              </a:rPr>
              <a:t>th</a:t>
            </a:r>
            <a:r>
              <a:rPr lang="en-US" sz="1800" dirty="0" smtClean="0">
                <a:solidFill>
                  <a:srgbClr val="000000"/>
                </a:solidFill>
                <a:latin typeface="Calibri" charset="0"/>
                <a:ea typeface="Calibri" charset="0"/>
                <a:cs typeface="Calibri" charset="0"/>
              </a:rPr>
              <a:t>-79</a:t>
            </a:r>
            <a:r>
              <a:rPr lang="en-US" sz="1800" baseline="30000" dirty="0" smtClean="0">
                <a:solidFill>
                  <a:srgbClr val="000000"/>
                </a:solidFill>
                <a:latin typeface="Calibri" charset="0"/>
                <a:ea typeface="Calibri" charset="0"/>
                <a:cs typeface="Calibri" charset="0"/>
              </a:rPr>
              <a:t>th</a:t>
            </a:r>
            <a:r>
              <a:rPr lang="en-US" sz="1800" dirty="0" smtClean="0">
                <a:solidFill>
                  <a:srgbClr val="000000"/>
                </a:solidFill>
                <a:latin typeface="Calibri" charset="0"/>
                <a:ea typeface="Calibri" charset="0"/>
                <a:cs typeface="Calibri" charset="0"/>
              </a:rPr>
              <a:t> percentile (115 points)</a:t>
            </a:r>
            <a:endParaRPr lang="en-US" sz="1800" dirty="0">
              <a:solidFill>
                <a:srgbClr val="000000"/>
              </a:solidFill>
              <a:latin typeface="Calibri" charset="0"/>
              <a:ea typeface="Calibri" charset="0"/>
              <a:cs typeface="Calibri" charset="0"/>
            </a:endParaRPr>
          </a:p>
          <a:p>
            <a:pPr marL="519113" lvl="2" indent="-173038" defTabSz="755650">
              <a:lnSpc>
                <a:spcPct val="90000"/>
              </a:lnSpc>
              <a:spcBef>
                <a:spcPct val="0"/>
              </a:spcBef>
              <a:spcAft>
                <a:spcPts val="600"/>
              </a:spcAft>
              <a:buFontTx/>
              <a:buChar char="•"/>
            </a:pPr>
            <a:r>
              <a:rPr lang="en-US" sz="1800" dirty="0" smtClean="0">
                <a:solidFill>
                  <a:srgbClr val="000000"/>
                </a:solidFill>
                <a:latin typeface="Calibri" charset="0"/>
                <a:ea typeface="Calibri" charset="0"/>
                <a:cs typeface="Calibri" charset="0"/>
              </a:rPr>
              <a:t>40</a:t>
            </a:r>
            <a:r>
              <a:rPr lang="en-US" sz="1800" baseline="30000" dirty="0" smtClean="0">
                <a:solidFill>
                  <a:srgbClr val="000000"/>
                </a:solidFill>
                <a:latin typeface="Calibri" charset="0"/>
                <a:ea typeface="Calibri" charset="0"/>
                <a:cs typeface="Calibri" charset="0"/>
              </a:rPr>
              <a:t>th</a:t>
            </a:r>
            <a:r>
              <a:rPr lang="en-US" sz="1800" dirty="0" smtClean="0">
                <a:solidFill>
                  <a:srgbClr val="000000"/>
                </a:solidFill>
                <a:latin typeface="Calibri" charset="0"/>
                <a:ea typeface="Calibri" charset="0"/>
                <a:cs typeface="Calibri" charset="0"/>
              </a:rPr>
              <a:t>-59</a:t>
            </a:r>
            <a:r>
              <a:rPr lang="en-US" sz="1800" baseline="30000" dirty="0" smtClean="0">
                <a:solidFill>
                  <a:srgbClr val="000000"/>
                </a:solidFill>
                <a:latin typeface="Calibri" charset="0"/>
                <a:ea typeface="Calibri" charset="0"/>
                <a:cs typeface="Calibri" charset="0"/>
              </a:rPr>
              <a:t>th</a:t>
            </a:r>
            <a:r>
              <a:rPr lang="en-US" sz="1800" dirty="0" smtClean="0">
                <a:solidFill>
                  <a:srgbClr val="000000"/>
                </a:solidFill>
                <a:latin typeface="Calibri" charset="0"/>
                <a:ea typeface="Calibri" charset="0"/>
                <a:cs typeface="Calibri" charset="0"/>
              </a:rPr>
              <a:t> percentile (85 points)</a:t>
            </a:r>
            <a:endParaRPr lang="en-US" sz="1800" dirty="0">
              <a:solidFill>
                <a:srgbClr val="000000"/>
              </a:solidFill>
              <a:latin typeface="Calibri" charset="0"/>
              <a:ea typeface="Calibri" charset="0"/>
              <a:cs typeface="Calibri" charset="0"/>
            </a:endParaRPr>
          </a:p>
          <a:p>
            <a:pPr marL="519113" lvl="2" indent="-173038" defTabSz="755650">
              <a:lnSpc>
                <a:spcPct val="90000"/>
              </a:lnSpc>
              <a:spcBef>
                <a:spcPct val="0"/>
              </a:spcBef>
              <a:spcAft>
                <a:spcPts val="600"/>
              </a:spcAft>
              <a:buFontTx/>
              <a:buChar char="•"/>
            </a:pPr>
            <a:r>
              <a:rPr lang="en-US" sz="1800" dirty="0" smtClean="0">
                <a:solidFill>
                  <a:srgbClr val="000000"/>
                </a:solidFill>
                <a:latin typeface="Calibri" charset="0"/>
                <a:ea typeface="Calibri" charset="0"/>
                <a:cs typeface="Calibri" charset="0"/>
              </a:rPr>
              <a:t>20</a:t>
            </a:r>
            <a:r>
              <a:rPr lang="en-US" sz="1800" baseline="30000" dirty="0" smtClean="0">
                <a:solidFill>
                  <a:srgbClr val="000000"/>
                </a:solidFill>
                <a:latin typeface="Calibri" charset="0"/>
                <a:ea typeface="Calibri" charset="0"/>
                <a:cs typeface="Calibri" charset="0"/>
              </a:rPr>
              <a:t>th</a:t>
            </a:r>
            <a:r>
              <a:rPr lang="en-US" sz="1800" dirty="0" smtClean="0">
                <a:solidFill>
                  <a:srgbClr val="000000"/>
                </a:solidFill>
                <a:latin typeface="Calibri" charset="0"/>
                <a:ea typeface="Calibri" charset="0"/>
                <a:cs typeface="Calibri" charset="0"/>
              </a:rPr>
              <a:t>-39</a:t>
            </a:r>
            <a:r>
              <a:rPr lang="en-US" sz="1800" baseline="30000" dirty="0" smtClean="0">
                <a:solidFill>
                  <a:srgbClr val="000000"/>
                </a:solidFill>
                <a:latin typeface="Calibri" charset="0"/>
                <a:ea typeface="Calibri" charset="0"/>
                <a:cs typeface="Calibri" charset="0"/>
              </a:rPr>
              <a:t>th</a:t>
            </a:r>
            <a:r>
              <a:rPr lang="en-US" sz="1800" dirty="0" smtClean="0">
                <a:solidFill>
                  <a:srgbClr val="000000"/>
                </a:solidFill>
                <a:latin typeface="Calibri" charset="0"/>
                <a:ea typeface="Calibri" charset="0"/>
                <a:cs typeface="Calibri" charset="0"/>
              </a:rPr>
              <a:t> percentile (25 points)</a:t>
            </a:r>
            <a:endParaRPr lang="en-US" sz="1800" dirty="0">
              <a:solidFill>
                <a:srgbClr val="000000"/>
              </a:solidFill>
              <a:latin typeface="Calibri" charset="0"/>
              <a:ea typeface="Calibri" charset="0"/>
              <a:cs typeface="Calibri" charset="0"/>
            </a:endParaRPr>
          </a:p>
        </p:txBody>
      </p:sp>
      <p:sp>
        <p:nvSpPr>
          <p:cNvPr id="2" name="Right Arrow 1"/>
          <p:cNvSpPr/>
          <p:nvPr/>
        </p:nvSpPr>
        <p:spPr>
          <a:xfrm>
            <a:off x="4171950" y="3467100"/>
            <a:ext cx="647700" cy="800100"/>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4329"/>
            <a:ext cx="7886700" cy="1325563"/>
          </a:xfrm>
        </p:spPr>
        <p:txBody>
          <a:bodyPr/>
          <a:lstStyle/>
          <a:p>
            <a:r>
              <a:rPr lang="en-US" sz="2800" dirty="0">
                <a:solidFill>
                  <a:srgbClr val="000000"/>
                </a:solidFill>
              </a:rPr>
              <a:t>How </a:t>
            </a:r>
            <a:r>
              <a:rPr lang="en-US" sz="2800" dirty="0" smtClean="0">
                <a:solidFill>
                  <a:srgbClr val="000000"/>
                </a:solidFill>
              </a:rPr>
              <a:t>Can </a:t>
            </a:r>
            <a:r>
              <a:rPr lang="en-US" sz="2800" dirty="0">
                <a:solidFill>
                  <a:srgbClr val="000000"/>
                </a:solidFill>
              </a:rPr>
              <a:t>H</a:t>
            </a:r>
            <a:r>
              <a:rPr lang="en-US" sz="2800" dirty="0" smtClean="0">
                <a:solidFill>
                  <a:srgbClr val="000000"/>
                </a:solidFill>
              </a:rPr>
              <a:t>igh </a:t>
            </a:r>
            <a:r>
              <a:rPr lang="en-US" sz="2800" dirty="0">
                <a:solidFill>
                  <a:srgbClr val="000000"/>
                </a:solidFill>
              </a:rPr>
              <a:t>A</a:t>
            </a:r>
            <a:r>
              <a:rPr lang="en-US" sz="2800" dirty="0" smtClean="0">
                <a:solidFill>
                  <a:srgbClr val="000000"/>
                </a:solidFill>
              </a:rPr>
              <a:t>chieving </a:t>
            </a:r>
            <a:r>
              <a:rPr lang="en-US" sz="2800" dirty="0">
                <a:solidFill>
                  <a:srgbClr val="000000"/>
                </a:solidFill>
              </a:rPr>
              <a:t>S</a:t>
            </a:r>
            <a:r>
              <a:rPr lang="en-US" sz="2800" dirty="0" smtClean="0">
                <a:solidFill>
                  <a:srgbClr val="000000"/>
                </a:solidFill>
              </a:rPr>
              <a:t>tudents </a:t>
            </a:r>
            <a:r>
              <a:rPr lang="en-US" sz="2800" dirty="0">
                <a:solidFill>
                  <a:srgbClr val="000000"/>
                </a:solidFill>
              </a:rPr>
              <a:t>S</a:t>
            </a:r>
            <a:r>
              <a:rPr lang="en-US" sz="2800" dirty="0" smtClean="0">
                <a:solidFill>
                  <a:srgbClr val="000000"/>
                </a:solidFill>
              </a:rPr>
              <a:t>how Growth?</a:t>
            </a:r>
            <a:endParaRPr lang="en-US" sz="2800" dirty="0">
              <a:solidFill>
                <a:srgbClr val="000000"/>
              </a:solidFill>
            </a:endParaRPr>
          </a:p>
        </p:txBody>
      </p:sp>
      <p:grpSp>
        <p:nvGrpSpPr>
          <p:cNvPr id="3" name="Group 2"/>
          <p:cNvGrpSpPr/>
          <p:nvPr/>
        </p:nvGrpSpPr>
        <p:grpSpPr>
          <a:xfrm>
            <a:off x="314167" y="595086"/>
            <a:ext cx="8522535" cy="6681687"/>
            <a:chOff x="314167" y="566057"/>
            <a:chExt cx="8522535" cy="6681687"/>
          </a:xfrm>
        </p:grpSpPr>
        <p:sp>
          <p:nvSpPr>
            <p:cNvPr id="4" name="Rectangle 3"/>
            <p:cNvSpPr/>
            <p:nvPr/>
          </p:nvSpPr>
          <p:spPr>
            <a:xfrm>
              <a:off x="314167" y="566057"/>
              <a:ext cx="8522535" cy="6681687"/>
            </a:xfrm>
            <a:prstGeom prst="rect">
              <a:avLst/>
            </a:prstGeom>
            <a:noFill/>
          </p:spPr>
        </p:sp>
        <p:sp>
          <p:nvSpPr>
            <p:cNvPr id="10" name="Freeform 9"/>
            <p:cNvSpPr/>
            <p:nvPr/>
          </p:nvSpPr>
          <p:spPr>
            <a:xfrm>
              <a:off x="504516" y="1745926"/>
              <a:ext cx="4045070" cy="4326159"/>
            </a:xfrm>
            <a:custGeom>
              <a:avLst/>
              <a:gdLst>
                <a:gd name="connsiteX0" fmla="*/ 0 w 3549669"/>
                <a:gd name="connsiteY0" fmla="*/ 354967 h 4326159"/>
                <a:gd name="connsiteX1" fmla="*/ 354967 w 3549669"/>
                <a:gd name="connsiteY1" fmla="*/ 0 h 4326159"/>
                <a:gd name="connsiteX2" fmla="*/ 3194702 w 3549669"/>
                <a:gd name="connsiteY2" fmla="*/ 0 h 4326159"/>
                <a:gd name="connsiteX3" fmla="*/ 3549669 w 3549669"/>
                <a:gd name="connsiteY3" fmla="*/ 354967 h 4326159"/>
                <a:gd name="connsiteX4" fmla="*/ 3549669 w 3549669"/>
                <a:gd name="connsiteY4" fmla="*/ 3971192 h 4326159"/>
                <a:gd name="connsiteX5" fmla="*/ 3194702 w 3549669"/>
                <a:gd name="connsiteY5" fmla="*/ 4326159 h 4326159"/>
                <a:gd name="connsiteX6" fmla="*/ 354967 w 3549669"/>
                <a:gd name="connsiteY6" fmla="*/ 4326159 h 4326159"/>
                <a:gd name="connsiteX7" fmla="*/ 0 w 3549669"/>
                <a:gd name="connsiteY7" fmla="*/ 3971192 h 4326159"/>
                <a:gd name="connsiteX8" fmla="*/ 0 w 3549669"/>
                <a:gd name="connsiteY8" fmla="*/ 354967 h 432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9669" h="4326159">
                  <a:moveTo>
                    <a:pt x="0" y="354967"/>
                  </a:moveTo>
                  <a:cubicBezTo>
                    <a:pt x="0" y="158924"/>
                    <a:pt x="158924" y="0"/>
                    <a:pt x="354967" y="0"/>
                  </a:cubicBezTo>
                  <a:lnTo>
                    <a:pt x="3194702" y="0"/>
                  </a:lnTo>
                  <a:cubicBezTo>
                    <a:pt x="3390745" y="0"/>
                    <a:pt x="3549669" y="158924"/>
                    <a:pt x="3549669" y="354967"/>
                  </a:cubicBezTo>
                  <a:lnTo>
                    <a:pt x="3549669" y="3971192"/>
                  </a:lnTo>
                  <a:cubicBezTo>
                    <a:pt x="3549669" y="4167235"/>
                    <a:pt x="3390745" y="4326159"/>
                    <a:pt x="3194702" y="4326159"/>
                  </a:cubicBezTo>
                  <a:lnTo>
                    <a:pt x="354967" y="4326159"/>
                  </a:lnTo>
                  <a:cubicBezTo>
                    <a:pt x="158924" y="4326159"/>
                    <a:pt x="0" y="4167235"/>
                    <a:pt x="0" y="3971192"/>
                  </a:cubicBezTo>
                  <a:lnTo>
                    <a:pt x="0" y="354967"/>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2546" tIns="172546" rIns="172546" bIns="172546" numCol="1" spcCol="1270" anchor="t" anchorCtr="0">
              <a:noAutofit/>
            </a:bodyPr>
            <a:lstStyle/>
            <a:p>
              <a:pPr defTabSz="800100">
                <a:lnSpc>
                  <a:spcPct val="90000"/>
                </a:lnSpc>
                <a:spcBef>
                  <a:spcPct val="0"/>
                </a:spcBef>
                <a:spcAft>
                  <a:spcPts val="600"/>
                </a:spcAft>
              </a:pPr>
              <a:r>
                <a:rPr lang="en-US" sz="1800" b="1" dirty="0">
                  <a:solidFill>
                    <a:srgbClr val="000000"/>
                  </a:solidFill>
                  <a:latin typeface="Calibri" charset="0"/>
                  <a:ea typeface="Calibri" charset="0"/>
                  <a:cs typeface="Calibri" charset="0"/>
                </a:rPr>
                <a:t>For students scoring Advanced (the highest possible rating) in the prior year:</a:t>
              </a:r>
            </a:p>
            <a:p>
              <a:pPr marL="285750" indent="-285750" defTabSz="800100">
                <a:lnSpc>
                  <a:spcPct val="90000"/>
                </a:lnSpc>
                <a:spcBef>
                  <a:spcPct val="0"/>
                </a:spcBef>
                <a:spcAft>
                  <a:spcPts val="600"/>
                </a:spcAft>
                <a:buFont typeface="Arial" charset="0"/>
                <a:buChar char="•"/>
              </a:pPr>
              <a:r>
                <a:rPr lang="en-US" sz="1800" dirty="0">
                  <a:solidFill>
                    <a:srgbClr val="000000"/>
                  </a:solidFill>
                  <a:latin typeface="Calibri" charset="0"/>
                  <a:ea typeface="Calibri" charset="0"/>
                  <a:cs typeface="Calibri" charset="0"/>
                </a:rPr>
                <a:t>If the student maintains a score of Advanced, the school earns 150 points or an A+.</a:t>
              </a:r>
            </a:p>
            <a:p>
              <a:pPr marL="285750" indent="-285750" defTabSz="800100">
                <a:lnSpc>
                  <a:spcPct val="90000"/>
                </a:lnSpc>
                <a:spcBef>
                  <a:spcPct val="0"/>
                </a:spcBef>
                <a:spcAft>
                  <a:spcPts val="600"/>
                </a:spcAft>
                <a:buFont typeface="Arial" charset="0"/>
                <a:buChar char="•"/>
              </a:pPr>
              <a:r>
                <a:rPr lang="en-US" sz="1800" dirty="0">
                  <a:solidFill>
                    <a:srgbClr val="000000"/>
                  </a:solidFill>
                  <a:latin typeface="Calibri" charset="0"/>
                  <a:ea typeface="Calibri" charset="0"/>
                  <a:cs typeface="Calibri" charset="0"/>
                </a:rPr>
                <a:t>If the student drops to the Mastery level or below, the school is awarded points based on the student’s performance compared to similar peers (Question 2).</a:t>
              </a:r>
            </a:p>
          </p:txBody>
        </p:sp>
        <p:sp>
          <p:nvSpPr>
            <p:cNvPr id="12" name="Freeform 11"/>
            <p:cNvSpPr/>
            <p:nvPr/>
          </p:nvSpPr>
          <p:spPr>
            <a:xfrm>
              <a:off x="4739936" y="1745926"/>
              <a:ext cx="3978988" cy="4326159"/>
            </a:xfrm>
            <a:custGeom>
              <a:avLst/>
              <a:gdLst>
                <a:gd name="connsiteX0" fmla="*/ 0 w 3549669"/>
                <a:gd name="connsiteY0" fmla="*/ 354967 h 4326159"/>
                <a:gd name="connsiteX1" fmla="*/ 354967 w 3549669"/>
                <a:gd name="connsiteY1" fmla="*/ 0 h 4326159"/>
                <a:gd name="connsiteX2" fmla="*/ 3194702 w 3549669"/>
                <a:gd name="connsiteY2" fmla="*/ 0 h 4326159"/>
                <a:gd name="connsiteX3" fmla="*/ 3549669 w 3549669"/>
                <a:gd name="connsiteY3" fmla="*/ 354967 h 4326159"/>
                <a:gd name="connsiteX4" fmla="*/ 3549669 w 3549669"/>
                <a:gd name="connsiteY4" fmla="*/ 3971192 h 4326159"/>
                <a:gd name="connsiteX5" fmla="*/ 3194702 w 3549669"/>
                <a:gd name="connsiteY5" fmla="*/ 4326159 h 4326159"/>
                <a:gd name="connsiteX6" fmla="*/ 354967 w 3549669"/>
                <a:gd name="connsiteY6" fmla="*/ 4326159 h 4326159"/>
                <a:gd name="connsiteX7" fmla="*/ 0 w 3549669"/>
                <a:gd name="connsiteY7" fmla="*/ 3971192 h 4326159"/>
                <a:gd name="connsiteX8" fmla="*/ 0 w 3549669"/>
                <a:gd name="connsiteY8" fmla="*/ 354967 h 432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9669" h="4326159">
                  <a:moveTo>
                    <a:pt x="0" y="354967"/>
                  </a:moveTo>
                  <a:cubicBezTo>
                    <a:pt x="0" y="158924"/>
                    <a:pt x="158924" y="0"/>
                    <a:pt x="354967" y="0"/>
                  </a:cubicBezTo>
                  <a:lnTo>
                    <a:pt x="3194702" y="0"/>
                  </a:lnTo>
                  <a:cubicBezTo>
                    <a:pt x="3390745" y="0"/>
                    <a:pt x="3549669" y="158924"/>
                    <a:pt x="3549669" y="354967"/>
                  </a:cubicBezTo>
                  <a:lnTo>
                    <a:pt x="3549669" y="3971192"/>
                  </a:lnTo>
                  <a:cubicBezTo>
                    <a:pt x="3549669" y="4167235"/>
                    <a:pt x="3390745" y="4326159"/>
                    <a:pt x="3194702" y="4326159"/>
                  </a:cubicBezTo>
                  <a:lnTo>
                    <a:pt x="354967" y="4326159"/>
                  </a:lnTo>
                  <a:cubicBezTo>
                    <a:pt x="158924" y="4326159"/>
                    <a:pt x="0" y="4167235"/>
                    <a:pt x="0" y="3971192"/>
                  </a:cubicBezTo>
                  <a:lnTo>
                    <a:pt x="0" y="354967"/>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2546" tIns="172546" rIns="172546" bIns="172546" numCol="1" spcCol="1270" anchor="t" anchorCtr="0">
              <a:noAutofit/>
            </a:bodyPr>
            <a:lstStyle/>
            <a:p>
              <a:pPr defTabSz="800100">
                <a:lnSpc>
                  <a:spcPct val="90000"/>
                </a:lnSpc>
                <a:spcBef>
                  <a:spcPct val="0"/>
                </a:spcBef>
                <a:spcAft>
                  <a:spcPts val="600"/>
                </a:spcAft>
              </a:pPr>
              <a:r>
                <a:rPr lang="en-US" sz="1800" b="1" dirty="0" smtClean="0">
                  <a:solidFill>
                    <a:srgbClr val="000000"/>
                  </a:solidFill>
                  <a:latin typeface="Calibri" charset="0"/>
                  <a:ea typeface="Calibri" charset="0"/>
                  <a:cs typeface="Calibri" charset="0"/>
                </a:rPr>
                <a:t>For students scoring Mastery in the prior year:</a:t>
              </a:r>
              <a:endParaRPr lang="en-US" sz="1800" b="1" dirty="0">
                <a:solidFill>
                  <a:srgbClr val="000000"/>
                </a:solidFill>
                <a:latin typeface="Calibri" charset="0"/>
                <a:ea typeface="Calibri" charset="0"/>
                <a:cs typeface="Calibri" charset="0"/>
              </a:endParaRPr>
            </a:p>
            <a:p>
              <a:pPr marL="285750" lvl="1" indent="-285750" defTabSz="755650">
                <a:lnSpc>
                  <a:spcPct val="90000"/>
                </a:lnSpc>
                <a:spcBef>
                  <a:spcPct val="0"/>
                </a:spcBef>
                <a:spcAft>
                  <a:spcPts val="600"/>
                </a:spcAft>
                <a:buFont typeface="Arial" panose="020B0604020202020204" pitchFamily="34" charset="0"/>
                <a:buChar char="•"/>
              </a:pPr>
              <a:r>
                <a:rPr lang="en-US" sz="1800" dirty="0">
                  <a:solidFill>
                    <a:srgbClr val="000000"/>
                  </a:solidFill>
                  <a:latin typeface="Calibri" charset="0"/>
                  <a:ea typeface="Calibri" charset="0"/>
                  <a:cs typeface="Calibri" charset="0"/>
                </a:rPr>
                <a:t>Once students achieve Mastery, they will receive a Continued Growth target that illustrates what it will take to get to Advanced </a:t>
              </a:r>
              <a:r>
                <a:rPr lang="en-US" sz="1800" dirty="0" smtClean="0">
                  <a:solidFill>
                    <a:srgbClr val="000000"/>
                  </a:solidFill>
                  <a:latin typeface="Calibri" charset="0"/>
                  <a:ea typeface="Calibri" charset="0"/>
                  <a:cs typeface="Calibri" charset="0"/>
                </a:rPr>
                <a:t>by </a:t>
              </a:r>
              <a:r>
                <a:rPr lang="en-US" sz="1800" dirty="0">
                  <a:solidFill>
                    <a:srgbClr val="000000"/>
                  </a:solidFill>
                  <a:latin typeface="Calibri" charset="0"/>
                  <a:ea typeface="Calibri" charset="0"/>
                  <a:cs typeface="Calibri" charset="0"/>
                </a:rPr>
                <a:t>8th </a:t>
              </a:r>
              <a:r>
                <a:rPr lang="en-US" sz="1800" dirty="0" smtClean="0">
                  <a:solidFill>
                    <a:srgbClr val="000000"/>
                  </a:solidFill>
                  <a:latin typeface="Calibri" charset="0"/>
                  <a:ea typeface="Calibri" charset="0"/>
                  <a:cs typeface="Calibri" charset="0"/>
                </a:rPr>
                <a:t>grade. If </a:t>
              </a:r>
              <a:r>
                <a:rPr lang="en-US" sz="1800" dirty="0">
                  <a:solidFill>
                    <a:srgbClr val="000000"/>
                  </a:solidFill>
                  <a:latin typeface="Calibri" charset="0"/>
                  <a:ea typeface="Calibri" charset="0"/>
                  <a:cs typeface="Calibri" charset="0"/>
                </a:rPr>
                <a:t>a student achieves this target, then the school is awarded 150 points or an A+. </a:t>
              </a:r>
              <a:endParaRPr lang="en-US" sz="1800" dirty="0" smtClean="0">
                <a:solidFill>
                  <a:srgbClr val="000000"/>
                </a:solidFill>
                <a:latin typeface="Calibri" charset="0"/>
                <a:ea typeface="Calibri" charset="0"/>
                <a:cs typeface="Calibri" charset="0"/>
              </a:endParaRPr>
            </a:p>
            <a:p>
              <a:pPr marL="285750" lvl="1" indent="-285750" defTabSz="755650">
                <a:lnSpc>
                  <a:spcPct val="90000"/>
                </a:lnSpc>
                <a:spcBef>
                  <a:spcPct val="0"/>
                </a:spcBef>
                <a:spcAft>
                  <a:spcPts val="600"/>
                </a:spcAft>
                <a:buFont typeface="Arial" panose="020B0604020202020204" pitchFamily="34" charset="0"/>
                <a:buChar char="•"/>
              </a:pPr>
              <a:r>
                <a:rPr lang="en-US" sz="1800" dirty="0" smtClean="0">
                  <a:solidFill>
                    <a:srgbClr val="000000"/>
                  </a:solidFill>
                  <a:latin typeface="Calibri" charset="0"/>
                  <a:ea typeface="Calibri" charset="0"/>
                  <a:cs typeface="Calibri" charset="0"/>
                </a:rPr>
                <a:t>If </a:t>
              </a:r>
              <a:r>
                <a:rPr lang="en-US" sz="1800" dirty="0">
                  <a:solidFill>
                    <a:srgbClr val="000000"/>
                  </a:solidFill>
                  <a:latin typeface="Calibri" charset="0"/>
                  <a:ea typeface="Calibri" charset="0"/>
                  <a:cs typeface="Calibri" charset="0"/>
                </a:rPr>
                <a:t>a student does not achieve the Continued Growth target, the school is awarded points based on the student’s performance compared to similar peers (Question 2).</a:t>
              </a:r>
            </a:p>
          </p:txBody>
        </p:sp>
      </p:grpSp>
      <p:sp>
        <p:nvSpPr>
          <p:cNvPr id="5" name="Slide Number Placeholder 4"/>
          <p:cNvSpPr>
            <a:spLocks noGrp="1"/>
          </p:cNvSpPr>
          <p:nvPr>
            <p:ph type="sldNum" idx="12"/>
          </p:nvPr>
        </p:nvSpPr>
        <p:spPr/>
        <p:txBody>
          <a:bodyPr/>
          <a:lstStyle/>
          <a:p>
            <a:pPr algn="r">
              <a:buClr>
                <a:srgbClr val="888888"/>
              </a:buClr>
              <a:buSzPct val="25000"/>
              <a:buFont typeface="Arial"/>
              <a:buNone/>
            </a:pPr>
            <a:fld id="{00000000-1234-1234-1234-123412341234}" type="slidenum">
              <a:rPr lang="en-US" sz="1200" smtClean="0">
                <a:solidFill>
                  <a:srgbClr val="888888"/>
                </a:solidFill>
              </a:rPr>
              <a:pPr algn="r">
                <a:buClr>
                  <a:srgbClr val="888888"/>
                </a:buClr>
                <a:buSzPct val="25000"/>
                <a:buFont typeface="Arial"/>
                <a:buNone/>
              </a:pPr>
              <a:t>17</a:t>
            </a:fld>
            <a:endParaRPr lang="en-US" sz="1200" dirty="0">
              <a:solidFill>
                <a:srgbClr val="888888"/>
              </a:solidFill>
            </a:endParaRPr>
          </a:p>
        </p:txBody>
      </p:sp>
    </p:spTree>
    <p:extLst>
      <p:ext uri="{BB962C8B-B14F-4D97-AF65-F5344CB8AC3E}">
        <p14:creationId xmlns:p14="http://schemas.microsoft.com/office/powerpoint/2010/main" val="394235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idx="4294967295"/>
          </p:nvPr>
        </p:nvSpPr>
        <p:spPr>
          <a:xfrm>
            <a:off x="0" y="-1"/>
            <a:ext cx="9144000" cy="1484291"/>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alibri"/>
              <a:buNone/>
            </a:pPr>
            <a:r>
              <a:rPr lang="en-US" sz="2800" dirty="0" smtClean="0">
                <a:solidFill>
                  <a:schemeClr val="tx1"/>
                </a:solidFill>
                <a:latin typeface="Calibri"/>
                <a:ea typeface="Calibri"/>
                <a:cs typeface="Calibri"/>
                <a:sym typeface="Calibri"/>
              </a:rPr>
              <a:t>Value-Added Calculation</a:t>
            </a:r>
            <a:endParaRPr lang="en-US" sz="2800" dirty="0">
              <a:solidFill>
                <a:schemeClr val="tx1"/>
              </a:solidFill>
              <a:latin typeface="Calibri"/>
              <a:ea typeface="Calibri"/>
              <a:cs typeface="Calibri"/>
              <a:sym typeface="Calibri"/>
            </a:endParaRPr>
          </a:p>
        </p:txBody>
      </p:sp>
      <p:sp>
        <p:nvSpPr>
          <p:cNvPr id="326" name="Shape 326"/>
          <p:cNvSpPr txBox="1">
            <a:spLocks noGrp="1"/>
          </p:cNvSpPr>
          <p:nvPr>
            <p:ph type="sldNum" idx="4294967295"/>
          </p:nvPr>
        </p:nvSpPr>
        <p:spPr>
          <a:xfrm>
            <a:off x="7010400" y="6553200"/>
            <a:ext cx="2133600" cy="342900"/>
          </a:xfrm>
          <a:prstGeom prst="rect">
            <a:avLst/>
          </a:prstGeom>
          <a:noFill/>
          <a:ln>
            <a:noFill/>
          </a:ln>
        </p:spPr>
        <p:txBody>
          <a:bodyPr lIns="91425" tIns="45700" rIns="91425" bIns="45700" anchor="ctr" anchorCtr="0">
            <a:noAutofit/>
          </a:bodyPr>
          <a:lstStyle/>
          <a:p>
            <a:pPr marL="0" marR="0" lvl="0" indent="0" algn="r" rtl="0">
              <a:spcBef>
                <a:spcPts val="0"/>
              </a:spcBef>
              <a:buClr>
                <a:srgbClr val="888888"/>
              </a:buClr>
              <a:buSzPct val="25000"/>
              <a:buFont typeface="Arial"/>
              <a:buNone/>
            </a:pPr>
            <a:fld id="{00000000-1234-1234-1234-123412341234}" type="slidenum">
              <a:rPr lang="en-US" sz="1200">
                <a:solidFill>
                  <a:srgbClr val="888888"/>
                </a:solidFill>
                <a:latin typeface="Arial"/>
                <a:ea typeface="Arial"/>
                <a:cs typeface="Arial"/>
                <a:sym typeface="Arial"/>
              </a:rPr>
              <a:t>18</a:t>
            </a:fld>
            <a:endParaRPr lang="en-US" sz="1200">
              <a:solidFill>
                <a:srgbClr val="888888"/>
              </a:solidFill>
              <a:latin typeface="Arial"/>
              <a:ea typeface="Arial"/>
              <a:cs typeface="Arial"/>
              <a:sym typeface="Arial"/>
            </a:endParaRPr>
          </a:p>
        </p:txBody>
      </p:sp>
      <p:sp>
        <p:nvSpPr>
          <p:cNvPr id="325" name="Shape 325"/>
          <p:cNvSpPr txBox="1"/>
          <p:nvPr/>
        </p:nvSpPr>
        <p:spPr>
          <a:xfrm>
            <a:off x="115909" y="1484291"/>
            <a:ext cx="8913900" cy="4801200"/>
          </a:xfrm>
          <a:prstGeom prst="rect">
            <a:avLst/>
          </a:prstGeom>
          <a:noFill/>
          <a:ln>
            <a:noFill/>
          </a:ln>
        </p:spPr>
        <p:txBody>
          <a:bodyPr lIns="91425" tIns="45700" rIns="91425" bIns="45700" anchor="t" anchorCtr="0">
            <a:noAutofit/>
          </a:bodyPr>
          <a:lstStyle/>
          <a:p>
            <a:pPr marL="114300" marR="0" lvl="0" indent="-114300" algn="l" rtl="0">
              <a:spcBef>
                <a:spcPts val="0"/>
              </a:spcBef>
              <a:buClr>
                <a:schemeClr val="dk1"/>
              </a:buClr>
              <a:buFont typeface="Arial"/>
              <a:buNone/>
            </a:pPr>
            <a:endParaRPr sz="1800" dirty="0">
              <a:solidFill>
                <a:schemeClr val="dk1"/>
              </a:solidFill>
              <a:latin typeface="Calibri"/>
              <a:ea typeface="Calibri"/>
              <a:cs typeface="Calibri"/>
              <a:sym typeface="Calibri"/>
            </a:endParaRPr>
          </a:p>
          <a:p>
            <a:pPr marR="0" lvl="0" algn="l" rtl="0">
              <a:spcBef>
                <a:spcPts val="0"/>
              </a:spcBef>
              <a:buClr>
                <a:schemeClr val="dk1"/>
              </a:buClr>
              <a:buFont typeface="Arial"/>
              <a:buNone/>
            </a:pPr>
            <a:r>
              <a:rPr lang="en-US" sz="1800" dirty="0" smtClean="0">
                <a:solidFill>
                  <a:schemeClr val="dk1"/>
                </a:solidFill>
                <a:latin typeface="Calibri"/>
                <a:ea typeface="Calibri"/>
                <a:cs typeface="Calibri"/>
                <a:sym typeface="Calibri"/>
              </a:rPr>
              <a:t>Under ESSA, Louisiana will utilize the full value-added model (VAM) model for the school growth index, as it does for teacher VAM.</a:t>
            </a:r>
          </a:p>
          <a:p>
            <a:pPr marR="0" lvl="0" algn="l" rtl="0">
              <a:spcBef>
                <a:spcPts val="0"/>
              </a:spcBef>
              <a:buClr>
                <a:schemeClr val="dk1"/>
              </a:buClr>
              <a:buFont typeface="Arial"/>
              <a:buNone/>
            </a:pPr>
            <a:endParaRPr lang="en-US" sz="1800" dirty="0">
              <a:solidFill>
                <a:schemeClr val="dk1"/>
              </a:solidFill>
              <a:latin typeface="Calibri"/>
              <a:ea typeface="Calibri"/>
              <a:cs typeface="Calibri"/>
              <a:sym typeface="Calibri"/>
            </a:endParaRPr>
          </a:p>
          <a:p>
            <a:pPr marR="0" lvl="0" algn="l" rtl="0">
              <a:spcBef>
                <a:spcPts val="0"/>
              </a:spcBef>
              <a:buClr>
                <a:schemeClr val="dk1"/>
              </a:buClr>
              <a:buFont typeface="Arial"/>
              <a:buNone/>
            </a:pPr>
            <a:r>
              <a:rPr lang="en-US" sz="1800" dirty="0" smtClean="0">
                <a:solidFill>
                  <a:schemeClr val="dk1"/>
                </a:solidFill>
                <a:latin typeface="Calibri"/>
                <a:ea typeface="Calibri"/>
                <a:cs typeface="Calibri"/>
                <a:sym typeface="Calibri"/>
              </a:rPr>
              <a:t>The model includes the following characteristics:  prior achievement on assessments up to three years, special education status and disability category, economically disadvantaged status, student absences, and student suspensions. </a:t>
            </a:r>
          </a:p>
          <a:p>
            <a:pPr marR="0" lvl="0" algn="l" rtl="0">
              <a:spcBef>
                <a:spcPts val="0"/>
              </a:spcBef>
              <a:buClr>
                <a:schemeClr val="dk1"/>
              </a:buClr>
              <a:buFont typeface="Arial"/>
              <a:buNone/>
            </a:pPr>
            <a:endParaRPr lang="en-US" sz="1800" dirty="0">
              <a:solidFill>
                <a:schemeClr val="dk1"/>
              </a:solidFill>
              <a:latin typeface="Calibri"/>
              <a:ea typeface="Calibri"/>
              <a:cs typeface="Calibri"/>
              <a:sym typeface="Calibri"/>
            </a:endParaRPr>
          </a:p>
          <a:p>
            <a:pPr marR="0" lvl="0" algn="l" rtl="0">
              <a:spcBef>
                <a:spcPts val="0"/>
              </a:spcBef>
              <a:buClr>
                <a:schemeClr val="dk1"/>
              </a:buClr>
              <a:buFont typeface="Arial"/>
              <a:buNone/>
            </a:pPr>
            <a:r>
              <a:rPr lang="en-US" sz="1800" dirty="0" smtClean="0">
                <a:solidFill>
                  <a:schemeClr val="dk1"/>
                </a:solidFill>
                <a:latin typeface="Calibri"/>
                <a:ea typeface="Calibri"/>
                <a:cs typeface="Calibri"/>
                <a:sym typeface="Calibri"/>
              </a:rPr>
              <a:t>Example:</a:t>
            </a:r>
          </a:p>
          <a:p>
            <a:pPr marL="285750" marR="0" lvl="0" indent="-285750" algn="l" rtl="0">
              <a:spcBef>
                <a:spcPts val="0"/>
              </a:spcBef>
              <a:buClr>
                <a:schemeClr val="dk1"/>
              </a:buClr>
              <a:buFont typeface="Arial"/>
              <a:buChar char="•"/>
            </a:pPr>
            <a:r>
              <a:rPr lang="en-US" sz="1800" dirty="0" smtClean="0">
                <a:solidFill>
                  <a:schemeClr val="dk1"/>
                </a:solidFill>
                <a:latin typeface="Calibri"/>
                <a:ea typeface="Calibri"/>
                <a:cs typeface="Calibri"/>
                <a:sym typeface="Calibri"/>
              </a:rPr>
              <a:t>Suzy scored Approaching Basic in ELA each of the past three years  with no grade retention. As a result, she is expected to score Approaching Basic (719) this year.</a:t>
            </a:r>
          </a:p>
          <a:p>
            <a:pPr marL="285750" marR="0" lvl="0" indent="-285750" algn="l" rtl="0">
              <a:spcBef>
                <a:spcPts val="0"/>
              </a:spcBef>
              <a:buClr>
                <a:schemeClr val="dk1"/>
              </a:buClr>
              <a:buFont typeface="Arial"/>
              <a:buChar char="•"/>
            </a:pPr>
            <a:r>
              <a:rPr lang="en-US" sz="1800" dirty="0" smtClean="0">
                <a:solidFill>
                  <a:schemeClr val="dk1"/>
                </a:solidFill>
                <a:latin typeface="Calibri"/>
                <a:ea typeface="Calibri"/>
                <a:cs typeface="Calibri"/>
                <a:sym typeface="Calibri"/>
              </a:rPr>
              <a:t>Because Suzy has a speech/language disability, her expected score is reduced to 717.5.</a:t>
            </a:r>
          </a:p>
          <a:p>
            <a:pPr marL="285750" marR="0" lvl="0" indent="-285750" algn="l" rtl="0">
              <a:spcBef>
                <a:spcPts val="0"/>
              </a:spcBef>
              <a:buClr>
                <a:schemeClr val="dk1"/>
              </a:buClr>
              <a:buFont typeface="Arial"/>
              <a:buChar char="•"/>
            </a:pPr>
            <a:r>
              <a:rPr lang="en-US" sz="1800" dirty="0" smtClean="0">
                <a:solidFill>
                  <a:schemeClr val="dk1"/>
                </a:solidFill>
                <a:latin typeface="Calibri"/>
                <a:ea typeface="Calibri"/>
                <a:cs typeface="Calibri"/>
                <a:sym typeface="Calibri"/>
              </a:rPr>
              <a:t>Because Suzy missed ten days of school, her expected score is further adjusted to 716.</a:t>
            </a:r>
          </a:p>
          <a:p>
            <a:pPr marL="285750" marR="0" lvl="0" indent="-285750" algn="l" rtl="0">
              <a:spcBef>
                <a:spcPts val="0"/>
              </a:spcBef>
              <a:buClr>
                <a:schemeClr val="dk1"/>
              </a:buClr>
              <a:buFont typeface="Arial"/>
              <a:buChar char="•"/>
            </a:pPr>
            <a:r>
              <a:rPr lang="en-US" sz="1800" dirty="0" smtClean="0">
                <a:solidFill>
                  <a:schemeClr val="dk1"/>
                </a:solidFill>
                <a:latin typeface="Calibri"/>
                <a:ea typeface="Calibri"/>
                <a:cs typeface="Calibri"/>
                <a:sym typeface="Calibri"/>
              </a:rPr>
              <a:t>No other characteristics listed above apply to Suzy so they do not impact her score.</a:t>
            </a:r>
          </a:p>
          <a:p>
            <a:pPr marR="0" lvl="0" algn="l" rtl="0">
              <a:spcBef>
                <a:spcPts val="0"/>
              </a:spcBef>
              <a:buClr>
                <a:schemeClr val="dk1"/>
              </a:buClr>
            </a:pPr>
            <a:endParaRPr lang="en-US" sz="1800" dirty="0" smtClean="0">
              <a:solidFill>
                <a:schemeClr val="dk1"/>
              </a:solidFill>
              <a:latin typeface="Calibri"/>
              <a:ea typeface="Calibri"/>
              <a:cs typeface="Calibri"/>
              <a:sym typeface="Calibri"/>
            </a:endParaRPr>
          </a:p>
          <a:p>
            <a:pPr marR="0" lvl="0" algn="l" rtl="0">
              <a:spcBef>
                <a:spcPts val="0"/>
              </a:spcBef>
              <a:buClr>
                <a:schemeClr val="dk1"/>
              </a:buClr>
            </a:pPr>
            <a:endParaRPr lang="en-US"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1139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idx="4294967295"/>
          </p:nvPr>
        </p:nvSpPr>
        <p:spPr>
          <a:xfrm>
            <a:off x="0" y="-152400"/>
            <a:ext cx="9144000" cy="1546682"/>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hort Stack"/>
              <a:buNone/>
            </a:pPr>
            <a:r>
              <a:rPr lang="en-US" sz="2800" b="0" i="0" u="none" strike="noStrike" cap="none" dirty="0" smtClean="0">
                <a:solidFill>
                  <a:schemeClr val="tx1"/>
                </a:solidFill>
                <a:latin typeface="Calibri"/>
                <a:ea typeface="Calibri"/>
                <a:cs typeface="Calibri"/>
                <a:sym typeface="Calibri"/>
              </a:rPr>
              <a:t>Student Growth Example</a:t>
            </a:r>
            <a:endParaRPr lang="en-US" sz="2800" b="0" i="0" u="none" strike="noStrike" cap="none" dirty="0">
              <a:solidFill>
                <a:schemeClr val="tx1"/>
              </a:solidFill>
              <a:latin typeface="Calibri"/>
              <a:ea typeface="Calibri"/>
              <a:cs typeface="Calibri"/>
              <a:sym typeface="Calibri"/>
            </a:endParaRPr>
          </a:p>
        </p:txBody>
      </p:sp>
      <p:sp>
        <p:nvSpPr>
          <p:cNvPr id="143" name="Shape 143"/>
          <p:cNvSpPr txBox="1">
            <a:spLocks noGrp="1"/>
          </p:cNvSpPr>
          <p:nvPr>
            <p:ph type="sldNum" idx="4294967295"/>
          </p:nvPr>
        </p:nvSpPr>
        <p:spPr>
          <a:xfrm>
            <a:off x="7010400" y="6553200"/>
            <a:ext cx="2133600" cy="342900"/>
          </a:xfrm>
          <a:prstGeom prst="rect">
            <a:avLst/>
          </a:prstGeom>
          <a:noFill/>
          <a:ln>
            <a:noFill/>
          </a:ln>
        </p:spPr>
        <p:txBody>
          <a:bodyPr lIns="91425" tIns="45700" rIns="91425" bIns="45700" anchor="ctr" anchorCtr="0">
            <a:noAutofit/>
          </a:bodyPr>
          <a:lstStyle/>
          <a:p>
            <a:pPr marL="0" marR="0" lvl="0" indent="0" algn="r" rtl="0">
              <a:spcBef>
                <a:spcPts val="0"/>
              </a:spcBef>
              <a:buClr>
                <a:srgbClr val="888888"/>
              </a:buClr>
              <a:buSzPct val="25000"/>
              <a:buFont typeface="Arial"/>
              <a:buNone/>
            </a:pPr>
            <a:fld id="{00000000-1234-1234-1234-123412341234}" type="slidenum">
              <a:rPr lang="en-US" sz="1200">
                <a:solidFill>
                  <a:srgbClr val="888888"/>
                </a:solidFill>
                <a:latin typeface="Arial"/>
                <a:ea typeface="Arial"/>
                <a:cs typeface="Arial"/>
                <a:sym typeface="Arial"/>
              </a:rPr>
              <a:t>19</a:t>
            </a:fld>
            <a:endParaRPr lang="en-US" sz="1200">
              <a:solidFill>
                <a:srgbClr val="888888"/>
              </a:solidFill>
              <a:latin typeface="Arial"/>
              <a:ea typeface="Arial"/>
              <a:cs typeface="Arial"/>
              <a:sym typeface="Arial"/>
            </a:endParaRPr>
          </a:p>
        </p:txBody>
      </p:sp>
      <p:sp>
        <p:nvSpPr>
          <p:cNvPr id="145" name="Shape 145"/>
          <p:cNvSpPr/>
          <p:nvPr/>
        </p:nvSpPr>
        <p:spPr>
          <a:xfrm>
            <a:off x="314166" y="595085"/>
            <a:ext cx="8522535" cy="6681687"/>
          </a:xfrm>
          <a:prstGeom prst="rect">
            <a:avLst/>
          </a:prstGeom>
          <a:noFill/>
          <a:ln>
            <a:noFill/>
          </a:ln>
        </p:spPr>
        <p:txBody>
          <a:bodyPr lIns="91425" tIns="91425" rIns="91425" bIns="91425" anchor="ctr" anchorCtr="0">
            <a:noAutofit/>
          </a:bodyPr>
          <a:lstStyle/>
          <a:p>
            <a:pPr lvl="0">
              <a:spcBef>
                <a:spcPts val="0"/>
              </a:spcBef>
              <a:buNone/>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943" y="1084882"/>
            <a:ext cx="6788257" cy="5468318"/>
          </a:xfrm>
          <a:prstGeom prst="rect">
            <a:avLst/>
          </a:prstGeom>
        </p:spPr>
      </p:pic>
    </p:spTree>
    <p:extLst>
      <p:ext uri="{BB962C8B-B14F-4D97-AF65-F5344CB8AC3E}">
        <p14:creationId xmlns:p14="http://schemas.microsoft.com/office/powerpoint/2010/main" val="1436699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extBox 2"/>
          <p:cNvSpPr txBox="1"/>
          <p:nvPr/>
        </p:nvSpPr>
        <p:spPr>
          <a:xfrm>
            <a:off x="0" y="1800988"/>
            <a:ext cx="9144000" cy="509666"/>
          </a:xfrm>
          <a:prstGeom prst="rect">
            <a:avLst/>
          </a:prstGeom>
          <a:solidFill>
            <a:schemeClr val="accent5">
              <a:lumMod val="40000"/>
              <a:lumOff val="60000"/>
            </a:schemeClr>
          </a:solidFill>
        </p:spPr>
        <p:txBody>
          <a:bodyPr wrap="square" rtlCol="0">
            <a:spAutoFit/>
          </a:bodyPr>
          <a:lstStyle/>
          <a:p>
            <a:endParaRPr lang="en-US" dirty="0"/>
          </a:p>
        </p:txBody>
      </p:sp>
      <p:sp>
        <p:nvSpPr>
          <p:cNvPr id="103" name="Shape 10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alibri"/>
              <a:buNone/>
            </a:pPr>
            <a:r>
              <a:rPr lang="en-US" sz="2800" dirty="0">
                <a:solidFill>
                  <a:schemeClr val="tx1"/>
                </a:solidFill>
                <a:latin typeface="Calibri"/>
                <a:ea typeface="Calibri"/>
                <a:cs typeface="Calibri"/>
                <a:sym typeface="Calibri"/>
              </a:rPr>
              <a:t>Agenda</a:t>
            </a:r>
          </a:p>
        </p:txBody>
      </p:sp>
      <p:sp>
        <p:nvSpPr>
          <p:cNvPr id="105" name="Shape 105"/>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spcBef>
                <a:spcPts val="0"/>
              </a:spcBef>
              <a:buClr>
                <a:srgbClr val="888888"/>
              </a:buClr>
              <a:buSzPct val="25000"/>
              <a:buFont typeface="Arial"/>
              <a:buNone/>
            </a:pPr>
            <a:fld id="{00000000-1234-1234-1234-123412341234}" type="slidenum">
              <a:rPr lang="en-US" sz="1200">
                <a:solidFill>
                  <a:srgbClr val="888888"/>
                </a:solidFill>
                <a:latin typeface="Arial"/>
                <a:ea typeface="Arial"/>
                <a:cs typeface="Arial"/>
                <a:sym typeface="Arial"/>
              </a:rPr>
              <a:t>2</a:t>
            </a:fld>
            <a:endParaRPr lang="en-US" sz="1200">
              <a:solidFill>
                <a:srgbClr val="888888"/>
              </a:solidFill>
              <a:latin typeface="Arial"/>
              <a:ea typeface="Arial"/>
              <a:cs typeface="Arial"/>
              <a:sym typeface="Arial"/>
            </a:endParaRPr>
          </a:p>
        </p:txBody>
      </p:sp>
      <p:sp>
        <p:nvSpPr>
          <p:cNvPr id="104" name="Shape 104"/>
          <p:cNvSpPr txBox="1"/>
          <p:nvPr/>
        </p:nvSpPr>
        <p:spPr>
          <a:xfrm>
            <a:off x="115050" y="1555150"/>
            <a:ext cx="8325565" cy="48012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Font typeface="Arial" charset="0"/>
              <a:buChar char="•"/>
            </a:pPr>
            <a:endParaRPr sz="1800" dirty="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ESSA Plan Development</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Elementary and Middle Schools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High Schools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Combination Schools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Transition </a:t>
            </a:r>
          </a:p>
          <a:p>
            <a:pPr marL="285750" marR="0" lvl="0" indent="-285750" algn="l" rtl="0">
              <a:spcBef>
                <a:spcPts val="0"/>
              </a:spcBef>
              <a:buClr>
                <a:schemeClr val="dk1"/>
              </a:buClr>
              <a:buFont typeface="Arial" charset="0"/>
              <a:buChar char="•"/>
            </a:pPr>
            <a:endParaRPr lang="en-US" sz="1800" dirty="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Subgroups</a:t>
            </a:r>
          </a:p>
          <a:p>
            <a:pPr marL="285750" marR="0" lvl="0" indent="-285750" algn="l" rtl="0">
              <a:spcBef>
                <a:spcPts val="0"/>
              </a:spcBef>
              <a:buClr>
                <a:schemeClr val="dk1"/>
              </a:buClr>
              <a:buFont typeface="Arial" charset="0"/>
              <a:buChar char="•"/>
            </a:pPr>
            <a:endParaRPr lang="en-US" sz="1800" dirty="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Upcoming Policy Considerations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Resources and Next Steps</a:t>
            </a: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8931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idx="4294967295"/>
          </p:nvPr>
        </p:nvSpPr>
        <p:spPr>
          <a:xfrm>
            <a:off x="0" y="0"/>
            <a:ext cx="9144000" cy="131445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hort Stack"/>
              <a:buNone/>
            </a:pPr>
            <a:r>
              <a:rPr lang="en-US" sz="2800" i="0" u="none" strike="noStrike" cap="none" dirty="0">
                <a:solidFill>
                  <a:schemeClr val="tx1"/>
                </a:solidFill>
                <a:latin typeface="Calibri"/>
                <a:ea typeface="Calibri"/>
                <a:cs typeface="Calibri"/>
                <a:sym typeface="Calibri"/>
              </a:rPr>
              <a:t>K-8 School SPS: Dropout/Credit Accumulation Index (DCAI) </a:t>
            </a:r>
          </a:p>
        </p:txBody>
      </p:sp>
      <p:sp>
        <p:nvSpPr>
          <p:cNvPr id="172" name="Shape 172"/>
          <p:cNvSpPr txBox="1">
            <a:spLocks noGrp="1"/>
          </p:cNvSpPr>
          <p:nvPr>
            <p:ph type="body" idx="4294967295"/>
          </p:nvPr>
        </p:nvSpPr>
        <p:spPr>
          <a:xfrm>
            <a:off x="128587" y="1466850"/>
            <a:ext cx="5436190" cy="494162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600" b="1" i="0" u="none" strike="noStrike" cap="none" dirty="0" smtClean="0">
                <a:solidFill>
                  <a:schemeClr val="dk1"/>
                </a:solidFill>
                <a:latin typeface="Calibri"/>
                <a:ea typeface="Calibri"/>
                <a:cs typeface="Calibri"/>
                <a:sym typeface="Calibri"/>
              </a:rPr>
              <a:t>Purpose</a:t>
            </a:r>
          </a:p>
          <a:p>
            <a:pPr marL="0" marR="0" lvl="0" indent="0" algn="l" rtl="0">
              <a:spcBef>
                <a:spcPts val="0"/>
              </a:spcBef>
              <a:spcAft>
                <a:spcPts val="0"/>
              </a:spcAft>
              <a:buClr>
                <a:schemeClr val="dk1"/>
              </a:buClr>
              <a:buSzPct val="25000"/>
              <a:buFont typeface="Arial"/>
              <a:buNone/>
            </a:pPr>
            <a:r>
              <a:rPr lang="en-US" sz="1600" b="0" i="0" u="none" strike="noStrike" cap="none" dirty="0" smtClean="0">
                <a:solidFill>
                  <a:schemeClr val="dk1"/>
                </a:solidFill>
                <a:latin typeface="Calibri"/>
                <a:ea typeface="Calibri"/>
                <a:cs typeface="Calibri"/>
                <a:sym typeface="Calibri"/>
              </a:rPr>
              <a:t>This </a:t>
            </a:r>
            <a:r>
              <a:rPr lang="en-US" sz="1600" b="0" i="0" u="none" strike="noStrike" cap="none" dirty="0">
                <a:solidFill>
                  <a:schemeClr val="dk1"/>
                </a:solidFill>
                <a:latin typeface="Calibri"/>
                <a:ea typeface="Calibri"/>
                <a:cs typeface="Calibri"/>
                <a:sym typeface="Calibri"/>
              </a:rPr>
              <a:t>measure encourages successful transition to high school, as well as access to Carnegie credits in middle school.</a:t>
            </a:r>
          </a:p>
          <a:p>
            <a:pPr marL="0" marR="0" lvl="0" indent="0" algn="l" rtl="0">
              <a:spcBef>
                <a:spcPts val="1200"/>
              </a:spcBef>
              <a:spcAft>
                <a:spcPts val="0"/>
              </a:spcAft>
              <a:buClr>
                <a:schemeClr val="dk1"/>
              </a:buClr>
              <a:buSzPct val="25000"/>
              <a:buFont typeface="Arial"/>
              <a:buNone/>
            </a:pPr>
            <a:r>
              <a:rPr lang="en-US" sz="1600" b="1" i="0" u="none" strike="noStrike" cap="none" dirty="0">
                <a:solidFill>
                  <a:schemeClr val="dk1"/>
                </a:solidFill>
                <a:latin typeface="Calibri"/>
                <a:ea typeface="Calibri"/>
                <a:cs typeface="Calibri"/>
                <a:sym typeface="Calibri"/>
              </a:rPr>
              <a:t>Accountability</a:t>
            </a:r>
          </a:p>
          <a:p>
            <a:pPr marL="230188" marR="0" lvl="0" indent="-211138" algn="l" rtl="0">
              <a:spcBef>
                <a:spcPts val="1200"/>
              </a:spcBef>
              <a:spcAft>
                <a:spcPts val="0"/>
              </a:spcAft>
              <a:buClr>
                <a:srgbClr val="000000"/>
              </a:buClr>
              <a:buSzPct val="100000"/>
              <a:buFont typeface="Arial"/>
              <a:buChar char="•"/>
            </a:pPr>
            <a:r>
              <a:rPr lang="en-US" sz="1600" b="0" i="0" u="none" strike="noStrike" cap="none" dirty="0">
                <a:solidFill>
                  <a:srgbClr val="000000"/>
                </a:solidFill>
                <a:latin typeface="Calibri"/>
                <a:ea typeface="Calibri"/>
                <a:cs typeface="Calibri"/>
                <a:sym typeface="Calibri"/>
              </a:rPr>
              <a:t>Calculated for schools that include grade 8 in prior year.</a:t>
            </a:r>
          </a:p>
          <a:p>
            <a:pPr marL="230188" marR="0" lvl="0" indent="-211138" algn="l" rtl="0">
              <a:spcBef>
                <a:spcPts val="1200"/>
              </a:spcBef>
              <a:spcAft>
                <a:spcPts val="0"/>
              </a:spcAft>
              <a:buClr>
                <a:srgbClr val="000000"/>
              </a:buClr>
              <a:buSzPct val="100000"/>
              <a:buFont typeface="Arial"/>
              <a:buChar char="•"/>
            </a:pPr>
            <a:r>
              <a:rPr lang="en-US" sz="1600" b="0" i="0" u="none" strike="noStrike" cap="none" dirty="0">
                <a:solidFill>
                  <a:srgbClr val="000000"/>
                </a:solidFill>
                <a:latin typeface="Calibri"/>
                <a:ea typeface="Calibri"/>
                <a:cs typeface="Calibri"/>
                <a:sym typeface="Calibri"/>
              </a:rPr>
              <a:t>Points based on number of Carnegie credits earned through the end of 9</a:t>
            </a:r>
            <a:r>
              <a:rPr lang="en-US" sz="1600" b="0" i="0" u="none" strike="noStrike" cap="none" baseline="30000" dirty="0">
                <a:solidFill>
                  <a:srgbClr val="000000"/>
                </a:solidFill>
                <a:latin typeface="Calibri"/>
                <a:ea typeface="Calibri"/>
                <a:cs typeface="Calibri"/>
                <a:sym typeface="Calibri"/>
              </a:rPr>
              <a:t>th</a:t>
            </a:r>
            <a:r>
              <a:rPr lang="en-US" sz="1600" b="0" i="0" u="none" strike="noStrike" cap="none" dirty="0">
                <a:solidFill>
                  <a:srgbClr val="000000"/>
                </a:solidFill>
                <a:latin typeface="Calibri"/>
                <a:ea typeface="Calibri"/>
                <a:cs typeface="Calibri"/>
                <a:sym typeface="Calibri"/>
              </a:rPr>
              <a:t> grade (and transitional 9</a:t>
            </a:r>
            <a:r>
              <a:rPr lang="en-US" sz="1600" b="0" i="0" u="none" strike="noStrike" cap="none" baseline="30000" dirty="0">
                <a:solidFill>
                  <a:srgbClr val="000000"/>
                </a:solidFill>
                <a:latin typeface="Calibri"/>
                <a:ea typeface="Calibri"/>
                <a:cs typeface="Calibri"/>
                <a:sym typeface="Calibri"/>
              </a:rPr>
              <a:t>th</a:t>
            </a:r>
            <a:r>
              <a:rPr lang="en-US" sz="1600" b="0" i="0" u="none" strike="noStrike" cap="none" dirty="0">
                <a:solidFill>
                  <a:srgbClr val="000000"/>
                </a:solidFill>
                <a:latin typeface="Calibri"/>
                <a:ea typeface="Calibri"/>
                <a:cs typeface="Calibri"/>
                <a:sym typeface="Calibri"/>
              </a:rPr>
              <a:t>, where applicable) and/or dropout status.</a:t>
            </a:r>
          </a:p>
          <a:p>
            <a:pPr marL="0" marR="0" lvl="0" indent="0" algn="l" rtl="0">
              <a:spcBef>
                <a:spcPts val="1200"/>
              </a:spcBef>
              <a:spcAft>
                <a:spcPts val="0"/>
              </a:spcAft>
              <a:buClr>
                <a:srgbClr val="000000"/>
              </a:buClr>
              <a:buSzPct val="25000"/>
              <a:buFont typeface="Arial"/>
              <a:buNone/>
            </a:pPr>
            <a:r>
              <a:rPr lang="en-US" sz="1600" b="1" i="0" u="none" strike="noStrike" cap="none" dirty="0">
                <a:solidFill>
                  <a:srgbClr val="000000"/>
                </a:solidFill>
                <a:latin typeface="Calibri"/>
                <a:ea typeface="Calibri"/>
                <a:cs typeface="Calibri"/>
                <a:sym typeface="Calibri"/>
              </a:rPr>
              <a:t>Policy </a:t>
            </a:r>
          </a:p>
          <a:p>
            <a:pPr marL="230188" marR="0" lvl="0" indent="-211138" algn="l" rtl="0">
              <a:spcBef>
                <a:spcPts val="1200"/>
              </a:spcBef>
              <a:spcAft>
                <a:spcPts val="0"/>
              </a:spcAft>
              <a:buClr>
                <a:schemeClr val="dk1"/>
              </a:buClr>
              <a:buSzPct val="100000"/>
              <a:buFont typeface="Arial"/>
              <a:buChar char="•"/>
            </a:pPr>
            <a:r>
              <a:rPr lang="en-US" sz="1600" b="0" i="0" u="none" strike="noStrike" cap="none" dirty="0">
                <a:solidFill>
                  <a:schemeClr val="dk1"/>
                </a:solidFill>
                <a:latin typeface="Calibri"/>
                <a:ea typeface="Calibri"/>
                <a:cs typeface="Calibri"/>
                <a:sym typeface="Calibri"/>
              </a:rPr>
              <a:t>To count toward DCAI, students must be full academic year in 8</a:t>
            </a:r>
            <a:r>
              <a:rPr lang="en-US" sz="1600" b="0" i="0" u="none" strike="noStrike" cap="none" baseline="30000" dirty="0">
                <a:solidFill>
                  <a:schemeClr val="dk1"/>
                </a:solidFill>
                <a:latin typeface="Calibri"/>
                <a:ea typeface="Calibri"/>
                <a:cs typeface="Calibri"/>
                <a:sym typeface="Calibri"/>
              </a:rPr>
              <a:t>th</a:t>
            </a:r>
            <a:r>
              <a:rPr lang="en-US" sz="1600" b="0" i="0" u="none" strike="noStrike" cap="none" dirty="0">
                <a:solidFill>
                  <a:schemeClr val="dk1"/>
                </a:solidFill>
                <a:latin typeface="Calibri"/>
                <a:ea typeface="Calibri"/>
                <a:cs typeface="Calibri"/>
                <a:sym typeface="Calibri"/>
              </a:rPr>
              <a:t> and 9</a:t>
            </a:r>
            <a:r>
              <a:rPr lang="en-US" sz="1600" b="0" i="0" u="none" strike="noStrike" cap="none" baseline="30000" dirty="0">
                <a:solidFill>
                  <a:schemeClr val="dk1"/>
                </a:solidFill>
                <a:latin typeface="Calibri"/>
                <a:ea typeface="Calibri"/>
                <a:cs typeface="Calibri"/>
                <a:sym typeface="Calibri"/>
              </a:rPr>
              <a:t>th</a:t>
            </a:r>
            <a:r>
              <a:rPr lang="en-US" sz="1600" b="0" i="0" u="none" strike="noStrike" cap="none" dirty="0">
                <a:solidFill>
                  <a:schemeClr val="dk1"/>
                </a:solidFill>
                <a:latin typeface="Calibri"/>
                <a:ea typeface="Calibri"/>
                <a:cs typeface="Calibri"/>
                <a:sym typeface="Calibri"/>
              </a:rPr>
              <a:t> grade (or transitional 9</a:t>
            </a:r>
            <a:r>
              <a:rPr lang="en-US" sz="1600" b="0" i="0" u="none" strike="noStrike" cap="none" baseline="30000" dirty="0">
                <a:solidFill>
                  <a:schemeClr val="dk1"/>
                </a:solidFill>
                <a:latin typeface="Calibri"/>
                <a:ea typeface="Calibri"/>
                <a:cs typeface="Calibri"/>
                <a:sym typeface="Calibri"/>
              </a:rPr>
              <a:t>th</a:t>
            </a:r>
            <a:r>
              <a:rPr lang="en-US" sz="1600" b="0" i="0" u="none" strike="noStrike" cap="none" dirty="0">
                <a:solidFill>
                  <a:schemeClr val="dk1"/>
                </a:solidFill>
                <a:latin typeface="Calibri"/>
                <a:ea typeface="Calibri"/>
                <a:cs typeface="Calibri"/>
                <a:sym typeface="Calibri"/>
              </a:rPr>
              <a:t>, where applicable), if earning Carnegie credits.</a:t>
            </a:r>
          </a:p>
          <a:p>
            <a:pPr marL="230188" marR="0" lvl="0" indent="-211138" algn="l" rtl="0">
              <a:spcBef>
                <a:spcPts val="1200"/>
              </a:spcBef>
              <a:spcAft>
                <a:spcPts val="0"/>
              </a:spcAft>
              <a:buClr>
                <a:schemeClr val="dk1"/>
              </a:buClr>
              <a:buSzPct val="100000"/>
              <a:buFont typeface="Arial"/>
              <a:buChar char="•"/>
            </a:pPr>
            <a:r>
              <a:rPr lang="en-US" sz="1600" b="0" i="0" u="none" strike="noStrike" cap="none" dirty="0">
                <a:solidFill>
                  <a:schemeClr val="dk1"/>
                </a:solidFill>
                <a:latin typeface="Calibri"/>
                <a:ea typeface="Calibri"/>
                <a:cs typeface="Calibri"/>
                <a:sym typeface="Calibri"/>
              </a:rPr>
              <a:t>Students transferring between public districts between 8</a:t>
            </a:r>
            <a:r>
              <a:rPr lang="en-US" sz="1600" b="0" i="0" u="none" strike="noStrike" cap="none" baseline="30000" dirty="0">
                <a:solidFill>
                  <a:schemeClr val="dk1"/>
                </a:solidFill>
                <a:latin typeface="Calibri"/>
                <a:ea typeface="Calibri"/>
                <a:cs typeface="Calibri"/>
                <a:sym typeface="Calibri"/>
              </a:rPr>
              <a:t>th</a:t>
            </a:r>
            <a:r>
              <a:rPr lang="en-US" sz="1600" b="0" i="0" u="none" strike="noStrike" cap="none" dirty="0">
                <a:solidFill>
                  <a:schemeClr val="dk1"/>
                </a:solidFill>
                <a:latin typeface="Calibri"/>
                <a:ea typeface="Calibri"/>
                <a:cs typeface="Calibri"/>
                <a:sym typeface="Calibri"/>
              </a:rPr>
              <a:t> and 9</a:t>
            </a:r>
            <a:r>
              <a:rPr lang="en-US" sz="1600" b="0" i="0" u="none" strike="noStrike" cap="none" baseline="30000" dirty="0">
                <a:solidFill>
                  <a:schemeClr val="dk1"/>
                </a:solidFill>
                <a:latin typeface="Calibri"/>
                <a:ea typeface="Calibri"/>
                <a:cs typeface="Calibri"/>
                <a:sym typeface="Calibri"/>
              </a:rPr>
              <a:t>th</a:t>
            </a:r>
            <a:r>
              <a:rPr lang="en-US" sz="1600" b="0" i="0" u="none" strike="noStrike" cap="none" dirty="0">
                <a:solidFill>
                  <a:schemeClr val="dk1"/>
                </a:solidFill>
                <a:latin typeface="Calibri"/>
                <a:ea typeface="Calibri"/>
                <a:cs typeface="Calibri"/>
                <a:sym typeface="Calibri"/>
              </a:rPr>
              <a:t> grade are still eligible to earn points for DCAI.</a:t>
            </a:r>
          </a:p>
          <a:p>
            <a:pPr marL="0" marR="0" lvl="0" indent="0" algn="l" rtl="0">
              <a:spcBef>
                <a:spcPts val="1240"/>
              </a:spcBef>
              <a:buClr>
                <a:schemeClr val="dk1"/>
              </a:buClr>
              <a:buSzPct val="25000"/>
              <a:buFont typeface="Arial"/>
              <a:buNone/>
            </a:pPr>
            <a:endParaRPr sz="1500" b="0" i="0" u="none" strike="noStrike" cap="none" dirty="0">
              <a:solidFill>
                <a:schemeClr val="dk1"/>
              </a:solidFill>
              <a:latin typeface="Calibri"/>
              <a:ea typeface="Calibri"/>
              <a:cs typeface="Calibri"/>
              <a:sym typeface="Calibri"/>
            </a:endParaRPr>
          </a:p>
        </p:txBody>
      </p:sp>
      <p:graphicFrame>
        <p:nvGraphicFramePr>
          <p:cNvPr id="173" name="Shape 173"/>
          <p:cNvGraphicFramePr/>
          <p:nvPr>
            <p:extLst>
              <p:ext uri="{D42A27DB-BD31-4B8C-83A1-F6EECF244321}">
                <p14:modId xmlns:p14="http://schemas.microsoft.com/office/powerpoint/2010/main" val="729831304"/>
              </p:ext>
            </p:extLst>
          </p:nvPr>
        </p:nvGraphicFramePr>
        <p:xfrm>
          <a:off x="5761633" y="1466850"/>
          <a:ext cx="2974403" cy="4733290"/>
        </p:xfrm>
        <a:graphic>
          <a:graphicData uri="http://schemas.openxmlformats.org/drawingml/2006/table">
            <a:tbl>
              <a:tblPr firstRow="1" bandRow="1">
                <a:noFill/>
                <a:tableStyleId>{8BA5E66B-21C6-475E-841A-870554E0284D}</a:tableStyleId>
              </a:tblPr>
              <a:tblGrid>
                <a:gridCol w="1793968"/>
                <a:gridCol w="1180435"/>
              </a:tblGrid>
              <a:tr h="412750">
                <a:tc>
                  <a:txBody>
                    <a:bodyPr/>
                    <a:lstStyle/>
                    <a:p>
                      <a:pPr marL="0" marR="0" lvl="0" indent="0" algn="ctr" rtl="0">
                        <a:spcBef>
                          <a:spcPts val="0"/>
                        </a:spcBef>
                        <a:spcAft>
                          <a:spcPts val="0"/>
                        </a:spcAft>
                        <a:buSzPct val="25000"/>
                        <a:buNone/>
                      </a:pPr>
                      <a:r>
                        <a:rPr lang="en-US" sz="1500" u="none" strike="noStrike" cap="none" dirty="0">
                          <a:solidFill>
                            <a:schemeClr val="lt1"/>
                          </a:solidFill>
                          <a:latin typeface="Calibri"/>
                          <a:ea typeface="Calibri"/>
                          <a:cs typeface="Calibri"/>
                          <a:sym typeface="Calibri"/>
                        </a:rPr>
                        <a:t>Carnegie Course Credits</a:t>
                      </a:r>
                    </a:p>
                  </a:txBody>
                  <a:tcPr marL="45720" marR="45720" anchor="ctr"/>
                </a:tc>
                <a:tc>
                  <a:txBody>
                    <a:bodyPr/>
                    <a:lstStyle/>
                    <a:p>
                      <a:pPr marL="0" marR="0" lvl="0" indent="0" algn="ctr" rtl="0">
                        <a:spcBef>
                          <a:spcPts val="0"/>
                        </a:spcBef>
                        <a:spcAft>
                          <a:spcPts val="0"/>
                        </a:spcAft>
                        <a:buSzPct val="25000"/>
                        <a:buNone/>
                      </a:pPr>
                      <a:r>
                        <a:rPr lang="en-US" sz="1500" u="none" strike="noStrike" cap="none" dirty="0">
                          <a:solidFill>
                            <a:schemeClr val="lt1"/>
                          </a:solidFill>
                          <a:latin typeface="Calibri"/>
                          <a:ea typeface="Calibri"/>
                          <a:cs typeface="Calibri"/>
                          <a:sym typeface="Calibri"/>
                        </a:rPr>
                        <a:t>2017-</a:t>
                      </a:r>
                    </a:p>
                    <a:p>
                      <a:pPr marL="0" marR="0" lvl="0" indent="0" algn="ctr" rtl="0">
                        <a:spcBef>
                          <a:spcPts val="0"/>
                        </a:spcBef>
                        <a:spcAft>
                          <a:spcPts val="0"/>
                        </a:spcAft>
                        <a:buSzPct val="25000"/>
                        <a:buNone/>
                      </a:pPr>
                      <a:r>
                        <a:rPr lang="en-US" sz="1500" u="none" strike="noStrike" cap="none" dirty="0" smtClean="0">
                          <a:solidFill>
                            <a:schemeClr val="lt1"/>
                          </a:solidFill>
                          <a:latin typeface="Calibri"/>
                          <a:ea typeface="Calibri"/>
                          <a:cs typeface="Calibri"/>
                          <a:sym typeface="Calibri"/>
                        </a:rPr>
                        <a:t>2018 and beyond</a:t>
                      </a:r>
                      <a:endParaRPr lang="en-US" sz="1500" u="none" strike="noStrike" cap="none" dirty="0">
                        <a:solidFill>
                          <a:schemeClr val="lt1"/>
                        </a:solidFill>
                        <a:latin typeface="Calibri"/>
                        <a:ea typeface="Calibri"/>
                        <a:cs typeface="Calibri"/>
                        <a:sym typeface="Calibri"/>
                      </a:endParaRPr>
                    </a:p>
                  </a:txBody>
                  <a:tcPr marL="45720" marR="45720" anchor="ctr"/>
                </a:tc>
              </a:tr>
              <a:tr h="297594">
                <a:tc>
                  <a:txBody>
                    <a:bodyPr/>
                    <a:lstStyle/>
                    <a:p>
                      <a:pPr marL="0" marR="0" lvl="0" indent="0" algn="ctr" rtl="0">
                        <a:lnSpc>
                          <a:spcPct val="115000"/>
                        </a:lnSpc>
                        <a:spcBef>
                          <a:spcPts val="0"/>
                        </a:spcBef>
                        <a:spcAft>
                          <a:spcPts val="0"/>
                        </a:spcAft>
                        <a:buClr>
                          <a:schemeClr val="dk1"/>
                        </a:buClr>
                        <a:buSzPct val="25000"/>
                        <a:buFont typeface="Questrial"/>
                        <a:buNone/>
                      </a:pPr>
                      <a:r>
                        <a:rPr lang="en-US" sz="1500" u="none" strike="noStrike" cap="none">
                          <a:latin typeface="Calibri"/>
                          <a:ea typeface="Calibri"/>
                          <a:cs typeface="Calibri"/>
                          <a:sym typeface="Calibri"/>
                        </a:rPr>
                        <a:t>7 or more</a:t>
                      </a:r>
                    </a:p>
                  </a:txBody>
                  <a:tcPr marL="45720" marR="45720" anchor="ctr"/>
                </a:tc>
                <a:tc>
                  <a:txBody>
                    <a:bodyPr/>
                    <a:lstStyle/>
                    <a:p>
                      <a:pPr marL="0" marR="0" lvl="0" indent="0" algn="ctr" rtl="0">
                        <a:spcBef>
                          <a:spcPts val="0"/>
                        </a:spcBef>
                        <a:buSzPct val="25000"/>
                        <a:buNone/>
                      </a:pPr>
                      <a:r>
                        <a:rPr lang="en-US" sz="1500" u="none" strike="noStrike" cap="none">
                          <a:latin typeface="Calibri"/>
                          <a:ea typeface="Calibri"/>
                          <a:cs typeface="Calibri"/>
                          <a:sym typeface="Calibri"/>
                        </a:rPr>
                        <a:t>150</a:t>
                      </a:r>
                    </a:p>
                  </a:txBody>
                  <a:tcPr marL="45720" marR="45720" anchor="ctr"/>
                </a:tc>
              </a:tr>
              <a:tr h="323850">
                <a:tc>
                  <a:txBody>
                    <a:bodyPr/>
                    <a:lstStyle/>
                    <a:p>
                      <a:pPr marL="0" marR="0" lvl="0" indent="0" algn="ctr" rtl="0">
                        <a:lnSpc>
                          <a:spcPct val="115000"/>
                        </a:lnSpc>
                        <a:spcBef>
                          <a:spcPts val="0"/>
                        </a:spcBef>
                        <a:spcAft>
                          <a:spcPts val="0"/>
                        </a:spcAft>
                        <a:buSzPct val="25000"/>
                        <a:buNone/>
                      </a:pPr>
                      <a:r>
                        <a:rPr lang="en-US" sz="1500" u="none" strike="noStrike" cap="none">
                          <a:latin typeface="Calibri"/>
                          <a:ea typeface="Calibri"/>
                          <a:cs typeface="Calibri"/>
                          <a:sym typeface="Calibri"/>
                        </a:rPr>
                        <a:t>6.5</a:t>
                      </a:r>
                    </a:p>
                  </a:txBody>
                  <a:tcPr marL="45720" marR="45720" anchor="ctr"/>
                </a:tc>
                <a:tc>
                  <a:txBody>
                    <a:bodyPr/>
                    <a:lstStyle/>
                    <a:p>
                      <a:pPr marL="0" marR="0" lvl="0" indent="0" algn="ctr" rtl="0">
                        <a:spcBef>
                          <a:spcPts val="0"/>
                        </a:spcBef>
                        <a:buSzPct val="25000"/>
                        <a:buNone/>
                      </a:pPr>
                      <a:r>
                        <a:rPr lang="en-US" sz="1500" u="none" strike="noStrike" cap="none">
                          <a:latin typeface="Calibri"/>
                          <a:ea typeface="Calibri"/>
                          <a:cs typeface="Calibri"/>
                          <a:sym typeface="Calibri"/>
                        </a:rPr>
                        <a:t>125</a:t>
                      </a:r>
                    </a:p>
                  </a:txBody>
                  <a:tcPr marL="45720" marR="45720" anchor="ctr"/>
                </a:tc>
              </a:tr>
              <a:tr h="323850">
                <a:tc>
                  <a:txBody>
                    <a:bodyPr/>
                    <a:lstStyle/>
                    <a:p>
                      <a:pPr marL="0" marR="0" lvl="0" indent="0" algn="ctr" rtl="0">
                        <a:lnSpc>
                          <a:spcPct val="115000"/>
                        </a:lnSpc>
                        <a:spcBef>
                          <a:spcPts val="0"/>
                        </a:spcBef>
                        <a:spcAft>
                          <a:spcPts val="0"/>
                        </a:spcAft>
                        <a:buSzPct val="25000"/>
                        <a:buNone/>
                      </a:pPr>
                      <a:r>
                        <a:rPr lang="en-US" sz="1500" u="none" strike="noStrike" cap="none">
                          <a:latin typeface="Calibri"/>
                          <a:ea typeface="Calibri"/>
                          <a:cs typeface="Calibri"/>
                          <a:sym typeface="Calibri"/>
                        </a:rPr>
                        <a:t>6</a:t>
                      </a:r>
                    </a:p>
                  </a:txBody>
                  <a:tcPr marL="45720" marR="45720" anchor="ctr">
                    <a:solidFill>
                      <a:srgbClr val="C3D69B"/>
                    </a:solidFill>
                  </a:tcPr>
                </a:tc>
                <a:tc>
                  <a:txBody>
                    <a:bodyPr/>
                    <a:lstStyle/>
                    <a:p>
                      <a:pPr marL="0" marR="0" lvl="0" indent="0" algn="ctr" rtl="0">
                        <a:spcBef>
                          <a:spcPts val="0"/>
                        </a:spcBef>
                        <a:buSzPct val="25000"/>
                        <a:buNone/>
                      </a:pPr>
                      <a:r>
                        <a:rPr lang="en-US" sz="1500" u="none" strike="noStrike" cap="none" dirty="0">
                          <a:latin typeface="Calibri"/>
                          <a:ea typeface="Calibri"/>
                          <a:cs typeface="Calibri"/>
                          <a:sym typeface="Calibri"/>
                        </a:rPr>
                        <a:t>100</a:t>
                      </a:r>
                    </a:p>
                  </a:txBody>
                  <a:tcPr marL="45720" marR="45720" anchor="ctr">
                    <a:solidFill>
                      <a:srgbClr val="C3D69B"/>
                    </a:solidFill>
                  </a:tcPr>
                </a:tc>
              </a:tr>
              <a:tr h="323850">
                <a:tc>
                  <a:txBody>
                    <a:bodyPr/>
                    <a:lstStyle/>
                    <a:p>
                      <a:pPr marL="0" marR="0" lvl="0" indent="0" algn="ctr" rtl="0">
                        <a:lnSpc>
                          <a:spcPct val="115000"/>
                        </a:lnSpc>
                        <a:spcBef>
                          <a:spcPts val="0"/>
                        </a:spcBef>
                        <a:spcAft>
                          <a:spcPts val="0"/>
                        </a:spcAft>
                        <a:buSzPct val="25000"/>
                        <a:buNone/>
                      </a:pPr>
                      <a:r>
                        <a:rPr lang="en-US" sz="1500" u="none" strike="noStrike" cap="none">
                          <a:latin typeface="Calibri"/>
                          <a:ea typeface="Calibri"/>
                          <a:cs typeface="Calibri"/>
                          <a:sym typeface="Calibri"/>
                        </a:rPr>
                        <a:t>5.5</a:t>
                      </a:r>
                    </a:p>
                  </a:txBody>
                  <a:tcPr marL="45720" marR="45720" anchor="ctr"/>
                </a:tc>
                <a:tc>
                  <a:txBody>
                    <a:bodyPr/>
                    <a:lstStyle/>
                    <a:p>
                      <a:pPr marL="0" marR="0" lvl="0" indent="0" algn="ctr" rtl="0">
                        <a:spcBef>
                          <a:spcPts val="0"/>
                        </a:spcBef>
                        <a:buSzPct val="25000"/>
                        <a:buNone/>
                      </a:pPr>
                      <a:r>
                        <a:rPr lang="en-US" sz="1500" u="none" strike="noStrike" cap="none">
                          <a:latin typeface="Calibri"/>
                          <a:ea typeface="Calibri"/>
                          <a:cs typeface="Calibri"/>
                          <a:sym typeface="Calibri"/>
                        </a:rPr>
                        <a:t>75</a:t>
                      </a:r>
                    </a:p>
                  </a:txBody>
                  <a:tcPr marL="45720" marR="45720" anchor="ctr"/>
                </a:tc>
              </a:tr>
              <a:tr h="323850">
                <a:tc>
                  <a:txBody>
                    <a:bodyPr/>
                    <a:lstStyle/>
                    <a:p>
                      <a:pPr marL="0" marR="0" lvl="0" indent="0" algn="ctr" rtl="0">
                        <a:lnSpc>
                          <a:spcPct val="115000"/>
                        </a:lnSpc>
                        <a:spcBef>
                          <a:spcPts val="0"/>
                        </a:spcBef>
                        <a:spcAft>
                          <a:spcPts val="0"/>
                        </a:spcAft>
                        <a:buSzPct val="25000"/>
                        <a:buNone/>
                      </a:pPr>
                      <a:r>
                        <a:rPr lang="en-US" sz="1500" u="none" strike="noStrike" cap="none" dirty="0">
                          <a:latin typeface="Calibri"/>
                          <a:ea typeface="Calibri"/>
                          <a:cs typeface="Calibri"/>
                          <a:sym typeface="Calibri"/>
                        </a:rPr>
                        <a:t>5</a:t>
                      </a:r>
                    </a:p>
                  </a:txBody>
                  <a:tcPr marL="45720" marR="45720" anchor="ctr"/>
                </a:tc>
                <a:tc>
                  <a:txBody>
                    <a:bodyPr/>
                    <a:lstStyle/>
                    <a:p>
                      <a:pPr marL="0" marR="0" lvl="0" indent="0" algn="ctr" rtl="0">
                        <a:spcBef>
                          <a:spcPts val="0"/>
                        </a:spcBef>
                        <a:buSzPct val="25000"/>
                        <a:buNone/>
                      </a:pPr>
                      <a:r>
                        <a:rPr lang="en-US" sz="1500" u="none" strike="noStrike" cap="none">
                          <a:latin typeface="Calibri"/>
                          <a:ea typeface="Calibri"/>
                          <a:cs typeface="Calibri"/>
                          <a:sym typeface="Calibri"/>
                        </a:rPr>
                        <a:t>50</a:t>
                      </a:r>
                    </a:p>
                  </a:txBody>
                  <a:tcPr marL="45720" marR="45720" anchor="ctr"/>
                </a:tc>
              </a:tr>
              <a:tr h="323850">
                <a:tc>
                  <a:txBody>
                    <a:bodyPr/>
                    <a:lstStyle/>
                    <a:p>
                      <a:pPr marL="0" marR="0" lvl="0" indent="0" algn="ctr" rtl="0">
                        <a:lnSpc>
                          <a:spcPct val="115000"/>
                        </a:lnSpc>
                        <a:spcBef>
                          <a:spcPts val="0"/>
                        </a:spcBef>
                        <a:spcAft>
                          <a:spcPts val="0"/>
                        </a:spcAft>
                        <a:buSzPct val="25000"/>
                        <a:buNone/>
                      </a:pPr>
                      <a:r>
                        <a:rPr lang="en-US" sz="1500" u="none" strike="noStrike" cap="none">
                          <a:latin typeface="Calibri"/>
                          <a:ea typeface="Calibri"/>
                          <a:cs typeface="Calibri"/>
                          <a:sym typeface="Calibri"/>
                        </a:rPr>
                        <a:t>4.5</a:t>
                      </a:r>
                    </a:p>
                  </a:txBody>
                  <a:tcPr marL="45720" marR="45720" anchor="ctr"/>
                </a:tc>
                <a:tc>
                  <a:txBody>
                    <a:bodyPr/>
                    <a:lstStyle/>
                    <a:p>
                      <a:pPr marL="0" marR="0" lvl="0" indent="0" algn="ctr" rtl="0">
                        <a:spcBef>
                          <a:spcPts val="0"/>
                        </a:spcBef>
                        <a:buSzPct val="25000"/>
                        <a:buNone/>
                      </a:pPr>
                      <a:r>
                        <a:rPr lang="en-US" sz="1500" u="none" strike="noStrike" cap="none">
                          <a:latin typeface="Calibri"/>
                          <a:ea typeface="Calibri"/>
                          <a:cs typeface="Calibri"/>
                          <a:sym typeface="Calibri"/>
                        </a:rPr>
                        <a:t>25</a:t>
                      </a:r>
                    </a:p>
                  </a:txBody>
                  <a:tcPr marL="45720" marR="45720" anchor="ctr"/>
                </a:tc>
              </a:tr>
              <a:tr h="323850">
                <a:tc>
                  <a:txBody>
                    <a:bodyPr/>
                    <a:lstStyle/>
                    <a:p>
                      <a:pPr marL="0" marR="0" lvl="0" indent="0" algn="ctr" rtl="0">
                        <a:lnSpc>
                          <a:spcPct val="115000"/>
                        </a:lnSpc>
                        <a:spcBef>
                          <a:spcPts val="0"/>
                        </a:spcBef>
                        <a:spcAft>
                          <a:spcPts val="0"/>
                        </a:spcAft>
                        <a:buSzPct val="25000"/>
                        <a:buNone/>
                      </a:pPr>
                      <a:r>
                        <a:rPr lang="en-US" sz="1500" u="none" strike="noStrike" cap="none">
                          <a:latin typeface="Calibri"/>
                          <a:ea typeface="Calibri"/>
                          <a:cs typeface="Calibri"/>
                          <a:sym typeface="Calibri"/>
                        </a:rPr>
                        <a:t>4</a:t>
                      </a:r>
                    </a:p>
                  </a:txBody>
                  <a:tcPr marL="45720" marR="45720" anchor="ctr"/>
                </a:tc>
                <a:tc>
                  <a:txBody>
                    <a:bodyPr/>
                    <a:lstStyle/>
                    <a:p>
                      <a:pPr marL="0" marR="0" lvl="0" indent="0" algn="ctr" rtl="0">
                        <a:spcBef>
                          <a:spcPts val="0"/>
                        </a:spcBef>
                        <a:buSzPct val="25000"/>
                        <a:buNone/>
                      </a:pPr>
                      <a:r>
                        <a:rPr lang="en-US" sz="1500" u="none" strike="noStrike" cap="none">
                          <a:latin typeface="Calibri"/>
                          <a:ea typeface="Calibri"/>
                          <a:cs typeface="Calibri"/>
                          <a:sym typeface="Calibri"/>
                        </a:rPr>
                        <a:t>0</a:t>
                      </a:r>
                    </a:p>
                  </a:txBody>
                  <a:tcPr marL="45720" marR="45720" anchor="ctr"/>
                </a:tc>
              </a:tr>
              <a:tr h="323850">
                <a:tc>
                  <a:txBody>
                    <a:bodyPr/>
                    <a:lstStyle/>
                    <a:p>
                      <a:pPr marL="0" marR="0" lvl="0" indent="0" algn="ctr" rtl="0">
                        <a:lnSpc>
                          <a:spcPct val="115000"/>
                        </a:lnSpc>
                        <a:spcBef>
                          <a:spcPts val="0"/>
                        </a:spcBef>
                        <a:spcAft>
                          <a:spcPts val="0"/>
                        </a:spcAft>
                        <a:buSzPct val="25000"/>
                        <a:buNone/>
                      </a:pPr>
                      <a:r>
                        <a:rPr lang="en-US" sz="1500" u="none" strike="noStrike" cap="none">
                          <a:latin typeface="Calibri"/>
                          <a:ea typeface="Calibri"/>
                          <a:cs typeface="Calibri"/>
                          <a:sym typeface="Calibri"/>
                        </a:rPr>
                        <a:t>3.5</a:t>
                      </a:r>
                    </a:p>
                  </a:txBody>
                  <a:tcPr marL="45720" marR="45720" anchor="ctr"/>
                </a:tc>
                <a:tc>
                  <a:txBody>
                    <a:bodyPr/>
                    <a:lstStyle/>
                    <a:p>
                      <a:pPr marL="0" marR="0" lvl="0" indent="0" algn="ctr" rtl="0">
                        <a:spcBef>
                          <a:spcPts val="0"/>
                        </a:spcBef>
                        <a:buSzPct val="25000"/>
                        <a:buNone/>
                      </a:pPr>
                      <a:r>
                        <a:rPr lang="en-US" sz="1500" u="none" strike="noStrike" cap="none" dirty="0">
                          <a:latin typeface="Calibri"/>
                          <a:ea typeface="Calibri"/>
                          <a:cs typeface="Calibri"/>
                          <a:sym typeface="Calibri"/>
                        </a:rPr>
                        <a:t>0</a:t>
                      </a:r>
                    </a:p>
                  </a:txBody>
                  <a:tcPr marL="45720" marR="45720" anchor="ctr"/>
                </a:tc>
              </a:tr>
              <a:tr h="323850">
                <a:tc>
                  <a:txBody>
                    <a:bodyPr/>
                    <a:lstStyle/>
                    <a:p>
                      <a:pPr marL="0" marR="0" lvl="0" indent="0" algn="ctr" rtl="0">
                        <a:lnSpc>
                          <a:spcPct val="115000"/>
                        </a:lnSpc>
                        <a:spcBef>
                          <a:spcPts val="0"/>
                        </a:spcBef>
                        <a:spcAft>
                          <a:spcPts val="0"/>
                        </a:spcAft>
                        <a:buSzPct val="25000"/>
                        <a:buNone/>
                      </a:pPr>
                      <a:r>
                        <a:rPr lang="en-US" sz="1500" u="none" strike="noStrike" cap="none">
                          <a:latin typeface="Calibri"/>
                          <a:ea typeface="Calibri"/>
                          <a:cs typeface="Calibri"/>
                          <a:sym typeface="Calibri"/>
                        </a:rPr>
                        <a:t>3 or less</a:t>
                      </a:r>
                    </a:p>
                  </a:txBody>
                  <a:tcPr marL="45720" marR="45720" anchor="ctr"/>
                </a:tc>
                <a:tc>
                  <a:txBody>
                    <a:bodyPr/>
                    <a:lstStyle/>
                    <a:p>
                      <a:pPr marL="0" marR="0" lvl="0" indent="0" algn="ctr" rtl="0">
                        <a:spcBef>
                          <a:spcPts val="0"/>
                        </a:spcBef>
                        <a:buSzPct val="25000"/>
                        <a:buNone/>
                      </a:pPr>
                      <a:r>
                        <a:rPr lang="en-US" sz="1500" u="none" strike="noStrike" cap="none">
                          <a:latin typeface="Calibri"/>
                          <a:ea typeface="Calibri"/>
                          <a:cs typeface="Calibri"/>
                          <a:sym typeface="Calibri"/>
                        </a:rPr>
                        <a:t>0</a:t>
                      </a:r>
                    </a:p>
                  </a:txBody>
                  <a:tcPr marL="45720" marR="45720" anchor="ctr"/>
                </a:tc>
              </a:tr>
              <a:tr h="412750">
                <a:tc>
                  <a:txBody>
                    <a:bodyPr/>
                    <a:lstStyle/>
                    <a:p>
                      <a:pPr marL="0" marR="0" lvl="0" indent="0" algn="ctr" rtl="0">
                        <a:lnSpc>
                          <a:spcPct val="115000"/>
                        </a:lnSpc>
                        <a:spcBef>
                          <a:spcPts val="0"/>
                        </a:spcBef>
                        <a:spcAft>
                          <a:spcPts val="0"/>
                        </a:spcAft>
                        <a:buSzPct val="25000"/>
                        <a:buNone/>
                      </a:pPr>
                      <a:r>
                        <a:rPr lang="en-US" sz="1500" u="none" strike="noStrike" cap="none">
                          <a:latin typeface="Calibri"/>
                          <a:ea typeface="Calibri"/>
                          <a:cs typeface="Calibri"/>
                          <a:sym typeface="Calibri"/>
                        </a:rPr>
                        <a:t>3rd year 8th grader</a:t>
                      </a:r>
                    </a:p>
                  </a:txBody>
                  <a:tcPr marL="45720" marR="45720" anchor="ctr"/>
                </a:tc>
                <a:tc>
                  <a:txBody>
                    <a:bodyPr/>
                    <a:lstStyle/>
                    <a:p>
                      <a:pPr marL="0" marR="0" lvl="0" indent="0" algn="ctr" rtl="0">
                        <a:spcBef>
                          <a:spcPts val="0"/>
                        </a:spcBef>
                        <a:buSzPct val="25000"/>
                        <a:buNone/>
                      </a:pPr>
                      <a:r>
                        <a:rPr lang="en-US" sz="1500" u="none" strike="noStrike" cap="none">
                          <a:latin typeface="Calibri"/>
                          <a:ea typeface="Calibri"/>
                          <a:cs typeface="Calibri"/>
                          <a:sym typeface="Calibri"/>
                        </a:rPr>
                        <a:t>0</a:t>
                      </a:r>
                    </a:p>
                  </a:txBody>
                  <a:tcPr marL="45720" marR="45720" anchor="ctr"/>
                </a:tc>
              </a:tr>
              <a:tr h="323850">
                <a:tc>
                  <a:txBody>
                    <a:bodyPr/>
                    <a:lstStyle/>
                    <a:p>
                      <a:pPr marL="0" marR="0" lvl="0" indent="0" algn="ctr" rtl="0">
                        <a:lnSpc>
                          <a:spcPct val="115000"/>
                        </a:lnSpc>
                        <a:spcBef>
                          <a:spcPts val="0"/>
                        </a:spcBef>
                        <a:spcAft>
                          <a:spcPts val="0"/>
                        </a:spcAft>
                        <a:buSzPct val="25000"/>
                        <a:buNone/>
                      </a:pPr>
                      <a:r>
                        <a:rPr lang="en-US" sz="1500" u="none" strike="noStrike" cap="none">
                          <a:latin typeface="Calibri"/>
                          <a:ea typeface="Calibri"/>
                          <a:cs typeface="Calibri"/>
                          <a:sym typeface="Calibri"/>
                        </a:rPr>
                        <a:t>Dropout</a:t>
                      </a:r>
                    </a:p>
                  </a:txBody>
                  <a:tcPr marL="45720" marR="45720" anchor="ctr"/>
                </a:tc>
                <a:tc>
                  <a:txBody>
                    <a:bodyPr/>
                    <a:lstStyle/>
                    <a:p>
                      <a:pPr marL="0" marR="0" lvl="0" indent="0" algn="ctr" rtl="0">
                        <a:spcBef>
                          <a:spcPts val="0"/>
                        </a:spcBef>
                        <a:buSzPct val="25000"/>
                        <a:buNone/>
                      </a:pPr>
                      <a:r>
                        <a:rPr lang="en-US" sz="1500" u="none" strike="noStrike" cap="none" dirty="0">
                          <a:latin typeface="Calibri"/>
                          <a:ea typeface="Calibri"/>
                          <a:cs typeface="Calibri"/>
                          <a:sym typeface="Calibri"/>
                        </a:rPr>
                        <a:t>0</a:t>
                      </a:r>
                    </a:p>
                  </a:txBody>
                  <a:tcPr marL="45720" marR="45720" anchor="ct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extBox 2"/>
          <p:cNvSpPr txBox="1"/>
          <p:nvPr/>
        </p:nvSpPr>
        <p:spPr>
          <a:xfrm>
            <a:off x="0" y="2905429"/>
            <a:ext cx="9144000" cy="509666"/>
          </a:xfrm>
          <a:prstGeom prst="rect">
            <a:avLst/>
          </a:prstGeom>
          <a:solidFill>
            <a:schemeClr val="accent5">
              <a:lumMod val="40000"/>
              <a:lumOff val="60000"/>
            </a:schemeClr>
          </a:solidFill>
        </p:spPr>
        <p:txBody>
          <a:bodyPr wrap="square" rtlCol="0">
            <a:spAutoFit/>
          </a:bodyPr>
          <a:lstStyle/>
          <a:p>
            <a:endParaRPr lang="en-US" dirty="0"/>
          </a:p>
        </p:txBody>
      </p:sp>
      <p:sp>
        <p:nvSpPr>
          <p:cNvPr id="103" name="Shape 10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alibri"/>
              <a:buNone/>
            </a:pPr>
            <a:r>
              <a:rPr lang="en-US" sz="2800" dirty="0">
                <a:solidFill>
                  <a:schemeClr val="tx1"/>
                </a:solidFill>
                <a:latin typeface="Calibri"/>
                <a:ea typeface="Calibri"/>
                <a:cs typeface="Calibri"/>
                <a:sym typeface="Calibri"/>
              </a:rPr>
              <a:t>Agenda</a:t>
            </a:r>
          </a:p>
        </p:txBody>
      </p:sp>
      <p:sp>
        <p:nvSpPr>
          <p:cNvPr id="105" name="Shape 105"/>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spcBef>
                <a:spcPts val="0"/>
              </a:spcBef>
              <a:buClr>
                <a:srgbClr val="888888"/>
              </a:buClr>
              <a:buSzPct val="25000"/>
              <a:buFont typeface="Arial"/>
              <a:buNone/>
            </a:pPr>
            <a:fld id="{00000000-1234-1234-1234-123412341234}" type="slidenum">
              <a:rPr lang="en-US" sz="1200">
                <a:solidFill>
                  <a:srgbClr val="888888"/>
                </a:solidFill>
                <a:latin typeface="Arial"/>
                <a:ea typeface="Arial"/>
                <a:cs typeface="Arial"/>
                <a:sym typeface="Arial"/>
              </a:rPr>
              <a:t>21</a:t>
            </a:fld>
            <a:endParaRPr lang="en-US" sz="1200">
              <a:solidFill>
                <a:srgbClr val="888888"/>
              </a:solidFill>
              <a:latin typeface="Arial"/>
              <a:ea typeface="Arial"/>
              <a:cs typeface="Arial"/>
              <a:sym typeface="Arial"/>
            </a:endParaRPr>
          </a:p>
        </p:txBody>
      </p:sp>
      <p:sp>
        <p:nvSpPr>
          <p:cNvPr id="104" name="Shape 104"/>
          <p:cNvSpPr txBox="1"/>
          <p:nvPr/>
        </p:nvSpPr>
        <p:spPr>
          <a:xfrm>
            <a:off x="115050" y="1555150"/>
            <a:ext cx="8325565" cy="48012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Font typeface="Arial" charset="0"/>
              <a:buChar char="•"/>
            </a:pPr>
            <a:endParaRPr sz="1800" dirty="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ESSA Plan Development</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Elementary and Middle Schools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High Schools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Combination Schools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Transition </a:t>
            </a:r>
          </a:p>
          <a:p>
            <a:pPr marL="285750" marR="0" lvl="0" indent="-285750" algn="l" rtl="0">
              <a:spcBef>
                <a:spcPts val="0"/>
              </a:spcBef>
              <a:buClr>
                <a:schemeClr val="dk1"/>
              </a:buClr>
              <a:buFont typeface="Arial" charset="0"/>
              <a:buChar char="•"/>
            </a:pPr>
            <a:endParaRPr lang="en-US" sz="1800" dirty="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Subgroups</a:t>
            </a:r>
          </a:p>
          <a:p>
            <a:pPr marL="285750" marR="0" lvl="0" indent="-285750" algn="l" rtl="0">
              <a:spcBef>
                <a:spcPts val="0"/>
              </a:spcBef>
              <a:buClr>
                <a:schemeClr val="dk1"/>
              </a:buClr>
              <a:buFont typeface="Arial" charset="0"/>
              <a:buChar char="•"/>
            </a:pPr>
            <a:endParaRPr lang="en-US" sz="1800" dirty="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Upcoming Policy Considerations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Resources and Next Steps</a:t>
            </a: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5353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4329"/>
            <a:ext cx="7886700" cy="1325563"/>
          </a:xfrm>
        </p:spPr>
        <p:txBody>
          <a:bodyPr/>
          <a:lstStyle/>
          <a:p>
            <a:r>
              <a:rPr lang="en-US" sz="2800" dirty="0" smtClean="0">
                <a:solidFill>
                  <a:schemeClr val="tx1"/>
                </a:solidFill>
              </a:rPr>
              <a:t>2016 School </a:t>
            </a:r>
            <a:r>
              <a:rPr lang="en-US" sz="2800" dirty="0">
                <a:solidFill>
                  <a:schemeClr val="tx1"/>
                </a:solidFill>
              </a:rPr>
              <a:t>Performance Score </a:t>
            </a:r>
            <a:r>
              <a:rPr lang="en-US" sz="2800" dirty="0" smtClean="0">
                <a:solidFill>
                  <a:schemeClr val="tx1"/>
                </a:solidFill>
              </a:rPr>
              <a:t>(SPS) Formula</a:t>
            </a:r>
            <a:endParaRPr lang="en-US" sz="2800" dirty="0">
              <a:solidFill>
                <a:srgbClr val="000000"/>
              </a:solidFill>
            </a:endParaRPr>
          </a:p>
        </p:txBody>
      </p:sp>
      <p:sp>
        <p:nvSpPr>
          <p:cNvPr id="6" name="Rectangle 5"/>
          <p:cNvSpPr/>
          <p:nvPr/>
        </p:nvSpPr>
        <p:spPr>
          <a:xfrm>
            <a:off x="0" y="1456885"/>
            <a:ext cx="9143997" cy="646331"/>
          </a:xfrm>
          <a:prstGeom prst="rect">
            <a:avLst/>
          </a:prstGeom>
        </p:spPr>
        <p:txBody>
          <a:bodyPr wrap="square">
            <a:spAutoFit/>
          </a:bodyPr>
          <a:lstStyle/>
          <a:p>
            <a:pPr marL="230188" lvl="0">
              <a:spcBef>
                <a:spcPts val="640"/>
              </a:spcBef>
              <a:buClr>
                <a:srgbClr val="000000"/>
              </a:buClr>
              <a:buSzPct val="100000"/>
            </a:pPr>
            <a:r>
              <a:rPr lang="en-US" sz="1800" kern="0" dirty="0" smtClean="0">
                <a:solidFill>
                  <a:srgbClr val="000000"/>
                </a:solidFill>
                <a:latin typeface="Calibri"/>
                <a:sym typeface="Calibri"/>
              </a:rPr>
              <a:t>ESSA requires states to maintain accountability systems that evaluate school quality and protect the interests of historically disadvantaged students.</a:t>
            </a:r>
            <a:endParaRPr lang="en-US" sz="1800" kern="0" dirty="0">
              <a:solidFill>
                <a:srgbClr val="000000"/>
              </a:solidFill>
              <a:latin typeface="Calibri"/>
              <a:sym typeface="Calibri"/>
            </a:endParaRPr>
          </a:p>
        </p:txBody>
      </p:sp>
      <p:sp>
        <p:nvSpPr>
          <p:cNvPr id="3" name="Slide Number Placeholder 2"/>
          <p:cNvSpPr>
            <a:spLocks noGrp="1"/>
          </p:cNvSpPr>
          <p:nvPr>
            <p:ph type="sldNum" idx="12"/>
          </p:nvPr>
        </p:nvSpPr>
        <p:spPr/>
        <p:txBody>
          <a:bodyPr/>
          <a:lstStyle/>
          <a:p>
            <a:pPr algn="r">
              <a:buClr>
                <a:srgbClr val="888888"/>
              </a:buClr>
              <a:buSzPct val="25000"/>
              <a:buFont typeface="Arial"/>
              <a:buNone/>
            </a:pPr>
            <a:fld id="{00000000-1234-1234-1234-123412341234}" type="slidenum">
              <a:rPr lang="en-US" sz="1200" smtClean="0">
                <a:solidFill>
                  <a:srgbClr val="888888"/>
                </a:solidFill>
              </a:rPr>
              <a:pPr algn="r">
                <a:buClr>
                  <a:srgbClr val="888888"/>
                </a:buClr>
                <a:buSzPct val="25000"/>
                <a:buFont typeface="Arial"/>
                <a:buNone/>
              </a:pPr>
              <a:t>22</a:t>
            </a:fld>
            <a:endParaRPr lang="en-US" sz="1200">
              <a:solidFill>
                <a:srgbClr val="888888"/>
              </a:solidFill>
            </a:endParaRPr>
          </a:p>
        </p:txBody>
      </p:sp>
      <p:sp>
        <p:nvSpPr>
          <p:cNvPr id="5" name="TextBox 4"/>
          <p:cNvSpPr txBox="1"/>
          <p:nvPr/>
        </p:nvSpPr>
        <p:spPr>
          <a:xfrm>
            <a:off x="3164305" y="2395275"/>
            <a:ext cx="2466474" cy="323165"/>
          </a:xfrm>
          <a:prstGeom prst="rect">
            <a:avLst/>
          </a:prstGeom>
          <a:noFill/>
        </p:spPr>
        <p:txBody>
          <a:bodyPr wrap="square" rtlCol="0">
            <a:spAutoFit/>
          </a:bodyPr>
          <a:lstStyle/>
          <a:p>
            <a:pPr algn="ctr"/>
            <a:r>
              <a:rPr lang="en-US" sz="1500" b="1" dirty="0" smtClean="0">
                <a:latin typeface="Calibri" panose="020F0502020204030204" pitchFamily="34" charset="0"/>
              </a:rPr>
              <a:t>High Schools</a:t>
            </a:r>
            <a:endParaRPr lang="en-US" sz="1500" b="1" dirty="0">
              <a:latin typeface="Calibri" panose="020F0502020204030204" pitchFamily="34" charset="0"/>
            </a:endParaRPr>
          </a:p>
        </p:txBody>
      </p:sp>
      <p:graphicFrame>
        <p:nvGraphicFramePr>
          <p:cNvPr id="7" name="Chart 6"/>
          <p:cNvGraphicFramePr/>
          <p:nvPr>
            <p:extLst>
              <p:ext uri="{D42A27DB-BD31-4B8C-83A1-F6EECF244321}">
                <p14:modId xmlns:p14="http://schemas.microsoft.com/office/powerpoint/2010/main" val="1575471134"/>
              </p:ext>
            </p:extLst>
          </p:nvPr>
        </p:nvGraphicFramePr>
        <p:xfrm>
          <a:off x="1987718" y="2553900"/>
          <a:ext cx="5446856" cy="354861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91630" y="3518254"/>
            <a:ext cx="1803795" cy="553998"/>
          </a:xfrm>
          <a:prstGeom prst="rect">
            <a:avLst/>
          </a:prstGeom>
          <a:noFill/>
        </p:spPr>
        <p:txBody>
          <a:bodyPr wrap="square" rtlCol="0">
            <a:spAutoFit/>
          </a:bodyPr>
          <a:lstStyle/>
          <a:p>
            <a:pPr algn="ctr"/>
            <a:r>
              <a:rPr lang="en-US" sz="1500" smtClean="0">
                <a:latin typeface="Calibri" panose="020F0502020204030204" pitchFamily="34" charset="0"/>
              </a:rPr>
              <a:t>+ Up to 10 Progress Points</a:t>
            </a:r>
            <a:endParaRPr lang="en-US" sz="1500" dirty="0">
              <a:latin typeface="Calibri" panose="020F0502020204030204" pitchFamily="34" charset="0"/>
            </a:endParaRPr>
          </a:p>
        </p:txBody>
      </p:sp>
    </p:spTree>
    <p:extLst>
      <p:ext uri="{BB962C8B-B14F-4D97-AF65-F5344CB8AC3E}">
        <p14:creationId xmlns:p14="http://schemas.microsoft.com/office/powerpoint/2010/main" val="2844359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idx="4294967295"/>
          </p:nvPr>
        </p:nvSpPr>
        <p:spPr>
          <a:xfrm>
            <a:off x="0" y="53974"/>
            <a:ext cx="9144000" cy="1407229"/>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Short Stack"/>
              <a:buNone/>
            </a:pPr>
            <a:r>
              <a:rPr lang="en-US" sz="2800" b="0" i="0" u="none" strike="noStrike" cap="none" dirty="0" smtClean="0">
                <a:solidFill>
                  <a:schemeClr val="tx1"/>
                </a:solidFill>
                <a:latin typeface="Calibri"/>
                <a:ea typeface="Calibri"/>
                <a:cs typeface="Calibri"/>
                <a:sym typeface="Calibri"/>
              </a:rPr>
              <a:t>Future School </a:t>
            </a:r>
            <a:r>
              <a:rPr lang="en-US" sz="2800" b="0" i="0" u="none" strike="noStrike" cap="none" dirty="0">
                <a:solidFill>
                  <a:schemeClr val="tx1"/>
                </a:solidFill>
                <a:latin typeface="Calibri"/>
                <a:ea typeface="Calibri"/>
                <a:cs typeface="Calibri"/>
                <a:sym typeface="Calibri"/>
              </a:rPr>
              <a:t>Performance Score </a:t>
            </a:r>
            <a:r>
              <a:rPr lang="en-US" sz="2800" b="0" i="0" u="none" strike="noStrike" cap="none" dirty="0" smtClean="0">
                <a:solidFill>
                  <a:schemeClr val="tx1"/>
                </a:solidFill>
                <a:latin typeface="Calibri"/>
                <a:ea typeface="Calibri"/>
                <a:cs typeface="Calibri"/>
                <a:sym typeface="Calibri"/>
              </a:rPr>
              <a:t>Formula</a:t>
            </a:r>
            <a:endParaRPr lang="en-US" sz="2800" b="0" i="0" u="none" strike="noStrike" cap="none" dirty="0">
              <a:solidFill>
                <a:schemeClr val="tx1"/>
              </a:solidFill>
              <a:latin typeface="Calibri"/>
              <a:ea typeface="Calibri"/>
              <a:cs typeface="Calibri"/>
              <a:sym typeface="Calibri"/>
            </a:endParaRPr>
          </a:p>
        </p:txBody>
      </p:sp>
      <p:sp>
        <p:nvSpPr>
          <p:cNvPr id="189" name="Shape 189"/>
          <p:cNvSpPr txBox="1">
            <a:spLocks noGrp="1"/>
          </p:cNvSpPr>
          <p:nvPr>
            <p:ph type="sldNum" idx="4294967295"/>
          </p:nvPr>
        </p:nvSpPr>
        <p:spPr>
          <a:xfrm>
            <a:off x="7010400" y="6553200"/>
            <a:ext cx="2133600" cy="342900"/>
          </a:xfrm>
          <a:prstGeom prst="rect">
            <a:avLst/>
          </a:prstGeom>
          <a:noFill/>
          <a:ln>
            <a:noFill/>
          </a:ln>
        </p:spPr>
        <p:txBody>
          <a:bodyPr lIns="91425" tIns="45700" rIns="91425" bIns="45700" anchor="ctr" anchorCtr="0">
            <a:noAutofit/>
          </a:bodyPr>
          <a:lstStyle/>
          <a:p>
            <a:pPr marL="0" marR="0" lvl="0" indent="0" algn="r" rtl="0">
              <a:spcBef>
                <a:spcPts val="0"/>
              </a:spcBef>
              <a:buClr>
                <a:srgbClr val="888888"/>
              </a:buClr>
              <a:buSzPct val="25000"/>
              <a:buFont typeface="Arial"/>
              <a:buNone/>
            </a:pPr>
            <a:fld id="{00000000-1234-1234-1234-123412341234}" type="slidenum">
              <a:rPr lang="en-US" sz="1200">
                <a:solidFill>
                  <a:srgbClr val="888888"/>
                </a:solidFill>
                <a:latin typeface="Arial"/>
                <a:ea typeface="Arial"/>
                <a:cs typeface="Arial"/>
                <a:sym typeface="Arial"/>
              </a:rPr>
              <a:t>23</a:t>
            </a:fld>
            <a:endParaRPr lang="en-US" sz="1200">
              <a:solidFill>
                <a:srgbClr val="888888"/>
              </a:solidFill>
              <a:latin typeface="Arial"/>
              <a:ea typeface="Arial"/>
              <a:cs typeface="Arial"/>
              <a:sym typeface="Arial"/>
            </a:endParaRPr>
          </a:p>
        </p:txBody>
      </p:sp>
      <p:sp>
        <p:nvSpPr>
          <p:cNvPr id="188" name="Shape 188"/>
          <p:cNvSpPr/>
          <p:nvPr/>
        </p:nvSpPr>
        <p:spPr>
          <a:xfrm>
            <a:off x="0" y="1461204"/>
            <a:ext cx="8829530" cy="646331"/>
          </a:xfrm>
          <a:prstGeom prst="rect">
            <a:avLst/>
          </a:prstGeom>
          <a:noFill/>
          <a:ln>
            <a:noFill/>
          </a:ln>
        </p:spPr>
        <p:txBody>
          <a:bodyPr lIns="91425" tIns="45700" rIns="91425" bIns="45700" anchor="t" anchorCtr="0">
            <a:noAutofit/>
          </a:bodyPr>
          <a:lstStyle/>
          <a:p>
            <a:pPr marL="230188" marR="0" lvl="0" indent="-1588" algn="l" rtl="0">
              <a:spcBef>
                <a:spcPts val="0"/>
              </a:spcBef>
              <a:buSzPct val="25000"/>
              <a:buNone/>
            </a:pPr>
            <a:r>
              <a:rPr lang="en-US" sz="1800" dirty="0">
                <a:solidFill>
                  <a:srgbClr val="000000"/>
                </a:solidFill>
                <a:latin typeface="Calibri"/>
                <a:ea typeface="Calibri"/>
                <a:cs typeface="Calibri"/>
                <a:sym typeface="Calibri"/>
              </a:rPr>
              <a:t>Beginning in 2017-2018, Louisiana will use the following formulae when evaluating school performance:</a:t>
            </a:r>
          </a:p>
        </p:txBody>
      </p:sp>
      <p:sp>
        <p:nvSpPr>
          <p:cNvPr id="190" name="Shape 190"/>
          <p:cNvSpPr/>
          <p:nvPr/>
        </p:nvSpPr>
        <p:spPr>
          <a:xfrm>
            <a:off x="258834" y="5862491"/>
            <a:ext cx="8626331"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dirty="0">
                <a:solidFill>
                  <a:schemeClr val="dk1"/>
                </a:solidFill>
                <a:latin typeface="Calibri"/>
                <a:ea typeface="Calibri"/>
                <a:cs typeface="Calibri"/>
                <a:sym typeface="Calibri"/>
              </a:rPr>
              <a:t>NOTE: The interests and opportunities measure will not be included within annual results until 2019-2020. </a:t>
            </a:r>
            <a:endParaRPr lang="en-US" dirty="0">
              <a:solidFill>
                <a:schemeClr val="dk1"/>
              </a:solidFill>
              <a:latin typeface="Calibri"/>
              <a:ea typeface="Calibri"/>
              <a:cs typeface="Calibri"/>
              <a:sym typeface="Calibri"/>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2034"/>
          <a:stretch/>
        </p:blipFill>
        <p:spPr>
          <a:xfrm>
            <a:off x="3425126" y="2253666"/>
            <a:ext cx="3471619" cy="296249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idx="4294967295"/>
          </p:nvPr>
        </p:nvSpPr>
        <p:spPr>
          <a:xfrm>
            <a:off x="0" y="53974"/>
            <a:ext cx="9144000" cy="1407229"/>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Short Stack"/>
              <a:buNone/>
            </a:pPr>
            <a:r>
              <a:rPr lang="en-US" sz="2800" b="0" i="0" u="none" strike="noStrike" cap="none" dirty="0" smtClean="0">
                <a:solidFill>
                  <a:schemeClr val="tx1"/>
                </a:solidFill>
                <a:latin typeface="Calibri"/>
                <a:ea typeface="Calibri"/>
                <a:cs typeface="Calibri"/>
                <a:sym typeface="Calibri"/>
              </a:rPr>
              <a:t>Future School </a:t>
            </a:r>
            <a:r>
              <a:rPr lang="en-US" sz="2800" b="0" i="0" u="none" strike="noStrike" cap="none" dirty="0">
                <a:solidFill>
                  <a:schemeClr val="tx1"/>
                </a:solidFill>
                <a:latin typeface="Calibri"/>
                <a:ea typeface="Calibri"/>
                <a:cs typeface="Calibri"/>
                <a:sym typeface="Calibri"/>
              </a:rPr>
              <a:t>Performance Score </a:t>
            </a:r>
            <a:r>
              <a:rPr lang="en-US" sz="2800" b="0" i="0" u="none" strike="noStrike" cap="none" dirty="0" smtClean="0">
                <a:solidFill>
                  <a:schemeClr val="tx1"/>
                </a:solidFill>
                <a:latin typeface="Calibri"/>
                <a:ea typeface="Calibri"/>
                <a:cs typeface="Calibri"/>
                <a:sym typeface="Calibri"/>
              </a:rPr>
              <a:t>Formula (2019-2020 </a:t>
            </a:r>
            <a:r>
              <a:rPr lang="en-US" sz="2800" b="0" i="0" u="none" strike="noStrike" cap="none" smtClean="0">
                <a:solidFill>
                  <a:schemeClr val="tx1"/>
                </a:solidFill>
                <a:latin typeface="Calibri"/>
                <a:ea typeface="Calibri"/>
                <a:cs typeface="Calibri"/>
                <a:sym typeface="Calibri"/>
              </a:rPr>
              <a:t>and beyond)</a:t>
            </a:r>
            <a:endParaRPr lang="en-US" sz="2800" b="0" i="0" u="none" strike="noStrike" cap="none" dirty="0">
              <a:solidFill>
                <a:schemeClr val="tx1"/>
              </a:solidFill>
              <a:latin typeface="Calibri"/>
              <a:ea typeface="Calibri"/>
              <a:cs typeface="Calibri"/>
              <a:sym typeface="Calibri"/>
            </a:endParaRPr>
          </a:p>
        </p:txBody>
      </p:sp>
      <p:sp>
        <p:nvSpPr>
          <p:cNvPr id="189" name="Shape 189"/>
          <p:cNvSpPr txBox="1">
            <a:spLocks noGrp="1"/>
          </p:cNvSpPr>
          <p:nvPr>
            <p:ph type="sldNum" idx="4294967295"/>
          </p:nvPr>
        </p:nvSpPr>
        <p:spPr>
          <a:xfrm>
            <a:off x="7010400" y="6553200"/>
            <a:ext cx="2133600" cy="342900"/>
          </a:xfrm>
          <a:prstGeom prst="rect">
            <a:avLst/>
          </a:prstGeom>
          <a:noFill/>
          <a:ln>
            <a:noFill/>
          </a:ln>
        </p:spPr>
        <p:txBody>
          <a:bodyPr lIns="91425" tIns="45700" rIns="91425" bIns="45700" anchor="ctr" anchorCtr="0">
            <a:noAutofit/>
          </a:bodyPr>
          <a:lstStyle/>
          <a:p>
            <a:pPr marL="0" marR="0" lvl="0" indent="0" algn="r" rtl="0">
              <a:spcBef>
                <a:spcPts val="0"/>
              </a:spcBef>
              <a:buClr>
                <a:srgbClr val="888888"/>
              </a:buClr>
              <a:buSzPct val="25000"/>
              <a:buFont typeface="Arial"/>
              <a:buNone/>
            </a:pPr>
            <a:fld id="{00000000-1234-1234-1234-123412341234}" type="slidenum">
              <a:rPr lang="en-US" sz="1200">
                <a:solidFill>
                  <a:srgbClr val="888888"/>
                </a:solidFill>
                <a:latin typeface="Arial"/>
                <a:ea typeface="Arial"/>
                <a:cs typeface="Arial"/>
                <a:sym typeface="Arial"/>
              </a:rPr>
              <a:t>24</a:t>
            </a:fld>
            <a:endParaRPr lang="en-US" sz="1200">
              <a:solidFill>
                <a:srgbClr val="888888"/>
              </a:solidFill>
              <a:latin typeface="Arial"/>
              <a:ea typeface="Arial"/>
              <a:cs typeface="Arial"/>
              <a:sym typeface="Arial"/>
            </a:endParaRPr>
          </a:p>
        </p:txBody>
      </p:sp>
      <p:sp>
        <p:nvSpPr>
          <p:cNvPr id="188" name="Shape 188"/>
          <p:cNvSpPr/>
          <p:nvPr/>
        </p:nvSpPr>
        <p:spPr>
          <a:xfrm>
            <a:off x="0" y="1461204"/>
            <a:ext cx="8829530" cy="646331"/>
          </a:xfrm>
          <a:prstGeom prst="rect">
            <a:avLst/>
          </a:prstGeom>
          <a:noFill/>
          <a:ln>
            <a:noFill/>
          </a:ln>
        </p:spPr>
        <p:txBody>
          <a:bodyPr lIns="91425" tIns="45700" rIns="91425" bIns="45700" anchor="t" anchorCtr="0">
            <a:noAutofit/>
          </a:bodyPr>
          <a:lstStyle/>
          <a:p>
            <a:pPr marL="230188" lvl="0" indent="-1588">
              <a:buSzPct val="25000"/>
            </a:pPr>
            <a:r>
              <a:rPr lang="en-US" sz="1800" dirty="0" smtClean="0">
                <a:latin typeface="Calibri"/>
                <a:ea typeface="Calibri"/>
                <a:cs typeface="Calibri"/>
                <a:sym typeface="Calibri"/>
              </a:rPr>
              <a:t>The </a:t>
            </a:r>
            <a:r>
              <a:rPr lang="en-US" sz="1800" dirty="0">
                <a:latin typeface="Calibri"/>
                <a:ea typeface="Calibri"/>
                <a:cs typeface="Calibri"/>
                <a:sym typeface="Calibri"/>
              </a:rPr>
              <a:t>interests and opportunities measure will not be included within annual results until 2019-2020. Until the interests and opportunities measure is added, cohort graduation rate will continue to count as 25% of the score.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3051"/>
          <a:stretch/>
        </p:blipFill>
        <p:spPr>
          <a:xfrm>
            <a:off x="3631769" y="2600917"/>
            <a:ext cx="3378631" cy="3157722"/>
          </a:xfrm>
          <a:prstGeom prst="rect">
            <a:avLst/>
          </a:prstGeom>
        </p:spPr>
      </p:pic>
    </p:spTree>
    <p:extLst>
      <p:ext uri="{BB962C8B-B14F-4D97-AF65-F5344CB8AC3E}">
        <p14:creationId xmlns:p14="http://schemas.microsoft.com/office/powerpoint/2010/main" val="536368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idx="4294967295"/>
          </p:nvPr>
        </p:nvSpPr>
        <p:spPr>
          <a:xfrm>
            <a:off x="0" y="0"/>
            <a:ext cx="9144000" cy="10668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hort Stack"/>
              <a:buNone/>
            </a:pPr>
            <a:r>
              <a:rPr lang="en-US" sz="2800" i="0" u="none" strike="noStrike" cap="none" dirty="0">
                <a:solidFill>
                  <a:schemeClr val="tx1"/>
                </a:solidFill>
                <a:latin typeface="Calibri"/>
                <a:ea typeface="Calibri"/>
                <a:cs typeface="Calibri"/>
                <a:sym typeface="Calibri"/>
              </a:rPr>
              <a:t>High School SPS: EOC </a:t>
            </a:r>
            <a:r>
              <a:rPr lang="en-US" sz="2800" dirty="0" smtClean="0">
                <a:solidFill>
                  <a:schemeClr val="tx1"/>
                </a:solidFill>
                <a:latin typeface="Calibri"/>
                <a:ea typeface="Calibri"/>
                <a:cs typeface="Calibri"/>
                <a:sym typeface="Calibri"/>
              </a:rPr>
              <a:t>Achievement </a:t>
            </a:r>
            <a:r>
              <a:rPr lang="en-US" sz="2800" dirty="0">
                <a:solidFill>
                  <a:schemeClr val="tx1"/>
                </a:solidFill>
                <a:latin typeface="Calibri"/>
                <a:ea typeface="Calibri"/>
                <a:cs typeface="Calibri"/>
                <a:sym typeface="Calibri"/>
              </a:rPr>
              <a:t>and Growth</a:t>
            </a:r>
          </a:p>
        </p:txBody>
      </p:sp>
      <p:sp>
        <p:nvSpPr>
          <p:cNvPr id="207" name="Shape 207"/>
          <p:cNvSpPr txBox="1"/>
          <p:nvPr/>
        </p:nvSpPr>
        <p:spPr>
          <a:xfrm>
            <a:off x="152401" y="1553310"/>
            <a:ext cx="4991098" cy="472992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r>
              <a:rPr lang="en-US" sz="1600" b="1" dirty="0">
                <a:solidFill>
                  <a:schemeClr val="dk1"/>
                </a:solidFill>
                <a:latin typeface="Calibri"/>
                <a:ea typeface="Calibri"/>
                <a:cs typeface="Calibri"/>
                <a:sym typeface="Calibri"/>
              </a:rPr>
              <a:t>Purpose </a:t>
            </a:r>
            <a:endParaRPr lang="en-US" sz="1600" b="1"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Arial"/>
              <a:buNone/>
            </a:pPr>
            <a:r>
              <a:rPr lang="en-US" sz="1600" dirty="0" smtClean="0">
                <a:solidFill>
                  <a:schemeClr val="dk1"/>
                </a:solidFill>
                <a:latin typeface="Calibri"/>
                <a:ea typeface="Calibri"/>
                <a:cs typeface="Calibri"/>
                <a:sym typeface="Calibri"/>
              </a:rPr>
              <a:t>The </a:t>
            </a:r>
            <a:r>
              <a:rPr lang="en-US" sz="1600" dirty="0">
                <a:solidFill>
                  <a:schemeClr val="dk1"/>
                </a:solidFill>
                <a:latin typeface="Calibri"/>
                <a:ea typeface="Calibri"/>
                <a:cs typeface="Calibri"/>
                <a:sym typeface="Calibri"/>
              </a:rPr>
              <a:t>End-Of-Course (EOC) exams assess whether students have mastered the standards of </a:t>
            </a:r>
            <a:r>
              <a:rPr lang="en-US" sz="1600" dirty="0" smtClean="0">
                <a:solidFill>
                  <a:schemeClr val="dk1"/>
                </a:solidFill>
                <a:latin typeface="Calibri"/>
                <a:ea typeface="Calibri"/>
                <a:cs typeface="Calibri"/>
                <a:sym typeface="Calibri"/>
              </a:rPr>
              <a:t>core </a:t>
            </a:r>
            <a:r>
              <a:rPr lang="en-US" sz="1600" dirty="0">
                <a:solidFill>
                  <a:schemeClr val="dk1"/>
                </a:solidFill>
                <a:latin typeface="Calibri"/>
                <a:ea typeface="Calibri"/>
                <a:cs typeface="Calibri"/>
                <a:sym typeface="Calibri"/>
              </a:rPr>
              <a:t>high school core subjects. EOC exams are required in Algebra I, Geometry, English I (beginning in 2017-2018), English II, Biology, and U.S. History</a:t>
            </a:r>
            <a:r>
              <a:rPr lang="en-US" sz="1600" dirty="0" smtClean="0">
                <a:solidFill>
                  <a:schemeClr val="dk1"/>
                </a:solidFill>
                <a:latin typeface="Calibri"/>
                <a:ea typeface="Calibri"/>
                <a:cs typeface="Calibri"/>
                <a:sym typeface="Calibri"/>
              </a:rPr>
              <a:t>. English III will phase out over the next couple of years.</a:t>
            </a:r>
            <a:endParaRPr lang="en-US" sz="1600" dirty="0">
              <a:solidFill>
                <a:schemeClr val="dk1"/>
              </a:solidFill>
              <a:latin typeface="Calibri"/>
              <a:ea typeface="Calibri"/>
              <a:cs typeface="Calibri"/>
              <a:sym typeface="Calibri"/>
            </a:endParaRPr>
          </a:p>
          <a:p>
            <a:pPr marL="0" marR="0" lvl="0" indent="0" algn="l" rtl="0">
              <a:spcBef>
                <a:spcPts val="1200"/>
              </a:spcBef>
              <a:spcAft>
                <a:spcPts val="0"/>
              </a:spcAft>
              <a:buClr>
                <a:schemeClr val="dk1"/>
              </a:buClr>
              <a:buFont typeface="Arial"/>
              <a:buNone/>
            </a:pPr>
            <a:r>
              <a:rPr lang="en-US" sz="1600" b="1" dirty="0">
                <a:solidFill>
                  <a:schemeClr val="dk1"/>
                </a:solidFill>
                <a:latin typeface="Calibri"/>
                <a:ea typeface="Calibri"/>
                <a:cs typeface="Calibri"/>
                <a:sym typeface="Calibri"/>
              </a:rPr>
              <a:t>Policy  </a:t>
            </a:r>
            <a:r>
              <a:rPr lang="en-US" sz="1600" b="1" dirty="0" smtClean="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All </a:t>
            </a:r>
            <a:r>
              <a:rPr lang="en-US" sz="1600" dirty="0">
                <a:solidFill>
                  <a:schemeClr val="dk1"/>
                </a:solidFill>
                <a:latin typeface="Calibri"/>
                <a:ea typeface="Calibri"/>
                <a:cs typeface="Calibri"/>
                <a:sym typeface="Calibri"/>
              </a:rPr>
              <a:t>high school students, except for students who participate in LAA 1, are required to take an ELA and math EOC exam by their 3</a:t>
            </a:r>
            <a:r>
              <a:rPr lang="en-US" sz="1600" baseline="30000" dirty="0">
                <a:solidFill>
                  <a:schemeClr val="dk1"/>
                </a:solidFill>
                <a:latin typeface="Calibri"/>
                <a:ea typeface="Calibri"/>
                <a:cs typeface="Calibri"/>
                <a:sym typeface="Calibri"/>
              </a:rPr>
              <a:t>rd</a:t>
            </a:r>
            <a:r>
              <a:rPr lang="en-US" sz="1600" dirty="0">
                <a:solidFill>
                  <a:schemeClr val="dk1"/>
                </a:solidFill>
                <a:latin typeface="Calibri"/>
                <a:ea typeface="Calibri"/>
                <a:cs typeface="Calibri"/>
                <a:sym typeface="Calibri"/>
              </a:rPr>
              <a:t> cohort year regardless of graduation pathway.</a:t>
            </a:r>
          </a:p>
          <a:p>
            <a:pPr marL="0" marR="0" lvl="0" indent="0" algn="l" rtl="0">
              <a:spcBef>
                <a:spcPts val="1200"/>
              </a:spcBef>
              <a:spcAft>
                <a:spcPts val="0"/>
              </a:spcAft>
              <a:buClr>
                <a:schemeClr val="dk1"/>
              </a:buClr>
              <a:buFont typeface="Arial"/>
              <a:buNone/>
            </a:pPr>
            <a:r>
              <a:rPr lang="en-US" sz="1600" dirty="0">
                <a:solidFill>
                  <a:schemeClr val="dk1"/>
                </a:solidFill>
                <a:latin typeface="Calibri"/>
                <a:ea typeface="Calibri"/>
                <a:cs typeface="Calibri"/>
                <a:sym typeface="Calibri"/>
              </a:rPr>
              <a:t>Scores from high school students who are retaking an EOC are not used in the school performance score (unless taken in middle </a:t>
            </a:r>
            <a:r>
              <a:rPr lang="en-US" sz="1600" dirty="0" smtClean="0">
                <a:solidFill>
                  <a:schemeClr val="dk1"/>
                </a:solidFill>
                <a:latin typeface="Calibri"/>
                <a:ea typeface="Calibri"/>
                <a:cs typeface="Calibri"/>
                <a:sym typeface="Calibri"/>
              </a:rPr>
              <a:t>school where current practice of counting scores in middle school (with incentive points) and again in high school will continue)</a:t>
            </a:r>
            <a:r>
              <a:rPr lang="en-US" sz="1600" dirty="0">
                <a:solidFill>
                  <a:schemeClr val="dk1"/>
                </a:solidFill>
                <a:latin typeface="Calibri"/>
                <a:ea typeface="Calibri"/>
                <a:cs typeface="Calibri"/>
                <a:sym typeface="Calibri"/>
              </a:rPr>
              <a:t>.</a:t>
            </a:r>
          </a:p>
          <a:p>
            <a:pPr marL="0" marR="0" lvl="0" indent="0" algn="l" rtl="0">
              <a:spcBef>
                <a:spcPts val="960"/>
              </a:spcBef>
              <a:buClr>
                <a:schemeClr val="dk1"/>
              </a:buClr>
              <a:buFont typeface="Arial"/>
              <a:buNone/>
            </a:pPr>
            <a:endParaRPr sz="1600" dirty="0">
              <a:solidFill>
                <a:schemeClr val="dk1"/>
              </a:solidFill>
              <a:latin typeface="Calibri"/>
              <a:ea typeface="Calibri"/>
              <a:cs typeface="Calibri"/>
              <a:sym typeface="Calibri"/>
            </a:endParaRPr>
          </a:p>
        </p:txBody>
      </p:sp>
      <p:graphicFrame>
        <p:nvGraphicFramePr>
          <p:cNvPr id="208" name="Shape 208"/>
          <p:cNvGraphicFramePr/>
          <p:nvPr>
            <p:extLst>
              <p:ext uri="{D42A27DB-BD31-4B8C-83A1-F6EECF244321}">
                <p14:modId xmlns:p14="http://schemas.microsoft.com/office/powerpoint/2010/main" val="569626966"/>
              </p:ext>
            </p:extLst>
          </p:nvPr>
        </p:nvGraphicFramePr>
        <p:xfrm>
          <a:off x="5143498" y="1750373"/>
          <a:ext cx="3848101" cy="2743250"/>
        </p:xfrm>
        <a:graphic>
          <a:graphicData uri="http://schemas.openxmlformats.org/drawingml/2006/table">
            <a:tbl>
              <a:tblPr firstRow="1" bandRow="1">
                <a:noFill/>
                <a:tableStyleId>{56E6CC66-82B5-42CD-94CC-B0BB458930BD}</a:tableStyleId>
              </a:tblPr>
              <a:tblGrid>
                <a:gridCol w="2247901"/>
                <a:gridCol w="1600200"/>
              </a:tblGrid>
              <a:tr h="505825">
                <a:tc>
                  <a:txBody>
                    <a:bodyPr/>
                    <a:lstStyle/>
                    <a:p>
                      <a:pPr marL="0" marR="0" lvl="0" indent="0" algn="ctr" rtl="0">
                        <a:spcBef>
                          <a:spcPts val="0"/>
                        </a:spcBef>
                        <a:buSzPct val="25000"/>
                        <a:buNone/>
                      </a:pPr>
                      <a:r>
                        <a:rPr lang="en-US" sz="1500" u="none" strike="noStrike" cap="none" dirty="0"/>
                        <a:t>LEAP </a:t>
                      </a:r>
                      <a:r>
                        <a:rPr lang="en-US" sz="1500" dirty="0"/>
                        <a:t>2025 EOCs</a:t>
                      </a:r>
                    </a:p>
                    <a:p>
                      <a:pPr marL="0" marR="0" lvl="0" indent="0" algn="ctr" rtl="0">
                        <a:spcBef>
                          <a:spcPts val="0"/>
                        </a:spcBef>
                        <a:buSzPct val="25000"/>
                        <a:buNone/>
                      </a:pPr>
                      <a:r>
                        <a:rPr lang="en-US" sz="1500" u="none" strike="noStrike" cap="none" dirty="0"/>
                        <a:t>Achievement Level</a:t>
                      </a:r>
                    </a:p>
                  </a:txBody>
                  <a:tcPr marL="91450" marR="91450" marT="45725" marB="45725"/>
                </a:tc>
                <a:tc>
                  <a:txBody>
                    <a:bodyPr/>
                    <a:lstStyle/>
                    <a:p>
                      <a:pPr marL="0" marR="0" lvl="0" indent="0" algn="ctr" rtl="0">
                        <a:spcBef>
                          <a:spcPts val="0"/>
                        </a:spcBef>
                        <a:buSzPct val="25000"/>
                        <a:buNone/>
                      </a:pPr>
                      <a:r>
                        <a:rPr lang="en-US" sz="1500" u="none" strike="noStrike" cap="none" dirty="0"/>
                        <a:t>2017-</a:t>
                      </a:r>
                      <a:r>
                        <a:rPr lang="en-US" sz="1500" u="none" strike="noStrike" cap="none" dirty="0" smtClean="0"/>
                        <a:t>2018 and beyond</a:t>
                      </a:r>
                      <a:endParaRPr lang="en-US" sz="1500" u="none" strike="noStrike" cap="none" dirty="0"/>
                    </a:p>
                  </a:txBody>
                  <a:tcPr marL="91450" marR="91450" marT="45725" marB="45725"/>
                </a:tc>
              </a:tr>
              <a:tr h="292850">
                <a:tc>
                  <a:txBody>
                    <a:bodyPr/>
                    <a:lstStyle/>
                    <a:p>
                      <a:pPr marL="0" marR="0" lvl="0" indent="0" algn="ctr" rtl="0">
                        <a:spcBef>
                          <a:spcPts val="0"/>
                        </a:spcBef>
                        <a:buSzPct val="25000"/>
                        <a:buNone/>
                      </a:pPr>
                      <a:r>
                        <a:rPr lang="en-US" sz="1500" u="none" strike="noStrike" cap="none"/>
                        <a:t>Advanced </a:t>
                      </a:r>
                    </a:p>
                    <a:p>
                      <a:pPr marL="0" marR="0" lvl="0" indent="0" algn="ctr" rtl="0">
                        <a:spcBef>
                          <a:spcPts val="0"/>
                        </a:spcBef>
                        <a:buSzPct val="25000"/>
                        <a:buNone/>
                      </a:pPr>
                      <a:r>
                        <a:rPr lang="en-US" sz="1500" u="none" strike="noStrike" cap="none"/>
                        <a:t>(or Excellent)</a:t>
                      </a:r>
                    </a:p>
                  </a:txBody>
                  <a:tcPr marL="91450" marR="91450" marT="45725" marB="45725"/>
                </a:tc>
                <a:tc>
                  <a:txBody>
                    <a:bodyPr/>
                    <a:lstStyle/>
                    <a:p>
                      <a:pPr marL="0" marR="0" lvl="0" indent="0" algn="ctr" rtl="0">
                        <a:spcBef>
                          <a:spcPts val="0"/>
                        </a:spcBef>
                        <a:buSzPct val="25000"/>
                        <a:buNone/>
                      </a:pPr>
                      <a:r>
                        <a:rPr lang="en-US" sz="1500" u="none" strike="noStrike" cap="none"/>
                        <a:t>150</a:t>
                      </a:r>
                    </a:p>
                  </a:txBody>
                  <a:tcPr marL="91450" marR="91450" marT="45725" marB="45725"/>
                </a:tc>
              </a:tr>
              <a:tr h="292850">
                <a:tc>
                  <a:txBody>
                    <a:bodyPr/>
                    <a:lstStyle/>
                    <a:p>
                      <a:pPr marL="0" marR="0" lvl="0" indent="0" algn="ctr" rtl="0">
                        <a:spcBef>
                          <a:spcPts val="0"/>
                        </a:spcBef>
                        <a:buSzPct val="25000"/>
                        <a:buNone/>
                      </a:pPr>
                      <a:r>
                        <a:rPr lang="en-US" sz="1500" u="none" strike="noStrike" cap="none"/>
                        <a:t>Mastery</a:t>
                      </a:r>
                    </a:p>
                  </a:txBody>
                  <a:tcPr marL="91450" marR="91450" marT="45725" marB="45725">
                    <a:solidFill>
                      <a:srgbClr val="C3D69B"/>
                    </a:solidFill>
                  </a:tcPr>
                </a:tc>
                <a:tc>
                  <a:txBody>
                    <a:bodyPr/>
                    <a:lstStyle/>
                    <a:p>
                      <a:pPr marL="0" marR="0" lvl="0" indent="0" algn="ctr" rtl="0">
                        <a:spcBef>
                          <a:spcPts val="0"/>
                        </a:spcBef>
                        <a:buSzPct val="25000"/>
                        <a:buNone/>
                      </a:pPr>
                      <a:r>
                        <a:rPr lang="en-US" sz="1500" u="none" strike="noStrike" cap="none" dirty="0"/>
                        <a:t>100</a:t>
                      </a:r>
                    </a:p>
                  </a:txBody>
                  <a:tcPr marL="91450" marR="91450" marT="45725" marB="45725">
                    <a:solidFill>
                      <a:srgbClr val="C3D69B"/>
                    </a:solidFill>
                  </a:tcPr>
                </a:tc>
              </a:tr>
              <a:tr h="292850">
                <a:tc>
                  <a:txBody>
                    <a:bodyPr/>
                    <a:lstStyle/>
                    <a:p>
                      <a:pPr marL="0" marR="0" lvl="0" indent="0" algn="ctr" rtl="0">
                        <a:spcBef>
                          <a:spcPts val="0"/>
                        </a:spcBef>
                        <a:buSzPct val="25000"/>
                        <a:buNone/>
                      </a:pPr>
                      <a:r>
                        <a:rPr lang="en-US" sz="1500" u="none" strike="noStrike" cap="none" dirty="0"/>
                        <a:t>Basic</a:t>
                      </a:r>
                    </a:p>
                    <a:p>
                      <a:pPr marL="0" marR="0" lvl="0" indent="0" algn="ctr" rtl="0">
                        <a:spcBef>
                          <a:spcPts val="0"/>
                        </a:spcBef>
                        <a:buSzPct val="25000"/>
                        <a:buNone/>
                      </a:pPr>
                      <a:r>
                        <a:rPr lang="en-US" sz="1500" dirty="0"/>
                        <a:t>(or Good)</a:t>
                      </a:r>
                    </a:p>
                  </a:txBody>
                  <a:tcPr marL="91450" marR="91450" marT="45725" marB="45725"/>
                </a:tc>
                <a:tc>
                  <a:txBody>
                    <a:bodyPr/>
                    <a:lstStyle/>
                    <a:p>
                      <a:pPr marL="0" marR="0" lvl="0" indent="0" algn="ctr" rtl="0">
                        <a:spcBef>
                          <a:spcPts val="0"/>
                        </a:spcBef>
                        <a:buSzPct val="25000"/>
                        <a:buNone/>
                      </a:pPr>
                      <a:r>
                        <a:rPr lang="en-US" sz="1500" u="none" strike="noStrike" cap="none" dirty="0" smtClean="0"/>
                        <a:t>70</a:t>
                      </a:r>
                      <a:endParaRPr lang="en-US" sz="1500" u="none" strike="noStrike" cap="none" dirty="0"/>
                    </a:p>
                  </a:txBody>
                  <a:tcPr marL="91450" marR="91450" marT="45725" marB="45725"/>
                </a:tc>
              </a:tr>
              <a:tr h="718800">
                <a:tc>
                  <a:txBody>
                    <a:bodyPr/>
                    <a:lstStyle/>
                    <a:p>
                      <a:pPr marL="0" marR="0" lvl="0" indent="0" algn="ctr" rtl="0">
                        <a:lnSpc>
                          <a:spcPct val="100000"/>
                        </a:lnSpc>
                        <a:spcBef>
                          <a:spcPts val="0"/>
                        </a:spcBef>
                        <a:spcAft>
                          <a:spcPts val="0"/>
                        </a:spcAft>
                        <a:buClr>
                          <a:schemeClr val="dk1"/>
                        </a:buClr>
                        <a:buSzPct val="25000"/>
                        <a:buFont typeface="Calibri"/>
                        <a:buNone/>
                      </a:pPr>
                      <a:r>
                        <a:rPr lang="en-US" sz="1500" u="none" strike="noStrike" cap="none" dirty="0"/>
                        <a:t>Approaching Basic/Unsatisfactory</a:t>
                      </a:r>
                    </a:p>
                    <a:p>
                      <a:pPr marL="0" marR="0" lvl="0" indent="0" algn="ctr" rtl="0">
                        <a:lnSpc>
                          <a:spcPct val="100000"/>
                        </a:lnSpc>
                        <a:spcBef>
                          <a:spcPts val="0"/>
                        </a:spcBef>
                        <a:spcAft>
                          <a:spcPts val="0"/>
                        </a:spcAft>
                        <a:buClr>
                          <a:schemeClr val="dk1"/>
                        </a:buClr>
                        <a:buSzPct val="25000"/>
                        <a:buFont typeface="Calibri"/>
                        <a:buNone/>
                      </a:pPr>
                      <a:r>
                        <a:rPr lang="en-US" sz="1500" dirty="0"/>
                        <a:t>(or Fair/Needs Imp.)</a:t>
                      </a:r>
                      <a:r>
                        <a:rPr lang="en-US" sz="1500" u="none" strike="noStrike" cap="none" dirty="0"/>
                        <a:t> </a:t>
                      </a:r>
                    </a:p>
                  </a:txBody>
                  <a:tcPr marL="91450" marR="91450" marT="45725" marB="45725"/>
                </a:tc>
                <a:tc>
                  <a:txBody>
                    <a:bodyPr/>
                    <a:lstStyle/>
                    <a:p>
                      <a:pPr marL="0" marR="0" lvl="0" indent="0" algn="ctr" rtl="0">
                        <a:spcBef>
                          <a:spcPts val="0"/>
                        </a:spcBef>
                        <a:buSzPct val="25000"/>
                        <a:buNone/>
                      </a:pPr>
                      <a:r>
                        <a:rPr lang="en-US" sz="1500" u="none" strike="noStrike" cap="none" dirty="0"/>
                        <a:t>0</a:t>
                      </a:r>
                    </a:p>
                  </a:txBody>
                  <a:tcPr marL="91450" marR="91450" marT="45725" marB="45725"/>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idx="4294967295"/>
          </p:nvPr>
        </p:nvSpPr>
        <p:spPr>
          <a:xfrm>
            <a:off x="0" y="0"/>
            <a:ext cx="9144000" cy="1066800"/>
          </a:xfrm>
          <a:prstGeom prst="rect">
            <a:avLst/>
          </a:prstGeom>
          <a:noFill/>
          <a:ln>
            <a:noFill/>
          </a:ln>
        </p:spPr>
        <p:txBody>
          <a:bodyPr lIns="91425" tIns="45700" rIns="91425" bIns="45700" anchor="ctr" anchorCtr="0">
            <a:noAutofit/>
          </a:bodyPr>
          <a:lstStyle/>
          <a:p>
            <a:pPr lvl="0" algn="ctr" rtl="0">
              <a:spcBef>
                <a:spcPts val="0"/>
              </a:spcBef>
              <a:buClr>
                <a:schemeClr val="lt1"/>
              </a:buClr>
              <a:buSzPct val="25000"/>
              <a:buFont typeface="Short Stack"/>
              <a:buNone/>
            </a:pPr>
            <a:r>
              <a:rPr lang="en-US" sz="2800" dirty="0">
                <a:latin typeface="Calibri"/>
                <a:ea typeface="Calibri"/>
                <a:cs typeface="Calibri"/>
                <a:sym typeface="Calibri"/>
              </a:rPr>
              <a:t>High School SPS: EOC </a:t>
            </a:r>
            <a:r>
              <a:rPr lang="en-US" sz="2800" dirty="0" smtClean="0">
                <a:latin typeface="Calibri"/>
                <a:ea typeface="Calibri"/>
                <a:cs typeface="Calibri"/>
                <a:sym typeface="Calibri"/>
              </a:rPr>
              <a:t>Achievement </a:t>
            </a:r>
            <a:r>
              <a:rPr lang="en-US" sz="2800" dirty="0">
                <a:latin typeface="Calibri"/>
                <a:ea typeface="Calibri"/>
                <a:cs typeface="Calibri"/>
                <a:sym typeface="Calibri"/>
              </a:rPr>
              <a:t>and Growth</a:t>
            </a:r>
          </a:p>
        </p:txBody>
      </p:sp>
      <p:sp>
        <p:nvSpPr>
          <p:cNvPr id="215" name="Shape 215"/>
          <p:cNvSpPr txBox="1"/>
          <p:nvPr/>
        </p:nvSpPr>
        <p:spPr>
          <a:xfrm>
            <a:off x="152400" y="1412258"/>
            <a:ext cx="8839200" cy="3810000"/>
          </a:xfrm>
          <a:prstGeom prst="rect">
            <a:avLst/>
          </a:prstGeom>
          <a:noFill/>
          <a:ln>
            <a:noFill/>
          </a:ln>
        </p:spPr>
        <p:txBody>
          <a:bodyPr lIns="91425" tIns="45700" rIns="91425" bIns="45700" anchor="t" anchorCtr="0">
            <a:noAutofit/>
          </a:bodyPr>
          <a:lstStyle/>
          <a:p>
            <a:pPr marL="0" marR="0" lvl="0" indent="0" algn="l" rtl="0">
              <a:spcBef>
                <a:spcPts val="960"/>
              </a:spcBef>
              <a:buClr>
                <a:schemeClr val="dk1"/>
              </a:buClr>
              <a:buFont typeface="Arial"/>
              <a:buNone/>
            </a:pPr>
            <a:r>
              <a:rPr lang="en-US" sz="1600" dirty="0">
                <a:solidFill>
                  <a:schemeClr val="dk1"/>
                </a:solidFill>
                <a:latin typeface="Calibri"/>
                <a:ea typeface="Calibri"/>
                <a:cs typeface="Calibri"/>
                <a:sym typeface="Calibri"/>
              </a:rPr>
              <a:t>Like schools serving grades 3 to 8, high schools may earn credit for </a:t>
            </a:r>
            <a:r>
              <a:rPr lang="en-US" sz="1600" dirty="0" smtClean="0">
                <a:solidFill>
                  <a:schemeClr val="dk1"/>
                </a:solidFill>
                <a:latin typeface="Calibri"/>
                <a:ea typeface="Calibri"/>
                <a:cs typeface="Calibri"/>
                <a:sym typeface="Calibri"/>
              </a:rPr>
              <a:t>both achievement and growth </a:t>
            </a:r>
            <a:r>
              <a:rPr lang="en-US" sz="1600" dirty="0">
                <a:solidFill>
                  <a:schemeClr val="dk1"/>
                </a:solidFill>
                <a:latin typeface="Calibri"/>
                <a:ea typeface="Calibri"/>
                <a:cs typeface="Calibri"/>
                <a:sym typeface="Calibri"/>
              </a:rPr>
              <a:t>with students, as measured by the EOCs</a:t>
            </a:r>
            <a:r>
              <a:rPr lang="en-US" sz="1600" dirty="0" smtClean="0">
                <a:solidFill>
                  <a:schemeClr val="dk1"/>
                </a:solidFill>
                <a:latin typeface="Calibri"/>
                <a:ea typeface="Calibri"/>
                <a:cs typeface="Calibri"/>
                <a:sym typeface="Calibri"/>
              </a:rPr>
              <a:t>. High achieving students will be treated the same as in elementary schools.</a:t>
            </a:r>
            <a:endParaRPr lang="en-US" sz="1600" dirty="0">
              <a:solidFill>
                <a:schemeClr val="dk1"/>
              </a:solidFill>
              <a:latin typeface="Calibri"/>
              <a:ea typeface="Calibri"/>
              <a:cs typeface="Calibri"/>
              <a:sym typeface="Calibri"/>
            </a:endParaRPr>
          </a:p>
          <a:p>
            <a:pPr marL="0" marR="0" lvl="0" indent="0" algn="l" rtl="0">
              <a:spcBef>
                <a:spcPts val="960"/>
              </a:spcBef>
              <a:buClr>
                <a:schemeClr val="dk1"/>
              </a:buClr>
              <a:buFont typeface="Arial"/>
              <a:buNone/>
            </a:pPr>
            <a:endParaRPr sz="1800" dirty="0">
              <a:solidFill>
                <a:schemeClr val="dk1"/>
              </a:solidFill>
              <a:latin typeface="Calibri"/>
              <a:ea typeface="Calibri"/>
              <a:cs typeface="Calibri"/>
              <a:sym typeface="Calibri"/>
            </a:endParaRPr>
          </a:p>
          <a:p>
            <a:pPr marL="0" marR="0" lvl="0" indent="0" algn="l" rtl="0">
              <a:spcBef>
                <a:spcPts val="960"/>
              </a:spcBef>
              <a:buClr>
                <a:schemeClr val="dk1"/>
              </a:buClr>
              <a:buFont typeface="Arial"/>
              <a:buNone/>
            </a:pPr>
            <a:endParaRPr sz="1800" dirty="0">
              <a:solidFill>
                <a:schemeClr val="dk1"/>
              </a:solidFill>
              <a:latin typeface="Calibri"/>
              <a:ea typeface="Calibri"/>
              <a:cs typeface="Calibri"/>
              <a:sym typeface="Calibri"/>
            </a:endParaRPr>
          </a:p>
        </p:txBody>
      </p:sp>
      <p:sp>
        <p:nvSpPr>
          <p:cNvPr id="4" name="Freeform 3"/>
          <p:cNvSpPr/>
          <p:nvPr/>
        </p:nvSpPr>
        <p:spPr>
          <a:xfrm>
            <a:off x="314166" y="2317189"/>
            <a:ext cx="3705384" cy="4165340"/>
          </a:xfrm>
          <a:custGeom>
            <a:avLst/>
            <a:gdLst>
              <a:gd name="connsiteX0" fmla="*/ 0 w 3549669"/>
              <a:gd name="connsiteY0" fmla="*/ 354967 h 4326159"/>
              <a:gd name="connsiteX1" fmla="*/ 354967 w 3549669"/>
              <a:gd name="connsiteY1" fmla="*/ 0 h 4326159"/>
              <a:gd name="connsiteX2" fmla="*/ 3194702 w 3549669"/>
              <a:gd name="connsiteY2" fmla="*/ 0 h 4326159"/>
              <a:gd name="connsiteX3" fmla="*/ 3549669 w 3549669"/>
              <a:gd name="connsiteY3" fmla="*/ 354967 h 4326159"/>
              <a:gd name="connsiteX4" fmla="*/ 3549669 w 3549669"/>
              <a:gd name="connsiteY4" fmla="*/ 3971192 h 4326159"/>
              <a:gd name="connsiteX5" fmla="*/ 3194702 w 3549669"/>
              <a:gd name="connsiteY5" fmla="*/ 4326159 h 4326159"/>
              <a:gd name="connsiteX6" fmla="*/ 354967 w 3549669"/>
              <a:gd name="connsiteY6" fmla="*/ 4326159 h 4326159"/>
              <a:gd name="connsiteX7" fmla="*/ 0 w 3549669"/>
              <a:gd name="connsiteY7" fmla="*/ 3971192 h 4326159"/>
              <a:gd name="connsiteX8" fmla="*/ 0 w 3549669"/>
              <a:gd name="connsiteY8" fmla="*/ 354967 h 432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9669" h="4326159">
                <a:moveTo>
                  <a:pt x="0" y="354967"/>
                </a:moveTo>
                <a:cubicBezTo>
                  <a:pt x="0" y="158924"/>
                  <a:pt x="158924" y="0"/>
                  <a:pt x="354967" y="0"/>
                </a:cubicBezTo>
                <a:lnTo>
                  <a:pt x="3194702" y="0"/>
                </a:lnTo>
                <a:cubicBezTo>
                  <a:pt x="3390745" y="0"/>
                  <a:pt x="3549669" y="158924"/>
                  <a:pt x="3549669" y="354967"/>
                </a:cubicBezTo>
                <a:lnTo>
                  <a:pt x="3549669" y="3971192"/>
                </a:lnTo>
                <a:cubicBezTo>
                  <a:pt x="3549669" y="4167235"/>
                  <a:pt x="3390745" y="4326159"/>
                  <a:pt x="3194702" y="4326159"/>
                </a:cubicBezTo>
                <a:lnTo>
                  <a:pt x="354967" y="4326159"/>
                </a:lnTo>
                <a:cubicBezTo>
                  <a:pt x="158924" y="4326159"/>
                  <a:pt x="0" y="4167235"/>
                  <a:pt x="0" y="3971192"/>
                </a:cubicBezTo>
                <a:lnTo>
                  <a:pt x="0" y="354967"/>
                </a:lnTo>
                <a:close/>
              </a:path>
            </a:pathLst>
          </a:cu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2546" tIns="172546" rIns="172546" bIns="172546" numCol="1" spcCol="1270" anchor="t" anchorCtr="0">
            <a:noAutofit/>
          </a:bodyPr>
          <a:lstStyle/>
          <a:p>
            <a:pPr defTabSz="800100">
              <a:lnSpc>
                <a:spcPct val="90000"/>
              </a:lnSpc>
              <a:spcBef>
                <a:spcPct val="0"/>
              </a:spcBef>
              <a:spcAft>
                <a:spcPts val="600"/>
              </a:spcAft>
            </a:pPr>
            <a:r>
              <a:rPr lang="en-US" sz="1800" b="1" dirty="0" smtClean="0">
                <a:solidFill>
                  <a:srgbClr val="000000"/>
                </a:solidFill>
                <a:latin typeface="Calibri" charset="0"/>
                <a:ea typeface="Calibri" charset="0"/>
                <a:cs typeface="Calibri" charset="0"/>
              </a:rPr>
              <a:t>Question 1:  If students are not yet achieving Mastery, are they on track to doing so?</a:t>
            </a:r>
            <a:endParaRPr lang="en-US" sz="1800" b="1" dirty="0">
              <a:solidFill>
                <a:srgbClr val="000000"/>
              </a:solidFill>
              <a:latin typeface="Calibri" charset="0"/>
              <a:ea typeface="Calibri" charset="0"/>
              <a:cs typeface="Calibri" charset="0"/>
            </a:endParaRPr>
          </a:p>
          <a:p>
            <a:pPr marL="171450" lvl="1" indent="-171450" defTabSz="755650">
              <a:lnSpc>
                <a:spcPct val="90000"/>
              </a:lnSpc>
              <a:spcBef>
                <a:spcPct val="0"/>
              </a:spcBef>
              <a:spcAft>
                <a:spcPts val="600"/>
              </a:spcAft>
              <a:buFontTx/>
              <a:buChar char="•"/>
            </a:pPr>
            <a:r>
              <a:rPr lang="en-US" sz="1800" dirty="0" smtClean="0">
                <a:solidFill>
                  <a:srgbClr val="000000"/>
                </a:solidFill>
                <a:latin typeface="Calibri" charset="0"/>
                <a:ea typeface="Calibri" charset="0"/>
                <a:cs typeface="Calibri" charset="0"/>
              </a:rPr>
              <a:t>Every student scoring below Mastery in grade 8 will receive a simple, clear growth target for the following year that illustrates the growth required to be on track to Mastery in ELA and math by 10</a:t>
            </a:r>
            <a:r>
              <a:rPr lang="en-US" sz="1800" baseline="30000" dirty="0" smtClean="0">
                <a:solidFill>
                  <a:srgbClr val="000000"/>
                </a:solidFill>
                <a:latin typeface="Calibri" charset="0"/>
                <a:ea typeface="Calibri" charset="0"/>
                <a:cs typeface="Calibri" charset="0"/>
              </a:rPr>
              <a:t>th</a:t>
            </a:r>
            <a:r>
              <a:rPr lang="en-US" sz="1800" dirty="0" smtClean="0">
                <a:solidFill>
                  <a:srgbClr val="000000"/>
                </a:solidFill>
                <a:latin typeface="Calibri" charset="0"/>
                <a:ea typeface="Calibri" charset="0"/>
                <a:cs typeface="Calibri" charset="0"/>
              </a:rPr>
              <a:t> grade.</a:t>
            </a:r>
          </a:p>
          <a:p>
            <a:pPr marL="171450" lvl="1" indent="-171450" defTabSz="755650">
              <a:lnSpc>
                <a:spcPct val="90000"/>
              </a:lnSpc>
              <a:spcBef>
                <a:spcPct val="0"/>
              </a:spcBef>
              <a:spcAft>
                <a:spcPts val="600"/>
              </a:spcAft>
              <a:buFontTx/>
              <a:buChar char="•"/>
            </a:pPr>
            <a:r>
              <a:rPr lang="en-US" sz="1800" dirty="0" smtClean="0">
                <a:solidFill>
                  <a:srgbClr val="000000"/>
                </a:solidFill>
                <a:latin typeface="Calibri" charset="0"/>
                <a:ea typeface="Calibri" charset="0"/>
                <a:cs typeface="Calibri" charset="0"/>
              </a:rPr>
              <a:t>If a student achieves the target, the school shall earn 150 points, equivalent to an A+. Otherwise, move to question 2.</a:t>
            </a:r>
            <a:endParaRPr lang="en-US" sz="1800" b="1" dirty="0">
              <a:solidFill>
                <a:srgbClr val="000000"/>
              </a:solidFill>
              <a:latin typeface="Calibri" charset="0"/>
              <a:ea typeface="Calibri" charset="0"/>
              <a:cs typeface="Calibri" charset="0"/>
            </a:endParaRPr>
          </a:p>
        </p:txBody>
      </p:sp>
      <p:sp>
        <p:nvSpPr>
          <p:cNvPr id="5" name="Freeform 4"/>
          <p:cNvSpPr/>
          <p:nvPr/>
        </p:nvSpPr>
        <p:spPr>
          <a:xfrm>
            <a:off x="4952999" y="2342848"/>
            <a:ext cx="3883701" cy="4139681"/>
          </a:xfrm>
          <a:custGeom>
            <a:avLst/>
            <a:gdLst>
              <a:gd name="connsiteX0" fmla="*/ 0 w 3549669"/>
              <a:gd name="connsiteY0" fmla="*/ 354967 h 4326159"/>
              <a:gd name="connsiteX1" fmla="*/ 354967 w 3549669"/>
              <a:gd name="connsiteY1" fmla="*/ 0 h 4326159"/>
              <a:gd name="connsiteX2" fmla="*/ 3194702 w 3549669"/>
              <a:gd name="connsiteY2" fmla="*/ 0 h 4326159"/>
              <a:gd name="connsiteX3" fmla="*/ 3549669 w 3549669"/>
              <a:gd name="connsiteY3" fmla="*/ 354967 h 4326159"/>
              <a:gd name="connsiteX4" fmla="*/ 3549669 w 3549669"/>
              <a:gd name="connsiteY4" fmla="*/ 3971192 h 4326159"/>
              <a:gd name="connsiteX5" fmla="*/ 3194702 w 3549669"/>
              <a:gd name="connsiteY5" fmla="*/ 4326159 h 4326159"/>
              <a:gd name="connsiteX6" fmla="*/ 354967 w 3549669"/>
              <a:gd name="connsiteY6" fmla="*/ 4326159 h 4326159"/>
              <a:gd name="connsiteX7" fmla="*/ 0 w 3549669"/>
              <a:gd name="connsiteY7" fmla="*/ 3971192 h 4326159"/>
              <a:gd name="connsiteX8" fmla="*/ 0 w 3549669"/>
              <a:gd name="connsiteY8" fmla="*/ 354967 h 432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9669" h="4326159">
                <a:moveTo>
                  <a:pt x="0" y="354967"/>
                </a:moveTo>
                <a:cubicBezTo>
                  <a:pt x="0" y="158924"/>
                  <a:pt x="158924" y="0"/>
                  <a:pt x="354967" y="0"/>
                </a:cubicBezTo>
                <a:lnTo>
                  <a:pt x="3194702" y="0"/>
                </a:lnTo>
                <a:cubicBezTo>
                  <a:pt x="3390745" y="0"/>
                  <a:pt x="3549669" y="158924"/>
                  <a:pt x="3549669" y="354967"/>
                </a:cubicBezTo>
                <a:lnTo>
                  <a:pt x="3549669" y="3971192"/>
                </a:lnTo>
                <a:cubicBezTo>
                  <a:pt x="3549669" y="4167235"/>
                  <a:pt x="3390745" y="4326159"/>
                  <a:pt x="3194702" y="4326159"/>
                </a:cubicBezTo>
                <a:lnTo>
                  <a:pt x="354967" y="4326159"/>
                </a:lnTo>
                <a:cubicBezTo>
                  <a:pt x="158924" y="4326159"/>
                  <a:pt x="0" y="4167235"/>
                  <a:pt x="0" y="3971192"/>
                </a:cubicBezTo>
                <a:lnTo>
                  <a:pt x="0" y="354967"/>
                </a:lnTo>
                <a:close/>
              </a:path>
            </a:pathLst>
          </a:custGeom>
          <a:solidFill>
            <a:schemeClr val="accent3">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2546" tIns="172546" rIns="172546" bIns="172546" numCol="1" spcCol="1270" anchor="t" anchorCtr="0">
            <a:noAutofit/>
          </a:bodyPr>
          <a:lstStyle/>
          <a:p>
            <a:pPr defTabSz="800100">
              <a:lnSpc>
                <a:spcPct val="90000"/>
              </a:lnSpc>
              <a:spcBef>
                <a:spcPct val="0"/>
              </a:spcBef>
              <a:spcAft>
                <a:spcPts val="600"/>
              </a:spcAft>
            </a:pPr>
            <a:r>
              <a:rPr lang="en-US" sz="1800" b="1" dirty="0">
                <a:solidFill>
                  <a:srgbClr val="000000"/>
                </a:solidFill>
                <a:latin typeface="Calibri" charset="0"/>
                <a:ea typeface="Calibri" charset="0"/>
                <a:cs typeface="Calibri" charset="0"/>
              </a:rPr>
              <a:t>Question 2: Are students </a:t>
            </a:r>
            <a:r>
              <a:rPr lang="en-US" sz="1800" b="1" dirty="0" smtClean="0">
                <a:solidFill>
                  <a:srgbClr val="000000"/>
                </a:solidFill>
                <a:latin typeface="Calibri" charset="0"/>
                <a:ea typeface="Calibri" charset="0"/>
                <a:cs typeface="Calibri" charset="0"/>
              </a:rPr>
              <a:t>growing at a </a:t>
            </a:r>
            <a:r>
              <a:rPr lang="en-US" sz="1800" b="1" dirty="0">
                <a:solidFill>
                  <a:srgbClr val="000000"/>
                </a:solidFill>
                <a:latin typeface="Calibri" charset="0"/>
                <a:ea typeface="Calibri" charset="0"/>
                <a:cs typeface="Calibri" charset="0"/>
              </a:rPr>
              <a:t>rate comparable to their peers</a:t>
            </a:r>
            <a:r>
              <a:rPr lang="en-US" sz="1800" b="1" dirty="0" smtClean="0">
                <a:solidFill>
                  <a:srgbClr val="000000"/>
                </a:solidFill>
                <a:latin typeface="Calibri" charset="0"/>
                <a:ea typeface="Calibri" charset="0"/>
                <a:cs typeface="Calibri" charset="0"/>
              </a:rPr>
              <a:t>?</a:t>
            </a:r>
            <a:endParaRPr lang="en-US" sz="1800" b="1" dirty="0">
              <a:solidFill>
                <a:srgbClr val="000000"/>
              </a:solidFill>
              <a:latin typeface="Calibri" charset="0"/>
              <a:ea typeface="Calibri" charset="0"/>
              <a:cs typeface="Calibri" charset="0"/>
            </a:endParaRPr>
          </a:p>
          <a:p>
            <a:pPr marL="171450" lvl="1" indent="-171450" defTabSz="755650">
              <a:lnSpc>
                <a:spcPct val="90000"/>
              </a:lnSpc>
              <a:spcBef>
                <a:spcPct val="0"/>
              </a:spcBef>
              <a:spcAft>
                <a:spcPts val="600"/>
              </a:spcAft>
              <a:buFontTx/>
              <a:buChar char="•"/>
            </a:pPr>
            <a:r>
              <a:rPr lang="en-US" sz="1800" dirty="0">
                <a:solidFill>
                  <a:srgbClr val="000000"/>
                </a:solidFill>
                <a:latin typeface="Calibri" charset="0"/>
                <a:ea typeface="Calibri" charset="0"/>
                <a:cs typeface="Calibri" charset="0"/>
              </a:rPr>
              <a:t>Using Louisiana’s value-added measurement, it is possible to compare students’ individual performance to that of similar </a:t>
            </a:r>
            <a:r>
              <a:rPr lang="en-US" sz="1800" dirty="0" smtClean="0">
                <a:solidFill>
                  <a:srgbClr val="000000"/>
                </a:solidFill>
                <a:latin typeface="Calibri" charset="0"/>
                <a:ea typeface="Calibri" charset="0"/>
                <a:cs typeface="Calibri" charset="0"/>
              </a:rPr>
              <a:t>peers.</a:t>
            </a:r>
          </a:p>
          <a:p>
            <a:pPr marL="171450" lvl="1" indent="-171450" defTabSz="755650">
              <a:lnSpc>
                <a:spcPct val="90000"/>
              </a:lnSpc>
              <a:spcBef>
                <a:spcPct val="0"/>
              </a:spcBef>
              <a:spcAft>
                <a:spcPts val="600"/>
              </a:spcAft>
              <a:buFontTx/>
              <a:buChar char="•"/>
            </a:pPr>
            <a:r>
              <a:rPr lang="en-US" sz="1800" dirty="0">
                <a:solidFill>
                  <a:srgbClr val="000000"/>
                </a:solidFill>
                <a:latin typeface="Calibri" charset="0"/>
                <a:ea typeface="Calibri" charset="0"/>
                <a:cs typeface="Calibri" charset="0"/>
              </a:rPr>
              <a:t>Schools will earn points based on students’ </a:t>
            </a:r>
            <a:r>
              <a:rPr lang="en-US" sz="1800" dirty="0" smtClean="0">
                <a:solidFill>
                  <a:srgbClr val="000000"/>
                </a:solidFill>
                <a:latin typeface="Calibri" charset="0"/>
                <a:ea typeface="Calibri" charset="0"/>
                <a:cs typeface="Calibri" charset="0"/>
              </a:rPr>
              <a:t>growth percentile as </a:t>
            </a:r>
            <a:r>
              <a:rPr lang="en-US" sz="1800" dirty="0">
                <a:solidFill>
                  <a:srgbClr val="000000"/>
                </a:solidFill>
                <a:latin typeface="Calibri" charset="0"/>
                <a:ea typeface="Calibri" charset="0"/>
                <a:cs typeface="Calibri" charset="0"/>
              </a:rPr>
              <a:t>compared to peers.</a:t>
            </a:r>
          </a:p>
          <a:p>
            <a:pPr marL="519113" lvl="2" indent="-173038" defTabSz="755650">
              <a:lnSpc>
                <a:spcPct val="90000"/>
              </a:lnSpc>
              <a:spcBef>
                <a:spcPct val="0"/>
              </a:spcBef>
              <a:spcAft>
                <a:spcPts val="600"/>
              </a:spcAft>
              <a:buFontTx/>
              <a:buChar char="•"/>
            </a:pPr>
            <a:r>
              <a:rPr lang="en-US" sz="1800" dirty="0">
                <a:solidFill>
                  <a:srgbClr val="000000"/>
                </a:solidFill>
                <a:latin typeface="Calibri" charset="0"/>
                <a:ea typeface="Calibri" charset="0"/>
                <a:cs typeface="Calibri" charset="0"/>
              </a:rPr>
              <a:t>80</a:t>
            </a:r>
            <a:r>
              <a:rPr lang="en-US" sz="1800" baseline="30000" dirty="0">
                <a:solidFill>
                  <a:srgbClr val="000000"/>
                </a:solidFill>
                <a:latin typeface="Calibri" charset="0"/>
                <a:ea typeface="Calibri" charset="0"/>
                <a:cs typeface="Calibri" charset="0"/>
              </a:rPr>
              <a:t>th</a:t>
            </a:r>
            <a:r>
              <a:rPr lang="en-US" sz="1800" dirty="0">
                <a:solidFill>
                  <a:srgbClr val="000000"/>
                </a:solidFill>
                <a:latin typeface="Calibri" charset="0"/>
                <a:ea typeface="Calibri" charset="0"/>
                <a:cs typeface="Calibri" charset="0"/>
              </a:rPr>
              <a:t>-99</a:t>
            </a:r>
            <a:r>
              <a:rPr lang="en-US" sz="1800" baseline="30000" dirty="0">
                <a:solidFill>
                  <a:srgbClr val="000000"/>
                </a:solidFill>
                <a:latin typeface="Calibri" charset="0"/>
                <a:ea typeface="Calibri" charset="0"/>
                <a:cs typeface="Calibri" charset="0"/>
              </a:rPr>
              <a:t>th</a:t>
            </a:r>
            <a:r>
              <a:rPr lang="en-US" sz="1800" dirty="0">
                <a:solidFill>
                  <a:srgbClr val="000000"/>
                </a:solidFill>
                <a:latin typeface="Calibri" charset="0"/>
                <a:ea typeface="Calibri" charset="0"/>
                <a:cs typeface="Calibri" charset="0"/>
              </a:rPr>
              <a:t> percentile (150 points)</a:t>
            </a:r>
          </a:p>
          <a:p>
            <a:pPr marL="519113" lvl="2" indent="-173038" defTabSz="755650">
              <a:lnSpc>
                <a:spcPct val="90000"/>
              </a:lnSpc>
              <a:spcBef>
                <a:spcPct val="0"/>
              </a:spcBef>
              <a:spcAft>
                <a:spcPts val="600"/>
              </a:spcAft>
              <a:buFontTx/>
              <a:buChar char="•"/>
            </a:pPr>
            <a:r>
              <a:rPr lang="en-US" sz="1800" dirty="0">
                <a:solidFill>
                  <a:srgbClr val="000000"/>
                </a:solidFill>
                <a:latin typeface="Calibri" charset="0"/>
                <a:ea typeface="Calibri" charset="0"/>
                <a:cs typeface="Calibri" charset="0"/>
              </a:rPr>
              <a:t>60</a:t>
            </a:r>
            <a:r>
              <a:rPr lang="en-US" sz="1800" baseline="30000" dirty="0">
                <a:solidFill>
                  <a:srgbClr val="000000"/>
                </a:solidFill>
                <a:latin typeface="Calibri" charset="0"/>
                <a:ea typeface="Calibri" charset="0"/>
                <a:cs typeface="Calibri" charset="0"/>
              </a:rPr>
              <a:t>th</a:t>
            </a:r>
            <a:r>
              <a:rPr lang="en-US" sz="1800" dirty="0">
                <a:solidFill>
                  <a:srgbClr val="000000"/>
                </a:solidFill>
                <a:latin typeface="Calibri" charset="0"/>
                <a:ea typeface="Calibri" charset="0"/>
                <a:cs typeface="Calibri" charset="0"/>
              </a:rPr>
              <a:t>-79</a:t>
            </a:r>
            <a:r>
              <a:rPr lang="en-US" sz="1800" baseline="30000" dirty="0">
                <a:solidFill>
                  <a:srgbClr val="000000"/>
                </a:solidFill>
                <a:latin typeface="Calibri" charset="0"/>
                <a:ea typeface="Calibri" charset="0"/>
                <a:cs typeface="Calibri" charset="0"/>
              </a:rPr>
              <a:t>th</a:t>
            </a:r>
            <a:r>
              <a:rPr lang="en-US" sz="1800" dirty="0">
                <a:solidFill>
                  <a:srgbClr val="000000"/>
                </a:solidFill>
                <a:latin typeface="Calibri" charset="0"/>
                <a:ea typeface="Calibri" charset="0"/>
                <a:cs typeface="Calibri" charset="0"/>
              </a:rPr>
              <a:t> percentile (115 points)</a:t>
            </a:r>
          </a:p>
          <a:p>
            <a:pPr marL="519113" lvl="2" indent="-173038" defTabSz="755650">
              <a:lnSpc>
                <a:spcPct val="90000"/>
              </a:lnSpc>
              <a:spcBef>
                <a:spcPct val="0"/>
              </a:spcBef>
              <a:spcAft>
                <a:spcPts val="600"/>
              </a:spcAft>
              <a:buFontTx/>
              <a:buChar char="•"/>
            </a:pPr>
            <a:r>
              <a:rPr lang="en-US" sz="1800" dirty="0">
                <a:solidFill>
                  <a:srgbClr val="000000"/>
                </a:solidFill>
                <a:latin typeface="Calibri" charset="0"/>
                <a:ea typeface="Calibri" charset="0"/>
                <a:cs typeface="Calibri" charset="0"/>
              </a:rPr>
              <a:t>40</a:t>
            </a:r>
            <a:r>
              <a:rPr lang="en-US" sz="1800" baseline="30000" dirty="0">
                <a:solidFill>
                  <a:srgbClr val="000000"/>
                </a:solidFill>
                <a:latin typeface="Calibri" charset="0"/>
                <a:ea typeface="Calibri" charset="0"/>
                <a:cs typeface="Calibri" charset="0"/>
              </a:rPr>
              <a:t>th</a:t>
            </a:r>
            <a:r>
              <a:rPr lang="en-US" sz="1800" dirty="0">
                <a:solidFill>
                  <a:srgbClr val="000000"/>
                </a:solidFill>
                <a:latin typeface="Calibri" charset="0"/>
                <a:ea typeface="Calibri" charset="0"/>
                <a:cs typeface="Calibri" charset="0"/>
              </a:rPr>
              <a:t>-59</a:t>
            </a:r>
            <a:r>
              <a:rPr lang="en-US" sz="1800" baseline="30000" dirty="0">
                <a:solidFill>
                  <a:srgbClr val="000000"/>
                </a:solidFill>
                <a:latin typeface="Calibri" charset="0"/>
                <a:ea typeface="Calibri" charset="0"/>
                <a:cs typeface="Calibri" charset="0"/>
              </a:rPr>
              <a:t>th</a:t>
            </a:r>
            <a:r>
              <a:rPr lang="en-US" sz="1800" dirty="0">
                <a:solidFill>
                  <a:srgbClr val="000000"/>
                </a:solidFill>
                <a:latin typeface="Calibri" charset="0"/>
                <a:ea typeface="Calibri" charset="0"/>
                <a:cs typeface="Calibri" charset="0"/>
              </a:rPr>
              <a:t> percentile (85 points)</a:t>
            </a:r>
          </a:p>
          <a:p>
            <a:pPr marL="519113" lvl="2" indent="-173038" defTabSz="755650">
              <a:lnSpc>
                <a:spcPct val="90000"/>
              </a:lnSpc>
              <a:spcBef>
                <a:spcPct val="0"/>
              </a:spcBef>
              <a:spcAft>
                <a:spcPts val="600"/>
              </a:spcAft>
              <a:buFontTx/>
              <a:buChar char="•"/>
            </a:pPr>
            <a:r>
              <a:rPr lang="en-US" sz="1800">
                <a:solidFill>
                  <a:srgbClr val="000000"/>
                </a:solidFill>
                <a:latin typeface="Calibri" charset="0"/>
                <a:ea typeface="Calibri" charset="0"/>
                <a:cs typeface="Calibri" charset="0"/>
              </a:rPr>
              <a:t>20</a:t>
            </a:r>
            <a:r>
              <a:rPr lang="en-US" sz="1800" baseline="30000">
                <a:solidFill>
                  <a:srgbClr val="000000"/>
                </a:solidFill>
                <a:latin typeface="Calibri" charset="0"/>
                <a:ea typeface="Calibri" charset="0"/>
                <a:cs typeface="Calibri" charset="0"/>
              </a:rPr>
              <a:t>th</a:t>
            </a:r>
            <a:r>
              <a:rPr lang="en-US" sz="1800">
                <a:solidFill>
                  <a:srgbClr val="000000"/>
                </a:solidFill>
                <a:latin typeface="Calibri" charset="0"/>
                <a:ea typeface="Calibri" charset="0"/>
                <a:cs typeface="Calibri" charset="0"/>
              </a:rPr>
              <a:t>-39</a:t>
            </a:r>
            <a:r>
              <a:rPr lang="en-US" sz="1800" baseline="30000">
                <a:solidFill>
                  <a:srgbClr val="000000"/>
                </a:solidFill>
                <a:latin typeface="Calibri" charset="0"/>
                <a:ea typeface="Calibri" charset="0"/>
                <a:cs typeface="Calibri" charset="0"/>
              </a:rPr>
              <a:t>th</a:t>
            </a:r>
            <a:r>
              <a:rPr lang="en-US" sz="1800">
                <a:solidFill>
                  <a:srgbClr val="000000"/>
                </a:solidFill>
                <a:latin typeface="Calibri" charset="0"/>
                <a:ea typeface="Calibri" charset="0"/>
                <a:cs typeface="Calibri" charset="0"/>
              </a:rPr>
              <a:t> percentile (25 points)</a:t>
            </a:r>
            <a:endParaRPr lang="en-US" sz="1800" dirty="0">
              <a:solidFill>
                <a:srgbClr val="000000"/>
              </a:solidFill>
              <a:latin typeface="Calibri" charset="0"/>
              <a:ea typeface="Calibri" charset="0"/>
              <a:cs typeface="Calibri" charset="0"/>
            </a:endParaRPr>
          </a:p>
        </p:txBody>
      </p:sp>
      <p:sp>
        <p:nvSpPr>
          <p:cNvPr id="6" name="Right Arrow 5"/>
          <p:cNvSpPr/>
          <p:nvPr/>
        </p:nvSpPr>
        <p:spPr>
          <a:xfrm>
            <a:off x="4171950" y="4025078"/>
            <a:ext cx="647700" cy="800100"/>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idx="4294967295"/>
          </p:nvPr>
        </p:nvSpPr>
        <p:spPr>
          <a:xfrm>
            <a:off x="0" y="0"/>
            <a:ext cx="9144000" cy="12954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hort Stack"/>
              <a:buNone/>
            </a:pPr>
            <a:r>
              <a:rPr lang="en-US" sz="2800" b="0" i="0" u="none" strike="noStrike" cap="none" dirty="0">
                <a:solidFill>
                  <a:schemeClr val="tx1"/>
                </a:solidFill>
                <a:latin typeface="Calibri"/>
                <a:ea typeface="Calibri"/>
                <a:cs typeface="Calibri"/>
                <a:sym typeface="Calibri"/>
              </a:rPr>
              <a:t>High School SPS: ACT and </a:t>
            </a:r>
            <a:r>
              <a:rPr lang="en-US" sz="2800" b="0" i="0" u="none" strike="noStrike" cap="none" dirty="0" err="1">
                <a:solidFill>
                  <a:schemeClr val="tx1"/>
                </a:solidFill>
                <a:latin typeface="Calibri"/>
                <a:ea typeface="Calibri"/>
                <a:cs typeface="Calibri"/>
                <a:sym typeface="Calibri"/>
              </a:rPr>
              <a:t>WorkKeys</a:t>
            </a:r>
            <a:endParaRPr lang="en-US" sz="2800" b="0" i="0" u="none" strike="noStrike" cap="none" dirty="0">
              <a:solidFill>
                <a:schemeClr val="tx1"/>
              </a:solidFill>
              <a:latin typeface="Calibri"/>
              <a:ea typeface="Calibri"/>
              <a:cs typeface="Calibri"/>
              <a:sym typeface="Calibri"/>
            </a:endParaRPr>
          </a:p>
        </p:txBody>
      </p:sp>
      <p:sp>
        <p:nvSpPr>
          <p:cNvPr id="222" name="Shape 222"/>
          <p:cNvSpPr txBox="1">
            <a:spLocks noGrp="1"/>
          </p:cNvSpPr>
          <p:nvPr>
            <p:ph type="body" idx="4294967295"/>
          </p:nvPr>
        </p:nvSpPr>
        <p:spPr>
          <a:xfrm>
            <a:off x="130628" y="1479913"/>
            <a:ext cx="4598125" cy="4552406"/>
          </a:xfrm>
          <a:prstGeom prst="rect">
            <a:avLst/>
          </a:prstGeom>
          <a:noFill/>
          <a:ln>
            <a:noFill/>
          </a:ln>
        </p:spPr>
        <p:txBody>
          <a:bodyPr lIns="91425" tIns="45700" rIns="91425" bIns="45700" anchor="t" anchorCtr="0">
            <a:noAutofit/>
          </a:bodyPr>
          <a:lstStyle/>
          <a:p>
            <a:pPr marL="0" marR="0" lvl="0" indent="0" algn="l" rtl="0">
              <a:spcBef>
                <a:spcPts val="1200"/>
              </a:spcBef>
              <a:spcAft>
                <a:spcPts val="0"/>
              </a:spcAft>
              <a:buClr>
                <a:schemeClr val="dk1"/>
              </a:buClr>
              <a:buSzPct val="25000"/>
              <a:buFont typeface="Arial"/>
              <a:buNone/>
            </a:pPr>
            <a:r>
              <a:rPr lang="en-US" sz="1700" b="1" i="0" u="none" strike="noStrike" cap="none" dirty="0" smtClean="0">
                <a:solidFill>
                  <a:schemeClr val="dk1"/>
                </a:solidFill>
                <a:sym typeface="Calibri"/>
              </a:rPr>
              <a:t>Purpose</a:t>
            </a:r>
          </a:p>
          <a:p>
            <a:pPr marL="0" marR="0" lvl="0" indent="0" algn="l" rtl="0">
              <a:spcBef>
                <a:spcPts val="1200"/>
              </a:spcBef>
              <a:spcAft>
                <a:spcPts val="0"/>
              </a:spcAft>
              <a:buClr>
                <a:schemeClr val="dk1"/>
              </a:buClr>
              <a:buSzPct val="25000"/>
              <a:buFont typeface="Arial"/>
              <a:buNone/>
            </a:pPr>
            <a:r>
              <a:rPr lang="en-US" sz="1700" dirty="0" smtClean="0"/>
              <a:t>The ACT/</a:t>
            </a:r>
            <a:r>
              <a:rPr lang="en-US" sz="1700" dirty="0" err="1" smtClean="0"/>
              <a:t>WorkKeys</a:t>
            </a:r>
            <a:r>
              <a:rPr lang="en-US" sz="1700" dirty="0" smtClean="0"/>
              <a:t> index is to ensure student readiness for postsecondary learning.</a:t>
            </a:r>
            <a:endParaRPr lang="en-US" sz="1700" dirty="0"/>
          </a:p>
          <a:p>
            <a:pPr marL="0" marR="0" lvl="0" indent="0" algn="l" rtl="0">
              <a:spcBef>
                <a:spcPts val="1200"/>
              </a:spcBef>
              <a:spcAft>
                <a:spcPts val="0"/>
              </a:spcAft>
              <a:buClr>
                <a:schemeClr val="dk1"/>
              </a:buClr>
              <a:buSzPct val="25000"/>
              <a:buFont typeface="Arial"/>
              <a:buNone/>
            </a:pPr>
            <a:r>
              <a:rPr lang="en-US" sz="1700" b="1" i="0" u="none" strike="noStrike" cap="none" dirty="0" smtClean="0">
                <a:solidFill>
                  <a:schemeClr val="dk1"/>
                </a:solidFill>
                <a:sym typeface="Calibri"/>
              </a:rPr>
              <a:t>Policy</a:t>
            </a:r>
            <a:endParaRPr lang="en-US" sz="1700" b="1" i="0" u="none" strike="noStrike" cap="none" dirty="0">
              <a:solidFill>
                <a:schemeClr val="dk1"/>
              </a:solidFill>
              <a:sym typeface="Calibri"/>
            </a:endParaRPr>
          </a:p>
          <a:p>
            <a:pPr marL="230188" marR="0" lvl="0" indent="-230188" algn="l" rtl="0">
              <a:spcBef>
                <a:spcPts val="1200"/>
              </a:spcBef>
              <a:spcAft>
                <a:spcPts val="0"/>
              </a:spcAft>
              <a:buClr>
                <a:schemeClr val="dk1"/>
              </a:buClr>
              <a:buSzPct val="100000"/>
              <a:buFont typeface="Arial"/>
              <a:buChar char="•"/>
            </a:pPr>
            <a:r>
              <a:rPr lang="en-US" sz="1700" b="0" i="0" u="none" strike="noStrike" cap="none" dirty="0">
                <a:solidFill>
                  <a:schemeClr val="dk1"/>
                </a:solidFill>
                <a:sym typeface="Calibri"/>
              </a:rPr>
              <a:t>All students in grade 11 take the ACT, a nationally recognized measure of college and career readiness.  </a:t>
            </a:r>
          </a:p>
          <a:p>
            <a:pPr marL="230188" marR="0" lvl="0" indent="-230188" algn="l" rtl="0">
              <a:spcBef>
                <a:spcPts val="1200"/>
              </a:spcBef>
              <a:spcAft>
                <a:spcPts val="0"/>
              </a:spcAft>
              <a:buClr>
                <a:schemeClr val="dk1"/>
              </a:buClr>
              <a:buSzPct val="100000"/>
              <a:buFont typeface="Arial"/>
              <a:buChar char="•"/>
            </a:pPr>
            <a:r>
              <a:rPr lang="en-US" sz="1700" b="0" i="0" u="none" strike="noStrike" cap="none" dirty="0">
                <a:solidFill>
                  <a:schemeClr val="dk1"/>
                </a:solidFill>
                <a:sym typeface="Calibri"/>
              </a:rPr>
              <a:t>Schools earn points for the highest composite score earned by a student through the spring testing date of their senior year or a student who  graduates at the end of grade 11. </a:t>
            </a:r>
          </a:p>
          <a:p>
            <a:pPr marL="230188" marR="0" lvl="0" indent="-230188" algn="l" rtl="0">
              <a:spcBef>
                <a:spcPts val="1200"/>
              </a:spcBef>
              <a:spcAft>
                <a:spcPts val="0"/>
              </a:spcAft>
              <a:buClr>
                <a:schemeClr val="dk1"/>
              </a:buClr>
              <a:buSzPct val="100000"/>
              <a:buFont typeface="Arial"/>
              <a:buChar char="•"/>
            </a:pPr>
            <a:r>
              <a:rPr lang="en-US" sz="1700" b="0" i="0" u="none" strike="noStrike" cap="none" dirty="0">
                <a:solidFill>
                  <a:schemeClr val="dk1"/>
                </a:solidFill>
                <a:sym typeface="Calibri"/>
              </a:rPr>
              <a:t>Beginning in 2015</a:t>
            </a:r>
            <a:r>
              <a:rPr lang="en-US" sz="1700" b="0" i="0" u="none" strike="noStrike" cap="none" dirty="0" smtClean="0">
                <a:solidFill>
                  <a:schemeClr val="dk1"/>
                </a:solidFill>
                <a:sym typeface="Calibri"/>
              </a:rPr>
              <a:t>-2016</a:t>
            </a:r>
            <a:r>
              <a:rPr lang="en-US" sz="1700" b="0" i="0" u="none" strike="noStrike" cap="none" dirty="0">
                <a:solidFill>
                  <a:schemeClr val="dk1"/>
                </a:solidFill>
                <a:sym typeface="Calibri"/>
              </a:rPr>
              <a:t>, </a:t>
            </a:r>
            <a:r>
              <a:rPr lang="en-US" sz="1700" b="0" i="0" u="none" strike="noStrike" cap="none" dirty="0" err="1">
                <a:solidFill>
                  <a:schemeClr val="dk1"/>
                </a:solidFill>
                <a:sym typeface="Calibri"/>
              </a:rPr>
              <a:t>WorkKeys</a:t>
            </a:r>
            <a:r>
              <a:rPr lang="en-US" sz="1700" b="0" i="0" u="none" strike="noStrike" cap="none" dirty="0">
                <a:solidFill>
                  <a:schemeClr val="dk1"/>
                </a:solidFill>
                <a:sym typeface="Calibri"/>
              </a:rPr>
              <a:t> was included in the ACT index for accountability when the </a:t>
            </a:r>
            <a:r>
              <a:rPr lang="en-US" sz="1700" b="0" i="0" u="none" strike="noStrike" cap="none" dirty="0" err="1">
                <a:solidFill>
                  <a:schemeClr val="dk1"/>
                </a:solidFill>
                <a:sym typeface="Calibri"/>
              </a:rPr>
              <a:t>WorkKeys</a:t>
            </a:r>
            <a:r>
              <a:rPr lang="en-US" sz="1700" b="0" i="0" u="none" strike="noStrike" cap="none" dirty="0">
                <a:solidFill>
                  <a:schemeClr val="dk1"/>
                </a:solidFill>
                <a:sym typeface="Calibri"/>
              </a:rPr>
              <a:t> score yielded more index points than the ACT score</a:t>
            </a:r>
            <a:r>
              <a:rPr lang="en-US" sz="1700" b="0" i="0" u="none" strike="noStrike" cap="none" dirty="0" smtClean="0">
                <a:solidFill>
                  <a:schemeClr val="dk1"/>
                </a:solidFill>
                <a:sym typeface="Calibri"/>
              </a:rPr>
              <a:t>.</a:t>
            </a:r>
            <a:endParaRPr sz="1700" b="0" i="0" u="none" strike="noStrike" cap="none" dirty="0">
              <a:solidFill>
                <a:srgbClr val="FF0000"/>
              </a:solidFill>
              <a:sym typeface="Calibri"/>
            </a:endParaRPr>
          </a:p>
        </p:txBody>
      </p:sp>
      <p:graphicFrame>
        <p:nvGraphicFramePr>
          <p:cNvPr id="223" name="Shape 223"/>
          <p:cNvGraphicFramePr/>
          <p:nvPr>
            <p:extLst>
              <p:ext uri="{D42A27DB-BD31-4B8C-83A1-F6EECF244321}">
                <p14:modId xmlns:p14="http://schemas.microsoft.com/office/powerpoint/2010/main" val="267130173"/>
              </p:ext>
            </p:extLst>
          </p:nvPr>
        </p:nvGraphicFramePr>
        <p:xfrm>
          <a:off x="4976949" y="1466850"/>
          <a:ext cx="3769136" cy="4346122"/>
        </p:xfrm>
        <a:graphic>
          <a:graphicData uri="http://schemas.openxmlformats.org/drawingml/2006/table">
            <a:tbl>
              <a:tblPr firstRow="1" bandRow="1">
                <a:noFill/>
                <a:tableStyleId>{8BBA5C2E-2165-44BD-8D45-D2724C882F81}</a:tableStyleId>
              </a:tblPr>
              <a:tblGrid>
                <a:gridCol w="2656475"/>
                <a:gridCol w="1112661"/>
              </a:tblGrid>
              <a:tr h="483800">
                <a:tc>
                  <a:txBody>
                    <a:bodyPr/>
                    <a:lstStyle/>
                    <a:p>
                      <a:pPr marL="0" marR="0" lvl="0" indent="0" algn="ctr" rtl="0">
                        <a:spcBef>
                          <a:spcPts val="0"/>
                        </a:spcBef>
                        <a:buSzPct val="25000"/>
                        <a:buNone/>
                      </a:pPr>
                      <a:r>
                        <a:rPr lang="en-US" sz="1400" u="none" strike="noStrike" cap="none"/>
                        <a:t>ACT</a:t>
                      </a:r>
                      <a:r>
                        <a:rPr lang="en-US"/>
                        <a:t> /</a:t>
                      </a:r>
                    </a:p>
                    <a:p>
                      <a:pPr marL="0" marR="0" lvl="0" indent="0" algn="ctr" rtl="0">
                        <a:spcBef>
                          <a:spcPts val="0"/>
                        </a:spcBef>
                        <a:buSzPct val="25000"/>
                        <a:buNone/>
                      </a:pPr>
                      <a:r>
                        <a:rPr lang="en-US"/>
                        <a:t>WorkKeys</a:t>
                      </a:r>
                    </a:p>
                  </a:txBody>
                  <a:tcPr marL="45720" marR="45720"/>
                </a:tc>
                <a:tc>
                  <a:txBody>
                    <a:bodyPr/>
                    <a:lstStyle/>
                    <a:p>
                      <a:pPr marL="0" marR="0" lvl="0" indent="0" algn="ctr" rtl="0">
                        <a:spcBef>
                          <a:spcPts val="0"/>
                        </a:spcBef>
                        <a:buNone/>
                      </a:pPr>
                      <a:r>
                        <a:rPr lang="en-US" dirty="0"/>
                        <a:t>2017-</a:t>
                      </a:r>
                    </a:p>
                    <a:p>
                      <a:pPr marL="0" marR="0" lvl="0" indent="0" algn="ctr" rtl="0">
                        <a:spcBef>
                          <a:spcPts val="0"/>
                        </a:spcBef>
                        <a:buNone/>
                      </a:pPr>
                      <a:r>
                        <a:rPr lang="en-US" dirty="0" smtClean="0"/>
                        <a:t>2018 and beyond</a:t>
                      </a:r>
                      <a:endParaRPr lang="en-US" dirty="0"/>
                    </a:p>
                  </a:txBody>
                  <a:tcPr marL="45720" marR="45720"/>
                </a:tc>
              </a:tr>
              <a:tr h="309699">
                <a:tc>
                  <a:txBody>
                    <a:bodyPr/>
                    <a:lstStyle/>
                    <a:p>
                      <a:pPr marL="0" marR="0" lvl="0" indent="0" algn="l" rtl="0">
                        <a:spcBef>
                          <a:spcPts val="0"/>
                        </a:spcBef>
                        <a:buSzPct val="25000"/>
                        <a:buNone/>
                      </a:pPr>
                      <a:r>
                        <a:rPr lang="en-US" sz="1400" u="none" strike="noStrike" cap="none" dirty="0"/>
                        <a:t>36</a:t>
                      </a:r>
                    </a:p>
                  </a:txBody>
                  <a:tcPr marL="45720" marR="45720"/>
                </a:tc>
                <a:tc>
                  <a:txBody>
                    <a:bodyPr/>
                    <a:lstStyle/>
                    <a:p>
                      <a:pPr marL="0" marR="0" lvl="0" indent="0" algn="ctr" rtl="0">
                        <a:spcBef>
                          <a:spcPts val="0"/>
                        </a:spcBef>
                        <a:buSzPct val="25000"/>
                        <a:buNone/>
                      </a:pPr>
                      <a:r>
                        <a:rPr lang="en-US"/>
                        <a:t>150</a:t>
                      </a:r>
                    </a:p>
                  </a:txBody>
                  <a:tcPr marL="45720" marR="45720"/>
                </a:tc>
              </a:tr>
              <a:tr h="326571">
                <a:tc>
                  <a:txBody>
                    <a:bodyPr/>
                    <a:lstStyle/>
                    <a:p>
                      <a:pPr marL="0" marR="0" lvl="0" indent="0" algn="l" rtl="0">
                        <a:spcBef>
                          <a:spcPts val="0"/>
                        </a:spcBef>
                        <a:buSzPct val="25000"/>
                        <a:buNone/>
                      </a:pPr>
                      <a:r>
                        <a:rPr lang="en-US" sz="1400" u="none" strike="noStrike" cap="none"/>
                        <a:t>31 or Platinum    </a:t>
                      </a:r>
                    </a:p>
                  </a:txBody>
                  <a:tcPr marL="45720" marR="45720"/>
                </a:tc>
                <a:tc>
                  <a:txBody>
                    <a:bodyPr/>
                    <a:lstStyle/>
                    <a:p>
                      <a:pPr marL="0" marR="0" lvl="0" indent="0" algn="ctr" rtl="0">
                        <a:spcBef>
                          <a:spcPts val="0"/>
                        </a:spcBef>
                        <a:buSzPct val="25000"/>
                        <a:buNone/>
                      </a:pPr>
                      <a:r>
                        <a:rPr lang="en-US" sz="1400" u="none" strike="noStrike" cap="none"/>
                        <a:t>13</a:t>
                      </a:r>
                      <a:r>
                        <a:rPr lang="en-US"/>
                        <a:t>4</a:t>
                      </a:r>
                    </a:p>
                  </a:txBody>
                  <a:tcPr marL="45720" marR="45720"/>
                </a:tc>
              </a:tr>
              <a:tr h="326571">
                <a:tc>
                  <a:txBody>
                    <a:bodyPr/>
                    <a:lstStyle/>
                    <a:p>
                      <a:pPr marL="0" marR="0" lvl="0" indent="0" algn="l" rtl="0">
                        <a:spcBef>
                          <a:spcPts val="0"/>
                        </a:spcBef>
                        <a:buSzPct val="25000"/>
                        <a:buNone/>
                      </a:pPr>
                      <a:r>
                        <a:rPr lang="en-US" sz="1400" u="none" strike="noStrike" cap="none" dirty="0" smtClean="0"/>
                        <a:t>27</a:t>
                      </a:r>
                      <a:endParaRPr lang="en-US" sz="1400" u="none" strike="noStrike" cap="none" dirty="0"/>
                    </a:p>
                  </a:txBody>
                  <a:tcPr marL="45720" marR="45720"/>
                </a:tc>
                <a:tc>
                  <a:txBody>
                    <a:bodyPr/>
                    <a:lstStyle/>
                    <a:p>
                      <a:pPr marL="0" marR="0" lvl="0" indent="0" algn="ctr" rtl="0">
                        <a:spcBef>
                          <a:spcPts val="0"/>
                        </a:spcBef>
                        <a:buSzPct val="25000"/>
                        <a:buNone/>
                      </a:pPr>
                      <a:r>
                        <a:rPr lang="en-US" sz="1400" u="none" strike="noStrike" cap="none"/>
                        <a:t>12</a:t>
                      </a:r>
                      <a:r>
                        <a:rPr lang="en-US"/>
                        <a:t>0.4</a:t>
                      </a:r>
                    </a:p>
                  </a:txBody>
                  <a:tcPr marL="45720" marR="45720"/>
                </a:tc>
              </a:tr>
              <a:tr h="287383">
                <a:tc>
                  <a:txBody>
                    <a:bodyPr/>
                    <a:lstStyle/>
                    <a:p>
                      <a:pPr marL="0" marR="0" lvl="0" indent="0" algn="l" rtl="0">
                        <a:spcBef>
                          <a:spcPts val="0"/>
                        </a:spcBef>
                        <a:buSzPct val="25000"/>
                        <a:buNone/>
                      </a:pPr>
                      <a:r>
                        <a:rPr lang="en-US" sz="1400" u="none" strike="noStrike" cap="none"/>
                        <a:t>25</a:t>
                      </a:r>
                    </a:p>
                  </a:txBody>
                  <a:tcPr marL="45720" marR="45720"/>
                </a:tc>
                <a:tc>
                  <a:txBody>
                    <a:bodyPr/>
                    <a:lstStyle/>
                    <a:p>
                      <a:pPr marL="0" marR="0" lvl="0" indent="0" algn="ctr" rtl="0">
                        <a:spcBef>
                          <a:spcPts val="0"/>
                        </a:spcBef>
                        <a:buSzPct val="25000"/>
                        <a:buNone/>
                      </a:pPr>
                      <a:r>
                        <a:rPr lang="en-US" sz="1400" u="none" strike="noStrike" cap="none"/>
                        <a:t>11</a:t>
                      </a:r>
                      <a:r>
                        <a:rPr lang="en-US"/>
                        <a:t>3.6</a:t>
                      </a:r>
                    </a:p>
                  </a:txBody>
                  <a:tcPr marL="45720" marR="45720"/>
                </a:tc>
              </a:tr>
              <a:tr h="348343">
                <a:tc>
                  <a:txBody>
                    <a:bodyPr/>
                    <a:lstStyle/>
                    <a:p>
                      <a:pPr marL="0" marR="0" lvl="0" indent="0" algn="l" rtl="0">
                        <a:spcBef>
                          <a:spcPts val="0"/>
                        </a:spcBef>
                        <a:buSzPct val="25000"/>
                        <a:buNone/>
                      </a:pPr>
                      <a:r>
                        <a:rPr lang="en-US" sz="1400" u="none" strike="noStrike" cap="none" dirty="0"/>
                        <a:t>24</a:t>
                      </a:r>
                      <a:r>
                        <a:rPr lang="en-US" dirty="0"/>
                        <a:t> or </a:t>
                      </a:r>
                      <a:r>
                        <a:rPr lang="en-US" sz="1400" u="none" strike="noStrike" cap="none" dirty="0"/>
                        <a:t>Gold </a:t>
                      </a:r>
                    </a:p>
                  </a:txBody>
                  <a:tcPr marL="45720" marR="45720"/>
                </a:tc>
                <a:tc>
                  <a:txBody>
                    <a:bodyPr/>
                    <a:lstStyle/>
                    <a:p>
                      <a:pPr marL="0" marR="0" lvl="0" indent="0" algn="ctr" rtl="0">
                        <a:spcBef>
                          <a:spcPts val="0"/>
                        </a:spcBef>
                        <a:buSzPct val="25000"/>
                        <a:buNone/>
                      </a:pPr>
                      <a:r>
                        <a:rPr lang="en-US" sz="1400" u="none" strike="noStrike" cap="none"/>
                        <a:t>1</a:t>
                      </a:r>
                      <a:r>
                        <a:rPr lang="en-US"/>
                        <a:t>10.2</a:t>
                      </a:r>
                    </a:p>
                  </a:txBody>
                  <a:tcPr marL="45720" marR="45720"/>
                </a:tc>
              </a:tr>
              <a:tr h="339635">
                <a:tc>
                  <a:txBody>
                    <a:bodyPr/>
                    <a:lstStyle/>
                    <a:p>
                      <a:pPr marL="0" marR="0" lvl="0" indent="0" algn="l" rtl="0">
                        <a:spcBef>
                          <a:spcPts val="0"/>
                        </a:spcBef>
                        <a:buSzPct val="25000"/>
                        <a:buNone/>
                      </a:pPr>
                      <a:r>
                        <a:rPr lang="en-US" sz="1400" u="none" strike="noStrike" cap="none" dirty="0" smtClean="0"/>
                        <a:t>23</a:t>
                      </a:r>
                      <a:endParaRPr lang="en-US" sz="1400" u="none" strike="noStrike" cap="none" dirty="0"/>
                    </a:p>
                  </a:txBody>
                  <a:tcPr marL="45720" marR="45720"/>
                </a:tc>
                <a:tc>
                  <a:txBody>
                    <a:bodyPr/>
                    <a:lstStyle/>
                    <a:p>
                      <a:pPr marL="0" marR="0" lvl="0" indent="0" algn="ctr" rtl="0">
                        <a:spcBef>
                          <a:spcPts val="0"/>
                        </a:spcBef>
                        <a:buSzPct val="25000"/>
                        <a:buNone/>
                      </a:pPr>
                      <a:r>
                        <a:rPr lang="en-US" sz="1400" u="none" strike="noStrike" cap="none" dirty="0"/>
                        <a:t>1</a:t>
                      </a:r>
                      <a:r>
                        <a:rPr lang="en-US" dirty="0"/>
                        <a:t>06.8</a:t>
                      </a:r>
                    </a:p>
                  </a:txBody>
                  <a:tcPr marL="45720" marR="45720"/>
                </a:tc>
              </a:tr>
              <a:tr h="339634">
                <a:tc>
                  <a:txBody>
                    <a:bodyPr/>
                    <a:lstStyle/>
                    <a:p>
                      <a:pPr marL="0" marR="0" lvl="0" indent="0" algn="l" rtl="0">
                        <a:spcBef>
                          <a:spcPts val="0"/>
                        </a:spcBef>
                        <a:buSzPct val="25000"/>
                        <a:buNone/>
                      </a:pPr>
                      <a:r>
                        <a:rPr lang="en-US" sz="1400" u="none" strike="noStrike" cap="none" dirty="0" smtClean="0"/>
                        <a:t>21 (ACT Readiness marker)</a:t>
                      </a:r>
                      <a:endParaRPr lang="en-US" sz="1400" u="none" strike="noStrike" cap="none" dirty="0"/>
                    </a:p>
                  </a:txBody>
                  <a:tcPr marL="45720" marR="45720">
                    <a:solidFill>
                      <a:srgbClr val="C3D69B"/>
                    </a:solidFill>
                  </a:tcPr>
                </a:tc>
                <a:tc>
                  <a:txBody>
                    <a:bodyPr/>
                    <a:lstStyle/>
                    <a:p>
                      <a:pPr marL="0" marR="0" lvl="0" indent="0" algn="ctr" rtl="0">
                        <a:spcBef>
                          <a:spcPts val="0"/>
                        </a:spcBef>
                        <a:buSzPct val="25000"/>
                        <a:buNone/>
                      </a:pPr>
                      <a:r>
                        <a:rPr lang="en-US" dirty="0" smtClean="0"/>
                        <a:t>100</a:t>
                      </a:r>
                      <a:endParaRPr lang="en-US" dirty="0"/>
                    </a:p>
                  </a:txBody>
                  <a:tcPr marL="45720" marR="45720">
                    <a:solidFill>
                      <a:srgbClr val="C3D69B"/>
                    </a:solidFill>
                  </a:tcPr>
                </a:tc>
              </a:tr>
              <a:tr h="352697">
                <a:tc>
                  <a:txBody>
                    <a:bodyPr/>
                    <a:lstStyle/>
                    <a:p>
                      <a:pPr marL="0" marR="0" lvl="0" indent="0" algn="l" rtl="0">
                        <a:spcBef>
                          <a:spcPts val="0"/>
                        </a:spcBef>
                        <a:buSzPct val="25000"/>
                        <a:buNone/>
                      </a:pPr>
                      <a:r>
                        <a:rPr lang="en-US" sz="1400" u="none" strike="noStrike" cap="none" dirty="0" smtClean="0"/>
                        <a:t>20</a:t>
                      </a:r>
                      <a:endParaRPr lang="en-US" sz="1400" u="none" strike="noStrike" cap="none" dirty="0"/>
                    </a:p>
                  </a:txBody>
                  <a:tcPr marL="45720" marR="45720"/>
                </a:tc>
                <a:tc>
                  <a:txBody>
                    <a:bodyPr/>
                    <a:lstStyle/>
                    <a:p>
                      <a:pPr marL="0" marR="0" lvl="0" indent="0" algn="ctr" rtl="0">
                        <a:spcBef>
                          <a:spcPts val="0"/>
                        </a:spcBef>
                        <a:buSzPct val="25000"/>
                        <a:buNone/>
                      </a:pPr>
                      <a:r>
                        <a:rPr lang="en-US" dirty="0" smtClean="0"/>
                        <a:t>90</a:t>
                      </a:r>
                      <a:endParaRPr lang="en-US" dirty="0"/>
                    </a:p>
                  </a:txBody>
                  <a:tcPr marL="45720" marR="45720"/>
                </a:tc>
              </a:tr>
              <a:tr h="313509">
                <a:tc>
                  <a:txBody>
                    <a:bodyPr/>
                    <a:lstStyle/>
                    <a:p>
                      <a:pPr marL="0" marR="0" lvl="0" indent="0" algn="l" rtl="0">
                        <a:spcBef>
                          <a:spcPts val="0"/>
                        </a:spcBef>
                        <a:buSzPct val="25000"/>
                        <a:buNone/>
                      </a:pPr>
                      <a:r>
                        <a:rPr lang="en-US" dirty="0" smtClean="0"/>
                        <a:t>19</a:t>
                      </a:r>
                      <a:endParaRPr lang="en-US" dirty="0"/>
                    </a:p>
                  </a:txBody>
                  <a:tcPr marL="45720" marR="45720"/>
                </a:tc>
                <a:tc>
                  <a:txBody>
                    <a:bodyPr/>
                    <a:lstStyle/>
                    <a:p>
                      <a:pPr marL="0" marR="0" lvl="0" indent="0" algn="ctr" rtl="0">
                        <a:spcBef>
                          <a:spcPts val="0"/>
                        </a:spcBef>
                        <a:buSzPct val="25000"/>
                        <a:buNone/>
                      </a:pPr>
                      <a:r>
                        <a:rPr lang="en-US" dirty="0" smtClean="0"/>
                        <a:t>80</a:t>
                      </a:r>
                      <a:endParaRPr lang="en-US" dirty="0"/>
                    </a:p>
                  </a:txBody>
                  <a:tcPr marL="45720" marR="45720"/>
                </a:tc>
              </a:tr>
              <a:tr h="313509">
                <a:tc>
                  <a:txBody>
                    <a:bodyPr/>
                    <a:lstStyle/>
                    <a:p>
                      <a:pPr marL="0" marR="0" lvl="0" indent="0" algn="l" rtl="0">
                        <a:spcBef>
                          <a:spcPts val="0"/>
                        </a:spcBef>
                        <a:buSzPct val="25000"/>
                        <a:buNone/>
                      </a:pPr>
                      <a:r>
                        <a:rPr lang="en-US" sz="1400" u="none" strike="noStrike" cap="none"/>
                        <a:t>18</a:t>
                      </a:r>
                      <a:r>
                        <a:rPr lang="en-US"/>
                        <a:t> or Silver</a:t>
                      </a:r>
                    </a:p>
                  </a:txBody>
                  <a:tcPr marL="45720" marR="45720"/>
                </a:tc>
                <a:tc>
                  <a:txBody>
                    <a:bodyPr/>
                    <a:lstStyle/>
                    <a:p>
                      <a:pPr marL="0" marR="0" lvl="0" indent="0" algn="ctr" rtl="0">
                        <a:spcBef>
                          <a:spcPts val="0"/>
                        </a:spcBef>
                        <a:buSzPct val="25000"/>
                        <a:buNone/>
                      </a:pPr>
                      <a:r>
                        <a:rPr lang="en-US" dirty="0" smtClean="0"/>
                        <a:t>70</a:t>
                      </a:r>
                      <a:endParaRPr lang="en-US" dirty="0"/>
                    </a:p>
                  </a:txBody>
                  <a:tcPr marL="45720" marR="45720"/>
                </a:tc>
              </a:tr>
              <a:tr h="339634">
                <a:tc>
                  <a:txBody>
                    <a:bodyPr/>
                    <a:lstStyle/>
                    <a:p>
                      <a:pPr marL="0" marR="0" lvl="0" indent="0" algn="l" rtl="0">
                        <a:spcBef>
                          <a:spcPts val="0"/>
                        </a:spcBef>
                        <a:buSzPct val="25000"/>
                        <a:buNone/>
                      </a:pPr>
                      <a:r>
                        <a:rPr lang="en-US" sz="1400" u="none" strike="noStrike" cap="none"/>
                        <a:t>17 or below</a:t>
                      </a:r>
                    </a:p>
                  </a:txBody>
                  <a:tcPr marL="45720" marR="45720"/>
                </a:tc>
                <a:tc>
                  <a:txBody>
                    <a:bodyPr/>
                    <a:lstStyle/>
                    <a:p>
                      <a:pPr marL="0" marR="0" lvl="0" indent="0" algn="ctr" rtl="0">
                        <a:spcBef>
                          <a:spcPts val="0"/>
                        </a:spcBef>
                        <a:buSzPct val="25000"/>
                        <a:buNone/>
                      </a:pPr>
                      <a:r>
                        <a:rPr lang="en-US" dirty="0"/>
                        <a:t>0</a:t>
                      </a:r>
                    </a:p>
                  </a:txBody>
                  <a:tcPr marL="45720" marR="45720"/>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idx="4294967295"/>
          </p:nvPr>
        </p:nvSpPr>
        <p:spPr>
          <a:xfrm>
            <a:off x="0" y="0"/>
            <a:ext cx="9144000" cy="1234438"/>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hort Stack"/>
              <a:buNone/>
            </a:pPr>
            <a:r>
              <a:rPr lang="en-US" sz="2800" i="0" u="none" strike="noStrike" cap="none" dirty="0">
                <a:solidFill>
                  <a:schemeClr val="tx1"/>
                </a:solidFill>
                <a:latin typeface="Calibri"/>
                <a:ea typeface="Calibri"/>
                <a:cs typeface="Calibri"/>
                <a:sym typeface="Calibri"/>
              </a:rPr>
              <a:t>High School SPS: Graduation Rate </a:t>
            </a:r>
          </a:p>
        </p:txBody>
      </p:sp>
      <p:sp>
        <p:nvSpPr>
          <p:cNvPr id="230" name="Shape 230"/>
          <p:cNvSpPr txBox="1">
            <a:spLocks noGrp="1"/>
          </p:cNvSpPr>
          <p:nvPr>
            <p:ph type="body" idx="4294967295"/>
          </p:nvPr>
        </p:nvSpPr>
        <p:spPr>
          <a:xfrm>
            <a:off x="143691" y="1378423"/>
            <a:ext cx="5133704" cy="4943999"/>
          </a:xfrm>
          <a:prstGeom prst="rect">
            <a:avLst/>
          </a:prstGeom>
          <a:noFill/>
          <a:ln>
            <a:noFill/>
          </a:ln>
        </p:spPr>
        <p:txBody>
          <a:bodyPr lIns="91425" tIns="45700" rIns="91425" bIns="45700" anchor="t" anchorCtr="0">
            <a:noAutofit/>
          </a:bodyPr>
          <a:lstStyle/>
          <a:p>
            <a:pPr marL="0" indent="0">
              <a:spcBef>
                <a:spcPts val="1200"/>
              </a:spcBef>
              <a:buSzPct val="25000"/>
              <a:buNone/>
            </a:pPr>
            <a:r>
              <a:rPr lang="en-US" sz="1700" b="1" dirty="0" smtClean="0"/>
              <a:t>Purpose                                                                                                                                                                                                           </a:t>
            </a:r>
            <a:r>
              <a:rPr lang="en-US" sz="1700" dirty="0" smtClean="0"/>
              <a:t>The cohort graduation rate measures percentage </a:t>
            </a:r>
            <a:r>
              <a:rPr lang="en-US" sz="1700" dirty="0"/>
              <a:t>of students who enter grade 9 and graduate four years later, adjusted for students who transfer in or out</a:t>
            </a:r>
            <a:r>
              <a:rPr lang="en-US" sz="1700" dirty="0" smtClean="0"/>
              <a:t>.</a:t>
            </a:r>
          </a:p>
          <a:p>
            <a:pPr marL="0" indent="0">
              <a:spcBef>
                <a:spcPts val="1200"/>
              </a:spcBef>
              <a:buSzPct val="25000"/>
              <a:buNone/>
            </a:pPr>
            <a:r>
              <a:rPr lang="en-US" sz="1700" b="1" dirty="0" smtClean="0"/>
              <a:t>Policy                                                                                                                                                                                                                           </a:t>
            </a:r>
            <a:r>
              <a:rPr lang="en-US" sz="1700" b="0" i="0" u="none" strike="noStrike" cap="none" dirty="0" smtClean="0">
                <a:solidFill>
                  <a:schemeClr val="dk1"/>
                </a:solidFill>
                <a:sym typeface="Calibri"/>
              </a:rPr>
              <a:t>All 9</a:t>
            </a:r>
            <a:r>
              <a:rPr lang="en-US" sz="1700" b="0" i="0" u="none" strike="noStrike" cap="none" baseline="30000" dirty="0" smtClean="0">
                <a:solidFill>
                  <a:schemeClr val="dk1"/>
                </a:solidFill>
                <a:sym typeface="Calibri"/>
              </a:rPr>
              <a:t>th</a:t>
            </a:r>
            <a:r>
              <a:rPr lang="en-US" sz="1700" b="0" i="0" u="none" strike="noStrike" cap="none" dirty="0" smtClean="0">
                <a:solidFill>
                  <a:schemeClr val="dk1"/>
                </a:solidFill>
                <a:sym typeface="Calibri"/>
              </a:rPr>
              <a:t> grade students who enter a graduation cohort are included in calculations of the cohort graduation rate, regardless of diploma pathway, unless they are legitimate leavers. </a:t>
            </a:r>
            <a:r>
              <a:rPr lang="en-US" sz="1700" b="1" i="0" u="sng" strike="noStrike" cap="none" dirty="0" smtClean="0">
                <a:solidFill>
                  <a:schemeClr val="dk1"/>
                </a:solidFill>
                <a:sym typeface="Calibri"/>
              </a:rPr>
              <a:t>Beginning in 2017-2018, per ESSA, students assessed on an alternat</a:t>
            </a:r>
            <a:r>
              <a:rPr lang="en-US" sz="1700" b="1" u="sng" dirty="0" smtClean="0"/>
              <a:t>e assessment who earn a diploma </a:t>
            </a:r>
            <a:r>
              <a:rPr lang="en-US" sz="1700" b="1" i="0" u="sng" strike="noStrike" cap="none" dirty="0" smtClean="0">
                <a:solidFill>
                  <a:schemeClr val="dk1"/>
                </a:solidFill>
                <a:sym typeface="Calibri"/>
              </a:rPr>
              <a:t>will be included in the cohort in the year they graduate.</a:t>
            </a:r>
          </a:p>
          <a:p>
            <a:pPr marL="0" marR="0" lvl="0" indent="0" algn="l" rtl="0">
              <a:spcBef>
                <a:spcPts val="1200"/>
              </a:spcBef>
              <a:spcAft>
                <a:spcPts val="0"/>
              </a:spcAft>
              <a:buClr>
                <a:schemeClr val="dk1"/>
              </a:buClr>
              <a:buSzPct val="25000"/>
              <a:buFont typeface="Arial"/>
              <a:buNone/>
            </a:pPr>
            <a:r>
              <a:rPr lang="en-US" sz="1700" dirty="0" smtClean="0"/>
              <a:t>Legitimate leavers are students who are removed from the cohort and exited enrollment for one or more of the following reasons: death (07); transfer out of state (10); transfer to approved nonpublic school (14); transfer to BESE-approved home study program (16); transfer to early college (20).</a:t>
            </a:r>
            <a:endParaRPr sz="1700" b="0" i="0" u="none" strike="noStrike" cap="none" dirty="0">
              <a:solidFill>
                <a:schemeClr val="dk1"/>
              </a:solidFill>
              <a:sym typeface="Calibri"/>
            </a:endParaRPr>
          </a:p>
          <a:p>
            <a:pPr marL="0" marR="0" lvl="0" indent="0" algn="l" rtl="0">
              <a:spcBef>
                <a:spcPts val="1200"/>
              </a:spcBef>
              <a:spcAft>
                <a:spcPts val="0"/>
              </a:spcAft>
              <a:buClr>
                <a:schemeClr val="dk1"/>
              </a:buClr>
              <a:buSzPct val="25000"/>
              <a:buFont typeface="Arial"/>
              <a:buNone/>
            </a:pPr>
            <a:endParaRPr sz="1500" b="0" i="0" u="none" strike="noStrike" cap="none" dirty="0">
              <a:solidFill>
                <a:schemeClr val="dk1"/>
              </a:solidFill>
              <a:sym typeface="Calibri"/>
            </a:endParaRPr>
          </a:p>
          <a:p>
            <a:pPr marL="0" marR="0" lvl="0" indent="0" algn="l" rtl="0">
              <a:spcBef>
                <a:spcPts val="1200"/>
              </a:spcBef>
              <a:spcAft>
                <a:spcPts val="0"/>
              </a:spcAft>
              <a:buClr>
                <a:schemeClr val="dk1"/>
              </a:buClr>
              <a:buSzPct val="25000"/>
              <a:buFont typeface="Arial"/>
              <a:buNone/>
            </a:pPr>
            <a:endParaRPr sz="1500" b="0" i="0" u="none" strike="noStrike" cap="none" dirty="0">
              <a:solidFill>
                <a:schemeClr val="dk1"/>
              </a:solidFill>
              <a:sym typeface="Calibri"/>
            </a:endParaRPr>
          </a:p>
          <a:p>
            <a:pPr marL="0" marR="0" lvl="0" indent="0" algn="l" rtl="0">
              <a:spcBef>
                <a:spcPts val="1200"/>
              </a:spcBef>
              <a:spcAft>
                <a:spcPts val="0"/>
              </a:spcAft>
              <a:buClr>
                <a:schemeClr val="dk1"/>
              </a:buClr>
              <a:buSzPct val="25000"/>
              <a:buFont typeface="Arial"/>
              <a:buNone/>
            </a:pPr>
            <a:endParaRPr sz="1500" b="0" i="0" u="none" strike="noStrike" cap="none" dirty="0">
              <a:solidFill>
                <a:schemeClr val="dk1"/>
              </a:solidFill>
              <a:sym typeface="Calibri"/>
            </a:endParaRPr>
          </a:p>
          <a:p>
            <a:pPr marL="0" marR="0" lvl="0" indent="0" algn="l" rtl="0">
              <a:spcBef>
                <a:spcPts val="1200"/>
              </a:spcBef>
              <a:spcAft>
                <a:spcPts val="0"/>
              </a:spcAft>
              <a:buClr>
                <a:schemeClr val="dk1"/>
              </a:buClr>
              <a:buSzPct val="25000"/>
              <a:buFont typeface="Arial"/>
              <a:buNone/>
            </a:pPr>
            <a:endParaRPr sz="1500" b="0" i="0" u="none" strike="noStrike" cap="none" dirty="0">
              <a:solidFill>
                <a:schemeClr val="dk1"/>
              </a:solidFill>
              <a:sym typeface="Calibri"/>
            </a:endParaRPr>
          </a:p>
          <a:p>
            <a:pPr marL="0" marR="0" lvl="0" indent="0" algn="l" rtl="0">
              <a:spcBef>
                <a:spcPts val="960"/>
              </a:spcBef>
              <a:spcAft>
                <a:spcPts val="0"/>
              </a:spcAft>
              <a:buClr>
                <a:schemeClr val="dk1"/>
              </a:buClr>
              <a:buSzPct val="25000"/>
              <a:buFont typeface="Arial"/>
              <a:buNone/>
            </a:pPr>
            <a:endParaRPr sz="1500" b="0" i="0" u="none" strike="noStrike" cap="none" dirty="0">
              <a:solidFill>
                <a:schemeClr val="dk1"/>
              </a:solidFill>
              <a:sym typeface="Calibri"/>
            </a:endParaRPr>
          </a:p>
          <a:p>
            <a:pPr marL="0" marR="0" lvl="0" indent="0" algn="l" rtl="0">
              <a:spcBef>
                <a:spcPts val="360"/>
              </a:spcBef>
              <a:spcAft>
                <a:spcPts val="0"/>
              </a:spcAft>
              <a:buClr>
                <a:schemeClr val="dk1"/>
              </a:buClr>
              <a:buSzPct val="25000"/>
              <a:buFont typeface="Arial"/>
              <a:buNone/>
            </a:pPr>
            <a:endParaRPr sz="1500" b="1" i="0" u="none" strike="noStrike" cap="none" dirty="0">
              <a:solidFill>
                <a:schemeClr val="dk1"/>
              </a:solidFill>
              <a:sym typeface="Calibri"/>
            </a:endParaRPr>
          </a:p>
          <a:p>
            <a:pPr marL="0" marR="0" lvl="0" indent="0" algn="l" rtl="0">
              <a:spcBef>
                <a:spcPts val="360"/>
              </a:spcBef>
              <a:buClr>
                <a:schemeClr val="dk1"/>
              </a:buClr>
              <a:buSzPct val="25000"/>
              <a:buFont typeface="Arial"/>
              <a:buNone/>
            </a:pPr>
            <a:endParaRPr sz="1500" b="0" i="0" u="none" strike="noStrike" cap="none" dirty="0">
              <a:solidFill>
                <a:schemeClr val="dk1"/>
              </a:solidFill>
              <a:sym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1023650065"/>
              </p:ext>
            </p:extLst>
          </p:nvPr>
        </p:nvGraphicFramePr>
        <p:xfrm>
          <a:off x="5445904" y="1590766"/>
          <a:ext cx="3497168" cy="1828800"/>
        </p:xfrm>
        <a:graphic>
          <a:graphicData uri="http://schemas.openxmlformats.org/drawingml/2006/table">
            <a:tbl>
              <a:tblPr firstRow="1" firstCol="1" bandRow="1">
                <a:tableStyleId>{7DF18680-E054-41AD-8BC1-D1AEF772440D}</a:tableStyleId>
              </a:tblPr>
              <a:tblGrid>
                <a:gridCol w="1188720"/>
                <a:gridCol w="2308448"/>
              </a:tblGrid>
              <a:tr h="428023">
                <a:tc>
                  <a:txBody>
                    <a:bodyPr/>
                    <a:lstStyle/>
                    <a:p>
                      <a:pPr algn="ctr" fontAlgn="b"/>
                      <a:r>
                        <a:rPr lang="en-US" sz="1600" u="none" strike="noStrike" dirty="0" smtClean="0">
                          <a:effectLst/>
                          <a:latin typeface="Calibri" charset="0"/>
                          <a:ea typeface="Calibri" charset="0"/>
                          <a:cs typeface="Calibri" charset="0"/>
                        </a:rPr>
                        <a:t>Cohort Grad Rate</a:t>
                      </a:r>
                      <a:endParaRPr lang="en-US" sz="1600" b="0" i="0" u="none" strike="noStrike" dirty="0">
                        <a:solidFill>
                          <a:srgbClr val="000000"/>
                        </a:solidFill>
                        <a:effectLst/>
                        <a:latin typeface="Calibri" charset="0"/>
                        <a:ea typeface="Calibri" charset="0"/>
                        <a:cs typeface="Calibri" charset="0"/>
                      </a:endParaRPr>
                    </a:p>
                  </a:txBody>
                  <a:tcPr marL="45720" marR="45720"/>
                </a:tc>
                <a:tc>
                  <a:txBody>
                    <a:bodyPr/>
                    <a:lstStyle/>
                    <a:p>
                      <a:pPr algn="ctr" fontAlgn="b"/>
                      <a:r>
                        <a:rPr lang="en-US" sz="1600" u="none" strike="noStrike" dirty="0" smtClean="0">
                          <a:effectLst/>
                          <a:latin typeface="Calibri" charset="0"/>
                          <a:ea typeface="Calibri" charset="0"/>
                          <a:cs typeface="Calibri" charset="0"/>
                        </a:rPr>
                        <a:t>2017-2018 and beyond</a:t>
                      </a:r>
                    </a:p>
                    <a:p>
                      <a:pPr algn="ctr" fontAlgn="b"/>
                      <a:r>
                        <a:rPr lang="en-US" sz="1600" u="none" strike="noStrike" dirty="0" smtClean="0">
                          <a:solidFill>
                            <a:srgbClr val="C3D69B"/>
                          </a:solidFill>
                          <a:effectLst/>
                          <a:latin typeface="Calibri" charset="0"/>
                          <a:ea typeface="Calibri" charset="0"/>
                          <a:cs typeface="Calibri" charset="0"/>
                        </a:rPr>
                        <a:t>100 = 90%</a:t>
                      </a:r>
                      <a:endParaRPr lang="en-US" sz="1600" b="1" i="0" u="none" strike="noStrike" dirty="0">
                        <a:solidFill>
                          <a:srgbClr val="C3D69B"/>
                        </a:solidFill>
                        <a:effectLst/>
                        <a:latin typeface="Calibri" charset="0"/>
                        <a:ea typeface="Calibri" charset="0"/>
                        <a:cs typeface="Calibri" charset="0"/>
                      </a:endParaRPr>
                    </a:p>
                  </a:txBody>
                  <a:tcPr marL="45720" marR="45720"/>
                </a:tc>
              </a:tr>
              <a:tr h="203200">
                <a:tc>
                  <a:txBody>
                    <a:bodyPr/>
                    <a:lstStyle/>
                    <a:p>
                      <a:pPr algn="ctr" fontAlgn="b"/>
                      <a:r>
                        <a:rPr lang="en-US" sz="1600" u="none" strike="noStrike" dirty="0" smtClean="0">
                          <a:effectLst/>
                          <a:latin typeface="Calibri" charset="0"/>
                          <a:ea typeface="Calibri" charset="0"/>
                          <a:cs typeface="Calibri" charset="0"/>
                        </a:rPr>
                        <a:t>0-75%</a:t>
                      </a:r>
                      <a:endParaRPr lang="en-US" sz="1600" b="0" i="0" u="none" strike="noStrike" dirty="0">
                        <a:solidFill>
                          <a:srgbClr val="000000"/>
                        </a:solidFill>
                        <a:effectLst/>
                        <a:latin typeface="Calibri" charset="0"/>
                        <a:ea typeface="Calibri" charset="0"/>
                        <a:cs typeface="Calibri" charset="0"/>
                      </a:endParaRPr>
                    </a:p>
                  </a:txBody>
                  <a:tcPr marL="45720" marR="45720"/>
                </a:tc>
                <a:tc>
                  <a:txBody>
                    <a:bodyPr/>
                    <a:lstStyle/>
                    <a:p>
                      <a:pPr algn="ctr" fontAlgn="b"/>
                      <a:r>
                        <a:rPr lang="en-US" sz="1600" u="none" strike="noStrike" dirty="0" smtClean="0">
                          <a:effectLst/>
                          <a:latin typeface="Calibri" charset="0"/>
                          <a:ea typeface="Calibri" charset="0"/>
                          <a:cs typeface="Calibri" charset="0"/>
                        </a:rPr>
                        <a:t>CGR × 0.9</a:t>
                      </a:r>
                      <a:endParaRPr lang="en-US" sz="1600" b="0" i="0" u="none" strike="noStrike" dirty="0">
                        <a:solidFill>
                          <a:srgbClr val="000000"/>
                        </a:solidFill>
                        <a:effectLst/>
                        <a:latin typeface="Calibri" charset="0"/>
                        <a:ea typeface="Calibri" charset="0"/>
                        <a:cs typeface="Calibri" charset="0"/>
                      </a:endParaRPr>
                    </a:p>
                  </a:txBody>
                  <a:tcPr marL="45720" marR="45720"/>
                </a:tc>
              </a:tr>
              <a:tr h="203200">
                <a:tc>
                  <a:txBody>
                    <a:bodyPr/>
                    <a:lstStyle/>
                    <a:p>
                      <a:pPr algn="ctr" fontAlgn="b"/>
                      <a:r>
                        <a:rPr lang="en-US" sz="1600" u="none" strike="noStrike" dirty="0" smtClean="0">
                          <a:effectLst/>
                          <a:latin typeface="Calibri" charset="0"/>
                          <a:ea typeface="Calibri" charset="0"/>
                          <a:cs typeface="Calibri" charset="0"/>
                        </a:rPr>
                        <a:t>76-90%</a:t>
                      </a:r>
                      <a:endParaRPr lang="en-US" sz="1600" b="0" i="0" u="none" strike="noStrike" dirty="0">
                        <a:solidFill>
                          <a:srgbClr val="000000"/>
                        </a:solidFill>
                        <a:effectLst/>
                        <a:latin typeface="Calibri" charset="0"/>
                        <a:ea typeface="Calibri" charset="0"/>
                        <a:cs typeface="Calibri" charset="0"/>
                      </a:endParaRPr>
                    </a:p>
                  </a:txBody>
                  <a:tcPr marL="45720" marR="45720"/>
                </a:tc>
                <a:tc>
                  <a:txBody>
                    <a:bodyPr/>
                    <a:lstStyle/>
                    <a:p>
                      <a:pPr algn="ctr" fontAlgn="b"/>
                      <a:r>
                        <a:rPr lang="en-US" sz="1600" u="none" strike="noStrike" dirty="0" smtClean="0">
                          <a:effectLst/>
                          <a:latin typeface="Calibri" charset="0"/>
                          <a:ea typeface="Calibri" charset="0"/>
                          <a:cs typeface="Calibri" charset="0"/>
                        </a:rPr>
                        <a:t>CGR x 1.111112</a:t>
                      </a:r>
                      <a:endParaRPr lang="en-US" sz="1600" b="0" i="0" u="none" strike="noStrike" dirty="0">
                        <a:solidFill>
                          <a:srgbClr val="000000"/>
                        </a:solidFill>
                        <a:effectLst/>
                        <a:latin typeface="Calibri" charset="0"/>
                        <a:ea typeface="Calibri" charset="0"/>
                        <a:cs typeface="Calibri" charset="0"/>
                      </a:endParaRPr>
                    </a:p>
                  </a:txBody>
                  <a:tcPr marL="45720" marR="45720"/>
                </a:tc>
              </a:tr>
              <a:tr h="203200">
                <a:tc>
                  <a:txBody>
                    <a:bodyPr/>
                    <a:lstStyle/>
                    <a:p>
                      <a:pPr algn="ctr" fontAlgn="b"/>
                      <a:r>
                        <a:rPr lang="en-US" sz="1600" u="none" strike="noStrike" dirty="0">
                          <a:effectLst/>
                          <a:latin typeface="Calibri" charset="0"/>
                          <a:ea typeface="Calibri" charset="0"/>
                          <a:cs typeface="Calibri" charset="0"/>
                        </a:rPr>
                        <a:t>91-100%</a:t>
                      </a:r>
                      <a:endParaRPr lang="en-US" sz="1600" b="0" i="0" u="none" strike="noStrike" dirty="0">
                        <a:solidFill>
                          <a:srgbClr val="000000"/>
                        </a:solidFill>
                        <a:effectLst/>
                        <a:latin typeface="Calibri" charset="0"/>
                        <a:ea typeface="Calibri" charset="0"/>
                        <a:cs typeface="Calibri" charset="0"/>
                      </a:endParaRPr>
                    </a:p>
                  </a:txBody>
                  <a:tcPr marL="45720" marR="45720"/>
                </a:tc>
                <a:tc>
                  <a:txBody>
                    <a:bodyPr/>
                    <a:lstStyle/>
                    <a:p>
                      <a:pPr algn="ctr" fontAlgn="b"/>
                      <a:r>
                        <a:rPr lang="en-US" sz="1600" u="none" strike="noStrike" dirty="0" smtClean="0">
                          <a:effectLst/>
                          <a:latin typeface="Calibri" charset="0"/>
                          <a:ea typeface="Calibri" charset="0"/>
                          <a:cs typeface="Calibri" charset="0"/>
                        </a:rPr>
                        <a:t>+5 </a:t>
                      </a:r>
                      <a:r>
                        <a:rPr lang="en-US" sz="1600" u="none" strike="noStrike" noProof="0" dirty="0" smtClean="0">
                          <a:effectLst/>
                          <a:latin typeface="Calibri" charset="0"/>
                          <a:ea typeface="Calibri" charset="0"/>
                          <a:cs typeface="Calibri" charset="0"/>
                        </a:rPr>
                        <a:t>points</a:t>
                      </a:r>
                      <a:r>
                        <a:rPr lang="en-US" sz="1600" u="none" strike="noStrike" dirty="0" smtClean="0">
                          <a:effectLst/>
                          <a:latin typeface="Calibri" charset="0"/>
                          <a:ea typeface="Calibri" charset="0"/>
                          <a:cs typeface="Calibri" charset="0"/>
                        </a:rPr>
                        <a:t> per percent</a:t>
                      </a:r>
                      <a:r>
                        <a:rPr lang="en-US" sz="1600" u="none" strike="noStrike" baseline="0" dirty="0" smtClean="0">
                          <a:effectLst/>
                          <a:latin typeface="Calibri" charset="0"/>
                          <a:ea typeface="Calibri" charset="0"/>
                          <a:cs typeface="Calibri" charset="0"/>
                        </a:rPr>
                        <a:t> increase (91=105, 92=110)</a:t>
                      </a:r>
                      <a:endParaRPr lang="en-US" sz="1600" b="0" i="0" u="none" strike="noStrike" dirty="0">
                        <a:solidFill>
                          <a:srgbClr val="000000"/>
                        </a:solidFill>
                        <a:effectLst/>
                        <a:latin typeface="Calibri" charset="0"/>
                        <a:ea typeface="Calibri" charset="0"/>
                        <a:cs typeface="Calibri" charset="0"/>
                      </a:endParaRPr>
                    </a:p>
                  </a:txBody>
                  <a:tcPr marL="45720" marR="45720"/>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idx="4294967295"/>
          </p:nvPr>
        </p:nvSpPr>
        <p:spPr>
          <a:xfrm>
            <a:off x="0" y="0"/>
            <a:ext cx="9144000" cy="1389888"/>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hort Stack"/>
              <a:buNone/>
            </a:pPr>
            <a:r>
              <a:rPr lang="en-US" sz="2800" i="0" u="none" strike="noStrike" cap="none" dirty="0">
                <a:solidFill>
                  <a:schemeClr val="tx1"/>
                </a:solidFill>
                <a:latin typeface="Calibri"/>
                <a:ea typeface="Calibri"/>
                <a:cs typeface="Calibri"/>
                <a:sym typeface="Calibri"/>
              </a:rPr>
              <a:t>High School SPS: Strength of Diploma</a:t>
            </a:r>
          </a:p>
        </p:txBody>
      </p:sp>
      <p:sp>
        <p:nvSpPr>
          <p:cNvPr id="238" name="Shape 238"/>
          <p:cNvSpPr txBox="1">
            <a:spLocks noGrp="1"/>
          </p:cNvSpPr>
          <p:nvPr>
            <p:ph type="body" idx="4294967295"/>
          </p:nvPr>
        </p:nvSpPr>
        <p:spPr>
          <a:xfrm>
            <a:off x="13063" y="1389887"/>
            <a:ext cx="8974183" cy="675069"/>
          </a:xfrm>
          <a:prstGeom prst="rect">
            <a:avLst/>
          </a:prstGeom>
          <a:noFill/>
          <a:ln>
            <a:noFill/>
          </a:ln>
        </p:spPr>
        <p:txBody>
          <a:bodyPr lIns="91425" tIns="45700" rIns="91425" bIns="45700" anchor="t" anchorCtr="0">
            <a:noAutofit/>
          </a:bodyPr>
          <a:lstStyle/>
          <a:p>
            <a:pPr marL="0" marR="0" lvl="0" indent="0" algn="l" rtl="0">
              <a:lnSpc>
                <a:spcPct val="80000"/>
              </a:lnSpc>
              <a:spcBef>
                <a:spcPts val="1200"/>
              </a:spcBef>
              <a:spcAft>
                <a:spcPts val="0"/>
              </a:spcAft>
              <a:buClr>
                <a:schemeClr val="dk1"/>
              </a:buClr>
              <a:buSzPct val="25000"/>
              <a:buFont typeface="Arial"/>
              <a:buNone/>
            </a:pPr>
            <a:r>
              <a:rPr lang="en-US" sz="1665" b="0" i="0" u="none" strike="noStrike" cap="none" dirty="0" smtClean="0">
                <a:solidFill>
                  <a:schemeClr val="dk1"/>
                </a:solidFill>
                <a:latin typeface="Calibri"/>
                <a:ea typeface="Calibri"/>
                <a:cs typeface="Calibri"/>
                <a:sym typeface="Calibri"/>
              </a:rPr>
              <a:t>The </a:t>
            </a:r>
            <a:r>
              <a:rPr lang="en-US" sz="1665" b="0" i="0" u="none" strike="noStrike" cap="none" dirty="0">
                <a:solidFill>
                  <a:schemeClr val="dk1"/>
                </a:solidFill>
                <a:latin typeface="Calibri"/>
                <a:ea typeface="Calibri"/>
                <a:cs typeface="Calibri"/>
                <a:sym typeface="Calibri"/>
              </a:rPr>
              <a:t>graduation index measures the quality of the diploma earned by each 12</a:t>
            </a:r>
            <a:r>
              <a:rPr lang="en-US" sz="1665" b="0" i="0" u="none" strike="noStrike" cap="none" baseline="30000" dirty="0">
                <a:solidFill>
                  <a:schemeClr val="dk1"/>
                </a:solidFill>
                <a:latin typeface="Calibri"/>
                <a:ea typeface="Calibri"/>
                <a:cs typeface="Calibri"/>
                <a:sym typeface="Calibri"/>
              </a:rPr>
              <a:t>th</a:t>
            </a:r>
            <a:r>
              <a:rPr lang="en-US" sz="1665" b="0" i="0" u="none" strike="noStrike" cap="none" dirty="0">
                <a:solidFill>
                  <a:schemeClr val="dk1"/>
                </a:solidFill>
                <a:latin typeface="Calibri"/>
                <a:ea typeface="Calibri"/>
                <a:cs typeface="Calibri"/>
                <a:sym typeface="Calibri"/>
              </a:rPr>
              <a:t> grader</a:t>
            </a:r>
            <a:r>
              <a:rPr lang="en-US" sz="1665" b="0" i="0" u="none" strike="noStrike" cap="none" dirty="0" smtClean="0">
                <a:solidFill>
                  <a:schemeClr val="dk1"/>
                </a:solidFill>
                <a:latin typeface="Calibri"/>
                <a:ea typeface="Calibri"/>
                <a:cs typeface="Calibri"/>
                <a:sym typeface="Calibri"/>
              </a:rPr>
              <a:t>. The “A” bar will remain at receipt of a diploma. </a:t>
            </a:r>
            <a:endParaRPr lang="en-US" sz="1665" b="0" i="0" u="none" strike="noStrike" cap="none" dirty="0">
              <a:solidFill>
                <a:schemeClr val="dk1"/>
              </a:solidFill>
              <a:latin typeface="Calibri"/>
              <a:ea typeface="Calibri"/>
              <a:cs typeface="Calibri"/>
              <a:sym typeface="Calibri"/>
            </a:endParaRPr>
          </a:p>
          <a:p>
            <a:pPr marL="0" marR="0" lvl="0" indent="0" algn="l" rtl="0">
              <a:lnSpc>
                <a:spcPct val="80000"/>
              </a:lnSpc>
              <a:spcBef>
                <a:spcPts val="1192"/>
              </a:spcBef>
              <a:buClr>
                <a:schemeClr val="dk1"/>
              </a:buClr>
              <a:buSzPct val="25000"/>
              <a:buFont typeface="Arial"/>
              <a:buNone/>
            </a:pPr>
            <a:endParaRPr sz="2960" b="0" i="0" u="none" strike="noStrike" cap="none" dirty="0">
              <a:solidFill>
                <a:schemeClr val="dk1"/>
              </a:solidFill>
              <a:latin typeface="Calibri"/>
              <a:ea typeface="Calibri"/>
              <a:cs typeface="Calibri"/>
              <a:sym typeface="Calibri"/>
            </a:endParaRPr>
          </a:p>
        </p:txBody>
      </p:sp>
      <p:graphicFrame>
        <p:nvGraphicFramePr>
          <p:cNvPr id="239" name="Shape 239"/>
          <p:cNvGraphicFramePr/>
          <p:nvPr>
            <p:extLst>
              <p:ext uri="{D42A27DB-BD31-4B8C-83A1-F6EECF244321}">
                <p14:modId xmlns:p14="http://schemas.microsoft.com/office/powerpoint/2010/main" val="1785426209"/>
              </p:ext>
            </p:extLst>
          </p:nvPr>
        </p:nvGraphicFramePr>
        <p:xfrm>
          <a:off x="124097" y="1924683"/>
          <a:ext cx="8850086" cy="4477224"/>
        </p:xfrm>
        <a:graphic>
          <a:graphicData uri="http://schemas.openxmlformats.org/drawingml/2006/table">
            <a:tbl>
              <a:tblPr firstRow="1" firstCol="1" bandRow="1">
                <a:noFill/>
                <a:tableStyleId>{8BBA5C2E-2165-44BD-8D45-D2724C882F81}</a:tableStyleId>
              </a:tblPr>
              <a:tblGrid>
                <a:gridCol w="7530336"/>
                <a:gridCol w="1319750"/>
              </a:tblGrid>
              <a:tr h="269275">
                <a:tc>
                  <a:txBody>
                    <a:bodyPr/>
                    <a:lstStyle/>
                    <a:p>
                      <a:pPr marL="0" marR="0" lvl="0" indent="0" algn="ctr" rtl="0">
                        <a:lnSpc>
                          <a:spcPct val="115000"/>
                        </a:lnSpc>
                        <a:spcBef>
                          <a:spcPts val="0"/>
                        </a:spcBef>
                        <a:spcAft>
                          <a:spcPts val="0"/>
                        </a:spcAft>
                        <a:buSzPct val="25000"/>
                        <a:buNone/>
                      </a:pPr>
                      <a:r>
                        <a:rPr lang="en-US" sz="1400" b="0" dirty="0">
                          <a:solidFill>
                            <a:schemeClr val="bg1"/>
                          </a:solidFill>
                        </a:rPr>
                        <a:t>Quality of Diploma (Graduation Index): Student Results</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dirty="0">
                          <a:solidFill>
                            <a:schemeClr val="bg1"/>
                          </a:solidFill>
                        </a:rPr>
                        <a:t>Points Awarded</a:t>
                      </a:r>
                    </a:p>
                  </a:txBody>
                  <a:tcPr marL="68575" marR="68575" marT="0" marB="0" anchor="ctr"/>
                </a:tc>
              </a:tr>
              <a:tr h="1869025">
                <a:tc>
                  <a:txBody>
                    <a:bodyPr/>
                    <a:lstStyle/>
                    <a:p>
                      <a:pPr marL="0" marR="0" lvl="0" indent="0" algn="l" rtl="0">
                        <a:lnSpc>
                          <a:spcPct val="115000"/>
                        </a:lnSpc>
                        <a:spcBef>
                          <a:spcPts val="0"/>
                        </a:spcBef>
                        <a:spcAft>
                          <a:spcPts val="0"/>
                        </a:spcAft>
                        <a:buSzPct val="25000"/>
                        <a:buNone/>
                      </a:pPr>
                      <a:r>
                        <a:rPr lang="en-US" sz="1400" b="1" dirty="0">
                          <a:solidFill>
                            <a:schemeClr val="tx1"/>
                          </a:solidFill>
                        </a:rPr>
                        <a:t>HS Diploma plus</a:t>
                      </a:r>
                    </a:p>
                    <a:p>
                      <a:pPr marL="0" marR="0" lvl="0" indent="0" algn="l" rtl="0">
                        <a:lnSpc>
                          <a:spcPct val="100000"/>
                        </a:lnSpc>
                        <a:spcBef>
                          <a:spcPts val="0"/>
                        </a:spcBef>
                        <a:spcAft>
                          <a:spcPts val="0"/>
                        </a:spcAft>
                        <a:buSzPct val="25000"/>
                        <a:buNone/>
                      </a:pPr>
                      <a:r>
                        <a:rPr lang="en-US" sz="1400" b="0" dirty="0">
                          <a:solidFill>
                            <a:schemeClr val="tx1"/>
                          </a:solidFill>
                        </a:rPr>
                        <a:t>Additional points awarded for students who graduate on time and meet requirements for one or more of the following:</a:t>
                      </a:r>
                    </a:p>
                    <a:p>
                      <a:pPr marL="285750" marR="0" lvl="0" indent="-285750" algn="l" rtl="0">
                        <a:lnSpc>
                          <a:spcPct val="100000"/>
                        </a:lnSpc>
                        <a:spcBef>
                          <a:spcPts val="0"/>
                        </a:spcBef>
                        <a:spcAft>
                          <a:spcPts val="0"/>
                        </a:spcAft>
                        <a:buClr>
                          <a:schemeClr val="dk1"/>
                        </a:buClr>
                        <a:buSzPct val="100000"/>
                        <a:buFont typeface="Arial"/>
                        <a:buChar char="•"/>
                      </a:pPr>
                      <a:r>
                        <a:rPr lang="en-US" sz="1400" b="0" dirty="0">
                          <a:solidFill>
                            <a:schemeClr val="tx1"/>
                          </a:solidFill>
                        </a:rPr>
                        <a:t>Advanced Placement </a:t>
                      </a:r>
                    </a:p>
                    <a:p>
                      <a:pPr marL="285750" marR="0" lvl="0" indent="-285750" algn="l" rtl="0">
                        <a:lnSpc>
                          <a:spcPct val="100000"/>
                        </a:lnSpc>
                        <a:spcBef>
                          <a:spcPts val="0"/>
                        </a:spcBef>
                        <a:spcAft>
                          <a:spcPts val="0"/>
                        </a:spcAft>
                        <a:buClr>
                          <a:schemeClr val="dk1"/>
                        </a:buClr>
                        <a:buSzPct val="100000"/>
                        <a:buFont typeface="Arial"/>
                        <a:buChar char="•"/>
                      </a:pPr>
                      <a:r>
                        <a:rPr lang="en-US" sz="1400" b="0" dirty="0">
                          <a:solidFill>
                            <a:schemeClr val="tx1"/>
                          </a:solidFill>
                        </a:rPr>
                        <a:t>International Baccalaureate </a:t>
                      </a:r>
                    </a:p>
                    <a:p>
                      <a:pPr marL="285750" marR="0" lvl="0" indent="-285750" algn="l" rtl="0">
                        <a:lnSpc>
                          <a:spcPct val="100000"/>
                        </a:lnSpc>
                        <a:spcBef>
                          <a:spcPts val="0"/>
                        </a:spcBef>
                        <a:spcAft>
                          <a:spcPts val="0"/>
                        </a:spcAft>
                        <a:buClr>
                          <a:schemeClr val="dk1"/>
                        </a:buClr>
                        <a:buSzPct val="100000"/>
                        <a:buFont typeface="Arial"/>
                        <a:buChar char="•"/>
                      </a:pPr>
                      <a:r>
                        <a:rPr lang="en-US" sz="1400" b="0" dirty="0">
                          <a:solidFill>
                            <a:schemeClr val="tx1"/>
                          </a:solidFill>
                        </a:rPr>
                        <a:t>JumpStart credentials </a:t>
                      </a:r>
                    </a:p>
                    <a:p>
                      <a:pPr marL="285750" marR="0" lvl="0" indent="-285750" algn="l" rtl="0">
                        <a:lnSpc>
                          <a:spcPct val="100000"/>
                        </a:lnSpc>
                        <a:spcBef>
                          <a:spcPts val="0"/>
                        </a:spcBef>
                        <a:spcAft>
                          <a:spcPts val="0"/>
                        </a:spcAft>
                        <a:buClr>
                          <a:schemeClr val="dk1"/>
                        </a:buClr>
                        <a:buSzPct val="100000"/>
                        <a:buFont typeface="Arial"/>
                        <a:buChar char="•"/>
                      </a:pPr>
                      <a:r>
                        <a:rPr lang="en-US" sz="1400" b="0" dirty="0">
                          <a:solidFill>
                            <a:schemeClr val="tx1"/>
                          </a:solidFill>
                        </a:rPr>
                        <a:t>CLEP </a:t>
                      </a:r>
                    </a:p>
                    <a:p>
                      <a:pPr marL="285750" marR="0" lvl="0" indent="-285750" algn="l" rtl="0">
                        <a:lnSpc>
                          <a:spcPct val="100000"/>
                        </a:lnSpc>
                        <a:spcBef>
                          <a:spcPts val="0"/>
                        </a:spcBef>
                        <a:spcAft>
                          <a:spcPts val="0"/>
                        </a:spcAft>
                        <a:buClr>
                          <a:schemeClr val="dk1"/>
                        </a:buClr>
                        <a:buSzPct val="100000"/>
                        <a:buFont typeface="Arial"/>
                        <a:buChar char="•"/>
                      </a:pPr>
                      <a:r>
                        <a:rPr lang="en-US" sz="1400" b="0" dirty="0">
                          <a:solidFill>
                            <a:schemeClr val="tx1"/>
                          </a:solidFill>
                        </a:rPr>
                        <a:t>TOPS-aligned dual enrollment course </a:t>
                      </a:r>
                      <a:r>
                        <a:rPr lang="en-US" sz="1400" b="0" dirty="0" smtClean="0">
                          <a:solidFill>
                            <a:schemeClr val="tx1"/>
                          </a:solidFill>
                        </a:rPr>
                        <a:t>completion</a:t>
                      </a:r>
                    </a:p>
                    <a:p>
                      <a:pPr marL="285750" marR="0" lvl="0" indent="-285750" algn="l" rtl="0">
                        <a:lnSpc>
                          <a:spcPct val="100000"/>
                        </a:lnSpc>
                        <a:spcBef>
                          <a:spcPts val="0"/>
                        </a:spcBef>
                        <a:spcAft>
                          <a:spcPts val="0"/>
                        </a:spcAft>
                        <a:buClr>
                          <a:schemeClr val="dk1"/>
                        </a:buClr>
                        <a:buSzPct val="100000"/>
                        <a:buFont typeface="Arial"/>
                        <a:buChar char="•"/>
                      </a:pPr>
                      <a:r>
                        <a:rPr lang="en-US" b="0" dirty="0" smtClean="0">
                          <a:solidFill>
                            <a:schemeClr val="tx1"/>
                          </a:solidFill>
                        </a:rPr>
                        <a:t>Associates </a:t>
                      </a:r>
                      <a:r>
                        <a:rPr lang="en-US" b="0" dirty="0">
                          <a:solidFill>
                            <a:schemeClr val="tx1"/>
                          </a:solidFill>
                        </a:rPr>
                        <a:t>Degree</a:t>
                      </a:r>
                    </a:p>
                  </a:txBody>
                  <a:tcPr marL="68575" marR="68575" marT="0" marB="0"/>
                </a:tc>
                <a:tc>
                  <a:txBody>
                    <a:bodyPr/>
                    <a:lstStyle/>
                    <a:p>
                      <a:pPr marL="0" marR="0" lvl="0" indent="0" algn="ctr" rtl="0">
                        <a:lnSpc>
                          <a:spcPct val="115000"/>
                        </a:lnSpc>
                        <a:spcBef>
                          <a:spcPts val="0"/>
                        </a:spcBef>
                        <a:spcAft>
                          <a:spcPts val="0"/>
                        </a:spcAft>
                        <a:buSzPct val="25000"/>
                        <a:buNone/>
                      </a:pPr>
                      <a:r>
                        <a:rPr lang="en-US" sz="1400" b="0" dirty="0">
                          <a:solidFill>
                            <a:schemeClr val="tx1"/>
                          </a:solidFill>
                        </a:rPr>
                        <a:t>110-160</a:t>
                      </a:r>
                    </a:p>
                  </a:txBody>
                  <a:tcPr marL="68575" marR="68575" marT="0" marB="0"/>
                </a:tc>
              </a:tr>
              <a:tr h="538525">
                <a:tc>
                  <a:txBody>
                    <a:bodyPr/>
                    <a:lstStyle/>
                    <a:p>
                      <a:pPr marL="0" marR="0" lvl="0" indent="0" algn="l" rtl="0">
                        <a:lnSpc>
                          <a:spcPct val="100000"/>
                        </a:lnSpc>
                        <a:spcBef>
                          <a:spcPts val="0"/>
                        </a:spcBef>
                        <a:spcAft>
                          <a:spcPts val="0"/>
                        </a:spcAft>
                        <a:buSzPct val="25000"/>
                        <a:buNone/>
                      </a:pPr>
                      <a:r>
                        <a:rPr lang="en-US" sz="1400" b="1" dirty="0">
                          <a:solidFill>
                            <a:schemeClr val="tx1"/>
                          </a:solidFill>
                        </a:rPr>
                        <a:t>Four-year graduate </a:t>
                      </a:r>
                    </a:p>
                    <a:p>
                      <a:pPr marL="0" marR="0" lvl="0" indent="0" algn="l" rtl="0">
                        <a:lnSpc>
                          <a:spcPct val="100000"/>
                        </a:lnSpc>
                        <a:spcBef>
                          <a:spcPts val="0"/>
                        </a:spcBef>
                        <a:spcAft>
                          <a:spcPts val="0"/>
                        </a:spcAft>
                        <a:buSzPct val="25000"/>
                        <a:buNone/>
                      </a:pPr>
                      <a:r>
                        <a:rPr lang="en-US" sz="1400" b="0" dirty="0">
                          <a:solidFill>
                            <a:schemeClr val="tx1"/>
                          </a:solidFill>
                        </a:rPr>
                        <a:t>(Includes Career Diploma </a:t>
                      </a:r>
                      <a:r>
                        <a:rPr lang="en-US" sz="1400" b="0" dirty="0" smtClean="0">
                          <a:solidFill>
                            <a:schemeClr val="tx1"/>
                          </a:solidFill>
                        </a:rPr>
                        <a:t>students </a:t>
                      </a:r>
                      <a:r>
                        <a:rPr lang="en-US" sz="1400" b="0" dirty="0">
                          <a:solidFill>
                            <a:schemeClr val="tx1"/>
                          </a:solidFill>
                        </a:rPr>
                        <a:t>with a regional Jump Start credential, as well as </a:t>
                      </a:r>
                      <a:r>
                        <a:rPr lang="en-US" sz="1400" b="0" dirty="0" smtClean="0">
                          <a:solidFill>
                            <a:schemeClr val="tx1"/>
                          </a:solidFill>
                        </a:rPr>
                        <a:t>students</a:t>
                      </a:r>
                      <a:r>
                        <a:rPr lang="en-US" sz="1400" b="0" baseline="0" dirty="0" smtClean="0">
                          <a:solidFill>
                            <a:schemeClr val="tx1"/>
                          </a:solidFill>
                        </a:rPr>
                        <a:t> earning a diploma who are assessed on an alternate diploma</a:t>
                      </a:r>
                      <a:r>
                        <a:rPr lang="en-US" sz="1400" b="0" dirty="0" smtClean="0">
                          <a:solidFill>
                            <a:schemeClr val="tx1"/>
                          </a:solidFill>
                        </a:rPr>
                        <a:t>)</a:t>
                      </a:r>
                      <a:endParaRPr lang="en-US" sz="1400" b="0" dirty="0">
                        <a:solidFill>
                          <a:schemeClr val="tx1"/>
                        </a:solidFill>
                      </a:endParaRPr>
                    </a:p>
                  </a:txBody>
                  <a:tcPr marL="68575" marR="68575" marT="0" marB="0">
                    <a:solidFill>
                      <a:schemeClr val="accent3">
                        <a:lumMod val="60000"/>
                        <a:lumOff val="40000"/>
                      </a:schemeClr>
                    </a:solidFill>
                  </a:tcPr>
                </a:tc>
                <a:tc>
                  <a:txBody>
                    <a:bodyPr/>
                    <a:lstStyle/>
                    <a:p>
                      <a:pPr marL="0" marR="0" lvl="0" indent="0" algn="ctr" rtl="0">
                        <a:lnSpc>
                          <a:spcPct val="115000"/>
                        </a:lnSpc>
                        <a:spcBef>
                          <a:spcPts val="0"/>
                        </a:spcBef>
                        <a:spcAft>
                          <a:spcPts val="0"/>
                        </a:spcAft>
                        <a:buSzPct val="25000"/>
                        <a:buNone/>
                      </a:pPr>
                      <a:r>
                        <a:rPr lang="en-US" sz="1400" b="0" dirty="0" smtClean="0">
                          <a:solidFill>
                            <a:schemeClr val="tx1"/>
                          </a:solidFill>
                        </a:rPr>
                        <a:t>100</a:t>
                      </a:r>
                      <a:endParaRPr lang="en-US" sz="1400" b="0" dirty="0">
                        <a:solidFill>
                          <a:schemeClr val="tx1"/>
                        </a:solidFill>
                      </a:endParaRPr>
                    </a:p>
                  </a:txBody>
                  <a:tcPr marL="68575" marR="68575" marT="0" marB="0">
                    <a:solidFill>
                      <a:schemeClr val="accent3">
                        <a:lumMod val="60000"/>
                        <a:lumOff val="40000"/>
                      </a:schemeClr>
                    </a:solidFill>
                  </a:tcPr>
                </a:tc>
              </a:tr>
              <a:tr h="807800">
                <a:tc>
                  <a:txBody>
                    <a:bodyPr/>
                    <a:lstStyle/>
                    <a:p>
                      <a:pPr marL="0" marR="0" lvl="0" indent="0" algn="l" rtl="0">
                        <a:lnSpc>
                          <a:spcPct val="100000"/>
                        </a:lnSpc>
                        <a:spcBef>
                          <a:spcPts val="0"/>
                        </a:spcBef>
                        <a:spcAft>
                          <a:spcPts val="0"/>
                        </a:spcAft>
                        <a:buSzPct val="25000"/>
                        <a:buNone/>
                      </a:pPr>
                      <a:r>
                        <a:rPr lang="en-US" sz="1400" b="1" dirty="0">
                          <a:solidFill>
                            <a:schemeClr val="tx1"/>
                          </a:solidFill>
                        </a:rPr>
                        <a:t>Five and six-year graduate with any diploma</a:t>
                      </a:r>
                    </a:p>
                    <a:p>
                      <a:pPr marL="0" marR="0" lvl="0" indent="0" algn="l" rtl="0">
                        <a:lnSpc>
                          <a:spcPct val="100000"/>
                        </a:lnSpc>
                        <a:spcBef>
                          <a:spcPts val="0"/>
                        </a:spcBef>
                        <a:spcAft>
                          <a:spcPts val="0"/>
                        </a:spcAft>
                        <a:buSzPct val="25000"/>
                        <a:buNone/>
                      </a:pPr>
                      <a:r>
                        <a:rPr lang="en-US" sz="1400" b="0" dirty="0">
                          <a:solidFill>
                            <a:schemeClr val="tx1"/>
                          </a:solidFill>
                        </a:rPr>
                        <a:t>(</a:t>
                      </a:r>
                      <a:r>
                        <a:rPr lang="en-US" sz="1400" b="0" dirty="0" smtClean="0">
                          <a:solidFill>
                            <a:schemeClr val="tx1"/>
                          </a:solidFill>
                        </a:rPr>
                        <a:t>Five-year </a:t>
                      </a:r>
                      <a:r>
                        <a:rPr lang="en-US" sz="1400" b="0" dirty="0">
                          <a:solidFill>
                            <a:schemeClr val="tx1"/>
                          </a:solidFill>
                        </a:rPr>
                        <a:t>graduates who earn an AP score of 3 or higher, an IB score of 4 or higher, or a CLEP of 50 or higher will generate 140 points</a:t>
                      </a:r>
                      <a:r>
                        <a:rPr lang="en-US" sz="1400" b="0" dirty="0" smtClean="0">
                          <a:solidFill>
                            <a:schemeClr val="tx1"/>
                          </a:solidFill>
                        </a:rPr>
                        <a:t>.)</a:t>
                      </a:r>
                      <a:endParaRPr lang="en-US" sz="1400" b="0" dirty="0">
                        <a:solidFill>
                          <a:schemeClr val="tx1"/>
                        </a:solidFill>
                      </a:endParaRPr>
                    </a:p>
                  </a:txBody>
                  <a:tcPr marL="68575" marR="68575" marT="0" marB="0"/>
                </a:tc>
                <a:tc>
                  <a:txBody>
                    <a:bodyPr/>
                    <a:lstStyle/>
                    <a:p>
                      <a:pPr marL="0" marR="0" lvl="0" indent="0" algn="ctr" rtl="0">
                        <a:lnSpc>
                          <a:spcPct val="115000"/>
                        </a:lnSpc>
                        <a:spcBef>
                          <a:spcPts val="0"/>
                        </a:spcBef>
                        <a:spcAft>
                          <a:spcPts val="0"/>
                        </a:spcAft>
                        <a:buSzPct val="25000"/>
                        <a:buNone/>
                      </a:pPr>
                      <a:r>
                        <a:rPr lang="en-US" sz="1400" b="0">
                          <a:solidFill>
                            <a:schemeClr val="tx1"/>
                          </a:solidFill>
                        </a:rPr>
                        <a:t>50-75</a:t>
                      </a:r>
                    </a:p>
                  </a:txBody>
                  <a:tcPr marL="68575" marR="68575" marT="0" marB="0"/>
                </a:tc>
              </a:tr>
              <a:tr h="269275">
                <a:tc>
                  <a:txBody>
                    <a:bodyPr/>
                    <a:lstStyle/>
                    <a:p>
                      <a:pPr marL="0" marR="0" lvl="0" indent="0" algn="l" rtl="0">
                        <a:lnSpc>
                          <a:spcPct val="115000"/>
                        </a:lnSpc>
                        <a:spcBef>
                          <a:spcPts val="0"/>
                        </a:spcBef>
                        <a:spcAft>
                          <a:spcPts val="0"/>
                        </a:spcAft>
                        <a:buNone/>
                      </a:pPr>
                      <a:r>
                        <a:rPr lang="en-US" b="1" dirty="0" err="1">
                          <a:solidFill>
                            <a:schemeClr val="tx1"/>
                          </a:solidFill>
                        </a:rPr>
                        <a:t>HiSET</a:t>
                      </a:r>
                      <a:r>
                        <a:rPr lang="en-US" b="1" dirty="0">
                          <a:solidFill>
                            <a:schemeClr val="tx1"/>
                          </a:solidFill>
                        </a:rPr>
                        <a:t>/GED + JumpStart credential</a:t>
                      </a:r>
                    </a:p>
                  </a:txBody>
                  <a:tcPr marL="68575" marR="68575" marT="0" marB="0"/>
                </a:tc>
                <a:tc>
                  <a:txBody>
                    <a:bodyPr/>
                    <a:lstStyle/>
                    <a:p>
                      <a:pPr marL="0" marR="0" lvl="0" indent="0" algn="ctr" rtl="0">
                        <a:lnSpc>
                          <a:spcPct val="115000"/>
                        </a:lnSpc>
                        <a:spcBef>
                          <a:spcPts val="0"/>
                        </a:spcBef>
                        <a:spcAft>
                          <a:spcPts val="0"/>
                        </a:spcAft>
                        <a:buNone/>
                      </a:pPr>
                      <a:r>
                        <a:rPr lang="en-US">
                          <a:solidFill>
                            <a:schemeClr val="tx1"/>
                          </a:solidFill>
                        </a:rPr>
                        <a:t>40</a:t>
                      </a:r>
                    </a:p>
                  </a:txBody>
                  <a:tcPr marL="68575" marR="68575" marT="0" marB="0"/>
                </a:tc>
              </a:tr>
              <a:tr h="269275">
                <a:tc>
                  <a:txBody>
                    <a:bodyPr/>
                    <a:lstStyle/>
                    <a:p>
                      <a:pPr marL="0" marR="0" lvl="0" indent="0" algn="l" rtl="0">
                        <a:lnSpc>
                          <a:spcPct val="115000"/>
                        </a:lnSpc>
                        <a:spcBef>
                          <a:spcPts val="0"/>
                        </a:spcBef>
                        <a:spcAft>
                          <a:spcPts val="0"/>
                        </a:spcAft>
                        <a:buSzPct val="25000"/>
                        <a:buNone/>
                      </a:pPr>
                      <a:r>
                        <a:rPr lang="en-US" sz="1400" b="1" dirty="0" err="1">
                          <a:solidFill>
                            <a:schemeClr val="tx1"/>
                          </a:solidFill>
                        </a:rPr>
                        <a:t>HiSET</a:t>
                      </a:r>
                      <a:r>
                        <a:rPr lang="en-US" sz="1400" b="1" dirty="0">
                          <a:solidFill>
                            <a:schemeClr val="tx1"/>
                          </a:solidFill>
                        </a:rPr>
                        <a:t>/GED (earned no later than October 1 following last exit record)</a:t>
                      </a:r>
                    </a:p>
                  </a:txBody>
                  <a:tcPr marL="68575" marR="68575" marT="0" marB="0"/>
                </a:tc>
                <a:tc>
                  <a:txBody>
                    <a:bodyPr/>
                    <a:lstStyle/>
                    <a:p>
                      <a:pPr marL="0" marR="0" lvl="0" indent="0" algn="ctr" rtl="0">
                        <a:lnSpc>
                          <a:spcPct val="115000"/>
                        </a:lnSpc>
                        <a:spcBef>
                          <a:spcPts val="0"/>
                        </a:spcBef>
                        <a:spcAft>
                          <a:spcPts val="0"/>
                        </a:spcAft>
                        <a:buSzPct val="25000"/>
                        <a:buNone/>
                      </a:pPr>
                      <a:r>
                        <a:rPr lang="en-US" sz="1400" b="0">
                          <a:solidFill>
                            <a:schemeClr val="tx1"/>
                          </a:solidFill>
                        </a:rPr>
                        <a:t>25</a:t>
                      </a:r>
                    </a:p>
                  </a:txBody>
                  <a:tcPr marL="68575" marR="68575" marT="0" marB="0"/>
                </a:tc>
              </a:tr>
              <a:tr h="269275">
                <a:tc>
                  <a:txBody>
                    <a:bodyPr/>
                    <a:lstStyle/>
                    <a:p>
                      <a:pPr marL="0" marR="0" lvl="0" indent="0" algn="l" rtl="0">
                        <a:lnSpc>
                          <a:spcPct val="115000"/>
                        </a:lnSpc>
                        <a:spcBef>
                          <a:spcPts val="0"/>
                        </a:spcBef>
                        <a:spcAft>
                          <a:spcPts val="0"/>
                        </a:spcAft>
                        <a:buSzPct val="25000"/>
                        <a:buNone/>
                      </a:pPr>
                      <a:r>
                        <a:rPr lang="en-US" sz="1400" b="1" dirty="0">
                          <a:solidFill>
                            <a:schemeClr val="tx1"/>
                          </a:solidFill>
                        </a:rPr>
                        <a:t>Non-graduate without </a:t>
                      </a:r>
                      <a:r>
                        <a:rPr lang="en-US" sz="1400" b="1" dirty="0" err="1">
                          <a:solidFill>
                            <a:schemeClr val="tx1"/>
                          </a:solidFill>
                        </a:rPr>
                        <a:t>HiSET</a:t>
                      </a:r>
                      <a:r>
                        <a:rPr lang="en-US" sz="1400" b="1" dirty="0">
                          <a:solidFill>
                            <a:schemeClr val="tx1"/>
                          </a:solidFill>
                        </a:rPr>
                        <a:t>/GED</a:t>
                      </a:r>
                    </a:p>
                  </a:txBody>
                  <a:tcPr marL="68575" marR="68575" marT="0" marB="0"/>
                </a:tc>
                <a:tc>
                  <a:txBody>
                    <a:bodyPr/>
                    <a:lstStyle/>
                    <a:p>
                      <a:pPr marL="0" marR="0" lvl="0" indent="0" algn="ctr" rtl="0">
                        <a:lnSpc>
                          <a:spcPct val="115000"/>
                        </a:lnSpc>
                        <a:spcBef>
                          <a:spcPts val="0"/>
                        </a:spcBef>
                        <a:spcAft>
                          <a:spcPts val="0"/>
                        </a:spcAft>
                        <a:buSzPct val="25000"/>
                        <a:buNone/>
                      </a:pPr>
                      <a:r>
                        <a:rPr lang="en-US" sz="1400" b="0" dirty="0">
                          <a:solidFill>
                            <a:schemeClr val="tx1"/>
                          </a:solidFill>
                        </a:rPr>
                        <a:t>0</a:t>
                      </a:r>
                    </a:p>
                  </a:txBody>
                  <a:tcPr marL="68575" marR="68575" marT="0" marB="0"/>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7" name="Shape 47"/>
          <p:cNvSpPr txBox="1">
            <a:spLocks noGrp="1"/>
          </p:cNvSpPr>
          <p:nvPr>
            <p:ph type="sldNum" idx="4294967295"/>
          </p:nvPr>
        </p:nvSpPr>
        <p:spPr>
          <a:xfrm>
            <a:off x="7010400" y="6553200"/>
            <a:ext cx="2133600" cy="342900"/>
          </a:xfrm>
          <a:prstGeom prst="rect">
            <a:avLst/>
          </a:prstGeom>
          <a:noFill/>
          <a:ln>
            <a:noFill/>
          </a:ln>
        </p:spPr>
        <p:txBody>
          <a:bodyPr lIns="91425" tIns="45700" rIns="91425" bIns="45700" anchor="ctr" anchorCtr="0">
            <a:noAutofit/>
          </a:bodyPr>
          <a:lstStyle/>
          <a:p>
            <a:pPr marL="0" marR="0" lvl="0" indent="0" algn="r" rtl="0">
              <a:spcBef>
                <a:spcPts val="0"/>
              </a:spcBef>
              <a:buClr>
                <a:srgbClr val="888888"/>
              </a:buClr>
              <a:buSzPct val="25000"/>
              <a:buFont typeface="Arial"/>
              <a:buNone/>
            </a:pPr>
            <a:fld id="{00000000-1234-1234-1234-123412341234}" type="slidenum">
              <a:rPr lang="en-US" sz="1200">
                <a:solidFill>
                  <a:srgbClr val="888888"/>
                </a:solidFill>
                <a:latin typeface="Arial"/>
                <a:ea typeface="Arial"/>
                <a:cs typeface="Arial"/>
                <a:sym typeface="Arial"/>
              </a:rPr>
              <a:t>3</a:t>
            </a:fld>
            <a:endParaRPr lang="en-US" sz="1200">
              <a:solidFill>
                <a:srgbClr val="888888"/>
              </a:solidFill>
              <a:latin typeface="Arial"/>
              <a:ea typeface="Arial"/>
              <a:cs typeface="Arial"/>
              <a:sym typeface="Arial"/>
            </a:endParaRPr>
          </a:p>
        </p:txBody>
      </p:sp>
      <p:sp>
        <p:nvSpPr>
          <p:cNvPr id="45" name="Shape 45"/>
          <p:cNvSpPr txBox="1">
            <a:spLocks noGrp="1"/>
          </p:cNvSpPr>
          <p:nvPr>
            <p:ph type="title" idx="4294967295"/>
          </p:nvPr>
        </p:nvSpPr>
        <p:spPr>
          <a:xfrm>
            <a:off x="0" y="-1"/>
            <a:ext cx="9144000" cy="1484291"/>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alibri"/>
              <a:buNone/>
            </a:pPr>
            <a:r>
              <a:rPr lang="en-US" sz="2800" i="0" u="none" strike="noStrike" cap="none" dirty="0">
                <a:solidFill>
                  <a:schemeClr val="tx1"/>
                </a:solidFill>
                <a:latin typeface="Calibri"/>
                <a:ea typeface="Calibri"/>
                <a:cs typeface="Calibri"/>
                <a:sym typeface="Calibri"/>
              </a:rPr>
              <a:t>ESSA in Louisiana</a:t>
            </a:r>
          </a:p>
        </p:txBody>
      </p:sp>
      <p:sp>
        <p:nvSpPr>
          <p:cNvPr id="46" name="Shape 46"/>
          <p:cNvSpPr txBox="1"/>
          <p:nvPr/>
        </p:nvSpPr>
        <p:spPr>
          <a:xfrm>
            <a:off x="115909" y="1484291"/>
            <a:ext cx="8913790" cy="4801313"/>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Arial"/>
              <a:buChar char="•"/>
            </a:pPr>
            <a:r>
              <a:rPr lang="en-US" sz="1800" dirty="0">
                <a:solidFill>
                  <a:schemeClr val="dk1"/>
                </a:solidFill>
                <a:latin typeface="Calibri"/>
                <a:ea typeface="Calibri"/>
                <a:cs typeface="Calibri"/>
                <a:sym typeface="Calibri"/>
              </a:rPr>
              <a:t>On July 1, 2017, the Every Student Succeeds Act (ESSA) replaces the No Child Left Behind as the country’s federal education law. The law will be in effect when the 2017-2018 school year begins.  </a:t>
            </a:r>
          </a:p>
          <a:p>
            <a:pPr marL="285750" marR="0" lvl="0" indent="-285750" algn="l" rtl="0">
              <a:spcBef>
                <a:spcPts val="0"/>
              </a:spcBef>
              <a:buClr>
                <a:schemeClr val="dk1"/>
              </a:buClr>
              <a:buFont typeface="Arial"/>
              <a:buNone/>
            </a:pPr>
            <a:endParaRPr sz="1800" dirty="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Arial"/>
              <a:buChar char="•"/>
            </a:pPr>
            <a:r>
              <a:rPr lang="en-US" sz="1800" dirty="0">
                <a:solidFill>
                  <a:schemeClr val="dk1"/>
                </a:solidFill>
                <a:latin typeface="Calibri"/>
                <a:ea typeface="Calibri"/>
                <a:cs typeface="Calibri"/>
                <a:sym typeface="Calibri"/>
              </a:rPr>
              <a:t>ESSA provides Louisiana with an opportunity to collaborate with educators, parents, business and community leaders to create an improved K-12 education system that provides all students with equal access and opportunity to high-quality learning. </a:t>
            </a:r>
          </a:p>
          <a:p>
            <a:pPr marL="285750" marR="0" lvl="0" indent="-285750" algn="l" rtl="0">
              <a:spcBef>
                <a:spcPts val="0"/>
              </a:spcBef>
              <a:buClr>
                <a:schemeClr val="dk1"/>
              </a:buClr>
              <a:buFont typeface="Arial"/>
              <a:buNone/>
            </a:pPr>
            <a:endParaRPr sz="1800" dirty="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Arial"/>
              <a:buChar char="•"/>
            </a:pPr>
            <a:r>
              <a:rPr lang="en-US" sz="1800" dirty="0">
                <a:solidFill>
                  <a:schemeClr val="dk1"/>
                </a:solidFill>
                <a:latin typeface="Calibri"/>
                <a:ea typeface="Calibri"/>
                <a:cs typeface="Calibri"/>
                <a:sym typeface="Calibri"/>
              </a:rPr>
              <a:t>ESSA requires that every state capture these improvements in a state plan that is submitted to the federal government. </a:t>
            </a:r>
          </a:p>
          <a:p>
            <a:pPr marL="285750" marR="0" lvl="0" indent="-285750" algn="l" rtl="0">
              <a:spcBef>
                <a:spcPts val="0"/>
              </a:spcBef>
              <a:buClr>
                <a:schemeClr val="dk1"/>
              </a:buClr>
              <a:buFont typeface="Arial"/>
              <a:buNone/>
            </a:pPr>
            <a:endParaRPr sz="1800" dirty="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Arial"/>
              <a:buChar char="•"/>
            </a:pPr>
            <a:r>
              <a:rPr lang="en-US" sz="1800" dirty="0">
                <a:solidFill>
                  <a:schemeClr val="dk1"/>
                </a:solidFill>
                <a:latin typeface="Calibri"/>
                <a:ea typeface="Calibri"/>
                <a:cs typeface="Calibri"/>
                <a:sym typeface="Calibri"/>
              </a:rPr>
              <a:t>Louisiana </a:t>
            </a:r>
            <a:r>
              <a:rPr lang="en-US" sz="1800" dirty="0" smtClean="0">
                <a:solidFill>
                  <a:schemeClr val="dk1"/>
                </a:solidFill>
                <a:latin typeface="Calibri"/>
                <a:ea typeface="Calibri"/>
                <a:cs typeface="Calibri"/>
                <a:sym typeface="Calibri"/>
              </a:rPr>
              <a:t>submitted its plan to U.S</a:t>
            </a:r>
            <a:r>
              <a:rPr lang="en-US" sz="1800" dirty="0">
                <a:solidFill>
                  <a:schemeClr val="dk1"/>
                </a:solidFill>
                <a:latin typeface="Calibri"/>
                <a:ea typeface="Calibri"/>
                <a:cs typeface="Calibri"/>
                <a:sym typeface="Calibri"/>
              </a:rPr>
              <a:t>. Department of Education </a:t>
            </a:r>
            <a:r>
              <a:rPr lang="en-US" sz="1800" dirty="0" smtClean="0">
                <a:solidFill>
                  <a:schemeClr val="dk1"/>
                </a:solidFill>
                <a:latin typeface="Calibri"/>
                <a:ea typeface="Calibri"/>
                <a:cs typeface="Calibri"/>
                <a:sym typeface="Calibri"/>
              </a:rPr>
              <a:t>on April 15 with the intent of receiving feedback </a:t>
            </a:r>
            <a:r>
              <a:rPr lang="en-US" sz="1800" dirty="0">
                <a:solidFill>
                  <a:schemeClr val="dk1"/>
                </a:solidFill>
                <a:latin typeface="Calibri"/>
                <a:ea typeface="Calibri"/>
                <a:cs typeface="Calibri"/>
                <a:sym typeface="Calibri"/>
              </a:rPr>
              <a:t>and final approval of </a:t>
            </a:r>
            <a:r>
              <a:rPr lang="en-US" sz="1800" dirty="0" smtClean="0">
                <a:solidFill>
                  <a:schemeClr val="dk1"/>
                </a:solidFill>
                <a:latin typeface="Calibri"/>
                <a:ea typeface="Calibri"/>
                <a:cs typeface="Calibri"/>
                <a:sym typeface="Calibri"/>
              </a:rPr>
              <a:t>the plan </a:t>
            </a:r>
            <a:r>
              <a:rPr lang="en-US" sz="1800" dirty="0">
                <a:solidFill>
                  <a:schemeClr val="dk1"/>
                </a:solidFill>
                <a:latin typeface="Calibri"/>
                <a:ea typeface="Calibri"/>
                <a:cs typeface="Calibri"/>
                <a:sym typeface="Calibri"/>
              </a:rPr>
              <a:t>prior to the start of the 2017-2018 school </a:t>
            </a:r>
            <a:r>
              <a:rPr lang="en-US" sz="1800" dirty="0" smtClean="0">
                <a:solidFill>
                  <a:schemeClr val="dk1"/>
                </a:solidFill>
                <a:latin typeface="Calibri"/>
                <a:ea typeface="Calibri"/>
                <a:cs typeface="Calibri"/>
                <a:sym typeface="Calibri"/>
              </a:rPr>
              <a:t>year and in </a:t>
            </a:r>
            <a:r>
              <a:rPr lang="en-US" sz="1800" dirty="0">
                <a:solidFill>
                  <a:schemeClr val="dk1"/>
                </a:solidFill>
                <a:latin typeface="Calibri"/>
                <a:ea typeface="Calibri"/>
                <a:cs typeface="Calibri"/>
                <a:sym typeface="Calibri"/>
              </a:rPr>
              <a:t>order to provide educators and families with clarity and consistency.</a:t>
            </a:r>
          </a:p>
          <a:p>
            <a:pPr marL="285750" marR="0" lvl="0" indent="-285750" algn="l" rtl="0">
              <a:spcBef>
                <a:spcPts val="0"/>
              </a:spcBef>
              <a:buClr>
                <a:schemeClr val="dk1"/>
              </a:buClr>
              <a:buFont typeface="Arial"/>
              <a:buNone/>
            </a:pPr>
            <a:endParaRPr sz="1800" dirty="0">
              <a:solidFill>
                <a:schemeClr val="dk1"/>
              </a:solidFill>
              <a:latin typeface="Calibri"/>
              <a:ea typeface="Calibri"/>
              <a:cs typeface="Calibri"/>
              <a:sym typeface="Calibri"/>
            </a:endParaRPr>
          </a:p>
          <a:p>
            <a:pPr marL="285750" marR="0" lvl="0" indent="-285750" algn="l" rtl="0">
              <a:spcBef>
                <a:spcPts val="0"/>
              </a:spcBef>
              <a:buClr>
                <a:schemeClr val="dk1"/>
              </a:buClr>
              <a:buFont typeface="Arial"/>
              <a:buNone/>
            </a:pPr>
            <a:endParaRPr sz="1800"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extBox 2"/>
          <p:cNvSpPr txBox="1"/>
          <p:nvPr/>
        </p:nvSpPr>
        <p:spPr>
          <a:xfrm>
            <a:off x="0" y="3435905"/>
            <a:ext cx="9144000" cy="509666"/>
          </a:xfrm>
          <a:prstGeom prst="rect">
            <a:avLst/>
          </a:prstGeom>
          <a:solidFill>
            <a:schemeClr val="accent5">
              <a:lumMod val="40000"/>
              <a:lumOff val="60000"/>
            </a:schemeClr>
          </a:solidFill>
        </p:spPr>
        <p:txBody>
          <a:bodyPr wrap="square" rtlCol="0">
            <a:spAutoFit/>
          </a:bodyPr>
          <a:lstStyle/>
          <a:p>
            <a:endParaRPr lang="en-US" dirty="0"/>
          </a:p>
        </p:txBody>
      </p:sp>
      <p:sp>
        <p:nvSpPr>
          <p:cNvPr id="103" name="Shape 10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alibri"/>
              <a:buNone/>
            </a:pPr>
            <a:r>
              <a:rPr lang="en-US" sz="2800" dirty="0">
                <a:solidFill>
                  <a:schemeClr val="tx1"/>
                </a:solidFill>
                <a:latin typeface="Calibri"/>
                <a:ea typeface="Calibri"/>
                <a:cs typeface="Calibri"/>
                <a:sym typeface="Calibri"/>
              </a:rPr>
              <a:t>Agenda</a:t>
            </a:r>
          </a:p>
        </p:txBody>
      </p:sp>
      <p:sp>
        <p:nvSpPr>
          <p:cNvPr id="105" name="Shape 105"/>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spcBef>
                <a:spcPts val="0"/>
              </a:spcBef>
              <a:buClr>
                <a:srgbClr val="888888"/>
              </a:buClr>
              <a:buSzPct val="25000"/>
              <a:buFont typeface="Arial"/>
              <a:buNone/>
            </a:pPr>
            <a:fld id="{00000000-1234-1234-1234-123412341234}" type="slidenum">
              <a:rPr lang="en-US" sz="1200">
                <a:solidFill>
                  <a:srgbClr val="888888"/>
                </a:solidFill>
                <a:latin typeface="Arial"/>
                <a:ea typeface="Arial"/>
                <a:cs typeface="Arial"/>
                <a:sym typeface="Arial"/>
              </a:rPr>
              <a:t>30</a:t>
            </a:fld>
            <a:endParaRPr lang="en-US" sz="1200">
              <a:solidFill>
                <a:srgbClr val="888888"/>
              </a:solidFill>
              <a:latin typeface="Arial"/>
              <a:ea typeface="Arial"/>
              <a:cs typeface="Arial"/>
              <a:sym typeface="Arial"/>
            </a:endParaRPr>
          </a:p>
        </p:txBody>
      </p:sp>
      <p:sp>
        <p:nvSpPr>
          <p:cNvPr id="104" name="Shape 104"/>
          <p:cNvSpPr txBox="1"/>
          <p:nvPr/>
        </p:nvSpPr>
        <p:spPr>
          <a:xfrm>
            <a:off x="115050" y="1555150"/>
            <a:ext cx="8325565" cy="48012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Font typeface="Arial" charset="0"/>
              <a:buChar char="•"/>
            </a:pPr>
            <a:endParaRPr sz="1800" dirty="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ESSA Plan Development</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Elementary and Middle Schools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High Schools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Combination Schools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Transition </a:t>
            </a:r>
          </a:p>
          <a:p>
            <a:pPr marL="285750" marR="0" lvl="0" indent="-285750" algn="l" rtl="0">
              <a:spcBef>
                <a:spcPts val="0"/>
              </a:spcBef>
              <a:buClr>
                <a:schemeClr val="dk1"/>
              </a:buClr>
              <a:buFont typeface="Arial" charset="0"/>
              <a:buChar char="•"/>
            </a:pPr>
            <a:endParaRPr lang="en-US" sz="1800" dirty="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Subgroups</a:t>
            </a:r>
          </a:p>
          <a:p>
            <a:pPr marL="285750" marR="0" lvl="0" indent="-285750" algn="l" rtl="0">
              <a:spcBef>
                <a:spcPts val="0"/>
              </a:spcBef>
              <a:buClr>
                <a:schemeClr val="dk1"/>
              </a:buClr>
              <a:buFont typeface="Arial" charset="0"/>
              <a:buChar char="•"/>
            </a:pPr>
            <a:endParaRPr lang="en-US" sz="1800" dirty="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Upcoming Policy Considerations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Resources and Next Steps</a:t>
            </a: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5353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idx="4294967295"/>
          </p:nvPr>
        </p:nvSpPr>
        <p:spPr>
          <a:xfrm>
            <a:off x="0" y="0"/>
            <a:ext cx="9144000" cy="146304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hort Stack"/>
              <a:buNone/>
            </a:pPr>
            <a:r>
              <a:rPr lang="en-US" sz="2800" b="0" i="0" u="none" strike="noStrike" cap="none" dirty="0">
                <a:solidFill>
                  <a:schemeClr val="tx1"/>
                </a:solidFill>
                <a:latin typeface="Calibri"/>
                <a:ea typeface="Calibri"/>
                <a:cs typeface="Calibri"/>
                <a:sym typeface="Calibri"/>
              </a:rPr>
              <a:t>Combination Schools: Weighting</a:t>
            </a:r>
          </a:p>
        </p:txBody>
      </p:sp>
      <p:sp>
        <p:nvSpPr>
          <p:cNvPr id="271" name="Shape 271"/>
          <p:cNvSpPr txBox="1">
            <a:spLocks noGrp="1"/>
          </p:cNvSpPr>
          <p:nvPr>
            <p:ph type="sldNum" idx="4294967295"/>
          </p:nvPr>
        </p:nvSpPr>
        <p:spPr>
          <a:xfrm>
            <a:off x="7010400" y="6553200"/>
            <a:ext cx="2133600" cy="342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31</a:t>
            </a:fld>
            <a:endParaRPr lang="en-US" sz="1200">
              <a:solidFill>
                <a:srgbClr val="888888"/>
              </a:solidFill>
              <a:latin typeface="Arial"/>
              <a:ea typeface="Arial"/>
              <a:cs typeface="Arial"/>
              <a:sym typeface="Arial"/>
            </a:endParaRPr>
          </a:p>
        </p:txBody>
      </p:sp>
      <p:sp>
        <p:nvSpPr>
          <p:cNvPr id="273" name="Shape 273"/>
          <p:cNvSpPr txBox="1">
            <a:spLocks noGrp="1"/>
          </p:cNvSpPr>
          <p:nvPr>
            <p:ph type="body" idx="4294967295"/>
          </p:nvPr>
        </p:nvSpPr>
        <p:spPr>
          <a:xfrm>
            <a:off x="177420" y="1463040"/>
            <a:ext cx="8843750" cy="51054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800" b="1" i="0" u="none" strike="noStrike" cap="none" dirty="0">
                <a:solidFill>
                  <a:schemeClr val="dk1"/>
                </a:solidFill>
                <a:latin typeface="Calibri"/>
                <a:ea typeface="Calibri"/>
                <a:cs typeface="Calibri"/>
                <a:sym typeface="Calibri"/>
              </a:rPr>
              <a:t>School Accountability</a:t>
            </a:r>
          </a:p>
          <a:p>
            <a:pPr marL="0" marR="0" lvl="0" indent="0" algn="l" rtl="0">
              <a:spcBef>
                <a:spcPts val="360"/>
              </a:spcBef>
              <a:spcAft>
                <a:spcPts val="0"/>
              </a:spcAft>
              <a:buClr>
                <a:schemeClr val="dk1"/>
              </a:buClr>
              <a:buSzPct val="25000"/>
              <a:buFont typeface="Arial"/>
              <a:buNone/>
            </a:pPr>
            <a:r>
              <a:rPr lang="en-US" sz="1800" b="0" i="0" u="none" strike="noStrike" cap="none" dirty="0">
                <a:solidFill>
                  <a:schemeClr val="dk1"/>
                </a:solidFill>
                <a:latin typeface="Calibri"/>
                <a:ea typeface="Calibri"/>
                <a:cs typeface="Calibri"/>
                <a:sym typeface="Calibri"/>
              </a:rPr>
              <a:t>Schools with students in both K-8 and 9-12 grades will receive a school performance score based on both the K-8 and 9-12 formulas and weighted by students included in the formula.</a:t>
            </a:r>
          </a:p>
          <a:p>
            <a:pPr marL="0" marR="0" lvl="0" indent="0" algn="l" rtl="0">
              <a:spcBef>
                <a:spcPts val="360"/>
              </a:spcBef>
              <a:spcAft>
                <a:spcPts val="0"/>
              </a:spcAft>
              <a:buClr>
                <a:schemeClr val="dk1"/>
              </a:buClr>
              <a:buSzPct val="25000"/>
              <a:buFont typeface="Arial"/>
              <a:buNone/>
            </a:pPr>
            <a:r>
              <a:rPr lang="en-US" sz="1800" b="1" i="0" u="none" strike="noStrike" cap="none" dirty="0">
                <a:solidFill>
                  <a:schemeClr val="dk1"/>
                </a:solidFill>
                <a:latin typeface="Calibri"/>
                <a:ea typeface="Calibri"/>
                <a:cs typeface="Calibri"/>
                <a:sym typeface="Calibri"/>
              </a:rPr>
              <a:t>Example Calculation</a:t>
            </a:r>
          </a:p>
          <a:p>
            <a:pPr marL="342900" marR="0" lvl="0" indent="-342900" algn="l" rtl="0">
              <a:spcBef>
                <a:spcPts val="360"/>
              </a:spcBef>
              <a:spcAft>
                <a:spcPts val="0"/>
              </a:spcAft>
              <a:buClr>
                <a:schemeClr val="dk1"/>
              </a:buClr>
              <a:buSzPct val="100000"/>
              <a:buFont typeface="Arial"/>
              <a:buAutoNum type="arabicPeriod"/>
            </a:pPr>
            <a:r>
              <a:rPr lang="en-US" sz="1800" b="0" i="0" u="none" strike="noStrike" cap="none" dirty="0">
                <a:solidFill>
                  <a:schemeClr val="dk1"/>
                </a:solidFill>
                <a:latin typeface="Calibri"/>
                <a:ea typeface="Calibri"/>
                <a:cs typeface="Calibri"/>
                <a:sym typeface="Calibri"/>
              </a:rPr>
              <a:t>Calculate K-8 SPS for all students who test or are included in DCAI as for all K-8 schools.</a:t>
            </a:r>
          </a:p>
          <a:p>
            <a:pPr marL="342900" marR="0" lvl="0" indent="-342900" algn="l" rtl="0">
              <a:spcBef>
                <a:spcPts val="360"/>
              </a:spcBef>
              <a:spcAft>
                <a:spcPts val="0"/>
              </a:spcAft>
              <a:buClr>
                <a:schemeClr val="dk1"/>
              </a:buClr>
              <a:buSzPct val="100000"/>
              <a:buFont typeface="Arial"/>
              <a:buAutoNum type="arabicPeriod"/>
            </a:pPr>
            <a:r>
              <a:rPr lang="en-US" sz="1800" b="0" i="0" u="none" strike="noStrike" cap="none" dirty="0">
                <a:solidFill>
                  <a:schemeClr val="dk1"/>
                </a:solidFill>
                <a:latin typeface="Calibri"/>
                <a:ea typeface="Calibri"/>
                <a:cs typeface="Calibri"/>
                <a:sym typeface="Calibri"/>
              </a:rPr>
              <a:t>Calculate HS SPS for EOC and ACT testers, without duplication, and cohort graduation members.</a:t>
            </a:r>
          </a:p>
          <a:p>
            <a:pPr marL="342900" marR="0" lvl="0" indent="-342900" algn="l" rtl="0">
              <a:spcBef>
                <a:spcPts val="360"/>
              </a:spcBef>
              <a:spcAft>
                <a:spcPts val="0"/>
              </a:spcAft>
              <a:buClr>
                <a:schemeClr val="dk1"/>
              </a:buClr>
              <a:buSzPct val="100000"/>
              <a:buFont typeface="Arial"/>
              <a:buAutoNum type="arabicPeriod"/>
            </a:pPr>
            <a:r>
              <a:rPr lang="en-US" sz="1800" b="0" i="0" u="none" strike="noStrike" cap="none" dirty="0">
                <a:solidFill>
                  <a:schemeClr val="dk1"/>
                </a:solidFill>
                <a:latin typeface="Calibri"/>
                <a:ea typeface="Calibri"/>
                <a:cs typeface="Calibri"/>
                <a:sym typeface="Calibri"/>
              </a:rPr>
              <a:t>Determine number of students that are K-8 and number that are high school.</a:t>
            </a:r>
          </a:p>
          <a:p>
            <a:pPr marL="342900" marR="0" lvl="0" indent="-342900" algn="l" rtl="0">
              <a:spcBef>
                <a:spcPts val="360"/>
              </a:spcBef>
              <a:spcAft>
                <a:spcPts val="0"/>
              </a:spcAft>
              <a:buClr>
                <a:schemeClr val="dk1"/>
              </a:buClr>
              <a:buSzPct val="100000"/>
              <a:buFont typeface="Arial"/>
              <a:buAutoNum type="arabicPeriod"/>
            </a:pPr>
            <a:r>
              <a:rPr lang="en-US" sz="1800" b="0" i="0" u="none" strike="noStrike" cap="none" dirty="0">
                <a:solidFill>
                  <a:schemeClr val="dk1"/>
                </a:solidFill>
                <a:latin typeface="Calibri"/>
                <a:ea typeface="Calibri"/>
                <a:cs typeface="Calibri"/>
                <a:sym typeface="Calibri"/>
              </a:rPr>
              <a:t>Average the K-8 SPS and HS SPS using numbers of students to weight the SPS before averaging them.</a:t>
            </a:r>
          </a:p>
          <a:p>
            <a:pPr marL="0" marR="0" lvl="0" indent="0" algn="l" rtl="0">
              <a:spcBef>
                <a:spcPts val="360"/>
              </a:spcBef>
              <a:spcAft>
                <a:spcPts val="0"/>
              </a:spcAft>
              <a:buClr>
                <a:schemeClr val="dk1"/>
              </a:buClr>
              <a:buSzPct val="25000"/>
              <a:buFont typeface="Arial"/>
              <a:buNone/>
            </a:pPr>
            <a:endParaRPr sz="1800" b="0" i="0" u="none" strike="noStrike" cap="none" dirty="0">
              <a:solidFill>
                <a:srgbClr val="FF0000"/>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Arial"/>
              <a:buNone/>
            </a:pPr>
            <a:endParaRPr sz="1800" b="1" i="0" u="none" strike="noStrike" cap="none" dirty="0">
              <a:solidFill>
                <a:schemeClr val="dk1"/>
              </a:solidFill>
              <a:latin typeface="Calibri"/>
              <a:ea typeface="Calibri"/>
              <a:cs typeface="Calibri"/>
              <a:sym typeface="Calibri"/>
            </a:endParaRPr>
          </a:p>
          <a:p>
            <a:pPr marL="0" marR="0" lvl="0" indent="0" algn="l" rtl="0">
              <a:spcBef>
                <a:spcPts val="360"/>
              </a:spcBef>
              <a:buClr>
                <a:schemeClr val="dk1"/>
              </a:buClr>
              <a:buSzPct val="25000"/>
              <a:buFont typeface="Arial"/>
              <a:buNone/>
            </a:pPr>
            <a:endParaRPr sz="1800" b="1" i="0" u="none" strike="noStrike" cap="none" dirty="0">
              <a:solidFill>
                <a:schemeClr val="dk1"/>
              </a:solidFill>
              <a:latin typeface="Calibri"/>
              <a:ea typeface="Calibri"/>
              <a:cs typeface="Calibri"/>
              <a:sym typeface="Calibri"/>
            </a:endParaRPr>
          </a:p>
        </p:txBody>
      </p:sp>
      <p:graphicFrame>
        <p:nvGraphicFramePr>
          <p:cNvPr id="274" name="Shape 274"/>
          <p:cNvGraphicFramePr/>
          <p:nvPr>
            <p:extLst>
              <p:ext uri="{D42A27DB-BD31-4B8C-83A1-F6EECF244321}">
                <p14:modId xmlns:p14="http://schemas.microsoft.com/office/powerpoint/2010/main" val="4229933318"/>
              </p:ext>
            </p:extLst>
          </p:nvPr>
        </p:nvGraphicFramePr>
        <p:xfrm>
          <a:off x="409433" y="4695020"/>
          <a:ext cx="8311485" cy="1488947"/>
        </p:xfrm>
        <a:graphic>
          <a:graphicData uri="http://schemas.openxmlformats.org/drawingml/2006/table">
            <a:tbl>
              <a:tblPr firstCol="1" bandRow="1">
                <a:noFill/>
                <a:tableStyleId>{4BCE4868-9C36-4771-8424-0D2C136C2453}</a:tableStyleId>
              </a:tblPr>
              <a:tblGrid>
                <a:gridCol w="3343701"/>
                <a:gridCol w="2129051"/>
                <a:gridCol w="2838733"/>
              </a:tblGrid>
              <a:tr h="482431">
                <a:tc>
                  <a:txBody>
                    <a:bodyPr/>
                    <a:lstStyle/>
                    <a:p>
                      <a:pPr marL="0" marR="0" lvl="0" indent="0" algn="l" rtl="0">
                        <a:lnSpc>
                          <a:spcPct val="120000"/>
                        </a:lnSpc>
                        <a:spcBef>
                          <a:spcPts val="0"/>
                        </a:spcBef>
                        <a:spcAft>
                          <a:spcPts val="0"/>
                        </a:spcAft>
                        <a:buSzPct val="25000"/>
                        <a:buNone/>
                      </a:pPr>
                      <a:r>
                        <a:rPr lang="en-US" sz="1800" dirty="0">
                          <a:solidFill>
                            <a:schemeClr val="dk1"/>
                          </a:solidFill>
                        </a:rPr>
                        <a:t>K-8</a:t>
                      </a:r>
                    </a:p>
                  </a:txBody>
                  <a:tcPr marL="68575" marR="68575" marT="0" marB="0">
                    <a:solidFill>
                      <a:srgbClr val="92CCDC"/>
                    </a:solidFill>
                  </a:tcPr>
                </a:tc>
                <a:tc>
                  <a:txBody>
                    <a:bodyPr/>
                    <a:lstStyle/>
                    <a:p>
                      <a:pPr marL="0" marR="0" lvl="0" indent="0" algn="l" rtl="0">
                        <a:lnSpc>
                          <a:spcPct val="120000"/>
                        </a:lnSpc>
                        <a:spcBef>
                          <a:spcPts val="0"/>
                        </a:spcBef>
                        <a:spcAft>
                          <a:spcPts val="0"/>
                        </a:spcAft>
                        <a:buSzPct val="25000"/>
                        <a:buNone/>
                      </a:pPr>
                      <a:r>
                        <a:rPr lang="en-US" sz="1800" b="0" dirty="0">
                          <a:solidFill>
                            <a:schemeClr val="dk1"/>
                          </a:solidFill>
                        </a:rPr>
                        <a:t>50 Students</a:t>
                      </a:r>
                    </a:p>
                  </a:txBody>
                  <a:tcPr marL="68575" marR="68575" marT="0" marB="0">
                    <a:solidFill>
                      <a:srgbClr val="D0E3EA"/>
                    </a:solidFill>
                  </a:tcPr>
                </a:tc>
                <a:tc>
                  <a:txBody>
                    <a:bodyPr/>
                    <a:lstStyle/>
                    <a:p>
                      <a:pPr marL="0" marR="0" lvl="0" indent="0" algn="l" rtl="0">
                        <a:lnSpc>
                          <a:spcPct val="120000"/>
                        </a:lnSpc>
                        <a:spcBef>
                          <a:spcPts val="0"/>
                        </a:spcBef>
                        <a:spcAft>
                          <a:spcPts val="0"/>
                        </a:spcAft>
                        <a:buSzPct val="25000"/>
                        <a:buNone/>
                      </a:pPr>
                      <a:r>
                        <a:rPr lang="en-US" sz="1800" b="0">
                          <a:solidFill>
                            <a:schemeClr val="dk1"/>
                          </a:solidFill>
                        </a:rPr>
                        <a:t>33% of all eligible testers</a:t>
                      </a:r>
                    </a:p>
                  </a:txBody>
                  <a:tcPr marL="68575" marR="68575" marT="0" marB="0">
                    <a:solidFill>
                      <a:srgbClr val="D0E3EA"/>
                    </a:solidFill>
                  </a:tcPr>
                </a:tc>
              </a:tr>
              <a:tr h="482431">
                <a:tc>
                  <a:txBody>
                    <a:bodyPr/>
                    <a:lstStyle/>
                    <a:p>
                      <a:pPr marL="0" marR="0" lvl="0" indent="0" algn="l" rtl="0">
                        <a:lnSpc>
                          <a:spcPct val="120000"/>
                        </a:lnSpc>
                        <a:spcBef>
                          <a:spcPts val="0"/>
                        </a:spcBef>
                        <a:spcAft>
                          <a:spcPts val="0"/>
                        </a:spcAft>
                        <a:buSzPct val="25000"/>
                        <a:buNone/>
                      </a:pPr>
                      <a:r>
                        <a:rPr lang="en-US" sz="1800" dirty="0">
                          <a:solidFill>
                            <a:schemeClr val="dk1"/>
                          </a:solidFill>
                        </a:rPr>
                        <a:t>HS </a:t>
                      </a:r>
                    </a:p>
                  </a:txBody>
                  <a:tcPr marL="68575" marR="68575" marT="0" marB="0">
                    <a:solidFill>
                      <a:srgbClr val="92CCDC"/>
                    </a:solidFill>
                  </a:tcPr>
                </a:tc>
                <a:tc>
                  <a:txBody>
                    <a:bodyPr/>
                    <a:lstStyle/>
                    <a:p>
                      <a:pPr marL="0" marR="0" lvl="0" indent="0" algn="l" rtl="0">
                        <a:lnSpc>
                          <a:spcPct val="120000"/>
                        </a:lnSpc>
                        <a:spcBef>
                          <a:spcPts val="0"/>
                        </a:spcBef>
                        <a:spcAft>
                          <a:spcPts val="0"/>
                        </a:spcAft>
                        <a:buSzPct val="25000"/>
                        <a:buNone/>
                      </a:pPr>
                      <a:r>
                        <a:rPr lang="en-US" sz="1800" dirty="0"/>
                        <a:t>100 Students</a:t>
                      </a:r>
                    </a:p>
                  </a:txBody>
                  <a:tcPr marL="68575" marR="68575" marT="0" marB="0">
                    <a:solidFill>
                      <a:srgbClr val="E9F1F5"/>
                    </a:solidFill>
                  </a:tcPr>
                </a:tc>
                <a:tc>
                  <a:txBody>
                    <a:bodyPr/>
                    <a:lstStyle/>
                    <a:p>
                      <a:pPr marL="0" marR="0" lvl="0" indent="0" algn="l" rtl="0">
                        <a:lnSpc>
                          <a:spcPct val="120000"/>
                        </a:lnSpc>
                        <a:spcBef>
                          <a:spcPts val="0"/>
                        </a:spcBef>
                        <a:spcAft>
                          <a:spcPts val="0"/>
                        </a:spcAft>
                        <a:buSzPct val="25000"/>
                        <a:buNone/>
                      </a:pPr>
                      <a:r>
                        <a:rPr lang="en-US" sz="1800" dirty="0"/>
                        <a:t>67% of all eligible testers</a:t>
                      </a:r>
                    </a:p>
                  </a:txBody>
                  <a:tcPr marL="68575" marR="68575" marT="0" marB="0">
                    <a:solidFill>
                      <a:srgbClr val="E9F1F5"/>
                    </a:solidFill>
                  </a:tcPr>
                </a:tc>
              </a:tr>
              <a:tr h="524085">
                <a:tc>
                  <a:txBody>
                    <a:bodyPr/>
                    <a:lstStyle/>
                    <a:p>
                      <a:pPr marL="0" marR="0" lvl="0" indent="0" algn="l" rtl="0">
                        <a:lnSpc>
                          <a:spcPct val="120000"/>
                        </a:lnSpc>
                        <a:spcBef>
                          <a:spcPts val="0"/>
                        </a:spcBef>
                        <a:spcAft>
                          <a:spcPts val="0"/>
                        </a:spcAft>
                        <a:buSzPct val="25000"/>
                        <a:buNone/>
                      </a:pPr>
                      <a:r>
                        <a:rPr lang="en-US" sz="1800" dirty="0">
                          <a:solidFill>
                            <a:schemeClr val="dk1"/>
                          </a:solidFill>
                        </a:rPr>
                        <a:t>Total Students Used for Weights</a:t>
                      </a:r>
                    </a:p>
                  </a:txBody>
                  <a:tcPr marL="68575" marR="68575" marT="0" marB="0">
                    <a:solidFill>
                      <a:srgbClr val="92CCDC"/>
                    </a:solidFill>
                  </a:tcPr>
                </a:tc>
                <a:tc>
                  <a:txBody>
                    <a:bodyPr/>
                    <a:lstStyle/>
                    <a:p>
                      <a:pPr marL="0" marR="0" lvl="0" indent="0" algn="l" rtl="0">
                        <a:lnSpc>
                          <a:spcPct val="120000"/>
                        </a:lnSpc>
                        <a:spcBef>
                          <a:spcPts val="0"/>
                        </a:spcBef>
                        <a:spcAft>
                          <a:spcPts val="0"/>
                        </a:spcAft>
                        <a:buSzPct val="25000"/>
                        <a:buNone/>
                      </a:pPr>
                      <a:r>
                        <a:rPr lang="en-US" sz="1800"/>
                        <a:t>150 Students</a:t>
                      </a:r>
                    </a:p>
                  </a:txBody>
                  <a:tcPr marL="68575" marR="68575" marT="0" marB="0">
                    <a:solidFill>
                      <a:srgbClr val="D0E3EA"/>
                    </a:solidFill>
                  </a:tcPr>
                </a:tc>
                <a:tc>
                  <a:txBody>
                    <a:bodyPr/>
                    <a:lstStyle/>
                    <a:p>
                      <a:pPr marL="0" marR="0" lvl="0" indent="0" algn="l" rtl="0">
                        <a:lnSpc>
                          <a:spcPct val="120000"/>
                        </a:lnSpc>
                        <a:spcBef>
                          <a:spcPts val="0"/>
                        </a:spcBef>
                        <a:spcAft>
                          <a:spcPts val="0"/>
                        </a:spcAft>
                        <a:buSzPct val="25000"/>
                        <a:buNone/>
                      </a:pPr>
                      <a:r>
                        <a:rPr lang="en-US" sz="1800" dirty="0"/>
                        <a:t>100% of eligible testers</a:t>
                      </a:r>
                    </a:p>
                  </a:txBody>
                  <a:tcPr marL="68575" marR="68575" marT="0" marB="0">
                    <a:solidFill>
                      <a:srgbClr val="D0E3EA"/>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extBox 2"/>
          <p:cNvSpPr txBox="1"/>
          <p:nvPr/>
        </p:nvSpPr>
        <p:spPr>
          <a:xfrm>
            <a:off x="0" y="3982455"/>
            <a:ext cx="9144000" cy="509666"/>
          </a:xfrm>
          <a:prstGeom prst="rect">
            <a:avLst/>
          </a:prstGeom>
          <a:solidFill>
            <a:schemeClr val="accent5">
              <a:lumMod val="40000"/>
              <a:lumOff val="60000"/>
            </a:schemeClr>
          </a:solidFill>
        </p:spPr>
        <p:txBody>
          <a:bodyPr wrap="square" rtlCol="0">
            <a:spAutoFit/>
          </a:bodyPr>
          <a:lstStyle/>
          <a:p>
            <a:endParaRPr lang="en-US" dirty="0"/>
          </a:p>
        </p:txBody>
      </p:sp>
      <p:sp>
        <p:nvSpPr>
          <p:cNvPr id="103" name="Shape 10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alibri"/>
              <a:buNone/>
            </a:pPr>
            <a:r>
              <a:rPr lang="en-US" sz="2800" dirty="0">
                <a:solidFill>
                  <a:schemeClr val="tx1"/>
                </a:solidFill>
                <a:latin typeface="Calibri"/>
                <a:ea typeface="Calibri"/>
                <a:cs typeface="Calibri"/>
                <a:sym typeface="Calibri"/>
              </a:rPr>
              <a:t>Agenda</a:t>
            </a:r>
          </a:p>
        </p:txBody>
      </p:sp>
      <p:sp>
        <p:nvSpPr>
          <p:cNvPr id="105" name="Shape 105"/>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spcBef>
                <a:spcPts val="0"/>
              </a:spcBef>
              <a:buClr>
                <a:srgbClr val="888888"/>
              </a:buClr>
              <a:buSzPct val="25000"/>
              <a:buFont typeface="Arial"/>
              <a:buNone/>
            </a:pPr>
            <a:fld id="{00000000-1234-1234-1234-123412341234}" type="slidenum">
              <a:rPr lang="en-US" sz="1200">
                <a:solidFill>
                  <a:srgbClr val="888888"/>
                </a:solidFill>
                <a:latin typeface="Arial"/>
                <a:ea typeface="Arial"/>
                <a:cs typeface="Arial"/>
                <a:sym typeface="Arial"/>
              </a:rPr>
              <a:t>32</a:t>
            </a:fld>
            <a:endParaRPr lang="en-US" sz="1200">
              <a:solidFill>
                <a:srgbClr val="888888"/>
              </a:solidFill>
              <a:latin typeface="Arial"/>
              <a:ea typeface="Arial"/>
              <a:cs typeface="Arial"/>
              <a:sym typeface="Arial"/>
            </a:endParaRPr>
          </a:p>
        </p:txBody>
      </p:sp>
      <p:sp>
        <p:nvSpPr>
          <p:cNvPr id="104" name="Shape 104"/>
          <p:cNvSpPr txBox="1"/>
          <p:nvPr/>
        </p:nvSpPr>
        <p:spPr>
          <a:xfrm>
            <a:off x="115050" y="1555150"/>
            <a:ext cx="8325565" cy="48012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Font typeface="Arial" charset="0"/>
              <a:buChar char="•"/>
            </a:pPr>
            <a:endParaRPr sz="1800" dirty="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ESSA Plan Development</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Elementary and Middle Schools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High Schools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Combination Schools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Transition </a:t>
            </a:r>
          </a:p>
          <a:p>
            <a:pPr marL="285750" marR="0" lvl="0" indent="-285750" algn="l" rtl="0">
              <a:spcBef>
                <a:spcPts val="0"/>
              </a:spcBef>
              <a:buClr>
                <a:schemeClr val="dk1"/>
              </a:buClr>
              <a:buFont typeface="Arial" charset="0"/>
              <a:buChar char="•"/>
            </a:pPr>
            <a:endParaRPr lang="en-US" sz="1800" dirty="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Subgroups</a:t>
            </a:r>
          </a:p>
          <a:p>
            <a:pPr marL="285750" marR="0" lvl="0" indent="-285750" algn="l" rtl="0">
              <a:spcBef>
                <a:spcPts val="0"/>
              </a:spcBef>
              <a:buClr>
                <a:schemeClr val="dk1"/>
              </a:buClr>
              <a:buFont typeface="Arial" charset="0"/>
              <a:buChar char="•"/>
            </a:pPr>
            <a:endParaRPr lang="en-US" sz="1800" dirty="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Upcoming Policy Considerations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Resources and Next Steps</a:t>
            </a: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5353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0486" y="435932"/>
            <a:ext cx="8017328" cy="523220"/>
          </a:xfrm>
          <a:prstGeom prst="rect">
            <a:avLst/>
          </a:prstGeom>
          <a:noFill/>
        </p:spPr>
        <p:txBody>
          <a:bodyPr wrap="square" rtlCol="0" anchor="ctr">
            <a:spAutoFit/>
          </a:bodyPr>
          <a:lstStyle/>
          <a:p>
            <a:pPr algn="ctr"/>
            <a:r>
              <a:rPr lang="en-US" sz="2800" dirty="0" smtClean="0">
                <a:solidFill>
                  <a:prstClr val="black">
                    <a:lumMod val="50000"/>
                  </a:prstClr>
                </a:solidFill>
                <a:latin typeface="Calibri" charset="0"/>
                <a:ea typeface="Calibri" charset="0"/>
                <a:cs typeface="Calibri" charset="0"/>
              </a:rPr>
              <a:t>Transition Overview</a:t>
            </a:r>
            <a:endParaRPr lang="en-US" sz="2800" dirty="0">
              <a:solidFill>
                <a:prstClr val="black">
                  <a:lumMod val="50000"/>
                </a:prstClr>
              </a:solidFill>
              <a:latin typeface="Calibri" charset="0"/>
              <a:ea typeface="Calibri" charset="0"/>
              <a:cs typeface="Calibri" charset="0"/>
            </a:endParaRPr>
          </a:p>
        </p:txBody>
      </p:sp>
      <p:sp>
        <p:nvSpPr>
          <p:cNvPr id="2" name="Rectangle 1"/>
          <p:cNvSpPr/>
          <p:nvPr/>
        </p:nvSpPr>
        <p:spPr>
          <a:xfrm>
            <a:off x="160895" y="1388751"/>
            <a:ext cx="8882744" cy="5216813"/>
          </a:xfrm>
          <a:prstGeom prst="rect">
            <a:avLst/>
          </a:prstGeom>
        </p:spPr>
        <p:txBody>
          <a:bodyPr wrap="square">
            <a:spAutoFit/>
          </a:bodyPr>
          <a:lstStyle/>
          <a:p>
            <a:r>
              <a:rPr lang="is-IS" sz="1700" dirty="0" smtClean="0">
                <a:solidFill>
                  <a:prstClr val="black">
                    <a:lumMod val="50000"/>
                  </a:prstClr>
                </a:solidFill>
                <a:latin typeface="Calibri" charset="0"/>
                <a:ea typeface="Calibri" charset="0"/>
                <a:cs typeface="Calibri" charset="0"/>
              </a:rPr>
              <a:t>The Accountability Commission developed a series of proposals for how student achievemnent and growth should be valued in Louisiana, as well as how Louisiana should transition to the more challenging school rating system over time – ensuring a high bar for students without precipitously dropping scores.</a:t>
            </a:r>
          </a:p>
          <a:p>
            <a:endParaRPr lang="is-IS" sz="1700" dirty="0">
              <a:solidFill>
                <a:prstClr val="black">
                  <a:lumMod val="50000"/>
                </a:prstClr>
              </a:solidFill>
              <a:latin typeface="Calibri" charset="0"/>
              <a:ea typeface="Calibri" charset="0"/>
              <a:cs typeface="Calibri" charset="0"/>
            </a:endParaRPr>
          </a:p>
          <a:p>
            <a:r>
              <a:rPr lang="is-IS" sz="1700" dirty="0" smtClean="0">
                <a:solidFill>
                  <a:prstClr val="black">
                    <a:lumMod val="50000"/>
                  </a:prstClr>
                </a:solidFill>
                <a:latin typeface="Calibri" charset="0"/>
                <a:ea typeface="Calibri" charset="0"/>
                <a:cs typeface="Calibri" charset="0"/>
              </a:rPr>
              <a:t>By endorsing Louisiana’s draft ESSA plan, BESE accepted the majority of the Commission’s recommendations.</a:t>
            </a:r>
          </a:p>
          <a:p>
            <a:endParaRPr lang="is-IS" sz="1700" dirty="0">
              <a:solidFill>
                <a:prstClr val="black">
                  <a:lumMod val="50000"/>
                </a:prstClr>
              </a:solidFill>
              <a:latin typeface="Calibri" charset="0"/>
              <a:ea typeface="Calibri" charset="0"/>
              <a:cs typeface="Calibri" charset="0"/>
            </a:endParaRPr>
          </a:p>
          <a:p>
            <a:r>
              <a:rPr lang="is-IS" sz="1700" dirty="0" smtClean="0">
                <a:solidFill>
                  <a:prstClr val="black">
                    <a:lumMod val="50000"/>
                  </a:prstClr>
                </a:solidFill>
                <a:latin typeface="Calibri" charset="0"/>
                <a:ea typeface="Calibri" charset="0"/>
                <a:cs typeface="Calibri" charset="0"/>
              </a:rPr>
              <a:t>However, in response to specific concerns raised, BESE directed the Department to make two changes to framework.</a:t>
            </a:r>
          </a:p>
          <a:p>
            <a:endParaRPr lang="is-IS" sz="1700" dirty="0">
              <a:solidFill>
                <a:prstClr val="black">
                  <a:lumMod val="50000"/>
                </a:prstClr>
              </a:solidFill>
              <a:latin typeface="Calibri" charset="0"/>
              <a:ea typeface="Calibri" charset="0"/>
              <a:cs typeface="Calibri" charset="0"/>
            </a:endParaRPr>
          </a:p>
          <a:p>
            <a:r>
              <a:rPr lang="is-IS" sz="1700" dirty="0" smtClean="0">
                <a:solidFill>
                  <a:prstClr val="black">
                    <a:lumMod val="50000"/>
                  </a:prstClr>
                </a:solidFill>
                <a:latin typeface="Calibri" charset="0"/>
                <a:ea typeface="Calibri" charset="0"/>
                <a:cs typeface="Calibri" charset="0"/>
              </a:rPr>
              <a:t>1. B</a:t>
            </a:r>
            <a:r>
              <a:rPr lang="en-US" sz="1700" dirty="0" smtClean="0">
                <a:solidFill>
                  <a:prstClr val="black">
                    <a:lumMod val="50000"/>
                  </a:prstClr>
                </a:solidFill>
                <a:latin typeface="Calibri" charset="0"/>
                <a:ea typeface="Calibri" charset="0"/>
                <a:cs typeface="Calibri" charset="0"/>
              </a:rPr>
              <a:t>eginning </a:t>
            </a:r>
            <a:r>
              <a:rPr lang="en-US" sz="1700" dirty="0">
                <a:solidFill>
                  <a:prstClr val="black">
                    <a:lumMod val="50000"/>
                  </a:prstClr>
                </a:solidFill>
                <a:latin typeface="Calibri" charset="0"/>
                <a:ea typeface="Calibri" charset="0"/>
                <a:cs typeface="Calibri" charset="0"/>
              </a:rPr>
              <a:t>in 2018, schools will earn an “A</a:t>
            </a:r>
            <a:r>
              <a:rPr lang="en-US" sz="1700" dirty="0" smtClean="0">
                <a:solidFill>
                  <a:prstClr val="black">
                    <a:lumMod val="50000"/>
                  </a:prstClr>
                </a:solidFill>
                <a:latin typeface="Calibri" charset="0"/>
                <a:ea typeface="Calibri" charset="0"/>
                <a:cs typeface="Calibri" charset="0"/>
              </a:rPr>
              <a:t>” (100 points) </a:t>
            </a:r>
            <a:r>
              <a:rPr lang="en-US" sz="1700" dirty="0">
                <a:solidFill>
                  <a:prstClr val="black">
                    <a:lumMod val="50000"/>
                  </a:prstClr>
                </a:solidFill>
                <a:latin typeface="Calibri" charset="0"/>
                <a:ea typeface="Calibri" charset="0"/>
                <a:cs typeface="Calibri" charset="0"/>
              </a:rPr>
              <a:t>in the accountability formula for students scoring Mastery on LEAP/</a:t>
            </a:r>
            <a:r>
              <a:rPr lang="en-US" sz="1700" dirty="0" smtClean="0">
                <a:solidFill>
                  <a:prstClr val="black">
                    <a:lumMod val="50000"/>
                  </a:prstClr>
                </a:solidFill>
                <a:latin typeface="Calibri" charset="0"/>
                <a:ea typeface="Calibri" charset="0"/>
                <a:cs typeface="Calibri" charset="0"/>
              </a:rPr>
              <a:t>EOCs, for earning a </a:t>
            </a:r>
            <a:r>
              <a:rPr lang="en-US" sz="1700" dirty="0">
                <a:solidFill>
                  <a:prstClr val="black">
                    <a:lumMod val="50000"/>
                  </a:prstClr>
                </a:solidFill>
                <a:latin typeface="Calibri" charset="0"/>
                <a:ea typeface="Calibri" charset="0"/>
                <a:cs typeface="Calibri" charset="0"/>
              </a:rPr>
              <a:t>21 on the ACT and for a 90% or higher cohort graduation rate. Schools will earn a “C</a:t>
            </a:r>
            <a:r>
              <a:rPr lang="en-US" sz="1700" dirty="0" smtClean="0">
                <a:solidFill>
                  <a:prstClr val="black">
                    <a:lumMod val="50000"/>
                  </a:prstClr>
                </a:solidFill>
                <a:latin typeface="Calibri" charset="0"/>
                <a:ea typeface="Calibri" charset="0"/>
                <a:cs typeface="Calibri" charset="0"/>
              </a:rPr>
              <a:t>” (70 points) </a:t>
            </a:r>
            <a:r>
              <a:rPr lang="en-US" sz="1700" dirty="0">
                <a:solidFill>
                  <a:prstClr val="black">
                    <a:lumMod val="50000"/>
                  </a:prstClr>
                </a:solidFill>
                <a:latin typeface="Calibri" charset="0"/>
                <a:ea typeface="Calibri" charset="0"/>
                <a:cs typeface="Calibri" charset="0"/>
              </a:rPr>
              <a:t>for students scoring Basic on LEAP/EOCs or </a:t>
            </a:r>
            <a:r>
              <a:rPr lang="en-US" sz="1700" dirty="0" smtClean="0">
                <a:solidFill>
                  <a:prstClr val="black">
                    <a:lumMod val="50000"/>
                  </a:prstClr>
                </a:solidFill>
                <a:latin typeface="Calibri" charset="0"/>
                <a:ea typeface="Calibri" charset="0"/>
                <a:cs typeface="Calibri" charset="0"/>
              </a:rPr>
              <a:t>an ACT/</a:t>
            </a:r>
            <a:r>
              <a:rPr lang="en-US" sz="1700" dirty="0" err="1" smtClean="0">
                <a:solidFill>
                  <a:prstClr val="black">
                    <a:lumMod val="50000"/>
                  </a:prstClr>
                </a:solidFill>
                <a:latin typeface="Calibri" charset="0"/>
                <a:ea typeface="Calibri" charset="0"/>
                <a:cs typeface="Calibri" charset="0"/>
              </a:rPr>
              <a:t>WorkKeys</a:t>
            </a:r>
            <a:r>
              <a:rPr lang="en-US" sz="1700" dirty="0" smtClean="0">
                <a:solidFill>
                  <a:prstClr val="black">
                    <a:lumMod val="50000"/>
                  </a:prstClr>
                </a:solidFill>
                <a:latin typeface="Calibri" charset="0"/>
                <a:ea typeface="Calibri" charset="0"/>
                <a:cs typeface="Calibri" charset="0"/>
              </a:rPr>
              <a:t> of 18/Silver.</a:t>
            </a:r>
          </a:p>
          <a:p>
            <a:endParaRPr lang="en-US" sz="1700" dirty="0">
              <a:solidFill>
                <a:prstClr val="black">
                  <a:lumMod val="50000"/>
                </a:prstClr>
              </a:solidFill>
              <a:latin typeface="Calibri" charset="0"/>
              <a:ea typeface="Calibri" charset="0"/>
              <a:cs typeface="Calibri" charset="0"/>
            </a:endParaRPr>
          </a:p>
          <a:p>
            <a:r>
              <a:rPr lang="en-US" sz="1700" dirty="0" smtClean="0">
                <a:solidFill>
                  <a:prstClr val="black">
                    <a:lumMod val="50000"/>
                  </a:prstClr>
                </a:solidFill>
                <a:latin typeface="Calibri" charset="0"/>
                <a:ea typeface="Calibri" charset="0"/>
                <a:cs typeface="Calibri" charset="0"/>
              </a:rPr>
              <a:t>2. BESE </a:t>
            </a:r>
            <a:r>
              <a:rPr lang="en-US" sz="1700" dirty="0" smtClean="0">
                <a:solidFill>
                  <a:schemeClr val="tx1"/>
                </a:solidFill>
                <a:latin typeface="Calibri" charset="0"/>
                <a:ea typeface="Calibri" charset="0"/>
                <a:cs typeface="Calibri" charset="0"/>
              </a:rPr>
              <a:t>required </a:t>
            </a:r>
            <a:r>
              <a:rPr lang="en-US" sz="1700" dirty="0">
                <a:solidFill>
                  <a:prstClr val="black">
                    <a:lumMod val="50000"/>
                  </a:prstClr>
                </a:solidFill>
                <a:latin typeface="Calibri" charset="0"/>
                <a:ea typeface="Calibri" charset="0"/>
                <a:cs typeface="Calibri" charset="0"/>
              </a:rPr>
              <a:t>a </a:t>
            </a:r>
            <a:r>
              <a:rPr lang="en-US" sz="1700" dirty="0" smtClean="0">
                <a:solidFill>
                  <a:prstClr val="black">
                    <a:lumMod val="50000"/>
                  </a:prstClr>
                </a:solidFill>
                <a:latin typeface="Calibri" charset="0"/>
                <a:ea typeface="Calibri" charset="0"/>
                <a:cs typeface="Calibri" charset="0"/>
              </a:rPr>
              <a:t>simpler </a:t>
            </a:r>
            <a:r>
              <a:rPr lang="en-US" sz="1700" dirty="0">
                <a:solidFill>
                  <a:prstClr val="black">
                    <a:lumMod val="50000"/>
                  </a:prstClr>
                </a:solidFill>
                <a:latin typeface="Calibri" charset="0"/>
                <a:ea typeface="Calibri" charset="0"/>
                <a:cs typeface="Calibri" charset="0"/>
              </a:rPr>
              <a:t>method </a:t>
            </a:r>
            <a:r>
              <a:rPr lang="en-US" sz="1700" dirty="0" smtClean="0">
                <a:solidFill>
                  <a:prstClr val="black">
                    <a:lumMod val="50000"/>
                  </a:prstClr>
                </a:solidFill>
                <a:latin typeface="Calibri" charset="0"/>
                <a:ea typeface="Calibri" charset="0"/>
                <a:cs typeface="Calibri" charset="0"/>
              </a:rPr>
              <a:t>for transitioning the rating system. Individual indices will be updated next year (e.g., Mastery = 100, Basic = 70); however, the overall letter grade scale will be made easier in 2017-2018. The bar for A, B, and C will rise in 2022 and one final time in 2025.</a:t>
            </a:r>
            <a:endParaRPr lang="is-IS" sz="1000" dirty="0">
              <a:solidFill>
                <a:prstClr val="black">
                  <a:lumMod val="50000"/>
                </a:prstClr>
              </a:solidFill>
              <a:latin typeface="Calibri" charset="0"/>
              <a:ea typeface="Calibri" charset="0"/>
              <a:cs typeface="Calibri" charset="0"/>
            </a:endParaRPr>
          </a:p>
        </p:txBody>
      </p:sp>
    </p:spTree>
    <p:extLst>
      <p:ext uri="{BB962C8B-B14F-4D97-AF65-F5344CB8AC3E}">
        <p14:creationId xmlns:p14="http://schemas.microsoft.com/office/powerpoint/2010/main" val="1028210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64627"/>
            <a:ext cx="9144000" cy="523220"/>
          </a:xfrm>
          <a:prstGeom prst="rect">
            <a:avLst/>
          </a:prstGeom>
          <a:noFill/>
        </p:spPr>
        <p:txBody>
          <a:bodyPr wrap="square" rtlCol="0">
            <a:spAutoFit/>
          </a:bodyPr>
          <a:lstStyle/>
          <a:p>
            <a:pPr algn="ctr"/>
            <a:r>
              <a:rPr lang="en-US" sz="2800" dirty="0" smtClean="0">
                <a:solidFill>
                  <a:prstClr val="black">
                    <a:lumMod val="50000"/>
                  </a:prstClr>
                </a:solidFill>
                <a:latin typeface="Calibri" charset="0"/>
                <a:ea typeface="Calibri" charset="0"/>
                <a:cs typeface="Calibri" charset="0"/>
              </a:rPr>
              <a:t>Letter Grade Scale Transition</a:t>
            </a:r>
          </a:p>
        </p:txBody>
      </p:sp>
      <p:graphicFrame>
        <p:nvGraphicFramePr>
          <p:cNvPr id="4" name="Table 3"/>
          <p:cNvGraphicFramePr>
            <a:graphicFrameLocks noGrp="1"/>
          </p:cNvGraphicFramePr>
          <p:nvPr>
            <p:extLst>
              <p:ext uri="{D42A27DB-BD31-4B8C-83A1-F6EECF244321}">
                <p14:modId xmlns:p14="http://schemas.microsoft.com/office/powerpoint/2010/main" val="3797645735"/>
              </p:ext>
            </p:extLst>
          </p:nvPr>
        </p:nvGraphicFramePr>
        <p:xfrm>
          <a:off x="433306" y="3313083"/>
          <a:ext cx="8277386" cy="2609255"/>
        </p:xfrm>
        <a:graphic>
          <a:graphicData uri="http://schemas.openxmlformats.org/drawingml/2006/table">
            <a:tbl>
              <a:tblPr firstRow="1" bandRow="1">
                <a:tableStyleId>{5940675A-B579-460E-94D1-54222C63F5DA}</a:tableStyleId>
              </a:tblPr>
              <a:tblGrid>
                <a:gridCol w="885986"/>
                <a:gridCol w="1478280"/>
                <a:gridCol w="1478280"/>
                <a:gridCol w="1478280"/>
                <a:gridCol w="1478280"/>
                <a:gridCol w="1478280"/>
              </a:tblGrid>
              <a:tr h="423280">
                <a:tc>
                  <a:txBody>
                    <a:bodyPr/>
                    <a:lstStyle/>
                    <a:p>
                      <a:pPr marL="0" marR="0" algn="ctr">
                        <a:spcBef>
                          <a:spcPts val="0"/>
                        </a:spcBef>
                        <a:spcAft>
                          <a:spcPts val="0"/>
                        </a:spcAft>
                      </a:pPr>
                      <a:r>
                        <a:rPr lang="en-US" sz="1600" dirty="0" smtClean="0">
                          <a:effectLst/>
                          <a:latin typeface="Calibri" charset="0"/>
                          <a:ea typeface="Calibri" charset="0"/>
                          <a:cs typeface="Calibri" charset="0"/>
                        </a:rPr>
                        <a:t>Letter Grade</a:t>
                      </a:r>
                      <a:endParaRPr lang="en-US" sz="1600" dirty="0">
                        <a:effectLst/>
                        <a:latin typeface="Calibri" charset="0"/>
                        <a:ea typeface="Calibri" charset="0"/>
                        <a:cs typeface="Calibri" charset="0"/>
                      </a:endParaRPr>
                    </a:p>
                  </a:txBody>
                  <a:tcPr marL="45720" marR="45720" anchor="ctr">
                    <a:solidFill>
                      <a:schemeClr val="accent5">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s-IS" sz="1600" u="none" strike="noStrike" dirty="0" smtClean="0">
                          <a:effectLst/>
                          <a:latin typeface="Calibri" charset="0"/>
                          <a:ea typeface="Calibri" charset="0"/>
                          <a:cs typeface="Calibri" charset="0"/>
                        </a:rPr>
                        <a:t>2013 Baseline Scale</a:t>
                      </a:r>
                      <a:endParaRPr lang="is-IS" sz="1600" b="1" i="0" u="none" strike="noStrike" dirty="0" smtClean="0">
                        <a:solidFill>
                          <a:schemeClr val="bg1"/>
                        </a:solidFill>
                        <a:effectLst/>
                        <a:latin typeface="Calibri" charset="0"/>
                        <a:ea typeface="Calibri" charset="0"/>
                        <a:cs typeface="Calibri" charset="0"/>
                      </a:endParaRPr>
                    </a:p>
                  </a:txBody>
                  <a:tcPr marL="45720" marR="45720" anchor="ctr">
                    <a:solidFill>
                      <a:schemeClr val="accent5">
                        <a:lumMod val="20000"/>
                        <a:lumOff val="80000"/>
                      </a:schemeClr>
                    </a:solidFill>
                  </a:tcPr>
                </a:tc>
                <a:tc>
                  <a:txBody>
                    <a:bodyPr/>
                    <a:lstStyle/>
                    <a:p>
                      <a:pPr algn="ctr" fontAlgn="b"/>
                      <a:r>
                        <a:rPr lang="is-IS" sz="1600" u="none" strike="noStrike" dirty="0" smtClean="0">
                          <a:effectLst/>
                          <a:latin typeface="Calibri" charset="0"/>
                          <a:ea typeface="Calibri" charset="0"/>
                          <a:cs typeface="Calibri" charset="0"/>
                        </a:rPr>
                        <a:t>2016 Curve</a:t>
                      </a:r>
                      <a:r>
                        <a:rPr lang="is-IS" sz="1600" u="none" strike="noStrike" baseline="0" dirty="0" smtClean="0">
                          <a:effectLst/>
                          <a:latin typeface="Calibri" charset="0"/>
                          <a:ea typeface="Calibri" charset="0"/>
                          <a:cs typeface="Calibri" charset="0"/>
                        </a:rPr>
                        <a:t>d </a:t>
                      </a:r>
                      <a:r>
                        <a:rPr lang="is-IS" sz="1600" u="none" strike="noStrike" dirty="0" smtClean="0">
                          <a:effectLst/>
                          <a:latin typeface="Calibri" charset="0"/>
                          <a:ea typeface="Calibri" charset="0"/>
                          <a:cs typeface="Calibri" charset="0"/>
                        </a:rPr>
                        <a:t>Elementary/ Middle Scale</a:t>
                      </a:r>
                      <a:endParaRPr lang="is-IS" sz="1600" b="1" i="0" u="none" strike="noStrike" dirty="0">
                        <a:solidFill>
                          <a:schemeClr val="bg1"/>
                        </a:solidFill>
                        <a:effectLst/>
                        <a:latin typeface="Calibri" charset="0"/>
                        <a:ea typeface="Calibri" charset="0"/>
                        <a:cs typeface="Calibri" charset="0"/>
                      </a:endParaRPr>
                    </a:p>
                  </a:txBody>
                  <a:tcPr marL="45720" marR="45720" anchor="ctr">
                    <a:solidFill>
                      <a:schemeClr val="accent5">
                        <a:lumMod val="20000"/>
                        <a:lumOff val="80000"/>
                      </a:schemeClr>
                    </a:solidFill>
                  </a:tcPr>
                </a:tc>
                <a:tc>
                  <a:txBody>
                    <a:bodyPr/>
                    <a:lstStyle/>
                    <a:p>
                      <a:pPr algn="ctr" fontAlgn="b"/>
                      <a:r>
                        <a:rPr lang="is-IS" sz="1600" u="none" strike="noStrike" dirty="0" smtClean="0">
                          <a:effectLst/>
                          <a:latin typeface="Calibri" charset="0"/>
                          <a:ea typeface="Calibri" charset="0"/>
                          <a:cs typeface="Calibri" charset="0"/>
                        </a:rPr>
                        <a:t>2018 Scale</a:t>
                      </a:r>
                      <a:endParaRPr lang="is-IS" sz="1600" b="1" i="0" u="none" strike="noStrike" dirty="0">
                        <a:solidFill>
                          <a:schemeClr val="bg1"/>
                        </a:solidFill>
                        <a:effectLst/>
                        <a:latin typeface="Calibri" charset="0"/>
                        <a:ea typeface="Calibri" charset="0"/>
                        <a:cs typeface="Calibri" charset="0"/>
                      </a:endParaRPr>
                    </a:p>
                  </a:txBody>
                  <a:tcPr marL="45720" marR="45720" anchor="ctr">
                    <a:solidFill>
                      <a:schemeClr val="accent5">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s-IS" sz="1600" u="none" strike="noStrike" dirty="0" smtClean="0">
                          <a:effectLst/>
                          <a:latin typeface="Calibri" charset="0"/>
                          <a:ea typeface="Calibri" charset="0"/>
                          <a:cs typeface="Calibri" charset="0"/>
                        </a:rPr>
                        <a:t>2022 Scale</a:t>
                      </a:r>
                    </a:p>
                  </a:txBody>
                  <a:tcPr marL="45720" marR="45720" anchor="ctr">
                    <a:solidFill>
                      <a:schemeClr val="accent5">
                        <a:lumMod val="60000"/>
                        <a:lumOff val="40000"/>
                      </a:schemeClr>
                    </a:solidFill>
                  </a:tcPr>
                </a:tc>
                <a:tc>
                  <a:txBody>
                    <a:bodyPr/>
                    <a:lstStyle/>
                    <a:p>
                      <a:pPr algn="ctr" fontAlgn="b"/>
                      <a:r>
                        <a:rPr lang="is-IS" sz="1600" u="none" strike="noStrike" dirty="0" smtClean="0">
                          <a:effectLst/>
                          <a:latin typeface="Calibri" charset="0"/>
                          <a:ea typeface="Calibri" charset="0"/>
                          <a:cs typeface="Calibri" charset="0"/>
                        </a:rPr>
                        <a:t>2025 Scale</a:t>
                      </a:r>
                      <a:endParaRPr lang="is-IS" sz="1600" b="1" i="0" u="none" strike="noStrike" dirty="0">
                        <a:solidFill>
                          <a:schemeClr val="bg1"/>
                        </a:solidFill>
                        <a:effectLst/>
                        <a:latin typeface="Calibri" charset="0"/>
                        <a:ea typeface="Calibri" charset="0"/>
                        <a:cs typeface="Calibri" charset="0"/>
                      </a:endParaRPr>
                    </a:p>
                  </a:txBody>
                  <a:tcPr marL="45720" marR="45720" anchor="ctr">
                    <a:solidFill>
                      <a:schemeClr val="accent5">
                        <a:lumMod val="60000"/>
                        <a:lumOff val="40000"/>
                      </a:schemeClr>
                    </a:solidFill>
                  </a:tcPr>
                </a:tc>
              </a:tr>
              <a:tr h="357259">
                <a:tc>
                  <a:txBody>
                    <a:bodyPr/>
                    <a:lstStyle/>
                    <a:p>
                      <a:pPr marL="0" marR="0" algn="ctr">
                        <a:spcBef>
                          <a:spcPts val="0"/>
                        </a:spcBef>
                        <a:spcAft>
                          <a:spcPts val="0"/>
                        </a:spcAft>
                      </a:pPr>
                      <a:r>
                        <a:rPr lang="en-US" sz="1600" dirty="0" smtClean="0">
                          <a:effectLst/>
                          <a:latin typeface="Calibri" charset="0"/>
                          <a:ea typeface="Calibri" charset="0"/>
                          <a:cs typeface="Calibri" charset="0"/>
                        </a:rPr>
                        <a:t>A</a:t>
                      </a:r>
                      <a:endParaRPr lang="en-US" sz="1600" dirty="0">
                        <a:solidFill>
                          <a:schemeClr val="tx1"/>
                        </a:solidFill>
                        <a:effectLst/>
                        <a:latin typeface="Calibri" charset="0"/>
                        <a:ea typeface="Calibri" charset="0"/>
                        <a:cs typeface="Calibri" charset="0"/>
                      </a:endParaRPr>
                    </a:p>
                  </a:txBody>
                  <a:tcPr marL="45720" marR="45720"/>
                </a:tc>
                <a:tc>
                  <a:txBody>
                    <a:bodyPr/>
                    <a:lstStyle/>
                    <a:p>
                      <a:pPr algn="ctr" fontAlgn="b"/>
                      <a:r>
                        <a:rPr lang="hr-HR" sz="1600" b="0" i="0" u="none" strike="noStrike" dirty="0" smtClean="0">
                          <a:solidFill>
                            <a:srgbClr val="000000"/>
                          </a:solidFill>
                          <a:effectLst/>
                          <a:latin typeface="Calibri" charset="0"/>
                          <a:ea typeface="Calibri" charset="0"/>
                          <a:cs typeface="Calibri" charset="0"/>
                        </a:rPr>
                        <a:t>100.0</a:t>
                      </a:r>
                      <a:r>
                        <a:rPr lang="hr-HR" sz="1600" b="0" i="0" u="none" strike="noStrike" baseline="0" dirty="0" smtClean="0">
                          <a:solidFill>
                            <a:srgbClr val="000000"/>
                          </a:solidFill>
                          <a:effectLst/>
                          <a:latin typeface="Calibri" charset="0"/>
                          <a:ea typeface="Calibri" charset="0"/>
                          <a:cs typeface="Calibri" charset="0"/>
                        </a:rPr>
                        <a:t> - 150</a:t>
                      </a:r>
                      <a:endParaRPr lang="hr-HR" sz="1600" b="0" i="0" u="none" strike="noStrike" dirty="0">
                        <a:solidFill>
                          <a:srgbClr val="000000"/>
                        </a:solidFill>
                        <a:effectLst/>
                        <a:latin typeface="Calibri" charset="0"/>
                        <a:ea typeface="Calibri" charset="0"/>
                        <a:cs typeface="Calibri" charset="0"/>
                      </a:endParaRPr>
                    </a:p>
                  </a:txBody>
                  <a:tcPr marL="45720" marR="45720" anchor="ctr"/>
                </a:tc>
                <a:tc>
                  <a:txBody>
                    <a:bodyPr/>
                    <a:lstStyle/>
                    <a:p>
                      <a:pPr algn="ctr" fontAlgn="b"/>
                      <a:r>
                        <a:rPr lang="hr-HR" sz="1600" b="0" i="0" u="none" strike="noStrike" dirty="0" smtClean="0">
                          <a:solidFill>
                            <a:srgbClr val="000000"/>
                          </a:solidFill>
                          <a:effectLst/>
                          <a:latin typeface="Calibri" charset="0"/>
                          <a:ea typeface="Calibri" charset="0"/>
                          <a:cs typeface="Calibri" charset="0"/>
                        </a:rPr>
                        <a:t>100.0 - 150</a:t>
                      </a:r>
                      <a:endParaRPr lang="hr-HR" sz="1600" b="0" i="0" u="none" strike="noStrike" dirty="0">
                        <a:solidFill>
                          <a:srgbClr val="000000"/>
                        </a:solidFill>
                        <a:effectLst/>
                        <a:latin typeface="Calibri" charset="0"/>
                        <a:ea typeface="Calibri" charset="0"/>
                        <a:cs typeface="Calibri" charset="0"/>
                      </a:endParaRPr>
                    </a:p>
                  </a:txBody>
                  <a:tcPr marL="45720" marR="45720" anchor="ctr"/>
                </a:tc>
                <a:tc>
                  <a:txBody>
                    <a:bodyPr/>
                    <a:lstStyle/>
                    <a:p>
                      <a:pPr algn="ctr" fontAlgn="b"/>
                      <a:r>
                        <a:rPr lang="pl-PL" sz="1600" b="0" i="0" u="none" strike="noStrike" dirty="0" smtClean="0">
                          <a:solidFill>
                            <a:srgbClr val="000000"/>
                          </a:solidFill>
                          <a:effectLst/>
                          <a:latin typeface="Calibri" charset="0"/>
                          <a:ea typeface="Calibri" charset="0"/>
                          <a:cs typeface="Calibri" charset="0"/>
                        </a:rPr>
                        <a:t>90.0 </a:t>
                      </a:r>
                      <a:r>
                        <a:rPr lang="pl-PL" sz="1600" b="0" i="0" u="none" strike="noStrike" dirty="0">
                          <a:solidFill>
                            <a:srgbClr val="000000"/>
                          </a:solidFill>
                          <a:effectLst/>
                          <a:latin typeface="Calibri" charset="0"/>
                          <a:ea typeface="Calibri" charset="0"/>
                          <a:cs typeface="Calibri" charset="0"/>
                        </a:rPr>
                        <a:t>- 150.0</a:t>
                      </a:r>
                    </a:p>
                  </a:txBody>
                  <a:tcPr marL="6350" marR="6350" marT="6350" marB="0" anchor="ctr"/>
                </a:tc>
                <a:tc>
                  <a:txBody>
                    <a:bodyPr/>
                    <a:lstStyle/>
                    <a:p>
                      <a:pPr algn="ctr" fontAlgn="b"/>
                      <a:r>
                        <a:rPr lang="pl-PL" sz="1600" b="0" i="0" u="none" strike="noStrike" dirty="0" smtClean="0">
                          <a:solidFill>
                            <a:srgbClr val="000000"/>
                          </a:solidFill>
                          <a:effectLst/>
                          <a:latin typeface="Calibri" charset="0"/>
                          <a:ea typeface="Calibri" charset="0"/>
                          <a:cs typeface="Calibri" charset="0"/>
                        </a:rPr>
                        <a:t>95.0 - 150.0</a:t>
                      </a:r>
                      <a:endParaRPr lang="pl-PL" sz="1600" b="0" i="0" u="none" strike="noStrike" dirty="0">
                        <a:solidFill>
                          <a:srgbClr val="000000"/>
                        </a:solidFill>
                        <a:effectLst/>
                        <a:latin typeface="Calibri" charset="0"/>
                        <a:ea typeface="Calibri" charset="0"/>
                        <a:cs typeface="Calibri" charset="0"/>
                      </a:endParaRPr>
                    </a:p>
                  </a:txBody>
                  <a:tcPr marL="6350" marR="6350" marT="6350" marB="0" anchor="ctr"/>
                </a:tc>
                <a:tc>
                  <a:txBody>
                    <a:bodyPr/>
                    <a:lstStyle/>
                    <a:p>
                      <a:pPr algn="ctr" fontAlgn="b"/>
                      <a:r>
                        <a:rPr lang="hr-HR" sz="1600" b="0" i="0" u="none" strike="noStrike" dirty="0" smtClean="0">
                          <a:solidFill>
                            <a:srgbClr val="000000"/>
                          </a:solidFill>
                          <a:effectLst/>
                          <a:latin typeface="Calibri" charset="0"/>
                          <a:ea typeface="Calibri" charset="0"/>
                          <a:cs typeface="Calibri" charset="0"/>
                        </a:rPr>
                        <a:t>100.0</a:t>
                      </a:r>
                      <a:r>
                        <a:rPr lang="hr-HR" sz="1600" b="0" i="0" u="none" strike="noStrike" baseline="0" dirty="0" smtClean="0">
                          <a:solidFill>
                            <a:srgbClr val="000000"/>
                          </a:solidFill>
                          <a:effectLst/>
                          <a:latin typeface="Calibri" charset="0"/>
                          <a:ea typeface="Calibri" charset="0"/>
                          <a:cs typeface="Calibri" charset="0"/>
                        </a:rPr>
                        <a:t> - 150</a:t>
                      </a:r>
                      <a:endParaRPr lang="hr-HR" sz="1600" b="0" i="0" u="none" strike="noStrike" dirty="0">
                        <a:solidFill>
                          <a:srgbClr val="000000"/>
                        </a:solidFill>
                        <a:effectLst/>
                        <a:latin typeface="Calibri" charset="0"/>
                        <a:ea typeface="Calibri" charset="0"/>
                        <a:cs typeface="Calibri" charset="0"/>
                      </a:endParaRPr>
                    </a:p>
                  </a:txBody>
                  <a:tcPr marL="45720" marR="45720" anchor="ctr"/>
                </a:tc>
              </a:tr>
              <a:tr h="357259">
                <a:tc>
                  <a:txBody>
                    <a:bodyPr/>
                    <a:lstStyle/>
                    <a:p>
                      <a:pPr marL="0" marR="0" algn="ctr">
                        <a:spcBef>
                          <a:spcPts val="0"/>
                        </a:spcBef>
                        <a:spcAft>
                          <a:spcPts val="0"/>
                        </a:spcAft>
                      </a:pPr>
                      <a:r>
                        <a:rPr lang="en-US" sz="1600" dirty="0" smtClean="0">
                          <a:effectLst/>
                          <a:latin typeface="Calibri" charset="0"/>
                          <a:ea typeface="Calibri" charset="0"/>
                          <a:cs typeface="Calibri" charset="0"/>
                        </a:rPr>
                        <a:t>B</a:t>
                      </a:r>
                      <a:endParaRPr lang="en-US" sz="1600" dirty="0">
                        <a:solidFill>
                          <a:schemeClr val="tx1"/>
                        </a:solidFill>
                        <a:effectLst/>
                        <a:latin typeface="Calibri" charset="0"/>
                        <a:ea typeface="Calibri" charset="0"/>
                        <a:cs typeface="Calibri" charset="0"/>
                      </a:endParaRPr>
                    </a:p>
                  </a:txBody>
                  <a:tcPr marL="45720" marR="45720"/>
                </a:tc>
                <a:tc>
                  <a:txBody>
                    <a:bodyPr/>
                    <a:lstStyle/>
                    <a:p>
                      <a:pPr algn="ctr" fontAlgn="b"/>
                      <a:r>
                        <a:rPr lang="cs-CZ" sz="1600" b="0" i="0" u="none" strike="noStrike" dirty="0" smtClean="0">
                          <a:solidFill>
                            <a:srgbClr val="000000"/>
                          </a:solidFill>
                          <a:effectLst/>
                          <a:latin typeface="Calibri" charset="0"/>
                          <a:ea typeface="Calibri" charset="0"/>
                          <a:cs typeface="Calibri" charset="0"/>
                        </a:rPr>
                        <a:t>85.0</a:t>
                      </a:r>
                      <a:r>
                        <a:rPr lang="cs-CZ" sz="1600" b="0" i="0" u="none" strike="noStrike" baseline="0" dirty="0" smtClean="0">
                          <a:solidFill>
                            <a:srgbClr val="000000"/>
                          </a:solidFill>
                          <a:effectLst/>
                          <a:latin typeface="Calibri" charset="0"/>
                          <a:ea typeface="Calibri" charset="0"/>
                          <a:cs typeface="Calibri" charset="0"/>
                        </a:rPr>
                        <a:t> - 99.9</a:t>
                      </a:r>
                      <a:endParaRPr lang="cs-CZ" sz="1600" b="0" i="0" u="none" strike="noStrike" dirty="0">
                        <a:solidFill>
                          <a:srgbClr val="000000"/>
                        </a:solidFill>
                        <a:effectLst/>
                        <a:latin typeface="Calibri" charset="0"/>
                        <a:ea typeface="Calibri" charset="0"/>
                        <a:cs typeface="Calibri" charset="0"/>
                      </a:endParaRPr>
                    </a:p>
                  </a:txBody>
                  <a:tcPr marL="45720" marR="45720" anchor="ctr"/>
                </a:tc>
                <a:tc>
                  <a:txBody>
                    <a:bodyPr/>
                    <a:lstStyle/>
                    <a:p>
                      <a:pPr algn="ctr" fontAlgn="b"/>
                      <a:r>
                        <a:rPr lang="cs-CZ" sz="1600" b="0" i="0" u="none" strike="noStrike" dirty="0" smtClean="0">
                          <a:solidFill>
                            <a:srgbClr val="000000"/>
                          </a:solidFill>
                          <a:effectLst/>
                          <a:latin typeface="Calibri" charset="0"/>
                          <a:ea typeface="Calibri" charset="0"/>
                          <a:cs typeface="Calibri" charset="0"/>
                        </a:rPr>
                        <a:t>85.0 - 99.9</a:t>
                      </a:r>
                      <a:endParaRPr lang="cs-CZ" sz="1600" b="0" i="0" u="none" strike="noStrike" dirty="0">
                        <a:solidFill>
                          <a:srgbClr val="000000"/>
                        </a:solidFill>
                        <a:effectLst/>
                        <a:latin typeface="Calibri" charset="0"/>
                        <a:ea typeface="Calibri" charset="0"/>
                        <a:cs typeface="Calibri" charset="0"/>
                      </a:endParaRPr>
                    </a:p>
                  </a:txBody>
                  <a:tcPr marL="45720" marR="45720" anchor="ctr"/>
                </a:tc>
                <a:tc>
                  <a:txBody>
                    <a:bodyPr/>
                    <a:lstStyle/>
                    <a:p>
                      <a:pPr algn="ctr" fontAlgn="b"/>
                      <a:r>
                        <a:rPr lang="ro-RO" sz="1600" b="0" i="0" u="none" strike="noStrike" dirty="0" smtClean="0">
                          <a:solidFill>
                            <a:srgbClr val="000000"/>
                          </a:solidFill>
                          <a:effectLst/>
                          <a:latin typeface="Calibri" charset="0"/>
                          <a:ea typeface="Calibri" charset="0"/>
                          <a:cs typeface="Calibri" charset="0"/>
                        </a:rPr>
                        <a:t>75.0 </a:t>
                      </a:r>
                      <a:r>
                        <a:rPr lang="ro-RO" sz="1600" b="0" i="0" u="none" strike="noStrike" dirty="0">
                          <a:solidFill>
                            <a:srgbClr val="000000"/>
                          </a:solidFill>
                          <a:effectLst/>
                          <a:latin typeface="Calibri" charset="0"/>
                          <a:ea typeface="Calibri" charset="0"/>
                          <a:cs typeface="Calibri" charset="0"/>
                        </a:rPr>
                        <a:t>- </a:t>
                      </a:r>
                      <a:r>
                        <a:rPr lang="ro-RO" sz="1600" b="0" i="0" u="none" strike="noStrike" dirty="0" smtClean="0">
                          <a:solidFill>
                            <a:srgbClr val="000000"/>
                          </a:solidFill>
                          <a:effectLst/>
                          <a:latin typeface="Calibri" charset="0"/>
                          <a:ea typeface="Calibri" charset="0"/>
                          <a:cs typeface="Calibri" charset="0"/>
                        </a:rPr>
                        <a:t>89.9</a:t>
                      </a:r>
                      <a:endParaRPr lang="ro-RO" sz="1600" b="0" i="0" u="none" strike="noStrike" dirty="0">
                        <a:solidFill>
                          <a:srgbClr val="000000"/>
                        </a:solidFill>
                        <a:effectLst/>
                        <a:latin typeface="Calibri" charset="0"/>
                        <a:ea typeface="Calibri" charset="0"/>
                        <a:cs typeface="Calibri" charset="0"/>
                      </a:endParaRPr>
                    </a:p>
                  </a:txBody>
                  <a:tcPr marL="6350" marR="6350" marT="6350" marB="0" anchor="ctr"/>
                </a:tc>
                <a:tc>
                  <a:txBody>
                    <a:bodyPr/>
                    <a:lstStyle/>
                    <a:p>
                      <a:pPr algn="ctr" fontAlgn="b"/>
                      <a:r>
                        <a:rPr lang="is-IS" sz="1600" b="0" i="0" u="none" strike="noStrike" dirty="0" smtClean="0">
                          <a:solidFill>
                            <a:srgbClr val="000000"/>
                          </a:solidFill>
                          <a:effectLst/>
                          <a:latin typeface="Calibri" charset="0"/>
                          <a:ea typeface="Calibri" charset="0"/>
                          <a:cs typeface="Calibri" charset="0"/>
                        </a:rPr>
                        <a:t>80.0 – 94.9</a:t>
                      </a:r>
                      <a:endParaRPr lang="is-IS" sz="1600" b="0" i="0" u="none" strike="noStrike" dirty="0">
                        <a:solidFill>
                          <a:srgbClr val="000000"/>
                        </a:solidFill>
                        <a:effectLst/>
                        <a:latin typeface="Calibri" charset="0"/>
                        <a:ea typeface="Calibri" charset="0"/>
                        <a:cs typeface="Calibri" charset="0"/>
                      </a:endParaRPr>
                    </a:p>
                  </a:txBody>
                  <a:tcPr marL="6350" marR="6350" marT="6350" marB="0" anchor="ctr"/>
                </a:tc>
                <a:tc>
                  <a:txBody>
                    <a:bodyPr/>
                    <a:lstStyle/>
                    <a:p>
                      <a:pPr algn="ctr" fontAlgn="b"/>
                      <a:r>
                        <a:rPr lang="cs-CZ" sz="1600" b="0" i="0" u="none" strike="noStrike" dirty="0" smtClean="0">
                          <a:solidFill>
                            <a:srgbClr val="000000"/>
                          </a:solidFill>
                          <a:effectLst/>
                          <a:latin typeface="Calibri" charset="0"/>
                          <a:ea typeface="Calibri" charset="0"/>
                          <a:cs typeface="Calibri" charset="0"/>
                        </a:rPr>
                        <a:t>85.0</a:t>
                      </a:r>
                      <a:r>
                        <a:rPr lang="cs-CZ" sz="1600" b="0" i="0" u="none" strike="noStrike" baseline="0" dirty="0" smtClean="0">
                          <a:solidFill>
                            <a:srgbClr val="000000"/>
                          </a:solidFill>
                          <a:effectLst/>
                          <a:latin typeface="Calibri" charset="0"/>
                          <a:ea typeface="Calibri" charset="0"/>
                          <a:cs typeface="Calibri" charset="0"/>
                        </a:rPr>
                        <a:t> - 99.9</a:t>
                      </a:r>
                      <a:endParaRPr lang="cs-CZ" sz="1600" b="0" i="0" u="none" strike="noStrike" dirty="0">
                        <a:solidFill>
                          <a:srgbClr val="000000"/>
                        </a:solidFill>
                        <a:effectLst/>
                        <a:latin typeface="Calibri" charset="0"/>
                        <a:ea typeface="Calibri" charset="0"/>
                        <a:cs typeface="Calibri" charset="0"/>
                      </a:endParaRPr>
                    </a:p>
                  </a:txBody>
                  <a:tcPr marL="45720" marR="45720" anchor="ctr"/>
                </a:tc>
              </a:tr>
              <a:tr h="357259">
                <a:tc>
                  <a:txBody>
                    <a:bodyPr/>
                    <a:lstStyle/>
                    <a:p>
                      <a:pPr marL="0" marR="0" algn="ctr">
                        <a:spcBef>
                          <a:spcPts val="0"/>
                        </a:spcBef>
                        <a:spcAft>
                          <a:spcPts val="0"/>
                        </a:spcAft>
                      </a:pPr>
                      <a:r>
                        <a:rPr lang="en-US" sz="1600" dirty="0" smtClean="0">
                          <a:effectLst/>
                          <a:latin typeface="Calibri" charset="0"/>
                          <a:ea typeface="Calibri" charset="0"/>
                          <a:cs typeface="Calibri" charset="0"/>
                        </a:rPr>
                        <a:t>C</a:t>
                      </a:r>
                      <a:endParaRPr lang="en-US" sz="1600" dirty="0">
                        <a:solidFill>
                          <a:schemeClr val="tx1"/>
                        </a:solidFill>
                        <a:effectLst/>
                        <a:latin typeface="Calibri" charset="0"/>
                        <a:ea typeface="Calibri" charset="0"/>
                        <a:cs typeface="Calibri" charset="0"/>
                      </a:endParaRPr>
                    </a:p>
                  </a:txBody>
                  <a:tcPr marL="45720" marR="45720"/>
                </a:tc>
                <a:tc>
                  <a:txBody>
                    <a:bodyPr/>
                    <a:lstStyle/>
                    <a:p>
                      <a:pPr algn="ctr" fontAlgn="b"/>
                      <a:r>
                        <a:rPr lang="hr-HR" sz="1600" b="0" i="0" u="none" strike="noStrike" dirty="0" smtClean="0">
                          <a:solidFill>
                            <a:srgbClr val="000000"/>
                          </a:solidFill>
                          <a:effectLst/>
                          <a:latin typeface="Calibri" charset="0"/>
                          <a:ea typeface="Calibri" charset="0"/>
                          <a:cs typeface="Calibri" charset="0"/>
                        </a:rPr>
                        <a:t>70.0 - 84.9</a:t>
                      </a:r>
                      <a:endParaRPr lang="hr-HR" sz="1600" b="0" i="0" u="none" strike="noStrike" dirty="0">
                        <a:solidFill>
                          <a:srgbClr val="000000"/>
                        </a:solidFill>
                        <a:effectLst/>
                        <a:latin typeface="Calibri" charset="0"/>
                        <a:ea typeface="Calibri" charset="0"/>
                        <a:cs typeface="Calibri" charset="0"/>
                      </a:endParaRPr>
                    </a:p>
                  </a:txBody>
                  <a:tcPr marL="45720" marR="45720" anchor="ctr"/>
                </a:tc>
                <a:tc>
                  <a:txBody>
                    <a:bodyPr/>
                    <a:lstStyle/>
                    <a:p>
                      <a:pPr algn="ctr" fontAlgn="b"/>
                      <a:r>
                        <a:rPr lang="hr-HR" sz="1600" b="0" i="0" u="none" strike="noStrike" dirty="0" smtClean="0">
                          <a:solidFill>
                            <a:srgbClr val="000000"/>
                          </a:solidFill>
                          <a:effectLst/>
                          <a:latin typeface="Calibri" charset="0"/>
                          <a:ea typeface="Calibri" charset="0"/>
                          <a:cs typeface="Calibri" charset="0"/>
                        </a:rPr>
                        <a:t>67.1 - 84.9</a:t>
                      </a:r>
                      <a:endParaRPr lang="hr-HR" sz="1600" b="0" i="0" u="none" strike="noStrike" dirty="0">
                        <a:solidFill>
                          <a:srgbClr val="000000"/>
                        </a:solidFill>
                        <a:effectLst/>
                        <a:latin typeface="Calibri" charset="0"/>
                        <a:ea typeface="Calibri" charset="0"/>
                        <a:cs typeface="Calibri" charset="0"/>
                      </a:endParaRPr>
                    </a:p>
                  </a:txBody>
                  <a:tcPr marL="45720" marR="45720" anchor="ctr"/>
                </a:tc>
                <a:tc>
                  <a:txBody>
                    <a:bodyPr/>
                    <a:lstStyle/>
                    <a:p>
                      <a:pPr algn="ctr" fontAlgn="b"/>
                      <a:r>
                        <a:rPr lang="hr-HR" sz="1600" b="0" i="0" u="none" strike="noStrike" dirty="0" smtClean="0">
                          <a:solidFill>
                            <a:srgbClr val="000000"/>
                          </a:solidFill>
                          <a:effectLst/>
                          <a:latin typeface="Calibri" charset="0"/>
                          <a:ea typeface="Calibri" charset="0"/>
                          <a:cs typeface="Calibri" charset="0"/>
                        </a:rPr>
                        <a:t>60.0 </a:t>
                      </a:r>
                      <a:r>
                        <a:rPr lang="hr-HR" sz="1600" b="0" i="0" u="none" strike="noStrike" dirty="0">
                          <a:solidFill>
                            <a:srgbClr val="000000"/>
                          </a:solidFill>
                          <a:effectLst/>
                          <a:latin typeface="Calibri" charset="0"/>
                          <a:ea typeface="Calibri" charset="0"/>
                          <a:cs typeface="Calibri" charset="0"/>
                        </a:rPr>
                        <a:t>- </a:t>
                      </a:r>
                      <a:r>
                        <a:rPr lang="hr-HR" sz="1600" b="0" i="0" u="none" strike="noStrike" dirty="0" smtClean="0">
                          <a:solidFill>
                            <a:srgbClr val="000000"/>
                          </a:solidFill>
                          <a:effectLst/>
                          <a:latin typeface="Calibri" charset="0"/>
                          <a:ea typeface="Calibri" charset="0"/>
                          <a:cs typeface="Calibri" charset="0"/>
                        </a:rPr>
                        <a:t>74.9</a:t>
                      </a:r>
                      <a:endParaRPr lang="hr-HR" sz="1600" b="0" i="0" u="none" strike="noStrike" dirty="0">
                        <a:solidFill>
                          <a:srgbClr val="000000"/>
                        </a:solidFill>
                        <a:effectLst/>
                        <a:latin typeface="Calibri" charset="0"/>
                        <a:ea typeface="Calibri" charset="0"/>
                        <a:cs typeface="Calibri" charset="0"/>
                      </a:endParaRPr>
                    </a:p>
                  </a:txBody>
                  <a:tcPr marL="6350" marR="6350" marT="6350" marB="0" anchor="ctr"/>
                </a:tc>
                <a:tc>
                  <a:txBody>
                    <a:bodyPr/>
                    <a:lstStyle/>
                    <a:p>
                      <a:pPr algn="ctr" fontAlgn="b"/>
                      <a:r>
                        <a:rPr lang="en-US" sz="1600" b="0" i="0" u="none" strike="noStrike" dirty="0" smtClean="0">
                          <a:solidFill>
                            <a:srgbClr val="000000"/>
                          </a:solidFill>
                          <a:effectLst/>
                          <a:latin typeface="Calibri" charset="0"/>
                          <a:ea typeface="Calibri" charset="0"/>
                          <a:cs typeface="Calibri" charset="0"/>
                        </a:rPr>
                        <a:t>65.0 - 79.9</a:t>
                      </a:r>
                      <a:endParaRPr lang="en-US" sz="1600" b="0" i="0" u="none" strike="noStrike" dirty="0">
                        <a:solidFill>
                          <a:srgbClr val="000000"/>
                        </a:solidFill>
                        <a:effectLst/>
                        <a:latin typeface="Calibri" charset="0"/>
                        <a:ea typeface="Calibri" charset="0"/>
                        <a:cs typeface="Calibri" charset="0"/>
                      </a:endParaRPr>
                    </a:p>
                  </a:txBody>
                  <a:tcPr marL="6350" marR="6350" marT="6350" marB="0" anchor="ctr"/>
                </a:tc>
                <a:tc>
                  <a:txBody>
                    <a:bodyPr/>
                    <a:lstStyle/>
                    <a:p>
                      <a:pPr algn="ctr" fontAlgn="b"/>
                      <a:r>
                        <a:rPr lang="hr-HR" sz="1600" b="0" i="0" u="none" strike="noStrike" dirty="0" smtClean="0">
                          <a:solidFill>
                            <a:srgbClr val="000000"/>
                          </a:solidFill>
                          <a:effectLst/>
                          <a:latin typeface="Calibri" charset="0"/>
                          <a:ea typeface="Calibri" charset="0"/>
                          <a:cs typeface="Calibri" charset="0"/>
                        </a:rPr>
                        <a:t>70.0 - 84.9</a:t>
                      </a:r>
                      <a:endParaRPr lang="hr-HR" sz="1600" b="0" i="0" u="none" strike="noStrike" dirty="0">
                        <a:solidFill>
                          <a:srgbClr val="000000"/>
                        </a:solidFill>
                        <a:effectLst/>
                        <a:latin typeface="Calibri" charset="0"/>
                        <a:ea typeface="Calibri" charset="0"/>
                        <a:cs typeface="Calibri" charset="0"/>
                      </a:endParaRPr>
                    </a:p>
                  </a:txBody>
                  <a:tcPr marL="45720" marR="45720" anchor="ctr"/>
                </a:tc>
              </a:tr>
              <a:tr h="357259">
                <a:tc>
                  <a:txBody>
                    <a:bodyPr/>
                    <a:lstStyle/>
                    <a:p>
                      <a:pPr marL="0" marR="0" algn="ctr">
                        <a:spcBef>
                          <a:spcPts val="0"/>
                        </a:spcBef>
                        <a:spcAft>
                          <a:spcPts val="0"/>
                        </a:spcAft>
                      </a:pPr>
                      <a:r>
                        <a:rPr lang="en-US" sz="1600" dirty="0" smtClean="0">
                          <a:effectLst/>
                          <a:latin typeface="Calibri" charset="0"/>
                          <a:ea typeface="Calibri" charset="0"/>
                          <a:cs typeface="Calibri" charset="0"/>
                        </a:rPr>
                        <a:t>D</a:t>
                      </a:r>
                      <a:endParaRPr lang="en-US" sz="1600" dirty="0">
                        <a:solidFill>
                          <a:schemeClr val="tx1"/>
                        </a:solidFill>
                        <a:effectLst/>
                        <a:latin typeface="Calibri" charset="0"/>
                        <a:ea typeface="Calibri" charset="0"/>
                        <a:cs typeface="Calibri" charset="0"/>
                      </a:endParaRPr>
                    </a:p>
                  </a:txBody>
                  <a:tcPr marL="45720" marR="45720"/>
                </a:tc>
                <a:tc>
                  <a:txBody>
                    <a:bodyPr/>
                    <a:lstStyle/>
                    <a:p>
                      <a:pPr algn="ctr" fontAlgn="b"/>
                      <a:r>
                        <a:rPr lang="nb-NO" sz="1600" b="0" i="0" u="none" strike="noStrike" dirty="0" smtClean="0">
                          <a:solidFill>
                            <a:srgbClr val="000000"/>
                          </a:solidFill>
                          <a:effectLst/>
                          <a:latin typeface="Calibri" charset="0"/>
                          <a:ea typeface="Calibri" charset="0"/>
                          <a:cs typeface="Calibri" charset="0"/>
                        </a:rPr>
                        <a:t>50.0 - 69.9</a:t>
                      </a:r>
                      <a:endParaRPr lang="nb-NO" sz="1600" b="0" i="0" u="none" strike="noStrike" dirty="0">
                        <a:solidFill>
                          <a:srgbClr val="000000"/>
                        </a:solidFill>
                        <a:effectLst/>
                        <a:latin typeface="Calibri" charset="0"/>
                        <a:ea typeface="Calibri" charset="0"/>
                        <a:cs typeface="Calibri" charset="0"/>
                      </a:endParaRPr>
                    </a:p>
                  </a:txBody>
                  <a:tcPr marL="45720" marR="45720" anchor="ctr"/>
                </a:tc>
                <a:tc>
                  <a:txBody>
                    <a:bodyPr/>
                    <a:lstStyle/>
                    <a:p>
                      <a:pPr algn="ctr" fontAlgn="b"/>
                      <a:r>
                        <a:rPr lang="nb-NO" sz="1600" b="0" i="0" u="none" strike="noStrike" dirty="0" smtClean="0">
                          <a:solidFill>
                            <a:srgbClr val="000000"/>
                          </a:solidFill>
                          <a:effectLst/>
                          <a:latin typeface="Calibri" charset="0"/>
                          <a:ea typeface="Calibri" charset="0"/>
                          <a:cs typeface="Calibri" charset="0"/>
                        </a:rPr>
                        <a:t>47.2</a:t>
                      </a:r>
                      <a:r>
                        <a:rPr lang="nb-NO" sz="1600" b="0" i="0" u="none" strike="noStrike" baseline="0" dirty="0" smtClean="0">
                          <a:solidFill>
                            <a:srgbClr val="000000"/>
                          </a:solidFill>
                          <a:effectLst/>
                          <a:latin typeface="Calibri" charset="0"/>
                          <a:ea typeface="Calibri" charset="0"/>
                          <a:cs typeface="Calibri" charset="0"/>
                        </a:rPr>
                        <a:t> - 67.0</a:t>
                      </a:r>
                      <a:endParaRPr lang="nb-NO" sz="1600" b="0" i="0" u="none" strike="noStrike" dirty="0">
                        <a:solidFill>
                          <a:srgbClr val="000000"/>
                        </a:solidFill>
                        <a:effectLst/>
                        <a:latin typeface="Calibri" charset="0"/>
                        <a:ea typeface="Calibri" charset="0"/>
                        <a:cs typeface="Calibri" charset="0"/>
                      </a:endParaRPr>
                    </a:p>
                  </a:txBody>
                  <a:tcPr marL="45720" marR="45720" anchor="ctr"/>
                </a:tc>
                <a:tc>
                  <a:txBody>
                    <a:bodyPr/>
                    <a:lstStyle/>
                    <a:p>
                      <a:pPr algn="ctr" fontAlgn="b"/>
                      <a:r>
                        <a:rPr lang="pl-PL" sz="1600" b="0" i="0" u="none" strike="noStrike" dirty="0" smtClean="0">
                          <a:solidFill>
                            <a:srgbClr val="000000"/>
                          </a:solidFill>
                          <a:effectLst/>
                          <a:latin typeface="Calibri" charset="0"/>
                          <a:ea typeface="Calibri" charset="0"/>
                          <a:cs typeface="Calibri" charset="0"/>
                        </a:rPr>
                        <a:t>50.0 - 59.9</a:t>
                      </a:r>
                      <a:endParaRPr lang="pl-PL" sz="1600" b="0" i="0" u="none" strike="noStrike" dirty="0">
                        <a:solidFill>
                          <a:srgbClr val="000000"/>
                        </a:solidFill>
                        <a:effectLst/>
                        <a:latin typeface="Calibri" charset="0"/>
                        <a:ea typeface="Calibri" charset="0"/>
                        <a:cs typeface="Calibri" charset="0"/>
                      </a:endParaRPr>
                    </a:p>
                  </a:txBody>
                  <a:tcPr marL="6350" marR="6350" marT="6350" marB="0" anchor="ctr"/>
                </a:tc>
                <a:tc>
                  <a:txBody>
                    <a:bodyPr/>
                    <a:lstStyle/>
                    <a:p>
                      <a:pPr algn="ctr" fontAlgn="b"/>
                      <a:r>
                        <a:rPr lang="en-US" sz="1600" b="0" i="0" u="none" strike="noStrike" dirty="0" smtClean="0">
                          <a:solidFill>
                            <a:srgbClr val="000000"/>
                          </a:solidFill>
                          <a:effectLst/>
                          <a:latin typeface="Calibri" charset="0"/>
                          <a:ea typeface="Calibri" charset="0"/>
                          <a:cs typeface="Calibri" charset="0"/>
                        </a:rPr>
                        <a:t>50.0 - 64.9</a:t>
                      </a:r>
                      <a:endParaRPr lang="en-US" sz="1600" b="0" i="0" u="none" strike="noStrike" dirty="0">
                        <a:solidFill>
                          <a:srgbClr val="000000"/>
                        </a:solidFill>
                        <a:effectLst/>
                        <a:latin typeface="Calibri" charset="0"/>
                        <a:ea typeface="Calibri" charset="0"/>
                        <a:cs typeface="Calibri" charset="0"/>
                      </a:endParaRPr>
                    </a:p>
                  </a:txBody>
                  <a:tcPr marL="6350" marR="6350" marT="6350" marB="0" anchor="ctr"/>
                </a:tc>
                <a:tc>
                  <a:txBody>
                    <a:bodyPr/>
                    <a:lstStyle/>
                    <a:p>
                      <a:pPr algn="ctr" fontAlgn="b"/>
                      <a:r>
                        <a:rPr lang="nb-NO" sz="1600" b="0" i="0" u="none" strike="noStrike" dirty="0" smtClean="0">
                          <a:solidFill>
                            <a:srgbClr val="000000"/>
                          </a:solidFill>
                          <a:effectLst/>
                          <a:latin typeface="Calibri" charset="0"/>
                          <a:ea typeface="Calibri" charset="0"/>
                          <a:cs typeface="Calibri" charset="0"/>
                        </a:rPr>
                        <a:t>50.0 - 69.9</a:t>
                      </a:r>
                      <a:endParaRPr lang="nb-NO" sz="1600" b="0" i="0" u="none" strike="noStrike" dirty="0">
                        <a:solidFill>
                          <a:srgbClr val="000000"/>
                        </a:solidFill>
                        <a:effectLst/>
                        <a:latin typeface="Calibri" charset="0"/>
                        <a:ea typeface="Calibri" charset="0"/>
                        <a:cs typeface="Calibri" charset="0"/>
                      </a:endParaRPr>
                    </a:p>
                  </a:txBody>
                  <a:tcPr marL="45720" marR="45720" anchor="ctr"/>
                </a:tc>
              </a:tr>
              <a:tr h="357259">
                <a:tc>
                  <a:txBody>
                    <a:bodyPr/>
                    <a:lstStyle/>
                    <a:p>
                      <a:pPr marL="0" marR="0" algn="ctr">
                        <a:spcBef>
                          <a:spcPts val="0"/>
                        </a:spcBef>
                        <a:spcAft>
                          <a:spcPts val="0"/>
                        </a:spcAft>
                      </a:pPr>
                      <a:r>
                        <a:rPr lang="en-US" sz="1600" dirty="0" smtClean="0">
                          <a:effectLst/>
                          <a:latin typeface="Calibri" charset="0"/>
                          <a:ea typeface="Calibri" charset="0"/>
                          <a:cs typeface="Calibri" charset="0"/>
                        </a:rPr>
                        <a:t>F</a:t>
                      </a:r>
                      <a:endParaRPr lang="en-US" sz="1600" dirty="0">
                        <a:solidFill>
                          <a:schemeClr val="tx1"/>
                        </a:solidFill>
                        <a:effectLst/>
                        <a:latin typeface="Calibri" charset="0"/>
                        <a:ea typeface="Calibri" charset="0"/>
                        <a:cs typeface="Calibri" charset="0"/>
                      </a:endParaRPr>
                    </a:p>
                  </a:txBody>
                  <a:tcPr marL="45720" marR="45720"/>
                </a:tc>
                <a:tc>
                  <a:txBody>
                    <a:bodyPr/>
                    <a:lstStyle/>
                    <a:p>
                      <a:pPr algn="ctr" fontAlgn="b"/>
                      <a:r>
                        <a:rPr lang="hr-HR" sz="1600" b="0" i="0" u="none" strike="noStrike" dirty="0" smtClean="0">
                          <a:solidFill>
                            <a:srgbClr val="000000"/>
                          </a:solidFill>
                          <a:effectLst/>
                          <a:latin typeface="Calibri" charset="0"/>
                          <a:ea typeface="Calibri" charset="0"/>
                          <a:cs typeface="Calibri" charset="0"/>
                        </a:rPr>
                        <a:t>0.0</a:t>
                      </a:r>
                      <a:r>
                        <a:rPr lang="hr-HR" sz="1600" b="0" i="0" u="none" strike="noStrike" baseline="0" dirty="0" smtClean="0">
                          <a:solidFill>
                            <a:srgbClr val="000000"/>
                          </a:solidFill>
                          <a:effectLst/>
                          <a:latin typeface="Calibri" charset="0"/>
                          <a:ea typeface="Calibri" charset="0"/>
                          <a:cs typeface="Calibri" charset="0"/>
                        </a:rPr>
                        <a:t> - 49.9</a:t>
                      </a:r>
                      <a:endParaRPr lang="hr-HR" sz="1600" b="0" i="0" u="none" strike="noStrike" dirty="0">
                        <a:solidFill>
                          <a:srgbClr val="000000"/>
                        </a:solidFill>
                        <a:effectLst/>
                        <a:latin typeface="Calibri" charset="0"/>
                        <a:ea typeface="Calibri" charset="0"/>
                        <a:cs typeface="Calibri" charset="0"/>
                      </a:endParaRPr>
                    </a:p>
                  </a:txBody>
                  <a:tcPr marL="45720" marR="45720" anchor="ctr"/>
                </a:tc>
                <a:tc>
                  <a:txBody>
                    <a:bodyPr/>
                    <a:lstStyle/>
                    <a:p>
                      <a:pPr algn="ctr" fontAlgn="b"/>
                      <a:r>
                        <a:rPr lang="hr-HR" sz="1600" b="0" i="0" u="none" strike="noStrike" dirty="0" smtClean="0">
                          <a:solidFill>
                            <a:srgbClr val="000000"/>
                          </a:solidFill>
                          <a:effectLst/>
                          <a:latin typeface="Calibri" charset="0"/>
                          <a:ea typeface="Calibri" charset="0"/>
                          <a:cs typeface="Calibri" charset="0"/>
                        </a:rPr>
                        <a:t>0.0 - 47.1</a:t>
                      </a:r>
                      <a:endParaRPr lang="hr-HR" sz="1600" b="0" i="0" u="none" strike="noStrike" dirty="0">
                        <a:solidFill>
                          <a:srgbClr val="000000"/>
                        </a:solidFill>
                        <a:effectLst/>
                        <a:latin typeface="Calibri" charset="0"/>
                        <a:ea typeface="Calibri" charset="0"/>
                        <a:cs typeface="Calibri" charset="0"/>
                      </a:endParaRPr>
                    </a:p>
                  </a:txBody>
                  <a:tcPr marL="45720" marR="45720" anchor="ctr"/>
                </a:tc>
                <a:tc>
                  <a:txBody>
                    <a:bodyPr/>
                    <a:lstStyle/>
                    <a:p>
                      <a:pPr algn="ctr" fontAlgn="b"/>
                      <a:r>
                        <a:rPr lang="hr-HR" sz="1600" b="0" i="0" u="none" strike="noStrike" dirty="0" smtClean="0">
                          <a:solidFill>
                            <a:srgbClr val="000000"/>
                          </a:solidFill>
                          <a:effectLst/>
                          <a:latin typeface="Calibri" charset="0"/>
                          <a:ea typeface="Calibri" charset="0"/>
                          <a:cs typeface="Calibri" charset="0"/>
                        </a:rPr>
                        <a:t>0.0</a:t>
                      </a:r>
                      <a:r>
                        <a:rPr lang="hr-HR" sz="1600" b="0" i="0" u="none" strike="noStrike" baseline="0" dirty="0" smtClean="0">
                          <a:solidFill>
                            <a:srgbClr val="000000"/>
                          </a:solidFill>
                          <a:effectLst/>
                          <a:latin typeface="Calibri" charset="0"/>
                          <a:ea typeface="Calibri" charset="0"/>
                          <a:cs typeface="Calibri" charset="0"/>
                        </a:rPr>
                        <a:t> - 49.9</a:t>
                      </a:r>
                      <a:endParaRPr lang="hr-HR" sz="1600" b="0" i="0" u="none" strike="noStrike" dirty="0">
                        <a:solidFill>
                          <a:srgbClr val="000000"/>
                        </a:solidFill>
                        <a:effectLst/>
                        <a:latin typeface="Calibri" charset="0"/>
                        <a:ea typeface="Calibri" charset="0"/>
                        <a:cs typeface="Calibri" charset="0"/>
                      </a:endParaRPr>
                    </a:p>
                  </a:txBody>
                  <a:tcPr marL="6350" marR="6350" marT="6350" marB="0" anchor="ctr"/>
                </a:tc>
                <a:tc>
                  <a:txBody>
                    <a:bodyPr/>
                    <a:lstStyle/>
                    <a:p>
                      <a:pPr algn="ctr" fontAlgn="b"/>
                      <a:r>
                        <a:rPr lang="hr-HR" sz="1600" b="0" i="0" u="none" strike="noStrike" dirty="0" smtClean="0">
                          <a:solidFill>
                            <a:srgbClr val="000000"/>
                          </a:solidFill>
                          <a:effectLst/>
                          <a:latin typeface="Calibri" charset="0"/>
                          <a:ea typeface="Calibri" charset="0"/>
                          <a:cs typeface="Calibri" charset="0"/>
                        </a:rPr>
                        <a:t>0.0</a:t>
                      </a:r>
                      <a:r>
                        <a:rPr lang="hr-HR" sz="1600" b="0" i="0" u="none" strike="noStrike" baseline="0" dirty="0" smtClean="0">
                          <a:solidFill>
                            <a:srgbClr val="000000"/>
                          </a:solidFill>
                          <a:effectLst/>
                          <a:latin typeface="Calibri" charset="0"/>
                          <a:ea typeface="Calibri" charset="0"/>
                          <a:cs typeface="Calibri" charset="0"/>
                        </a:rPr>
                        <a:t> - 49.9</a:t>
                      </a:r>
                      <a:endParaRPr lang="hr-HR" sz="1600" b="0" i="0" u="none" strike="noStrike" dirty="0">
                        <a:solidFill>
                          <a:srgbClr val="000000"/>
                        </a:solidFill>
                        <a:effectLst/>
                        <a:latin typeface="Calibri" charset="0"/>
                        <a:ea typeface="Calibri" charset="0"/>
                        <a:cs typeface="Calibri" charset="0"/>
                      </a:endParaRPr>
                    </a:p>
                  </a:txBody>
                  <a:tcPr marL="6350" marR="6350" marT="6350" marB="0" anchor="ctr"/>
                </a:tc>
                <a:tc>
                  <a:txBody>
                    <a:bodyPr/>
                    <a:lstStyle/>
                    <a:p>
                      <a:pPr algn="ctr" fontAlgn="b"/>
                      <a:r>
                        <a:rPr lang="hr-HR" sz="1600" b="0" i="0" u="none" strike="noStrike" dirty="0" smtClean="0">
                          <a:solidFill>
                            <a:srgbClr val="000000"/>
                          </a:solidFill>
                          <a:effectLst/>
                          <a:latin typeface="Calibri" charset="0"/>
                          <a:ea typeface="Calibri" charset="0"/>
                          <a:cs typeface="Calibri" charset="0"/>
                        </a:rPr>
                        <a:t>0.0</a:t>
                      </a:r>
                      <a:r>
                        <a:rPr lang="hr-HR" sz="1600" b="0" i="0" u="none" strike="noStrike" baseline="0" dirty="0" smtClean="0">
                          <a:solidFill>
                            <a:srgbClr val="000000"/>
                          </a:solidFill>
                          <a:effectLst/>
                          <a:latin typeface="Calibri" charset="0"/>
                          <a:ea typeface="Calibri" charset="0"/>
                          <a:cs typeface="Calibri" charset="0"/>
                        </a:rPr>
                        <a:t> - 49.9</a:t>
                      </a:r>
                      <a:endParaRPr lang="hr-HR" sz="1600" b="0" i="0" u="none" strike="noStrike" dirty="0">
                        <a:solidFill>
                          <a:srgbClr val="000000"/>
                        </a:solidFill>
                        <a:effectLst/>
                        <a:latin typeface="Calibri" charset="0"/>
                        <a:ea typeface="Calibri" charset="0"/>
                        <a:cs typeface="Calibri" charset="0"/>
                      </a:endParaRPr>
                    </a:p>
                  </a:txBody>
                  <a:tcPr marL="45720" marR="45720" anchor="ctr"/>
                </a:tc>
              </a:tr>
            </a:tbl>
          </a:graphicData>
        </a:graphic>
      </p:graphicFrame>
      <p:sp>
        <p:nvSpPr>
          <p:cNvPr id="2" name="Rectangle 1"/>
          <p:cNvSpPr/>
          <p:nvPr/>
        </p:nvSpPr>
        <p:spPr>
          <a:xfrm>
            <a:off x="244927" y="1501191"/>
            <a:ext cx="8654143" cy="1477328"/>
          </a:xfrm>
          <a:prstGeom prst="rect">
            <a:avLst/>
          </a:prstGeom>
        </p:spPr>
        <p:txBody>
          <a:bodyPr wrap="square">
            <a:spAutoFit/>
          </a:bodyPr>
          <a:lstStyle/>
          <a:p>
            <a:pPr>
              <a:defRPr/>
            </a:pPr>
            <a:r>
              <a:rPr lang="en-US" sz="1800" dirty="0" smtClean="0">
                <a:solidFill>
                  <a:prstClr val="black">
                    <a:lumMod val="50000"/>
                  </a:prstClr>
                </a:solidFill>
                <a:latin typeface="Calibri" charset="0"/>
                <a:ea typeface="Calibri" charset="0"/>
                <a:cs typeface="Calibri" charset="0"/>
              </a:rPr>
              <a:t>Louisiana seeks a system that has high expectations for students but also allows time for schools to adjust, as informed by the historical pace of improvement. Thus, the letter grade scale will be adjusted down, with the minimum score dropping by 10 points for A, B and C. In 2022, the scales will partially increase by 5 points, and by 2025 the scale will return to the current distribution.</a:t>
            </a:r>
            <a:endParaRPr lang="en-US" sz="1600" dirty="0" smtClean="0">
              <a:solidFill>
                <a:prstClr val="black">
                  <a:lumMod val="50000"/>
                </a:prstClr>
              </a:solidFill>
              <a:latin typeface="Calibri" charset="0"/>
              <a:ea typeface="Calibri" charset="0"/>
              <a:cs typeface="Calibri" charset="0"/>
            </a:endParaRPr>
          </a:p>
        </p:txBody>
      </p:sp>
    </p:spTree>
    <p:extLst>
      <p:ext uri="{BB962C8B-B14F-4D97-AF65-F5344CB8AC3E}">
        <p14:creationId xmlns:p14="http://schemas.microsoft.com/office/powerpoint/2010/main" val="884749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64627"/>
            <a:ext cx="9144000" cy="523220"/>
          </a:xfrm>
          <a:prstGeom prst="rect">
            <a:avLst/>
          </a:prstGeom>
          <a:noFill/>
        </p:spPr>
        <p:txBody>
          <a:bodyPr wrap="square" rtlCol="0">
            <a:spAutoFit/>
          </a:bodyPr>
          <a:lstStyle/>
          <a:p>
            <a:pPr algn="ctr"/>
            <a:r>
              <a:rPr lang="en-US" sz="2800" dirty="0" smtClean="0">
                <a:solidFill>
                  <a:prstClr val="black">
                    <a:lumMod val="50000"/>
                  </a:prstClr>
                </a:solidFill>
                <a:latin typeface="Calibri" charset="0"/>
                <a:ea typeface="Calibri" charset="0"/>
                <a:cs typeface="Calibri" charset="0"/>
              </a:rPr>
              <a:t>Reporting Growth and Achievement Performance</a:t>
            </a:r>
          </a:p>
        </p:txBody>
      </p:sp>
      <p:sp>
        <p:nvSpPr>
          <p:cNvPr id="2" name="TextBox 1"/>
          <p:cNvSpPr txBox="1"/>
          <p:nvPr/>
        </p:nvSpPr>
        <p:spPr>
          <a:xfrm>
            <a:off x="273315" y="1639651"/>
            <a:ext cx="8617467" cy="2616101"/>
          </a:xfrm>
          <a:prstGeom prst="rect">
            <a:avLst/>
          </a:prstGeom>
          <a:noFill/>
        </p:spPr>
        <p:txBody>
          <a:bodyPr wrap="square" rtlCol="0">
            <a:spAutoFit/>
          </a:bodyPr>
          <a:lstStyle/>
          <a:p>
            <a:r>
              <a:rPr lang="en-US" sz="1800" dirty="0">
                <a:latin typeface="Calibri" panose="020F0502020204030204" pitchFamily="34" charset="0"/>
              </a:rPr>
              <a:t>S</a:t>
            </a:r>
            <a:r>
              <a:rPr lang="en-US" sz="1800" dirty="0" smtClean="0">
                <a:latin typeface="Calibri" panose="020F0502020204030204" pitchFamily="34" charset="0"/>
              </a:rPr>
              <a:t>chool report cards will continue to include the overall letter grade, as well as information about performance in each index (e.g., percentage of students Mastery and above, graduation rate percentage).</a:t>
            </a:r>
          </a:p>
          <a:p>
            <a:endParaRPr lang="en-US" sz="1800" dirty="0">
              <a:latin typeface="Calibri" panose="020F0502020204030204" pitchFamily="34" charset="0"/>
            </a:endParaRPr>
          </a:p>
          <a:p>
            <a:r>
              <a:rPr lang="en-US" sz="1800" dirty="0" smtClean="0">
                <a:latin typeface="Calibri" panose="020F0502020204030204" pitchFamily="34" charset="0"/>
              </a:rPr>
              <a:t>However, the Department will enhance the report cards in two ways:</a:t>
            </a:r>
          </a:p>
          <a:p>
            <a:endParaRPr lang="en-US" sz="1000" dirty="0" smtClean="0">
              <a:latin typeface="Calibri" panose="020F0502020204030204" pitchFamily="34" charset="0"/>
            </a:endParaRPr>
          </a:p>
          <a:p>
            <a:pPr marL="342900" indent="-342900">
              <a:buFont typeface="+mj-lt"/>
              <a:buAutoNum type="arabicPeriod"/>
            </a:pPr>
            <a:r>
              <a:rPr lang="en-US" sz="1800" dirty="0" smtClean="0">
                <a:latin typeface="Calibri" panose="020F0502020204030204" pitchFamily="34" charset="0"/>
              </a:rPr>
              <a:t>The report cards will include a letter grade equivalent for the assessment index and the growth index, as if they were their own letter grade.</a:t>
            </a:r>
          </a:p>
          <a:p>
            <a:pPr marL="342900" indent="-342900">
              <a:buFont typeface="+mj-lt"/>
              <a:buAutoNum type="arabicPeriod"/>
            </a:pPr>
            <a:endParaRPr lang="en-US" sz="1000" dirty="0" smtClean="0">
              <a:latin typeface="Calibri" panose="020F0502020204030204" pitchFamily="34" charset="0"/>
            </a:endParaRPr>
          </a:p>
          <a:p>
            <a:pPr marL="342900" indent="-342900">
              <a:buFont typeface="+mj-lt"/>
              <a:buAutoNum type="arabicPeriod"/>
            </a:pPr>
            <a:r>
              <a:rPr lang="en-US" sz="1800" dirty="0" smtClean="0">
                <a:latin typeface="Calibri" panose="020F0502020204030204" pitchFamily="34" charset="0"/>
              </a:rPr>
              <a:t>The report cards will include a greater number of metrics through a dashboard format.</a:t>
            </a:r>
            <a:endParaRPr lang="en-US" sz="1800" dirty="0">
              <a:latin typeface="Calibri" panose="020F0502020204030204" pitchFamily="34" charset="0"/>
            </a:endParaRPr>
          </a:p>
        </p:txBody>
      </p:sp>
    </p:spTree>
    <p:extLst>
      <p:ext uri="{BB962C8B-B14F-4D97-AF65-F5344CB8AC3E}">
        <p14:creationId xmlns:p14="http://schemas.microsoft.com/office/powerpoint/2010/main" val="877982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extBox 2"/>
          <p:cNvSpPr txBox="1"/>
          <p:nvPr/>
        </p:nvSpPr>
        <p:spPr>
          <a:xfrm>
            <a:off x="0" y="4549815"/>
            <a:ext cx="9144000" cy="509666"/>
          </a:xfrm>
          <a:prstGeom prst="rect">
            <a:avLst/>
          </a:prstGeom>
          <a:solidFill>
            <a:schemeClr val="accent5">
              <a:lumMod val="40000"/>
              <a:lumOff val="60000"/>
            </a:schemeClr>
          </a:solidFill>
        </p:spPr>
        <p:txBody>
          <a:bodyPr wrap="square" rtlCol="0">
            <a:spAutoFit/>
          </a:bodyPr>
          <a:lstStyle/>
          <a:p>
            <a:endParaRPr lang="en-US" dirty="0"/>
          </a:p>
        </p:txBody>
      </p:sp>
      <p:sp>
        <p:nvSpPr>
          <p:cNvPr id="103" name="Shape 10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alibri"/>
              <a:buNone/>
            </a:pPr>
            <a:r>
              <a:rPr lang="en-US" sz="2800" dirty="0">
                <a:solidFill>
                  <a:schemeClr val="tx1"/>
                </a:solidFill>
                <a:latin typeface="Calibri"/>
                <a:ea typeface="Calibri"/>
                <a:cs typeface="Calibri"/>
                <a:sym typeface="Calibri"/>
              </a:rPr>
              <a:t>Agenda</a:t>
            </a:r>
          </a:p>
        </p:txBody>
      </p:sp>
      <p:sp>
        <p:nvSpPr>
          <p:cNvPr id="105" name="Shape 105"/>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spcBef>
                <a:spcPts val="0"/>
              </a:spcBef>
              <a:buClr>
                <a:srgbClr val="888888"/>
              </a:buClr>
              <a:buSzPct val="25000"/>
              <a:buFont typeface="Arial"/>
              <a:buNone/>
            </a:pPr>
            <a:fld id="{00000000-1234-1234-1234-123412341234}" type="slidenum">
              <a:rPr lang="en-US" sz="1200">
                <a:solidFill>
                  <a:srgbClr val="888888"/>
                </a:solidFill>
                <a:latin typeface="Arial"/>
                <a:ea typeface="Arial"/>
                <a:cs typeface="Arial"/>
                <a:sym typeface="Arial"/>
              </a:rPr>
              <a:t>36</a:t>
            </a:fld>
            <a:endParaRPr lang="en-US" sz="1200">
              <a:solidFill>
                <a:srgbClr val="888888"/>
              </a:solidFill>
              <a:latin typeface="Arial"/>
              <a:ea typeface="Arial"/>
              <a:cs typeface="Arial"/>
              <a:sym typeface="Arial"/>
            </a:endParaRPr>
          </a:p>
        </p:txBody>
      </p:sp>
      <p:sp>
        <p:nvSpPr>
          <p:cNvPr id="104" name="Shape 104"/>
          <p:cNvSpPr txBox="1"/>
          <p:nvPr/>
        </p:nvSpPr>
        <p:spPr>
          <a:xfrm>
            <a:off x="115050" y="1555150"/>
            <a:ext cx="8405952" cy="48012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Font typeface="Arial" charset="0"/>
              <a:buChar char="•"/>
            </a:pPr>
            <a:endParaRPr sz="1800" dirty="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ESSA Plan Development</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Elementary and Middle Schools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High Schools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Combination Schools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Transition </a:t>
            </a:r>
          </a:p>
          <a:p>
            <a:pPr marL="285750" marR="0" lvl="0" indent="-285750" algn="l" rtl="0">
              <a:spcBef>
                <a:spcPts val="0"/>
              </a:spcBef>
              <a:buClr>
                <a:schemeClr val="dk1"/>
              </a:buClr>
              <a:buFont typeface="Arial" charset="0"/>
              <a:buChar char="•"/>
            </a:pPr>
            <a:endParaRPr lang="en-US" sz="1800" dirty="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Subgroups</a:t>
            </a:r>
          </a:p>
          <a:p>
            <a:pPr marL="285750" marR="0" lvl="0" indent="-285750" algn="l" rtl="0">
              <a:spcBef>
                <a:spcPts val="0"/>
              </a:spcBef>
              <a:buClr>
                <a:schemeClr val="dk1"/>
              </a:buClr>
              <a:buFont typeface="Arial" charset="0"/>
              <a:buChar char="•"/>
            </a:pPr>
            <a:endParaRPr lang="en-US" sz="1800" dirty="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Upcoming Policy Considerations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Resources and Next Steps</a:t>
            </a: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1318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5738" y="1438679"/>
            <a:ext cx="8729662" cy="4308872"/>
          </a:xfrm>
          <a:prstGeom prst="rect">
            <a:avLst/>
          </a:prstGeom>
          <a:noFill/>
        </p:spPr>
        <p:txBody>
          <a:bodyPr wrap="square" rtlCol="0">
            <a:spAutoFit/>
          </a:bodyPr>
          <a:lstStyle/>
          <a:p>
            <a:pPr marL="342900" indent="-342900">
              <a:buFont typeface="+mj-lt"/>
              <a:buAutoNum type="arabicPeriod"/>
            </a:pPr>
            <a:r>
              <a:rPr lang="en-US" sz="1800" kern="1200" dirty="0" smtClean="0">
                <a:solidFill>
                  <a:prstClr val="black"/>
                </a:solidFill>
                <a:latin typeface="Calibri"/>
                <a:ea typeface=""/>
                <a:cs typeface=""/>
              </a:rPr>
              <a:t>All subgroups of 10 or higher will be reported by percentage proficient, and in comparison to other schools (</a:t>
            </a:r>
            <a:r>
              <a:rPr lang="en-US" sz="1800" kern="1200" dirty="0" err="1" smtClean="0">
                <a:solidFill>
                  <a:prstClr val="black"/>
                </a:solidFill>
                <a:latin typeface="Calibri"/>
                <a:ea typeface=""/>
                <a:cs typeface=""/>
              </a:rPr>
              <a:t>percentiled</a:t>
            </a:r>
            <a:r>
              <a:rPr lang="en-US" sz="1800" kern="1200" dirty="0" smtClean="0">
                <a:solidFill>
                  <a:prstClr val="black"/>
                </a:solidFill>
                <a:latin typeface="Calibri"/>
                <a:ea typeface=""/>
                <a:cs typeface=""/>
              </a:rPr>
              <a:t> 1 to 99).</a:t>
            </a:r>
          </a:p>
          <a:p>
            <a:pPr marL="342900" indent="-342900">
              <a:buFont typeface="+mj-lt"/>
              <a:buAutoNum type="arabicPeriod"/>
            </a:pPr>
            <a:endParaRPr lang="en-US" sz="1000" kern="1200" dirty="0" smtClean="0">
              <a:solidFill>
                <a:prstClr val="black"/>
              </a:solidFill>
              <a:latin typeface="Calibri"/>
              <a:ea typeface=""/>
              <a:cs typeface=""/>
            </a:endParaRPr>
          </a:p>
          <a:p>
            <a:pPr marL="342900" indent="-342900">
              <a:buFont typeface="+mj-lt"/>
              <a:buAutoNum type="arabicPeriod"/>
            </a:pPr>
            <a:r>
              <a:rPr lang="en-US" sz="1800" kern="1200" dirty="0" smtClean="0">
                <a:solidFill>
                  <a:prstClr val="black"/>
                </a:solidFill>
                <a:latin typeface="Calibri"/>
                <a:ea typeface=""/>
                <a:cs typeface=""/>
              </a:rPr>
              <a:t>All </a:t>
            </a:r>
            <a:r>
              <a:rPr lang="en-US" sz="1800" kern="1200" dirty="0">
                <a:solidFill>
                  <a:prstClr val="black"/>
                </a:solidFill>
                <a:latin typeface="Calibri"/>
                <a:ea typeface=""/>
                <a:cs typeface=""/>
              </a:rPr>
              <a:t>subgroups of 10 or higher that are performing </a:t>
            </a:r>
            <a:r>
              <a:rPr lang="en-US" sz="1800" kern="1200" dirty="0" smtClean="0">
                <a:solidFill>
                  <a:prstClr val="black"/>
                </a:solidFill>
                <a:latin typeface="Calibri"/>
                <a:ea typeface=""/>
                <a:cs typeface=""/>
              </a:rPr>
              <a:t>at an equivalent of D or F </a:t>
            </a:r>
            <a:r>
              <a:rPr lang="en-US" sz="1800" kern="1200" dirty="0">
                <a:solidFill>
                  <a:prstClr val="black"/>
                </a:solidFill>
                <a:latin typeface="Calibri"/>
                <a:ea typeface=""/>
                <a:cs typeface=""/>
              </a:rPr>
              <a:t>shall be labeled “Urgent Intervention Needed</a:t>
            </a:r>
            <a:r>
              <a:rPr lang="en-US" sz="1800" kern="1200" dirty="0" smtClean="0">
                <a:solidFill>
                  <a:prstClr val="black"/>
                </a:solidFill>
                <a:latin typeface="Calibri"/>
                <a:ea typeface=""/>
                <a:cs typeface=""/>
              </a:rPr>
              <a:t>.” No required consequences result.</a:t>
            </a:r>
          </a:p>
          <a:p>
            <a:pPr marL="342900" indent="-342900">
              <a:buFont typeface="+mj-lt"/>
              <a:buAutoNum type="arabicPeriod"/>
            </a:pPr>
            <a:endParaRPr lang="en-US" sz="1000" kern="1200" dirty="0" smtClean="0">
              <a:solidFill>
                <a:prstClr val="black"/>
              </a:solidFill>
              <a:latin typeface="Calibri"/>
              <a:ea typeface=""/>
              <a:cs typeface=""/>
            </a:endParaRPr>
          </a:p>
          <a:p>
            <a:pPr marL="342900" indent="-342900">
              <a:buFont typeface="+mj-lt"/>
              <a:buAutoNum type="arabicPeriod"/>
            </a:pPr>
            <a:r>
              <a:rPr lang="en-US" sz="1800" kern="1200" dirty="0" smtClean="0">
                <a:solidFill>
                  <a:prstClr val="black"/>
                </a:solidFill>
                <a:latin typeface="Calibri"/>
                <a:ea typeface=""/>
                <a:cs typeface=""/>
              </a:rPr>
              <a:t>All </a:t>
            </a:r>
            <a:r>
              <a:rPr lang="en-US" sz="1800" kern="1200" dirty="0">
                <a:solidFill>
                  <a:prstClr val="black"/>
                </a:solidFill>
                <a:latin typeface="Calibri"/>
                <a:ea typeface=""/>
                <a:cs typeface=""/>
              </a:rPr>
              <a:t>subgroups of 10 or </a:t>
            </a:r>
            <a:r>
              <a:rPr lang="en-US" sz="1800" kern="1200" dirty="0">
                <a:solidFill>
                  <a:schemeClr val="tx1"/>
                </a:solidFill>
                <a:latin typeface="Calibri"/>
                <a:ea typeface=""/>
                <a:cs typeface=""/>
              </a:rPr>
              <a:t>higher that </a:t>
            </a:r>
            <a:r>
              <a:rPr lang="en-US" sz="1800" kern="1200" dirty="0" smtClean="0">
                <a:solidFill>
                  <a:schemeClr val="tx1"/>
                </a:solidFill>
                <a:latin typeface="Calibri"/>
                <a:ea typeface=""/>
                <a:cs typeface=""/>
              </a:rPr>
              <a:t>are performing at an equivalent of F for </a:t>
            </a:r>
            <a:r>
              <a:rPr lang="en-US" sz="1800" kern="1200" dirty="0">
                <a:solidFill>
                  <a:schemeClr val="tx1"/>
                </a:solidFill>
                <a:latin typeface="Calibri"/>
                <a:ea typeface=""/>
                <a:cs typeface=""/>
              </a:rPr>
              <a:t>two consecutive years shall be labeled “Urgent Intervention Required</a:t>
            </a:r>
            <a:r>
              <a:rPr lang="en-US" sz="1800" kern="1200" dirty="0" smtClean="0">
                <a:solidFill>
                  <a:schemeClr val="tx1"/>
                </a:solidFill>
                <a:latin typeface="Calibri"/>
                <a:ea typeface=""/>
                <a:cs typeface=""/>
              </a:rPr>
              <a:t>.” Any such school cannot earn an A </a:t>
            </a:r>
            <a:r>
              <a:rPr lang="en-US" sz="1800" dirty="0" smtClean="0">
                <a:solidFill>
                  <a:schemeClr val="tx1"/>
                </a:solidFill>
                <a:latin typeface="Calibri"/>
                <a:ea typeface=""/>
                <a:cs typeface=""/>
              </a:rPr>
              <a:t>overall letter grade and </a:t>
            </a:r>
            <a:r>
              <a:rPr lang="en-US" sz="1800" kern="1200" dirty="0" smtClean="0">
                <a:solidFill>
                  <a:schemeClr val="tx1"/>
                </a:solidFill>
                <a:latin typeface="Calibri"/>
                <a:ea typeface=""/>
                <a:cs typeface=""/>
              </a:rPr>
              <a:t>will be </a:t>
            </a:r>
            <a:r>
              <a:rPr lang="en-US" sz="1800" kern="1200" dirty="0" smtClean="0">
                <a:solidFill>
                  <a:prstClr val="black"/>
                </a:solidFill>
                <a:latin typeface="Calibri"/>
                <a:ea typeface=""/>
                <a:cs typeface=""/>
              </a:rPr>
              <a:t>eligible for targeted funds based on a plan for improving outcomes.</a:t>
            </a:r>
          </a:p>
          <a:p>
            <a:pPr marL="342900" indent="-342900">
              <a:buFont typeface="+mj-lt"/>
              <a:buAutoNum type="arabicPeriod"/>
            </a:pPr>
            <a:endParaRPr lang="en-US" sz="1000" kern="1200" dirty="0">
              <a:solidFill>
                <a:prstClr val="black"/>
              </a:solidFill>
              <a:latin typeface="Calibri"/>
              <a:ea typeface=""/>
              <a:cs typeface=""/>
            </a:endParaRPr>
          </a:p>
          <a:p>
            <a:pPr marL="342900" indent="-342900">
              <a:buFont typeface="+mj-lt"/>
              <a:buAutoNum type="arabicPeriod"/>
            </a:pPr>
            <a:r>
              <a:rPr lang="en-US" sz="1800" kern="1200" dirty="0">
                <a:latin typeface="Calibri"/>
                <a:ea typeface=""/>
                <a:cs typeface=""/>
              </a:rPr>
              <a:t>Additionally, any school with </a:t>
            </a:r>
            <a:r>
              <a:rPr lang="en-US" sz="1800" kern="1200" dirty="0" smtClean="0">
                <a:latin typeface="Calibri"/>
                <a:ea typeface=""/>
                <a:cs typeface=""/>
              </a:rPr>
              <a:t>an out </a:t>
            </a:r>
            <a:r>
              <a:rPr lang="en-US" sz="1800" kern="1200" dirty="0">
                <a:latin typeface="Calibri"/>
                <a:ea typeface=""/>
                <a:cs typeface=""/>
              </a:rPr>
              <a:t>of school suspension rates exceeding twice the national average for three consecutive years shall be labeled “Urgent Intervention Required.”</a:t>
            </a:r>
            <a:endParaRPr lang="en-US" sz="1800" kern="1200" dirty="0" smtClean="0">
              <a:latin typeface="Calibri"/>
              <a:ea typeface=""/>
              <a:cs typeface=""/>
            </a:endParaRPr>
          </a:p>
          <a:p>
            <a:pPr marL="342900" indent="-342900">
              <a:buFont typeface="+mj-lt"/>
              <a:buAutoNum type="arabicPeriod"/>
            </a:pPr>
            <a:endParaRPr lang="en-US" sz="1000" kern="1200" dirty="0">
              <a:solidFill>
                <a:prstClr val="black"/>
              </a:solidFill>
              <a:latin typeface="Calibri"/>
              <a:ea typeface=""/>
              <a:cs typeface=""/>
            </a:endParaRPr>
          </a:p>
          <a:p>
            <a:pPr marL="342900" indent="-342900">
              <a:buFont typeface="+mj-lt"/>
              <a:buAutoNum type="arabicPeriod"/>
            </a:pPr>
            <a:r>
              <a:rPr lang="en-US" sz="1800" kern="1200" dirty="0" smtClean="0">
                <a:solidFill>
                  <a:prstClr val="black"/>
                </a:solidFill>
                <a:latin typeface="Calibri"/>
                <a:ea typeface=""/>
                <a:cs typeface=""/>
              </a:rPr>
              <a:t>Schools that are labeled “Urgent Intervention Required” for three consecutive years will also be identified as “Comprehensive Intervention Required.”</a:t>
            </a:r>
            <a:endParaRPr lang="en-US" sz="1800" b="1" kern="1200" dirty="0">
              <a:solidFill>
                <a:prstClr val="black">
                  <a:lumMod val="50000"/>
                </a:prstClr>
              </a:solidFill>
              <a:latin typeface="Calibri" charset="0"/>
              <a:ea typeface="Calibri" charset="0"/>
              <a:cs typeface="Calibri" charset="0"/>
            </a:endParaRPr>
          </a:p>
        </p:txBody>
      </p:sp>
      <p:sp>
        <p:nvSpPr>
          <p:cNvPr id="4" name="TextBox 3"/>
          <p:cNvSpPr txBox="1"/>
          <p:nvPr/>
        </p:nvSpPr>
        <p:spPr>
          <a:xfrm>
            <a:off x="0" y="364627"/>
            <a:ext cx="9144000" cy="523220"/>
          </a:xfrm>
          <a:prstGeom prst="rect">
            <a:avLst/>
          </a:prstGeom>
          <a:noFill/>
        </p:spPr>
        <p:txBody>
          <a:bodyPr wrap="square" rtlCol="0">
            <a:spAutoFit/>
          </a:bodyPr>
          <a:lstStyle/>
          <a:p>
            <a:pPr algn="ctr"/>
            <a:r>
              <a:rPr lang="en-US" sz="2800" dirty="0" smtClean="0">
                <a:solidFill>
                  <a:schemeClr val="tx1"/>
                </a:solidFill>
                <a:latin typeface="Calibri" charset="0"/>
                <a:ea typeface="Calibri" charset="0"/>
                <a:cs typeface="Calibri" charset="0"/>
              </a:rPr>
              <a:t>Identification of Schools for Targeted Intervention</a:t>
            </a:r>
            <a:endParaRPr lang="en-US" sz="2800" strike="sngStrike" dirty="0" smtClean="0">
              <a:solidFill>
                <a:schemeClr val="tx1"/>
              </a:solidFill>
              <a:latin typeface="Calibri" charset="0"/>
              <a:ea typeface="Calibri" charset="0"/>
              <a:cs typeface="Calibri" charset="0"/>
            </a:endParaRPr>
          </a:p>
        </p:txBody>
      </p:sp>
    </p:spTree>
    <p:extLst>
      <p:ext uri="{BB962C8B-B14F-4D97-AF65-F5344CB8AC3E}">
        <p14:creationId xmlns:p14="http://schemas.microsoft.com/office/powerpoint/2010/main" val="1815283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idx="4294967295"/>
          </p:nvPr>
        </p:nvSpPr>
        <p:spPr>
          <a:xfrm>
            <a:off x="0" y="-1"/>
            <a:ext cx="9144000" cy="1446191"/>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alibri"/>
              <a:buNone/>
            </a:pPr>
            <a:r>
              <a:rPr lang="en-US" sz="2800" dirty="0">
                <a:solidFill>
                  <a:schemeClr val="tx1"/>
                </a:solidFill>
                <a:latin typeface="Calibri"/>
                <a:ea typeface="Calibri"/>
                <a:cs typeface="Calibri"/>
                <a:sym typeface="Calibri"/>
              </a:rPr>
              <a:t>English Learners in Accountability</a:t>
            </a:r>
          </a:p>
        </p:txBody>
      </p:sp>
      <p:sp>
        <p:nvSpPr>
          <p:cNvPr id="298" name="Shape 298"/>
          <p:cNvSpPr txBox="1">
            <a:spLocks noGrp="1"/>
          </p:cNvSpPr>
          <p:nvPr>
            <p:ph type="sldNum" idx="4294967295"/>
          </p:nvPr>
        </p:nvSpPr>
        <p:spPr>
          <a:xfrm>
            <a:off x="7010400" y="6553200"/>
            <a:ext cx="2133600" cy="342900"/>
          </a:xfrm>
          <a:prstGeom prst="rect">
            <a:avLst/>
          </a:prstGeom>
          <a:noFill/>
          <a:ln>
            <a:noFill/>
          </a:ln>
        </p:spPr>
        <p:txBody>
          <a:bodyPr lIns="91425" tIns="45700" rIns="91425" bIns="45700" anchor="ctr" anchorCtr="0">
            <a:noAutofit/>
          </a:bodyPr>
          <a:lstStyle/>
          <a:p>
            <a:pPr marL="0" marR="0" lvl="0" indent="0" algn="r" rtl="0">
              <a:spcBef>
                <a:spcPts val="0"/>
              </a:spcBef>
              <a:buClr>
                <a:srgbClr val="888888"/>
              </a:buClr>
              <a:buSzPct val="25000"/>
              <a:buFont typeface="Arial"/>
              <a:buNone/>
            </a:pPr>
            <a:fld id="{00000000-1234-1234-1234-123412341234}" type="slidenum">
              <a:rPr lang="en-US" sz="1200">
                <a:solidFill>
                  <a:srgbClr val="888888"/>
                </a:solidFill>
                <a:latin typeface="Arial"/>
                <a:ea typeface="Arial"/>
                <a:cs typeface="Arial"/>
                <a:sym typeface="Arial"/>
              </a:rPr>
              <a:t>38</a:t>
            </a:fld>
            <a:endParaRPr lang="en-US" sz="1200">
              <a:solidFill>
                <a:srgbClr val="888888"/>
              </a:solidFill>
              <a:latin typeface="Arial"/>
              <a:ea typeface="Arial"/>
              <a:cs typeface="Arial"/>
              <a:sym typeface="Arial"/>
            </a:endParaRPr>
          </a:p>
        </p:txBody>
      </p:sp>
      <p:sp>
        <p:nvSpPr>
          <p:cNvPr id="297" name="Shape 297"/>
          <p:cNvSpPr txBox="1"/>
          <p:nvPr/>
        </p:nvSpPr>
        <p:spPr>
          <a:xfrm>
            <a:off x="115909" y="1484291"/>
            <a:ext cx="8913900" cy="4801200"/>
          </a:xfrm>
          <a:prstGeom prst="rect">
            <a:avLst/>
          </a:prstGeom>
          <a:noFill/>
          <a:ln>
            <a:noFill/>
          </a:ln>
        </p:spPr>
        <p:txBody>
          <a:bodyPr lIns="91425" tIns="45700" rIns="91425" bIns="45700" anchor="t" anchorCtr="0">
            <a:noAutofit/>
          </a:bodyPr>
          <a:lstStyle/>
          <a:p>
            <a:pPr marL="114300" marR="0" lvl="0" indent="-114300" algn="l" rtl="0">
              <a:spcBef>
                <a:spcPts val="0"/>
              </a:spcBef>
              <a:buClr>
                <a:schemeClr val="dk1"/>
              </a:buClr>
              <a:buFont typeface="Arial"/>
              <a:buNone/>
            </a:pPr>
            <a:endParaRPr sz="1800">
              <a:solidFill>
                <a:schemeClr val="dk1"/>
              </a:solidFill>
              <a:latin typeface="Calibri"/>
              <a:ea typeface="Calibri"/>
              <a:cs typeface="Calibri"/>
              <a:sym typeface="Calibri"/>
            </a:endParaRPr>
          </a:p>
          <a:p>
            <a:pPr marL="285750" marR="0" lvl="0" indent="-285750" algn="l" rtl="0">
              <a:spcBef>
                <a:spcPts val="0"/>
              </a:spcBef>
              <a:buClr>
                <a:schemeClr val="dk1"/>
              </a:buClr>
              <a:buFont typeface="Arial"/>
              <a:buNone/>
            </a:pPr>
            <a:endParaRPr sz="1800">
              <a:solidFill>
                <a:schemeClr val="dk1"/>
              </a:solidFill>
              <a:latin typeface="Calibri"/>
              <a:ea typeface="Calibri"/>
              <a:cs typeface="Calibri"/>
              <a:sym typeface="Calibri"/>
            </a:endParaRPr>
          </a:p>
        </p:txBody>
      </p:sp>
      <p:sp>
        <p:nvSpPr>
          <p:cNvPr id="299" name="Shape 299"/>
          <p:cNvSpPr/>
          <p:nvPr/>
        </p:nvSpPr>
        <p:spPr>
          <a:xfrm>
            <a:off x="115909" y="1446190"/>
            <a:ext cx="9028091" cy="483930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dirty="0">
                <a:solidFill>
                  <a:schemeClr val="dk1"/>
                </a:solidFill>
                <a:latin typeface="Calibri"/>
                <a:ea typeface="Calibri"/>
                <a:cs typeface="Calibri"/>
                <a:sym typeface="Calibri"/>
              </a:rPr>
              <a:t>ESSA requires that states include an accountability measure of English learners’ progress towards English language proficiency. Louisiana will measure school success with English language learners in two ways</a:t>
            </a:r>
            <a:r>
              <a:rPr lang="en-US" sz="1800" dirty="0" smtClean="0">
                <a:solidFill>
                  <a:schemeClr val="dk1"/>
                </a:solidFill>
                <a:latin typeface="Calibri"/>
                <a:ea typeface="Calibri"/>
                <a:cs typeface="Calibri"/>
                <a:sym typeface="Calibri"/>
              </a:rPr>
              <a:t>:</a:t>
            </a:r>
          </a:p>
          <a:p>
            <a:pPr marL="0" marR="0" lvl="0" indent="0" algn="l" rtl="0">
              <a:spcBef>
                <a:spcPts val="0"/>
              </a:spcBef>
              <a:spcAft>
                <a:spcPts val="0"/>
              </a:spcAft>
              <a:buSzPct val="25000"/>
              <a:buNone/>
            </a:pPr>
            <a:endParaRPr lang="en-US" sz="1000" dirty="0">
              <a:solidFill>
                <a:schemeClr val="dk1"/>
              </a:solidFill>
              <a:latin typeface="Calibri"/>
              <a:ea typeface="Calibri"/>
              <a:cs typeface="Calibri"/>
              <a:sym typeface="Calibri"/>
            </a:endParaRPr>
          </a:p>
          <a:p>
            <a:pPr marL="342900" marR="0" lvl="0" indent="-336550" algn="l" rtl="0">
              <a:spcBef>
                <a:spcPts val="600"/>
              </a:spcBef>
              <a:spcAft>
                <a:spcPts val="0"/>
              </a:spcAft>
              <a:buClr>
                <a:schemeClr val="dk1"/>
              </a:buClr>
              <a:buSzPct val="100000"/>
              <a:buFont typeface="Calibri"/>
              <a:buAutoNum type="arabicPeriod"/>
            </a:pPr>
            <a:r>
              <a:rPr lang="en-US" sz="1800" dirty="0">
                <a:solidFill>
                  <a:schemeClr val="dk1"/>
                </a:solidFill>
                <a:latin typeface="Calibri"/>
                <a:ea typeface="Calibri"/>
                <a:cs typeface="Calibri"/>
                <a:sym typeface="Calibri"/>
              </a:rPr>
              <a:t>Progress towards English language proficiency, as measured by the English language proficiency exam, will be included within the assessment index of each </a:t>
            </a:r>
            <a:r>
              <a:rPr lang="en-US" sz="1800" dirty="0" smtClean="0">
                <a:solidFill>
                  <a:schemeClr val="dk1"/>
                </a:solidFill>
                <a:latin typeface="Calibri"/>
                <a:ea typeface="Calibri"/>
                <a:cs typeface="Calibri"/>
                <a:sym typeface="Calibri"/>
              </a:rPr>
              <a:t>school beginning in 2018-2019 (2017-2018 is baseline). </a:t>
            </a:r>
            <a:endParaRPr lang="en-US" sz="1800" dirty="0">
              <a:solidFill>
                <a:schemeClr val="dk1"/>
              </a:solidFill>
              <a:latin typeface="Calibri"/>
              <a:ea typeface="Calibri"/>
              <a:cs typeface="Calibri"/>
              <a:sym typeface="Calibri"/>
            </a:endParaRPr>
          </a:p>
          <a:p>
            <a:pPr marL="800100" marR="0" lvl="1" indent="-336550" algn="l" rtl="0">
              <a:spcBef>
                <a:spcPts val="600"/>
              </a:spcBef>
              <a:spcAft>
                <a:spcPts val="0"/>
              </a:spcAft>
              <a:buClr>
                <a:schemeClr val="dk1"/>
              </a:buClr>
              <a:buSzPct val="100000"/>
              <a:buFont typeface="Arial"/>
              <a:buChar char="•"/>
            </a:pPr>
            <a:r>
              <a:rPr lang="en-US" sz="1800" b="0" i="0" u="none" strike="noStrike" cap="none" dirty="0">
                <a:solidFill>
                  <a:schemeClr val="dk1"/>
                </a:solidFill>
                <a:latin typeface="Calibri"/>
                <a:ea typeface="Calibri"/>
                <a:cs typeface="Calibri"/>
                <a:sym typeface="Calibri"/>
              </a:rPr>
              <a:t>This ensures all student scores are included regardless of the number of English language learners in a school, and that all such scores are weighted equally with the assessment results of all students in the school. </a:t>
            </a:r>
          </a:p>
          <a:p>
            <a:pPr marL="800100" marR="0" lvl="1" indent="-336550" algn="l" rtl="0">
              <a:spcBef>
                <a:spcPts val="600"/>
              </a:spcBef>
              <a:spcAft>
                <a:spcPts val="0"/>
              </a:spcAft>
              <a:buClr>
                <a:schemeClr val="dk1"/>
              </a:buClr>
              <a:buSzPct val="100000"/>
              <a:buFont typeface="Arial"/>
              <a:buChar char="•"/>
            </a:pPr>
            <a:r>
              <a:rPr lang="en-US" sz="1800" b="0" i="0" u="none" strike="noStrike" cap="none" dirty="0">
                <a:solidFill>
                  <a:schemeClr val="dk1"/>
                </a:solidFill>
                <a:latin typeface="Calibri"/>
                <a:ea typeface="Calibri"/>
                <a:cs typeface="Calibri"/>
                <a:sym typeface="Calibri"/>
              </a:rPr>
              <a:t>As provided for in ESSA, the measure of progress towards English language proficiency will consider a student’s ELP level at the time of identification and may also account for other characteristics such as age, grade, native language proficiency level, and time in formal education. </a:t>
            </a:r>
            <a:endParaRPr lang="en-US" sz="1800" b="0" i="0" u="none" strike="noStrike" cap="none" dirty="0" smtClean="0">
              <a:solidFill>
                <a:schemeClr val="dk1"/>
              </a:solidFill>
              <a:latin typeface="Calibri"/>
              <a:ea typeface="Calibri"/>
              <a:cs typeface="Calibri"/>
              <a:sym typeface="Calibri"/>
            </a:endParaRPr>
          </a:p>
          <a:p>
            <a:pPr marL="463550" marR="0" lvl="1" algn="l" rtl="0">
              <a:spcBef>
                <a:spcPts val="600"/>
              </a:spcBef>
              <a:spcAft>
                <a:spcPts val="0"/>
              </a:spcAft>
              <a:buClr>
                <a:schemeClr val="dk1"/>
              </a:buClr>
              <a:buSzPct val="100000"/>
            </a:pPr>
            <a:endParaRPr lang="en-US" sz="1000" b="0" i="0" u="none" strike="noStrike" cap="none" dirty="0">
              <a:solidFill>
                <a:schemeClr val="dk1"/>
              </a:solidFill>
              <a:latin typeface="Calibri"/>
              <a:ea typeface="Calibri"/>
              <a:cs typeface="Calibri"/>
              <a:sym typeface="Calibri"/>
            </a:endParaRPr>
          </a:p>
          <a:p>
            <a:pPr marL="342900" marR="0" lvl="0" indent="-336550" algn="l" rtl="0">
              <a:spcBef>
                <a:spcPts val="600"/>
              </a:spcBef>
              <a:spcAft>
                <a:spcPts val="0"/>
              </a:spcAft>
              <a:buClr>
                <a:schemeClr val="dk1"/>
              </a:buClr>
              <a:buSzPct val="100000"/>
              <a:buFont typeface="Calibri"/>
              <a:buAutoNum type="arabicPeriod"/>
            </a:pPr>
            <a:r>
              <a:rPr lang="en-US" sz="1800" dirty="0">
                <a:solidFill>
                  <a:schemeClr val="dk1"/>
                </a:solidFill>
                <a:latin typeface="Calibri"/>
                <a:ea typeface="Calibri"/>
                <a:cs typeface="Calibri"/>
                <a:sym typeface="Calibri"/>
              </a:rPr>
              <a:t>Both the English language proficiency results and English learner subgroup results on all other SPS indicators will be publicly reported on school report cards</a:t>
            </a:r>
            <a:r>
              <a:rPr lang="en-US" sz="1800" dirty="0" smtClean="0">
                <a:solidFill>
                  <a:schemeClr val="dk1"/>
                </a:solidFill>
                <a:latin typeface="Calibri"/>
                <a:ea typeface="Calibri"/>
                <a:cs typeface="Calibri"/>
                <a:sym typeface="Calibri"/>
              </a:rPr>
              <a:t>.</a:t>
            </a:r>
            <a:endParaRPr lang="en-US" sz="1800" dirty="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idx="4294967295"/>
          </p:nvPr>
        </p:nvSpPr>
        <p:spPr>
          <a:xfrm>
            <a:off x="0" y="-1"/>
            <a:ext cx="9144000" cy="1484291"/>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alibri"/>
              <a:buNone/>
            </a:pPr>
            <a:r>
              <a:rPr lang="en-US" sz="2800" dirty="0">
                <a:solidFill>
                  <a:schemeClr val="tx1"/>
                </a:solidFill>
                <a:latin typeface="Calibri"/>
                <a:ea typeface="Calibri"/>
                <a:cs typeface="Calibri"/>
                <a:sym typeface="Calibri"/>
              </a:rPr>
              <a:t>English Learners in Accountability: </a:t>
            </a:r>
            <a:r>
              <a:rPr lang="en-US" sz="2800" dirty="0" smtClean="0">
                <a:solidFill>
                  <a:schemeClr val="tx1"/>
                </a:solidFill>
                <a:latin typeface="Calibri"/>
                <a:ea typeface="Calibri"/>
                <a:cs typeface="Calibri"/>
                <a:sym typeface="Calibri"/>
              </a:rPr>
              <a:t>Recently-Arrived </a:t>
            </a:r>
            <a:r>
              <a:rPr lang="en-US" sz="2800" dirty="0">
                <a:solidFill>
                  <a:schemeClr val="tx1"/>
                </a:solidFill>
                <a:latin typeface="Calibri"/>
                <a:ea typeface="Calibri"/>
                <a:cs typeface="Calibri"/>
                <a:sym typeface="Calibri"/>
              </a:rPr>
              <a:t>Students</a:t>
            </a:r>
          </a:p>
        </p:txBody>
      </p:sp>
      <p:sp>
        <p:nvSpPr>
          <p:cNvPr id="307" name="Shape 307"/>
          <p:cNvSpPr txBox="1">
            <a:spLocks noGrp="1"/>
          </p:cNvSpPr>
          <p:nvPr>
            <p:ph type="sldNum" idx="4294967295"/>
          </p:nvPr>
        </p:nvSpPr>
        <p:spPr>
          <a:xfrm>
            <a:off x="7010400" y="6553200"/>
            <a:ext cx="2133600" cy="342900"/>
          </a:xfrm>
          <a:prstGeom prst="rect">
            <a:avLst/>
          </a:prstGeom>
          <a:noFill/>
          <a:ln>
            <a:noFill/>
          </a:ln>
        </p:spPr>
        <p:txBody>
          <a:bodyPr lIns="91425" tIns="45700" rIns="91425" bIns="45700" anchor="ctr" anchorCtr="0">
            <a:noAutofit/>
          </a:bodyPr>
          <a:lstStyle/>
          <a:p>
            <a:pPr marL="0" marR="0" lvl="0" indent="0" algn="r" rtl="0">
              <a:spcBef>
                <a:spcPts val="0"/>
              </a:spcBef>
              <a:buClr>
                <a:srgbClr val="888888"/>
              </a:buClr>
              <a:buSzPct val="25000"/>
              <a:buFont typeface="Arial"/>
              <a:buNone/>
            </a:pPr>
            <a:fld id="{00000000-1234-1234-1234-123412341234}" type="slidenum">
              <a:rPr lang="en-US" sz="1200">
                <a:solidFill>
                  <a:srgbClr val="888888"/>
                </a:solidFill>
                <a:latin typeface="Arial"/>
                <a:ea typeface="Arial"/>
                <a:cs typeface="Arial"/>
                <a:sym typeface="Arial"/>
              </a:rPr>
              <a:t>39</a:t>
            </a:fld>
            <a:endParaRPr lang="en-US" sz="1200">
              <a:solidFill>
                <a:srgbClr val="888888"/>
              </a:solidFill>
              <a:latin typeface="Arial"/>
              <a:ea typeface="Arial"/>
              <a:cs typeface="Arial"/>
              <a:sym typeface="Arial"/>
            </a:endParaRPr>
          </a:p>
        </p:txBody>
      </p:sp>
      <p:sp>
        <p:nvSpPr>
          <p:cNvPr id="306" name="Shape 306"/>
          <p:cNvSpPr txBox="1"/>
          <p:nvPr/>
        </p:nvSpPr>
        <p:spPr>
          <a:xfrm>
            <a:off x="115909" y="1484291"/>
            <a:ext cx="8913900" cy="4801200"/>
          </a:xfrm>
          <a:prstGeom prst="rect">
            <a:avLst/>
          </a:prstGeom>
          <a:noFill/>
          <a:ln>
            <a:noFill/>
          </a:ln>
        </p:spPr>
        <p:txBody>
          <a:bodyPr lIns="91425" tIns="45700" rIns="91425" bIns="45700" anchor="t" anchorCtr="0">
            <a:noAutofit/>
          </a:bodyPr>
          <a:lstStyle/>
          <a:p>
            <a:pPr marL="114300" marR="0" lvl="0" indent="-114300" algn="l" rtl="0">
              <a:spcBef>
                <a:spcPts val="0"/>
              </a:spcBef>
              <a:buClr>
                <a:schemeClr val="dk1"/>
              </a:buClr>
              <a:buFont typeface="Arial"/>
              <a:buNone/>
            </a:pPr>
            <a:endParaRPr sz="1800">
              <a:solidFill>
                <a:schemeClr val="dk1"/>
              </a:solidFill>
              <a:latin typeface="Calibri"/>
              <a:ea typeface="Calibri"/>
              <a:cs typeface="Calibri"/>
              <a:sym typeface="Calibri"/>
            </a:endParaRPr>
          </a:p>
          <a:p>
            <a:pPr marL="285750" marR="0" lvl="0" indent="-285750" algn="l" rtl="0">
              <a:spcBef>
                <a:spcPts val="0"/>
              </a:spcBef>
              <a:buClr>
                <a:schemeClr val="dk1"/>
              </a:buClr>
              <a:buFont typeface="Arial"/>
              <a:buNone/>
            </a:pPr>
            <a:endParaRPr sz="1800">
              <a:solidFill>
                <a:schemeClr val="dk1"/>
              </a:solidFill>
              <a:latin typeface="Calibri"/>
              <a:ea typeface="Calibri"/>
              <a:cs typeface="Calibri"/>
              <a:sym typeface="Calibri"/>
            </a:endParaRPr>
          </a:p>
        </p:txBody>
      </p:sp>
      <p:sp>
        <p:nvSpPr>
          <p:cNvPr id="308" name="Shape 308"/>
          <p:cNvSpPr/>
          <p:nvPr/>
        </p:nvSpPr>
        <p:spPr>
          <a:xfrm>
            <a:off x="115909" y="1484290"/>
            <a:ext cx="9028091" cy="5154109"/>
          </a:xfrm>
          <a:prstGeom prst="rect">
            <a:avLst/>
          </a:prstGeom>
          <a:noFill/>
          <a:ln>
            <a:noFill/>
          </a:ln>
        </p:spPr>
        <p:txBody>
          <a:bodyPr lIns="91425" tIns="45700" rIns="91425" bIns="45700" anchor="t" anchorCtr="0">
            <a:noAutofit/>
          </a:bodyPr>
          <a:lstStyle/>
          <a:p>
            <a:pPr lvl="0" rtl="0">
              <a:spcBef>
                <a:spcPts val="0"/>
              </a:spcBef>
              <a:buClr>
                <a:schemeClr val="dk1"/>
              </a:buClr>
              <a:buSzPct val="61111"/>
              <a:buFont typeface="Arial"/>
              <a:buNone/>
            </a:pPr>
            <a:r>
              <a:rPr lang="en-US" sz="1800" dirty="0">
                <a:solidFill>
                  <a:schemeClr val="dk1"/>
                </a:solidFill>
                <a:latin typeface="Calibri"/>
                <a:ea typeface="Calibri"/>
                <a:cs typeface="Calibri"/>
                <a:sym typeface="Calibri"/>
              </a:rPr>
              <a:t>Under ESSA, states may utilize longer timeline before counting results of recently-arrived students. Currently, scores count after one year; under ESSA, achievement counts in the third year</a:t>
            </a:r>
            <a:r>
              <a:rPr lang="en-US" sz="1800" dirty="0" smtClean="0">
                <a:solidFill>
                  <a:schemeClr val="dk1"/>
                </a:solidFill>
                <a:latin typeface="Calibri"/>
                <a:ea typeface="Calibri"/>
                <a:cs typeface="Calibri"/>
                <a:sym typeface="Calibri"/>
              </a:rPr>
              <a:t>.</a:t>
            </a:r>
          </a:p>
          <a:p>
            <a:pPr lvl="0" rtl="0">
              <a:spcBef>
                <a:spcPts val="0"/>
              </a:spcBef>
              <a:buClr>
                <a:schemeClr val="dk1"/>
              </a:buClr>
              <a:buFont typeface="Arial"/>
              <a:buNone/>
            </a:pPr>
            <a:endParaRPr sz="1800" dirty="0">
              <a:solidFill>
                <a:schemeClr val="dk1"/>
              </a:solidFill>
              <a:latin typeface="Calibri"/>
              <a:ea typeface="Calibri"/>
              <a:cs typeface="Calibri"/>
              <a:sym typeface="Calibri"/>
            </a:endParaRPr>
          </a:p>
          <a:p>
            <a:pPr lvl="0" rtl="0">
              <a:spcBef>
                <a:spcPts val="0"/>
              </a:spcBef>
              <a:buClr>
                <a:schemeClr val="dk1"/>
              </a:buClr>
              <a:buSzPct val="61111"/>
              <a:buFont typeface="Arial"/>
              <a:buNone/>
            </a:pPr>
            <a:r>
              <a:rPr lang="en-US" sz="1800" b="1" dirty="0" smtClean="0">
                <a:solidFill>
                  <a:schemeClr val="dk1"/>
                </a:solidFill>
                <a:latin typeface="Calibri"/>
                <a:ea typeface="Calibri"/>
                <a:cs typeface="Calibri"/>
                <a:sym typeface="Calibri"/>
              </a:rPr>
              <a:t>Example:  </a:t>
            </a:r>
            <a:r>
              <a:rPr lang="en-US" sz="1800" dirty="0">
                <a:solidFill>
                  <a:schemeClr val="dk1"/>
                </a:solidFill>
                <a:latin typeface="Calibri"/>
                <a:ea typeface="Calibri"/>
                <a:cs typeface="Calibri"/>
                <a:sym typeface="Calibri"/>
              </a:rPr>
              <a:t>If a student recently arrived to the United States enrolls in a school and is identified as an English learner in third grade, the following outlines how that student will assessed and included in accountability beginning in 2017-2018. </a:t>
            </a:r>
          </a:p>
          <a:p>
            <a:pPr marL="0" lvl="0" indent="0" rtl="0">
              <a:lnSpc>
                <a:spcPct val="115000"/>
              </a:lnSpc>
              <a:spcBef>
                <a:spcPts val="1400"/>
              </a:spcBef>
              <a:spcAft>
                <a:spcPts val="1400"/>
              </a:spcAft>
              <a:buNone/>
            </a:pPr>
            <a:endParaRPr sz="1800" dirty="0">
              <a:solidFill>
                <a:schemeClr val="dk1"/>
              </a:solidFill>
              <a:latin typeface="Calibri"/>
              <a:ea typeface="Calibri"/>
              <a:cs typeface="Calibri"/>
              <a:sym typeface="Calibri"/>
            </a:endParaRPr>
          </a:p>
          <a:p>
            <a:pPr marL="0" marR="0" lvl="0" indent="0" algn="l" rtl="0">
              <a:spcBef>
                <a:spcPts val="600"/>
              </a:spcBef>
              <a:spcAft>
                <a:spcPts val="0"/>
              </a:spcAft>
              <a:buNone/>
            </a:pPr>
            <a:endParaRPr sz="1800" dirty="0">
              <a:solidFill>
                <a:schemeClr val="dk1"/>
              </a:solidFill>
              <a:latin typeface="Calibri"/>
              <a:ea typeface="Calibri"/>
              <a:cs typeface="Calibri"/>
              <a:sym typeface="Calibri"/>
            </a:endParaRPr>
          </a:p>
        </p:txBody>
      </p:sp>
      <p:graphicFrame>
        <p:nvGraphicFramePr>
          <p:cNvPr id="309" name="Shape 309"/>
          <p:cNvGraphicFramePr/>
          <p:nvPr>
            <p:extLst>
              <p:ext uri="{D42A27DB-BD31-4B8C-83A1-F6EECF244321}">
                <p14:modId xmlns:p14="http://schemas.microsoft.com/office/powerpoint/2010/main" val="45691797"/>
              </p:ext>
            </p:extLst>
          </p:nvPr>
        </p:nvGraphicFramePr>
        <p:xfrm>
          <a:off x="380100" y="3698375"/>
          <a:ext cx="8450000" cy="2441358"/>
        </p:xfrm>
        <a:graphic>
          <a:graphicData uri="http://schemas.openxmlformats.org/drawingml/2006/table">
            <a:tbl>
              <a:tblPr firstRow="1">
                <a:tableStyleId>{8BA5E66B-21C6-475E-841A-870554E0284D}</a:tableStyleId>
              </a:tblPr>
              <a:tblGrid>
                <a:gridCol w="2112500"/>
                <a:gridCol w="2112500"/>
                <a:gridCol w="2112500"/>
                <a:gridCol w="2112500"/>
              </a:tblGrid>
              <a:tr h="0">
                <a:tc>
                  <a:txBody>
                    <a:bodyPr/>
                    <a:lstStyle/>
                    <a:p>
                      <a:pPr lvl="0" algn="ctr" rtl="0">
                        <a:lnSpc>
                          <a:spcPct val="115000"/>
                        </a:lnSpc>
                        <a:spcBef>
                          <a:spcPts val="0"/>
                        </a:spcBef>
                        <a:buNone/>
                      </a:pPr>
                      <a:r>
                        <a:rPr lang="en-US" sz="1800" dirty="0">
                          <a:latin typeface="Calibri" charset="0"/>
                          <a:ea typeface="Calibri" charset="0"/>
                          <a:cs typeface="Calibri" charset="0"/>
                          <a:sym typeface="Calibri"/>
                        </a:rPr>
                        <a:t>Assessment</a:t>
                      </a:r>
                    </a:p>
                  </a:txBody>
                  <a:tcPr marL="68575" marR="68575" marT="91425" marB="91425"/>
                </a:tc>
                <a:tc>
                  <a:txBody>
                    <a:bodyPr/>
                    <a:lstStyle/>
                    <a:p>
                      <a:pPr lvl="0" algn="ctr" rtl="0">
                        <a:lnSpc>
                          <a:spcPct val="115000"/>
                        </a:lnSpc>
                        <a:spcBef>
                          <a:spcPts val="0"/>
                        </a:spcBef>
                        <a:buNone/>
                      </a:pPr>
                      <a:r>
                        <a:rPr lang="en-US" sz="1800" dirty="0">
                          <a:latin typeface="Calibri" charset="0"/>
                          <a:ea typeface="Calibri" charset="0"/>
                          <a:cs typeface="Calibri" charset="0"/>
                          <a:sym typeface="Calibri"/>
                        </a:rPr>
                        <a:t>Year 1 (3</a:t>
                      </a:r>
                      <a:r>
                        <a:rPr lang="en-US" sz="1800" baseline="30000" dirty="0">
                          <a:latin typeface="Calibri" charset="0"/>
                          <a:ea typeface="Calibri" charset="0"/>
                          <a:cs typeface="Calibri" charset="0"/>
                          <a:sym typeface="Calibri"/>
                        </a:rPr>
                        <a:t>rd</a:t>
                      </a:r>
                      <a:r>
                        <a:rPr lang="en-US" sz="1800" dirty="0">
                          <a:latin typeface="Calibri" charset="0"/>
                          <a:ea typeface="Calibri" charset="0"/>
                          <a:cs typeface="Calibri" charset="0"/>
                          <a:sym typeface="Calibri"/>
                        </a:rPr>
                        <a:t> Grade)</a:t>
                      </a:r>
                    </a:p>
                  </a:txBody>
                  <a:tcPr marL="68575" marR="68575" marT="91425" marB="91425"/>
                </a:tc>
                <a:tc>
                  <a:txBody>
                    <a:bodyPr/>
                    <a:lstStyle/>
                    <a:p>
                      <a:pPr lvl="0" algn="ctr" rtl="0">
                        <a:lnSpc>
                          <a:spcPct val="115000"/>
                        </a:lnSpc>
                        <a:spcBef>
                          <a:spcPts val="0"/>
                        </a:spcBef>
                        <a:buNone/>
                      </a:pPr>
                      <a:r>
                        <a:rPr lang="en-US" sz="1800" dirty="0">
                          <a:latin typeface="Calibri" charset="0"/>
                          <a:ea typeface="Calibri" charset="0"/>
                          <a:cs typeface="Calibri" charset="0"/>
                          <a:sym typeface="Calibri"/>
                        </a:rPr>
                        <a:t>Year 2 (4</a:t>
                      </a:r>
                      <a:r>
                        <a:rPr lang="en-US" sz="1800" baseline="30000" dirty="0">
                          <a:latin typeface="Calibri" charset="0"/>
                          <a:ea typeface="Calibri" charset="0"/>
                          <a:cs typeface="Calibri" charset="0"/>
                          <a:sym typeface="Calibri"/>
                        </a:rPr>
                        <a:t>th</a:t>
                      </a:r>
                      <a:r>
                        <a:rPr lang="en-US" sz="1800" dirty="0">
                          <a:latin typeface="Calibri" charset="0"/>
                          <a:ea typeface="Calibri" charset="0"/>
                          <a:cs typeface="Calibri" charset="0"/>
                          <a:sym typeface="Calibri"/>
                        </a:rPr>
                        <a:t> Grade)</a:t>
                      </a:r>
                    </a:p>
                  </a:txBody>
                  <a:tcPr marL="68575" marR="68575" marT="91425" marB="91425"/>
                </a:tc>
                <a:tc>
                  <a:txBody>
                    <a:bodyPr/>
                    <a:lstStyle/>
                    <a:p>
                      <a:pPr lvl="0" algn="ctr" rtl="0">
                        <a:lnSpc>
                          <a:spcPct val="115000"/>
                        </a:lnSpc>
                        <a:spcBef>
                          <a:spcPts val="0"/>
                        </a:spcBef>
                        <a:buNone/>
                      </a:pPr>
                      <a:r>
                        <a:rPr lang="en-US" sz="1800" dirty="0">
                          <a:latin typeface="Calibri" charset="0"/>
                          <a:ea typeface="Calibri" charset="0"/>
                          <a:cs typeface="Calibri" charset="0"/>
                          <a:sym typeface="Calibri"/>
                        </a:rPr>
                        <a:t>Year 3 (5</a:t>
                      </a:r>
                      <a:r>
                        <a:rPr lang="en-US" sz="1800" baseline="30000" dirty="0">
                          <a:latin typeface="Calibri" charset="0"/>
                          <a:ea typeface="Calibri" charset="0"/>
                          <a:cs typeface="Calibri" charset="0"/>
                          <a:sym typeface="Calibri"/>
                        </a:rPr>
                        <a:t>th</a:t>
                      </a:r>
                      <a:r>
                        <a:rPr lang="en-US" sz="1800" dirty="0">
                          <a:latin typeface="Calibri" charset="0"/>
                          <a:ea typeface="Calibri" charset="0"/>
                          <a:cs typeface="Calibri" charset="0"/>
                          <a:sym typeface="Calibri"/>
                        </a:rPr>
                        <a:t> Grade)</a:t>
                      </a:r>
                    </a:p>
                  </a:txBody>
                  <a:tcPr marL="68575" marR="68575" marT="91425" marB="91425"/>
                </a:tc>
              </a:tr>
              <a:tr h="381000">
                <a:tc>
                  <a:txBody>
                    <a:bodyPr/>
                    <a:lstStyle/>
                    <a:p>
                      <a:pPr lvl="0" algn="ctr" rtl="0">
                        <a:lnSpc>
                          <a:spcPct val="115000"/>
                        </a:lnSpc>
                        <a:spcBef>
                          <a:spcPts val="0"/>
                        </a:spcBef>
                        <a:buNone/>
                      </a:pPr>
                      <a:r>
                        <a:rPr lang="en-US" sz="1800" dirty="0">
                          <a:latin typeface="Calibri" charset="0"/>
                          <a:ea typeface="Calibri" charset="0"/>
                          <a:cs typeface="Calibri" charset="0"/>
                          <a:sym typeface="Calibri"/>
                        </a:rPr>
                        <a:t>Content (ELA, math, science, social studies)</a:t>
                      </a:r>
                    </a:p>
                  </a:txBody>
                  <a:tcPr marL="68575" marR="68575" marT="91425" marB="91425"/>
                </a:tc>
                <a:tc>
                  <a:txBody>
                    <a:bodyPr/>
                    <a:lstStyle/>
                    <a:p>
                      <a:pPr lvl="0" algn="ctr" rtl="0">
                        <a:lnSpc>
                          <a:spcPct val="115000"/>
                        </a:lnSpc>
                        <a:spcBef>
                          <a:spcPts val="0"/>
                        </a:spcBef>
                        <a:buNone/>
                      </a:pPr>
                      <a:r>
                        <a:rPr lang="en-US" sz="1800" dirty="0">
                          <a:latin typeface="Calibri" charset="0"/>
                          <a:ea typeface="Calibri" charset="0"/>
                          <a:cs typeface="Calibri" charset="0"/>
                          <a:sym typeface="Calibri"/>
                        </a:rPr>
                        <a:t>Not in accountability</a:t>
                      </a:r>
                    </a:p>
                  </a:txBody>
                  <a:tcPr marL="68575" marR="68575" marT="91425" marB="91425"/>
                </a:tc>
                <a:tc>
                  <a:txBody>
                    <a:bodyPr/>
                    <a:lstStyle/>
                    <a:p>
                      <a:pPr lvl="0" algn="ctr" rtl="0">
                        <a:lnSpc>
                          <a:spcPct val="115000"/>
                        </a:lnSpc>
                        <a:spcBef>
                          <a:spcPts val="0"/>
                        </a:spcBef>
                        <a:buNone/>
                      </a:pPr>
                      <a:r>
                        <a:rPr lang="en-US" sz="1800" dirty="0">
                          <a:latin typeface="Calibri" charset="0"/>
                          <a:ea typeface="Calibri" charset="0"/>
                          <a:cs typeface="Calibri" charset="0"/>
                          <a:sym typeface="Calibri"/>
                        </a:rPr>
                        <a:t>Growth </a:t>
                      </a:r>
                      <a:r>
                        <a:rPr lang="en-US" sz="1800" dirty="0" smtClean="0">
                          <a:latin typeface="Calibri" charset="0"/>
                          <a:ea typeface="Calibri" charset="0"/>
                          <a:cs typeface="Calibri" charset="0"/>
                          <a:sym typeface="Calibri"/>
                        </a:rPr>
                        <a:t>only</a:t>
                      </a:r>
                      <a:endParaRPr lang="en-US" sz="1800" dirty="0">
                        <a:latin typeface="Calibri" charset="0"/>
                        <a:ea typeface="Calibri" charset="0"/>
                        <a:cs typeface="Calibri" charset="0"/>
                        <a:sym typeface="Calibri"/>
                      </a:endParaRPr>
                    </a:p>
                  </a:txBody>
                  <a:tcPr marL="68575" marR="68575" marT="91425" marB="91425"/>
                </a:tc>
                <a:tc>
                  <a:txBody>
                    <a:bodyPr/>
                    <a:lstStyle/>
                    <a:p>
                      <a:pPr lvl="0" algn="ctr" rtl="0">
                        <a:lnSpc>
                          <a:spcPct val="115000"/>
                        </a:lnSpc>
                        <a:spcBef>
                          <a:spcPts val="0"/>
                        </a:spcBef>
                        <a:buNone/>
                      </a:pPr>
                      <a:r>
                        <a:rPr lang="en-US" sz="1800" dirty="0">
                          <a:latin typeface="Calibri" charset="0"/>
                          <a:ea typeface="Calibri" charset="0"/>
                          <a:cs typeface="Calibri" charset="0"/>
                          <a:sym typeface="Calibri"/>
                        </a:rPr>
                        <a:t>Achievement and growth </a:t>
                      </a:r>
                    </a:p>
                  </a:txBody>
                  <a:tcPr marL="68575" marR="68575" marT="91425" marB="91425"/>
                </a:tc>
              </a:tr>
              <a:tr h="381000">
                <a:tc>
                  <a:txBody>
                    <a:bodyPr/>
                    <a:lstStyle/>
                    <a:p>
                      <a:pPr lvl="0" algn="ctr" rtl="0">
                        <a:lnSpc>
                          <a:spcPct val="115000"/>
                        </a:lnSpc>
                        <a:spcBef>
                          <a:spcPts val="0"/>
                        </a:spcBef>
                        <a:buNone/>
                      </a:pPr>
                      <a:r>
                        <a:rPr lang="en-US" sz="1800" dirty="0">
                          <a:latin typeface="Calibri" charset="0"/>
                          <a:ea typeface="Calibri" charset="0"/>
                          <a:cs typeface="Calibri" charset="0"/>
                          <a:sym typeface="Calibri"/>
                        </a:rPr>
                        <a:t>English language proficiency</a:t>
                      </a:r>
                    </a:p>
                  </a:txBody>
                  <a:tcPr marL="68575" marR="68575" marT="91425" marB="91425"/>
                </a:tc>
                <a:tc>
                  <a:txBody>
                    <a:bodyPr/>
                    <a:lstStyle/>
                    <a:p>
                      <a:pPr lvl="0" algn="ctr" rtl="0">
                        <a:lnSpc>
                          <a:spcPct val="115000"/>
                        </a:lnSpc>
                        <a:spcBef>
                          <a:spcPts val="0"/>
                        </a:spcBef>
                        <a:buNone/>
                      </a:pPr>
                      <a:r>
                        <a:rPr lang="en-US" sz="1800" dirty="0">
                          <a:latin typeface="Calibri" charset="0"/>
                          <a:ea typeface="Calibri" charset="0"/>
                          <a:cs typeface="Calibri" charset="0"/>
                          <a:sym typeface="Calibri"/>
                        </a:rPr>
                        <a:t>Not in accountability</a:t>
                      </a:r>
                    </a:p>
                    <a:p>
                      <a:pPr lvl="0" algn="ctr" rtl="0">
                        <a:lnSpc>
                          <a:spcPct val="115000"/>
                        </a:lnSpc>
                        <a:spcBef>
                          <a:spcPts val="0"/>
                        </a:spcBef>
                        <a:buNone/>
                      </a:pPr>
                      <a:r>
                        <a:rPr lang="en-US" sz="1800" dirty="0">
                          <a:latin typeface="Calibri" charset="0"/>
                          <a:ea typeface="Calibri" charset="0"/>
                          <a:cs typeface="Calibri" charset="0"/>
                          <a:sym typeface="Calibri"/>
                        </a:rPr>
                        <a:t> </a:t>
                      </a:r>
                    </a:p>
                  </a:txBody>
                  <a:tcPr marL="68575" marR="68575" marT="91425" marB="91425"/>
                </a:tc>
                <a:tc>
                  <a:txBody>
                    <a:bodyPr/>
                    <a:lstStyle/>
                    <a:p>
                      <a:pPr lvl="0" algn="ctr" rtl="0">
                        <a:lnSpc>
                          <a:spcPct val="115000"/>
                        </a:lnSpc>
                        <a:spcBef>
                          <a:spcPts val="0"/>
                        </a:spcBef>
                        <a:buNone/>
                      </a:pPr>
                      <a:r>
                        <a:rPr lang="en-US" sz="1800" dirty="0">
                          <a:latin typeface="Calibri" charset="0"/>
                          <a:ea typeface="Calibri" charset="0"/>
                          <a:cs typeface="Calibri" charset="0"/>
                          <a:sym typeface="Calibri"/>
                        </a:rPr>
                        <a:t>Growth </a:t>
                      </a:r>
                      <a:r>
                        <a:rPr lang="en-US" sz="1800" dirty="0" smtClean="0">
                          <a:latin typeface="Calibri" charset="0"/>
                          <a:ea typeface="Calibri" charset="0"/>
                          <a:cs typeface="Calibri" charset="0"/>
                          <a:sym typeface="Calibri"/>
                        </a:rPr>
                        <a:t>only</a:t>
                      </a:r>
                    </a:p>
                    <a:p>
                      <a:pPr lvl="0" algn="ctr" rtl="0">
                        <a:lnSpc>
                          <a:spcPct val="115000"/>
                        </a:lnSpc>
                        <a:spcBef>
                          <a:spcPts val="0"/>
                        </a:spcBef>
                        <a:buNone/>
                      </a:pPr>
                      <a:endParaRPr lang="en-US" sz="1800" dirty="0">
                        <a:latin typeface="Calibri" charset="0"/>
                        <a:ea typeface="Calibri" charset="0"/>
                        <a:cs typeface="Calibri" charset="0"/>
                        <a:sym typeface="Calibri"/>
                      </a:endParaRPr>
                    </a:p>
                  </a:txBody>
                  <a:tcPr marL="68575" marR="68575" marT="91425" marB="91425"/>
                </a:tc>
                <a:tc>
                  <a:txBody>
                    <a:bodyPr/>
                    <a:lstStyle/>
                    <a:p>
                      <a:pPr lvl="0" algn="ctr" rtl="0">
                        <a:lnSpc>
                          <a:spcPct val="115000"/>
                        </a:lnSpc>
                        <a:spcBef>
                          <a:spcPts val="0"/>
                        </a:spcBef>
                        <a:buNone/>
                      </a:pPr>
                      <a:r>
                        <a:rPr lang="en-US" sz="1800" dirty="0">
                          <a:latin typeface="Calibri" charset="0"/>
                          <a:ea typeface="Calibri" charset="0"/>
                          <a:cs typeface="Calibri" charset="0"/>
                          <a:sym typeface="Calibri"/>
                        </a:rPr>
                        <a:t>Growth only</a:t>
                      </a:r>
                    </a:p>
                  </a:txBody>
                  <a:tcPr marL="68575" marR="68575" marT="91425" marB="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idx="4294967295"/>
          </p:nvPr>
        </p:nvSpPr>
        <p:spPr>
          <a:xfrm>
            <a:off x="0" y="-1"/>
            <a:ext cx="9144000" cy="1352161"/>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alibri"/>
              <a:buNone/>
            </a:pPr>
            <a:r>
              <a:rPr lang="en-US" sz="2800" i="0" u="none" strike="noStrike" cap="none">
                <a:solidFill>
                  <a:schemeClr val="tx1"/>
                </a:solidFill>
                <a:latin typeface="Calibri"/>
                <a:ea typeface="Calibri"/>
                <a:cs typeface="Calibri"/>
                <a:sym typeface="Calibri"/>
              </a:rPr>
              <a:t>Louisiana’s ESSA Plan Development</a:t>
            </a:r>
          </a:p>
        </p:txBody>
      </p:sp>
      <p:sp>
        <p:nvSpPr>
          <p:cNvPr id="55" name="Shape 55"/>
          <p:cNvSpPr txBox="1">
            <a:spLocks noGrp="1"/>
          </p:cNvSpPr>
          <p:nvPr>
            <p:ph type="sldNum" idx="4294967295"/>
          </p:nvPr>
        </p:nvSpPr>
        <p:spPr>
          <a:xfrm>
            <a:off x="7010400" y="6553200"/>
            <a:ext cx="2133600" cy="342900"/>
          </a:xfrm>
          <a:prstGeom prst="rect">
            <a:avLst/>
          </a:prstGeom>
          <a:noFill/>
          <a:ln>
            <a:noFill/>
          </a:ln>
        </p:spPr>
        <p:txBody>
          <a:bodyPr lIns="91425" tIns="45700" rIns="91425" bIns="45700" anchor="ctr" anchorCtr="0">
            <a:noAutofit/>
          </a:bodyPr>
          <a:lstStyle/>
          <a:p>
            <a:pPr marL="0" marR="0" lvl="0" indent="0" algn="r" rtl="0">
              <a:spcBef>
                <a:spcPts val="0"/>
              </a:spcBef>
              <a:buClr>
                <a:srgbClr val="888888"/>
              </a:buClr>
              <a:buSzPct val="25000"/>
              <a:buFont typeface="Arial"/>
              <a:buNone/>
            </a:pPr>
            <a:fld id="{00000000-1234-1234-1234-123412341234}" type="slidenum">
              <a:rPr lang="en-US" sz="1200">
                <a:solidFill>
                  <a:srgbClr val="888888"/>
                </a:solidFill>
                <a:latin typeface="Arial"/>
                <a:ea typeface="Arial"/>
                <a:cs typeface="Arial"/>
                <a:sym typeface="Arial"/>
              </a:rPr>
              <a:t>4</a:t>
            </a:fld>
            <a:endParaRPr lang="en-US" sz="1200">
              <a:solidFill>
                <a:srgbClr val="888888"/>
              </a:solidFill>
              <a:latin typeface="Arial"/>
              <a:ea typeface="Arial"/>
              <a:cs typeface="Arial"/>
              <a:sym typeface="Arial"/>
            </a:endParaRPr>
          </a:p>
        </p:txBody>
      </p:sp>
      <p:sp>
        <p:nvSpPr>
          <p:cNvPr id="54" name="Shape 54"/>
          <p:cNvSpPr txBox="1"/>
          <p:nvPr/>
        </p:nvSpPr>
        <p:spPr>
          <a:xfrm>
            <a:off x="115909" y="1352161"/>
            <a:ext cx="8647089" cy="5001178"/>
          </a:xfrm>
          <a:prstGeom prst="rect">
            <a:avLst/>
          </a:prstGeom>
          <a:noFill/>
          <a:ln>
            <a:noFill/>
          </a:ln>
        </p:spPr>
        <p:txBody>
          <a:bodyPr lIns="91425" tIns="45700" rIns="91425" bIns="45700" anchor="t" anchorCtr="0">
            <a:noAutofit/>
          </a:bodyPr>
          <a:lstStyle/>
          <a:p>
            <a:pPr marL="285750" marR="0" lvl="0" indent="-285750" algn="l" rtl="0">
              <a:spcBef>
                <a:spcPts val="0"/>
              </a:spcBef>
              <a:buClr>
                <a:srgbClr val="000000"/>
              </a:buClr>
              <a:buSzPct val="100000"/>
              <a:buFont typeface="Arial"/>
              <a:buChar char="•"/>
            </a:pPr>
            <a:r>
              <a:rPr lang="en-US" sz="1700" dirty="0" smtClean="0">
                <a:solidFill>
                  <a:srgbClr val="000000"/>
                </a:solidFill>
                <a:latin typeface="Calibri"/>
                <a:ea typeface="Calibri"/>
                <a:cs typeface="Calibri"/>
                <a:sym typeface="Calibri"/>
              </a:rPr>
              <a:t>After engagin</a:t>
            </a:r>
            <a:r>
              <a:rPr lang="en-US" sz="1700" dirty="0" smtClean="0">
                <a:latin typeface="Calibri"/>
                <a:ea typeface="Calibri"/>
                <a:cs typeface="Calibri"/>
                <a:sym typeface="Calibri"/>
              </a:rPr>
              <a:t>g with stakeholders for months, </a:t>
            </a:r>
            <a:r>
              <a:rPr lang="en-US" sz="1700" dirty="0">
                <a:latin typeface="Calibri"/>
                <a:ea typeface="Calibri"/>
                <a:cs typeface="Calibri"/>
                <a:sym typeface="Calibri"/>
              </a:rPr>
              <a:t>t</a:t>
            </a:r>
            <a:r>
              <a:rPr lang="en-US" sz="1700" dirty="0" smtClean="0">
                <a:solidFill>
                  <a:srgbClr val="000000"/>
                </a:solidFill>
                <a:latin typeface="Calibri"/>
                <a:ea typeface="Calibri"/>
                <a:cs typeface="Calibri"/>
                <a:sym typeface="Calibri"/>
              </a:rPr>
              <a:t>he </a:t>
            </a:r>
            <a:r>
              <a:rPr lang="en-US" sz="1700" dirty="0">
                <a:solidFill>
                  <a:srgbClr val="000000"/>
                </a:solidFill>
                <a:latin typeface="Calibri"/>
                <a:ea typeface="Calibri"/>
                <a:cs typeface="Calibri"/>
                <a:sym typeface="Calibri"/>
              </a:rPr>
              <a:t>Department released a </a:t>
            </a:r>
            <a:r>
              <a:rPr lang="en-US" sz="1700" u="sng" dirty="0">
                <a:solidFill>
                  <a:schemeClr val="hlink"/>
                </a:solidFill>
                <a:latin typeface="Calibri"/>
                <a:ea typeface="Calibri"/>
                <a:cs typeface="Calibri"/>
                <a:sym typeface="Calibri"/>
                <a:hlinkClick r:id="rId3"/>
              </a:rPr>
              <a:t>draft ESSA framework</a:t>
            </a:r>
            <a:r>
              <a:rPr lang="en-US" sz="1700" dirty="0">
                <a:solidFill>
                  <a:srgbClr val="000000"/>
                </a:solidFill>
                <a:latin typeface="Calibri"/>
                <a:ea typeface="Calibri"/>
                <a:cs typeface="Calibri"/>
                <a:sym typeface="Calibri"/>
              </a:rPr>
              <a:t> on September 28, to provide the general public with examples of what policies, supports, and resources could be used to provide targeted support for disadvantaged students.</a:t>
            </a:r>
          </a:p>
          <a:p>
            <a:pPr marL="0" marR="0" lvl="0" indent="0" algn="l" rtl="0">
              <a:spcBef>
                <a:spcPts val="0"/>
              </a:spcBef>
              <a:buNone/>
            </a:pPr>
            <a:endParaRPr sz="1700" dirty="0">
              <a:solidFill>
                <a:srgbClr val="000000"/>
              </a:solidFill>
              <a:latin typeface="Calibri"/>
              <a:ea typeface="Calibri"/>
              <a:cs typeface="Calibri"/>
              <a:sym typeface="Calibri"/>
            </a:endParaRPr>
          </a:p>
          <a:p>
            <a:pPr marL="285750" marR="0" lvl="0" indent="-285750" algn="l" rtl="0">
              <a:spcBef>
                <a:spcPts val="0"/>
              </a:spcBef>
              <a:buClr>
                <a:srgbClr val="000000"/>
              </a:buClr>
              <a:buSzPct val="100000"/>
              <a:buFont typeface="Arial"/>
              <a:buChar char="•"/>
            </a:pPr>
            <a:r>
              <a:rPr lang="en-US" sz="1700" dirty="0">
                <a:solidFill>
                  <a:srgbClr val="000000"/>
                </a:solidFill>
                <a:latin typeface="Calibri"/>
                <a:ea typeface="Calibri"/>
                <a:cs typeface="Calibri"/>
                <a:sym typeface="Calibri"/>
              </a:rPr>
              <a:t>Since that release, the Department has been in continuous conversations with educators, advocacy groups, civic leaders and others to refine the proposals within the framework.</a:t>
            </a:r>
          </a:p>
          <a:p>
            <a:pPr marL="0" marR="0" lvl="0" indent="0" algn="l" rtl="0">
              <a:spcBef>
                <a:spcPts val="0"/>
              </a:spcBef>
              <a:buNone/>
            </a:pPr>
            <a:endParaRPr sz="1700" dirty="0">
              <a:solidFill>
                <a:srgbClr val="000000"/>
              </a:solidFill>
              <a:latin typeface="Calibri"/>
              <a:ea typeface="Calibri"/>
              <a:cs typeface="Calibri"/>
              <a:sym typeface="Calibri"/>
            </a:endParaRPr>
          </a:p>
          <a:p>
            <a:pPr marL="285750" marR="0" lvl="0" indent="-285750" algn="l" rtl="0">
              <a:spcBef>
                <a:spcPts val="0"/>
              </a:spcBef>
              <a:buClr>
                <a:srgbClr val="000000"/>
              </a:buClr>
              <a:buSzPct val="100000"/>
              <a:buFont typeface="Arial"/>
              <a:buChar char="•"/>
            </a:pPr>
            <a:r>
              <a:rPr lang="en-US" sz="1700" dirty="0">
                <a:solidFill>
                  <a:srgbClr val="000000"/>
                </a:solidFill>
                <a:latin typeface="Calibri"/>
                <a:ea typeface="Calibri"/>
                <a:cs typeface="Calibri"/>
                <a:sym typeface="Calibri"/>
              </a:rPr>
              <a:t>During this time, the </a:t>
            </a:r>
            <a:r>
              <a:rPr lang="en-US" sz="1700" u="sng" dirty="0">
                <a:solidFill>
                  <a:schemeClr val="hlink"/>
                </a:solidFill>
                <a:latin typeface="Calibri"/>
                <a:ea typeface="Calibri"/>
                <a:cs typeface="Calibri"/>
                <a:sym typeface="Calibri"/>
                <a:hlinkClick r:id="rId4"/>
              </a:rPr>
              <a:t>Louisiana Accountability Commission</a:t>
            </a:r>
            <a:r>
              <a:rPr lang="en-US" sz="1700" dirty="0">
                <a:solidFill>
                  <a:schemeClr val="dk1"/>
                </a:solidFill>
                <a:latin typeface="Calibri"/>
                <a:ea typeface="Calibri"/>
                <a:cs typeface="Calibri"/>
                <a:sym typeface="Calibri"/>
              </a:rPr>
              <a:t> has also been meeting to make recommendations regarding the state’s accountability system. To view the </a:t>
            </a:r>
            <a:r>
              <a:rPr lang="en-US" sz="1700" dirty="0" smtClean="0">
                <a:solidFill>
                  <a:schemeClr val="dk1"/>
                </a:solidFill>
                <a:latin typeface="Calibri"/>
                <a:ea typeface="Calibri"/>
                <a:cs typeface="Calibri"/>
                <a:sym typeface="Calibri"/>
              </a:rPr>
              <a:t>Commission’s recommendations</a:t>
            </a:r>
            <a:r>
              <a:rPr lang="en-US" sz="1700" dirty="0">
                <a:solidFill>
                  <a:schemeClr val="dk1"/>
                </a:solidFill>
                <a:latin typeface="Calibri"/>
                <a:ea typeface="Calibri"/>
                <a:cs typeface="Calibri"/>
                <a:sym typeface="Calibri"/>
              </a:rPr>
              <a:t>, </a:t>
            </a:r>
            <a:r>
              <a:rPr lang="en-US" sz="1700" dirty="0" smtClean="0">
                <a:solidFill>
                  <a:schemeClr val="dk1"/>
                </a:solidFill>
                <a:latin typeface="Calibri"/>
                <a:ea typeface="Calibri"/>
                <a:cs typeface="Calibri"/>
                <a:sym typeface="Calibri"/>
              </a:rPr>
              <a:t>you can view </a:t>
            </a:r>
            <a:r>
              <a:rPr lang="en-US" sz="1700" dirty="0">
                <a:solidFill>
                  <a:schemeClr val="dk1"/>
                </a:solidFill>
                <a:latin typeface="Calibri"/>
                <a:ea typeface="Calibri"/>
                <a:cs typeface="Calibri"/>
                <a:sym typeface="Calibri"/>
              </a:rPr>
              <a:t>previous meeting videos and presentations in the </a:t>
            </a:r>
            <a:r>
              <a:rPr lang="en-US" sz="1700" u="sng" dirty="0">
                <a:solidFill>
                  <a:schemeClr val="hlink"/>
                </a:solidFill>
                <a:latin typeface="Calibri"/>
                <a:ea typeface="Calibri"/>
                <a:cs typeface="Calibri"/>
                <a:sym typeface="Calibri"/>
                <a:hlinkClick r:id="rId5"/>
              </a:rPr>
              <a:t>Accountability library</a:t>
            </a:r>
            <a:r>
              <a:rPr lang="en-US" sz="1700" dirty="0">
                <a:solidFill>
                  <a:schemeClr val="dk1"/>
                </a:solidFill>
                <a:latin typeface="Calibri"/>
                <a:ea typeface="Calibri"/>
                <a:cs typeface="Calibri"/>
                <a:sym typeface="Calibri"/>
              </a:rPr>
              <a:t>. </a:t>
            </a:r>
          </a:p>
          <a:p>
            <a:pPr marL="285750" marR="0" lvl="0" indent="-285750" algn="l" rtl="0">
              <a:spcBef>
                <a:spcPts val="0"/>
              </a:spcBef>
              <a:buClr>
                <a:schemeClr val="dk1"/>
              </a:buClr>
              <a:buFont typeface="Arial"/>
              <a:buNone/>
            </a:pPr>
            <a:endParaRPr sz="1700" dirty="0">
              <a:solidFill>
                <a:srgbClr val="000000"/>
              </a:solidFill>
              <a:latin typeface="Calibri"/>
              <a:ea typeface="Calibri"/>
              <a:cs typeface="Calibri"/>
              <a:sym typeface="Calibri"/>
            </a:endParaRPr>
          </a:p>
          <a:p>
            <a:pPr marL="285750" marR="0" lvl="0" indent="-285750" algn="l" rtl="0">
              <a:spcBef>
                <a:spcPts val="0"/>
              </a:spcBef>
              <a:buClr>
                <a:schemeClr val="dk1"/>
              </a:buClr>
              <a:buSzPct val="100000"/>
              <a:buFont typeface="Arial"/>
              <a:buChar char="•"/>
            </a:pPr>
            <a:r>
              <a:rPr lang="en-US" sz="1700" dirty="0">
                <a:solidFill>
                  <a:schemeClr val="dk1"/>
                </a:solidFill>
                <a:latin typeface="Calibri"/>
                <a:ea typeface="Calibri"/>
                <a:cs typeface="Calibri"/>
                <a:sym typeface="Calibri"/>
              </a:rPr>
              <a:t>On Monday, February 6, the Department released an </a:t>
            </a:r>
            <a:r>
              <a:rPr lang="en-US" sz="1700" u="sng" dirty="0">
                <a:solidFill>
                  <a:schemeClr val="hlink"/>
                </a:solidFill>
                <a:latin typeface="Calibri"/>
                <a:ea typeface="Calibri"/>
                <a:cs typeface="Calibri"/>
                <a:sym typeface="Calibri"/>
                <a:hlinkClick r:id="rId3"/>
              </a:rPr>
              <a:t>updated framework </a:t>
            </a:r>
            <a:r>
              <a:rPr lang="en-US" sz="1700" dirty="0">
                <a:solidFill>
                  <a:schemeClr val="dk1"/>
                </a:solidFill>
                <a:latin typeface="Calibri"/>
                <a:ea typeface="Calibri"/>
                <a:cs typeface="Calibri"/>
                <a:sym typeface="Calibri"/>
              </a:rPr>
              <a:t>that </a:t>
            </a:r>
            <a:r>
              <a:rPr lang="en-US" sz="1700" dirty="0" smtClean="0">
                <a:solidFill>
                  <a:schemeClr val="dk1"/>
                </a:solidFill>
                <a:latin typeface="Calibri"/>
                <a:ea typeface="Calibri"/>
                <a:cs typeface="Calibri"/>
                <a:sym typeface="Calibri"/>
              </a:rPr>
              <a:t>included </a:t>
            </a:r>
            <a:r>
              <a:rPr lang="en-US" sz="1700" dirty="0">
                <a:solidFill>
                  <a:schemeClr val="dk1"/>
                </a:solidFill>
                <a:latin typeface="Calibri"/>
                <a:ea typeface="Calibri"/>
                <a:cs typeface="Calibri"/>
                <a:sym typeface="Calibri"/>
              </a:rPr>
              <a:t>greater detail from the initial framework as well as stakeholder feedback. </a:t>
            </a:r>
            <a:endParaRPr lang="en-US" sz="1700" dirty="0" smtClean="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Arial"/>
              <a:buChar char="•"/>
            </a:pPr>
            <a:endParaRPr lang="en-US" sz="1700" dirty="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Arial"/>
              <a:buChar char="•"/>
            </a:pPr>
            <a:r>
              <a:rPr lang="en-US" sz="1700" dirty="0" smtClean="0">
                <a:solidFill>
                  <a:schemeClr val="tx1"/>
                </a:solidFill>
                <a:latin typeface="Calibri"/>
                <a:ea typeface="Calibri"/>
                <a:cs typeface="Calibri"/>
                <a:sym typeface="Calibri"/>
              </a:rPr>
              <a:t>On </a:t>
            </a:r>
            <a:r>
              <a:rPr lang="en-US" sz="1700" dirty="0">
                <a:solidFill>
                  <a:schemeClr val="tx1"/>
                </a:solidFill>
                <a:latin typeface="Calibri"/>
                <a:ea typeface="Calibri"/>
                <a:cs typeface="Calibri"/>
                <a:sym typeface="Calibri"/>
              </a:rPr>
              <a:t>February 20, the Department released the </a:t>
            </a:r>
            <a:r>
              <a:rPr lang="en-US" sz="1700" u="sng" dirty="0">
                <a:solidFill>
                  <a:schemeClr val="tx1"/>
                </a:solidFill>
                <a:latin typeface="Calibri"/>
                <a:ea typeface="Calibri"/>
                <a:cs typeface="Calibri"/>
                <a:sym typeface="Calibri"/>
                <a:hlinkClick r:id="rId6"/>
              </a:rPr>
              <a:t>draft state plan</a:t>
            </a:r>
            <a:r>
              <a:rPr lang="en-US" sz="1700" dirty="0">
                <a:solidFill>
                  <a:schemeClr val="tx1"/>
                </a:solidFill>
                <a:latin typeface="Calibri"/>
                <a:ea typeface="Calibri"/>
                <a:cs typeface="Calibri"/>
                <a:sym typeface="Calibri"/>
              </a:rPr>
              <a:t> for public comment</a:t>
            </a:r>
            <a:r>
              <a:rPr lang="en-US" sz="1700" dirty="0" smtClean="0">
                <a:solidFill>
                  <a:schemeClr val="tx1"/>
                </a:solidFill>
                <a:latin typeface="Calibri"/>
                <a:ea typeface="Calibri"/>
                <a:cs typeface="Calibri"/>
                <a:sym typeface="Calibri"/>
              </a:rPr>
              <a:t>.</a:t>
            </a:r>
          </a:p>
          <a:p>
            <a:pPr marR="0" lvl="0" algn="l" rtl="0">
              <a:spcBef>
                <a:spcPts val="0"/>
              </a:spcBef>
              <a:buClr>
                <a:schemeClr val="dk1"/>
              </a:buClr>
              <a:buSzPct val="100000"/>
            </a:pPr>
            <a:endParaRPr lang="en-US" sz="1700" dirty="0" smtClean="0">
              <a:solidFill>
                <a:schemeClr val="tx1"/>
              </a:solidFill>
              <a:latin typeface="Calibri"/>
              <a:ea typeface="Calibri"/>
              <a:cs typeface="Calibri"/>
              <a:sym typeface="Calibri"/>
            </a:endParaRPr>
          </a:p>
          <a:p>
            <a:pPr marL="285750" marR="0" lvl="0" indent="-285750" algn="l" rtl="0">
              <a:spcBef>
                <a:spcPts val="0"/>
              </a:spcBef>
              <a:buClr>
                <a:schemeClr val="dk1"/>
              </a:buClr>
              <a:buSzPct val="100000"/>
              <a:buFont typeface="Arial"/>
              <a:buChar char="•"/>
            </a:pPr>
            <a:r>
              <a:rPr lang="en-US" sz="1700" dirty="0" smtClean="0">
                <a:solidFill>
                  <a:schemeClr val="tx1"/>
                </a:solidFill>
                <a:latin typeface="Calibri"/>
                <a:ea typeface="Calibri"/>
                <a:cs typeface="Calibri"/>
                <a:sym typeface="Calibri"/>
              </a:rPr>
              <a:t>The final state plan is available </a:t>
            </a:r>
            <a:r>
              <a:rPr lang="en-US" sz="1700" dirty="0" smtClean="0">
                <a:solidFill>
                  <a:schemeClr val="tx1"/>
                </a:solidFill>
                <a:latin typeface="Calibri"/>
                <a:ea typeface="Calibri"/>
                <a:cs typeface="Calibri"/>
                <a:sym typeface="Calibri"/>
                <a:hlinkClick r:id="rId7"/>
              </a:rPr>
              <a:t>here</a:t>
            </a:r>
            <a:r>
              <a:rPr lang="en-US" sz="1700" dirty="0" smtClean="0">
                <a:solidFill>
                  <a:schemeClr val="tx1"/>
                </a:solidFill>
                <a:latin typeface="Calibri"/>
                <a:ea typeface="Calibri"/>
                <a:cs typeface="Calibri"/>
                <a:sym typeface="Calibri"/>
              </a:rPr>
              <a:t>.</a:t>
            </a:r>
            <a:endParaRPr lang="en-US" sz="1700" dirty="0">
              <a:solidFill>
                <a:schemeClr val="tx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extBox 2"/>
          <p:cNvSpPr txBox="1"/>
          <p:nvPr/>
        </p:nvSpPr>
        <p:spPr>
          <a:xfrm>
            <a:off x="0" y="5040215"/>
            <a:ext cx="9144000" cy="509666"/>
          </a:xfrm>
          <a:prstGeom prst="rect">
            <a:avLst/>
          </a:prstGeom>
          <a:solidFill>
            <a:schemeClr val="accent5">
              <a:lumMod val="40000"/>
              <a:lumOff val="60000"/>
            </a:schemeClr>
          </a:solidFill>
        </p:spPr>
        <p:txBody>
          <a:bodyPr wrap="square" rtlCol="0">
            <a:spAutoFit/>
          </a:bodyPr>
          <a:lstStyle/>
          <a:p>
            <a:endParaRPr lang="en-US" dirty="0"/>
          </a:p>
        </p:txBody>
      </p:sp>
      <p:sp>
        <p:nvSpPr>
          <p:cNvPr id="103" name="Shape 10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alibri"/>
              <a:buNone/>
            </a:pPr>
            <a:r>
              <a:rPr lang="en-US" sz="2800" dirty="0">
                <a:solidFill>
                  <a:schemeClr val="tx1"/>
                </a:solidFill>
                <a:latin typeface="Calibri"/>
                <a:ea typeface="Calibri"/>
                <a:cs typeface="Calibri"/>
                <a:sym typeface="Calibri"/>
              </a:rPr>
              <a:t>Agenda</a:t>
            </a:r>
          </a:p>
        </p:txBody>
      </p:sp>
      <p:sp>
        <p:nvSpPr>
          <p:cNvPr id="105" name="Shape 105"/>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spcBef>
                <a:spcPts val="0"/>
              </a:spcBef>
              <a:buClr>
                <a:srgbClr val="888888"/>
              </a:buClr>
              <a:buSzPct val="25000"/>
              <a:buFont typeface="Arial"/>
              <a:buNone/>
            </a:pPr>
            <a:fld id="{00000000-1234-1234-1234-123412341234}" type="slidenum">
              <a:rPr lang="en-US" sz="1200">
                <a:solidFill>
                  <a:srgbClr val="888888"/>
                </a:solidFill>
                <a:latin typeface="Arial"/>
                <a:ea typeface="Arial"/>
                <a:cs typeface="Arial"/>
                <a:sym typeface="Arial"/>
              </a:rPr>
              <a:t>40</a:t>
            </a:fld>
            <a:endParaRPr lang="en-US" sz="1200">
              <a:solidFill>
                <a:srgbClr val="888888"/>
              </a:solidFill>
              <a:latin typeface="Arial"/>
              <a:ea typeface="Arial"/>
              <a:cs typeface="Arial"/>
              <a:sym typeface="Arial"/>
            </a:endParaRPr>
          </a:p>
        </p:txBody>
      </p:sp>
      <p:sp>
        <p:nvSpPr>
          <p:cNvPr id="104" name="Shape 104"/>
          <p:cNvSpPr txBox="1"/>
          <p:nvPr/>
        </p:nvSpPr>
        <p:spPr>
          <a:xfrm>
            <a:off x="115050" y="1555150"/>
            <a:ext cx="8325565" cy="48012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Font typeface="Arial" charset="0"/>
              <a:buChar char="•"/>
            </a:pPr>
            <a:endParaRPr sz="1800" dirty="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ESSA Plan Development</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Elementary and Middle Schools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High Schools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Combination Schools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Transition </a:t>
            </a:r>
          </a:p>
          <a:p>
            <a:pPr marL="285750" marR="0" lvl="0" indent="-285750" algn="l" rtl="0">
              <a:spcBef>
                <a:spcPts val="0"/>
              </a:spcBef>
              <a:buClr>
                <a:schemeClr val="dk1"/>
              </a:buClr>
              <a:buFont typeface="Arial" charset="0"/>
              <a:buChar char="•"/>
            </a:pPr>
            <a:endParaRPr lang="en-US" sz="1800" dirty="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Subgroups</a:t>
            </a:r>
          </a:p>
          <a:p>
            <a:pPr marL="285750" marR="0" lvl="0" indent="-285750" algn="l" rtl="0">
              <a:spcBef>
                <a:spcPts val="0"/>
              </a:spcBef>
              <a:buClr>
                <a:schemeClr val="dk1"/>
              </a:buClr>
              <a:buFont typeface="Arial" charset="0"/>
              <a:buChar char="•"/>
            </a:pPr>
            <a:endParaRPr lang="en-US" sz="1800" dirty="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Upcoming Policy Considerations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Resources and Next Steps</a:t>
            </a: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0757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idx="4294967295"/>
          </p:nvPr>
        </p:nvSpPr>
        <p:spPr>
          <a:xfrm>
            <a:off x="0" y="-1"/>
            <a:ext cx="9144000" cy="1446191"/>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alibri"/>
              <a:buNone/>
            </a:pPr>
            <a:r>
              <a:rPr lang="en-US" sz="2800" dirty="0">
                <a:solidFill>
                  <a:schemeClr val="tx1"/>
                </a:solidFill>
                <a:latin typeface="Calibri"/>
                <a:ea typeface="Calibri"/>
                <a:cs typeface="Calibri"/>
                <a:sym typeface="Calibri"/>
              </a:rPr>
              <a:t>Interests and Opportunities</a:t>
            </a:r>
          </a:p>
        </p:txBody>
      </p:sp>
      <p:sp>
        <p:nvSpPr>
          <p:cNvPr id="317" name="Shape 317"/>
          <p:cNvSpPr txBox="1">
            <a:spLocks noGrp="1"/>
          </p:cNvSpPr>
          <p:nvPr>
            <p:ph type="sldNum" idx="4294967295"/>
          </p:nvPr>
        </p:nvSpPr>
        <p:spPr>
          <a:xfrm>
            <a:off x="7010400" y="6553200"/>
            <a:ext cx="2133600" cy="342900"/>
          </a:xfrm>
          <a:prstGeom prst="rect">
            <a:avLst/>
          </a:prstGeom>
          <a:noFill/>
          <a:ln>
            <a:noFill/>
          </a:ln>
        </p:spPr>
        <p:txBody>
          <a:bodyPr lIns="91425" tIns="45700" rIns="91425" bIns="45700" anchor="ctr" anchorCtr="0">
            <a:noAutofit/>
          </a:bodyPr>
          <a:lstStyle/>
          <a:p>
            <a:pPr algn="r">
              <a:buClr>
                <a:srgbClr val="888888"/>
              </a:buClr>
              <a:buSzPct val="25000"/>
              <a:buFont typeface="Arial"/>
              <a:buNone/>
            </a:pPr>
            <a:fld id="{00000000-1234-1234-1234-123412341234}" type="slidenum">
              <a:rPr lang="en-US" sz="1200">
                <a:solidFill>
                  <a:srgbClr val="888888"/>
                </a:solidFill>
              </a:rPr>
              <a:pPr algn="r">
                <a:buClr>
                  <a:srgbClr val="888888"/>
                </a:buClr>
                <a:buSzPct val="25000"/>
                <a:buFont typeface="Arial"/>
                <a:buNone/>
              </a:pPr>
              <a:t>41</a:t>
            </a:fld>
            <a:endParaRPr lang="en-US" sz="1200" dirty="0">
              <a:solidFill>
                <a:srgbClr val="888888"/>
              </a:solidFill>
            </a:endParaRPr>
          </a:p>
        </p:txBody>
      </p:sp>
      <p:sp>
        <p:nvSpPr>
          <p:cNvPr id="316" name="Shape 316"/>
          <p:cNvSpPr txBox="1"/>
          <p:nvPr/>
        </p:nvSpPr>
        <p:spPr>
          <a:xfrm>
            <a:off x="115909" y="1484291"/>
            <a:ext cx="8913900" cy="4801200"/>
          </a:xfrm>
          <a:prstGeom prst="rect">
            <a:avLst/>
          </a:prstGeom>
          <a:noFill/>
          <a:ln>
            <a:noFill/>
          </a:ln>
        </p:spPr>
        <p:txBody>
          <a:bodyPr lIns="91425" tIns="45700" rIns="91425" bIns="45700" anchor="t" anchorCtr="0">
            <a:noAutofit/>
          </a:bodyPr>
          <a:lstStyle/>
          <a:p>
            <a:pPr marL="114300" indent="-114300">
              <a:buClr>
                <a:srgbClr val="000000"/>
              </a:buClr>
              <a:buFont typeface="Arial"/>
              <a:buNone/>
            </a:pPr>
            <a:endParaRPr sz="1800">
              <a:latin typeface="Calibri"/>
              <a:ea typeface="Calibri"/>
              <a:cs typeface="Calibri"/>
              <a:sym typeface="Calibri"/>
            </a:endParaRPr>
          </a:p>
          <a:p>
            <a:pPr marL="285750" indent="-285750">
              <a:buClr>
                <a:srgbClr val="000000"/>
              </a:buClr>
              <a:buFont typeface="Arial"/>
              <a:buNone/>
            </a:pPr>
            <a:endParaRPr sz="1800">
              <a:latin typeface="Calibri"/>
              <a:ea typeface="Calibri"/>
              <a:cs typeface="Calibri"/>
              <a:sym typeface="Calibri"/>
            </a:endParaRPr>
          </a:p>
        </p:txBody>
      </p:sp>
      <p:sp>
        <p:nvSpPr>
          <p:cNvPr id="318" name="Shape 318"/>
          <p:cNvSpPr/>
          <p:nvPr/>
        </p:nvSpPr>
        <p:spPr>
          <a:xfrm>
            <a:off x="115050" y="1382533"/>
            <a:ext cx="8913900" cy="5004715"/>
          </a:xfrm>
          <a:prstGeom prst="rect">
            <a:avLst/>
          </a:prstGeom>
          <a:noFill/>
          <a:ln>
            <a:noFill/>
          </a:ln>
        </p:spPr>
        <p:txBody>
          <a:bodyPr lIns="91425" tIns="45700" rIns="91425" bIns="45700" anchor="t" anchorCtr="0">
            <a:noAutofit/>
          </a:bodyPr>
          <a:lstStyle/>
          <a:p>
            <a:pPr>
              <a:buClr>
                <a:srgbClr val="000000"/>
              </a:buClr>
              <a:buSzPct val="68750"/>
              <a:buFont typeface="Arial"/>
              <a:buNone/>
            </a:pPr>
            <a:r>
              <a:rPr lang="en-US" sz="1600" dirty="0">
                <a:latin typeface="Calibri"/>
                <a:ea typeface="Calibri"/>
                <a:cs typeface="Calibri"/>
                <a:sym typeface="Calibri"/>
              </a:rPr>
              <a:t>The interests and opportunities indicator (five percent of each school's score) will measure whether schools are providing students with access to a well-rounded education, exposing them to diverse areas of learning in which they can develop their skills and </a:t>
            </a:r>
            <a:r>
              <a:rPr lang="en-US" sz="1600" dirty="0" smtClean="0">
                <a:latin typeface="Calibri"/>
                <a:ea typeface="Calibri"/>
                <a:cs typeface="Calibri"/>
                <a:sym typeface="Calibri"/>
              </a:rPr>
              <a:t>talents, including visual and performing arts, foreign language, technology, co-curricular activities, advanced coursework, health/PE, career pathways, etc. Per BESE’s motion, this will be measured through a “menu” approach that will allow districts to demonstrate a strong effort in a variety of ways.</a:t>
            </a:r>
          </a:p>
          <a:p>
            <a:pPr>
              <a:buClr>
                <a:srgbClr val="000000"/>
              </a:buClr>
              <a:buSzPct val="68750"/>
              <a:buFont typeface="Arial"/>
              <a:buNone/>
            </a:pPr>
            <a:endParaRPr lang="en-US" sz="1000" dirty="0">
              <a:latin typeface="Calibri"/>
              <a:ea typeface="Calibri"/>
              <a:cs typeface="Calibri"/>
              <a:sym typeface="Calibri"/>
            </a:endParaRPr>
          </a:p>
          <a:p>
            <a:pPr>
              <a:buClr>
                <a:srgbClr val="000000"/>
              </a:buClr>
              <a:buSzPct val="68750"/>
              <a:buFont typeface="Arial"/>
              <a:buNone/>
            </a:pPr>
            <a:r>
              <a:rPr lang="en-US" sz="1600" b="1" dirty="0" smtClean="0">
                <a:latin typeface="Calibri"/>
                <a:ea typeface="Calibri"/>
                <a:cs typeface="Calibri"/>
                <a:sym typeface="Calibri"/>
              </a:rPr>
              <a:t>Development Workgroup</a:t>
            </a:r>
          </a:p>
          <a:p>
            <a:pPr marL="285750" indent="-285750">
              <a:buClr>
                <a:srgbClr val="000000"/>
              </a:buClr>
              <a:buSzPct val="68750"/>
              <a:buFont typeface="Arial" panose="020B0604020202020204" pitchFamily="34" charset="0"/>
              <a:buChar char="•"/>
            </a:pPr>
            <a:r>
              <a:rPr lang="en-US" sz="1600" dirty="0" smtClean="0">
                <a:latin typeface="Calibri"/>
                <a:ea typeface="Calibri"/>
                <a:cs typeface="Calibri"/>
                <a:sym typeface="Calibri"/>
              </a:rPr>
              <a:t>A working group predominantly made up of superintendents, principals, and other administrators, but also including experts and teachers in health, language, arts, and music, will develop long-term goals and valuable, fair ways to measure access to quality of student experiences.</a:t>
            </a:r>
          </a:p>
          <a:p>
            <a:pPr marL="285750" indent="-285750">
              <a:buClr>
                <a:srgbClr val="000000"/>
              </a:buClr>
              <a:buSzPct val="68750"/>
              <a:buFont typeface="Arial" panose="020B0604020202020204" pitchFamily="34" charset="0"/>
              <a:buChar char="•"/>
            </a:pPr>
            <a:r>
              <a:rPr lang="en-US" sz="1600" dirty="0" smtClean="0">
                <a:latin typeface="Calibri"/>
                <a:ea typeface="Calibri"/>
                <a:cs typeface="Calibri"/>
                <a:sym typeface="Calibri"/>
              </a:rPr>
              <a:t>The Accountability Commission will then use the programmatic and curricular expertise of the workgroup to propose a method for scoring these desired outcomes fairly for all school districts. </a:t>
            </a:r>
          </a:p>
          <a:p>
            <a:pPr marL="285750" indent="-285750">
              <a:buClr>
                <a:srgbClr val="000000"/>
              </a:buClr>
              <a:buSzPct val="68750"/>
              <a:buFont typeface="Arial" panose="020B0604020202020204" pitchFamily="34" charset="0"/>
              <a:buChar char="•"/>
            </a:pPr>
            <a:r>
              <a:rPr lang="en-US" sz="1600" dirty="0" smtClean="0">
                <a:latin typeface="Calibri"/>
                <a:ea typeface="Calibri"/>
                <a:cs typeface="Calibri"/>
                <a:sym typeface="Calibri"/>
              </a:rPr>
              <a:t>BESE will approve the method for use no later than the 2019-2020 school year, with the timeline being accelerated if the pace of progress is faster than anticipated.</a:t>
            </a:r>
          </a:p>
          <a:p>
            <a:pPr>
              <a:buClr>
                <a:srgbClr val="000000"/>
              </a:buClr>
              <a:buSzPct val="68750"/>
              <a:buFont typeface="Arial"/>
              <a:buNone/>
            </a:pPr>
            <a:endParaRPr lang="en-US" sz="1000" dirty="0" smtClean="0">
              <a:latin typeface="Calibri"/>
              <a:ea typeface="Calibri"/>
              <a:cs typeface="Calibri"/>
              <a:sym typeface="Calibri"/>
            </a:endParaRPr>
          </a:p>
          <a:p>
            <a:pPr>
              <a:buClr>
                <a:srgbClr val="000000"/>
              </a:buClr>
              <a:buSzPct val="68750"/>
              <a:buFont typeface="Arial"/>
              <a:buNone/>
            </a:pPr>
            <a:r>
              <a:rPr lang="en-US" sz="1600" b="1" dirty="0" smtClean="0">
                <a:latin typeface="Calibri"/>
                <a:ea typeface="Calibri"/>
                <a:cs typeface="Calibri"/>
                <a:sym typeface="Calibri"/>
              </a:rPr>
              <a:t>Timeline </a:t>
            </a:r>
            <a:r>
              <a:rPr lang="en-US" sz="1600" b="1" dirty="0">
                <a:latin typeface="Calibri"/>
                <a:ea typeface="Calibri"/>
                <a:cs typeface="Calibri"/>
                <a:sym typeface="Calibri"/>
              </a:rPr>
              <a:t>for </a:t>
            </a:r>
            <a:r>
              <a:rPr lang="en-US" sz="1600" b="1" dirty="0" smtClean="0">
                <a:latin typeface="Calibri"/>
                <a:ea typeface="Calibri"/>
                <a:cs typeface="Calibri"/>
                <a:sym typeface="Calibri"/>
              </a:rPr>
              <a:t>Implementation:</a:t>
            </a:r>
          </a:p>
          <a:p>
            <a:pPr marL="285750" indent="-285750">
              <a:buClr>
                <a:srgbClr val="000000"/>
              </a:buClr>
              <a:buSzPct val="100000"/>
              <a:buFont typeface="Arial" charset="0"/>
              <a:buChar char="•"/>
            </a:pPr>
            <a:r>
              <a:rPr lang="en-US" sz="1600" dirty="0" smtClean="0">
                <a:latin typeface="Calibri"/>
                <a:ea typeface="Calibri"/>
                <a:cs typeface="Calibri"/>
                <a:sym typeface="Calibri"/>
              </a:rPr>
              <a:t>Summer 2017:  Convene working group predominantly made up of education administrators</a:t>
            </a:r>
          </a:p>
          <a:p>
            <a:pPr marL="285750" indent="-285750">
              <a:buClr>
                <a:srgbClr val="000000"/>
              </a:buClr>
              <a:buSzPct val="100000"/>
              <a:buFont typeface="Arial" charset="0"/>
              <a:buChar char="•"/>
            </a:pPr>
            <a:r>
              <a:rPr lang="en-US" sz="1600" dirty="0" smtClean="0">
                <a:latin typeface="Calibri"/>
                <a:ea typeface="Calibri"/>
                <a:cs typeface="Calibri"/>
                <a:sym typeface="Calibri"/>
              </a:rPr>
              <a:t>2017-2018</a:t>
            </a:r>
            <a:r>
              <a:rPr lang="en-US" sz="1600" dirty="0">
                <a:latin typeface="Calibri"/>
                <a:ea typeface="Calibri"/>
                <a:cs typeface="Calibri"/>
                <a:sym typeface="Calibri"/>
              </a:rPr>
              <a:t>:  Collect all data </a:t>
            </a:r>
            <a:r>
              <a:rPr lang="en-US" sz="1600" dirty="0" smtClean="0">
                <a:latin typeface="Calibri"/>
                <a:ea typeface="Calibri"/>
                <a:cs typeface="Calibri"/>
                <a:sym typeface="Calibri"/>
              </a:rPr>
              <a:t>necessary; Accountability Commission develops proposed method</a:t>
            </a:r>
          </a:p>
          <a:p>
            <a:pPr marL="285750" indent="-285750">
              <a:buClr>
                <a:srgbClr val="000000"/>
              </a:buClr>
              <a:buSzPct val="100000"/>
              <a:buFont typeface="Arial" charset="0"/>
              <a:buChar char="•"/>
            </a:pPr>
            <a:r>
              <a:rPr lang="en-US" sz="1600" dirty="0" smtClean="0">
                <a:latin typeface="Calibri"/>
                <a:ea typeface="Calibri"/>
                <a:cs typeface="Calibri"/>
                <a:sym typeface="Calibri"/>
              </a:rPr>
              <a:t>2018-2019</a:t>
            </a:r>
            <a:r>
              <a:rPr lang="en-US" sz="1600" dirty="0">
                <a:latin typeface="Calibri"/>
                <a:ea typeface="Calibri"/>
                <a:cs typeface="Calibri"/>
                <a:sym typeface="Calibri"/>
              </a:rPr>
              <a:t>:  Pilot index for all schools, report publicly with no </a:t>
            </a:r>
            <a:r>
              <a:rPr lang="en-US" sz="1600" dirty="0" smtClean="0">
                <a:latin typeface="Calibri"/>
                <a:ea typeface="Calibri"/>
                <a:cs typeface="Calibri"/>
                <a:sym typeface="Calibri"/>
              </a:rPr>
              <a:t>stakes; BESE approved method</a:t>
            </a:r>
          </a:p>
          <a:p>
            <a:pPr marL="285750" indent="-285750">
              <a:buClr>
                <a:srgbClr val="000000"/>
              </a:buClr>
              <a:buSzPct val="100000"/>
              <a:buFont typeface="Arial" charset="0"/>
              <a:buChar char="•"/>
            </a:pPr>
            <a:r>
              <a:rPr lang="en-US" sz="1600" dirty="0" smtClean="0">
                <a:latin typeface="Calibri"/>
                <a:ea typeface="Calibri"/>
                <a:cs typeface="Calibri"/>
                <a:sym typeface="Calibri"/>
              </a:rPr>
              <a:t>2019-2020</a:t>
            </a:r>
            <a:r>
              <a:rPr lang="en-US" sz="1600" dirty="0">
                <a:latin typeface="Calibri"/>
                <a:ea typeface="Calibri"/>
                <a:cs typeface="Calibri"/>
                <a:sym typeface="Calibri"/>
              </a:rPr>
              <a:t>:  Interests and Opportunities measure included in </a:t>
            </a:r>
            <a:r>
              <a:rPr lang="en-US" sz="1600" dirty="0" smtClean="0">
                <a:latin typeface="Calibri"/>
                <a:ea typeface="Calibri"/>
                <a:cs typeface="Calibri"/>
                <a:sym typeface="Calibri"/>
              </a:rPr>
              <a:t>SPS</a:t>
            </a:r>
            <a:endParaRPr sz="1600" dirty="0">
              <a:latin typeface="Calibri"/>
              <a:ea typeface="Calibri"/>
              <a:cs typeface="Calibri"/>
              <a:sym typeface="Calibri"/>
            </a:endParaRPr>
          </a:p>
        </p:txBody>
      </p:sp>
    </p:spTree>
    <p:extLst>
      <p:ext uri="{BB962C8B-B14F-4D97-AF65-F5344CB8AC3E}">
        <p14:creationId xmlns:p14="http://schemas.microsoft.com/office/powerpoint/2010/main" val="23585158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extBox 2"/>
          <p:cNvSpPr txBox="1"/>
          <p:nvPr/>
        </p:nvSpPr>
        <p:spPr>
          <a:xfrm>
            <a:off x="0" y="5622106"/>
            <a:ext cx="9144000" cy="509666"/>
          </a:xfrm>
          <a:prstGeom prst="rect">
            <a:avLst/>
          </a:prstGeom>
          <a:solidFill>
            <a:schemeClr val="accent5">
              <a:lumMod val="40000"/>
              <a:lumOff val="60000"/>
            </a:schemeClr>
          </a:solidFill>
        </p:spPr>
        <p:txBody>
          <a:bodyPr wrap="square" rtlCol="0">
            <a:spAutoFit/>
          </a:bodyPr>
          <a:lstStyle/>
          <a:p>
            <a:endParaRPr lang="en-US" dirty="0"/>
          </a:p>
        </p:txBody>
      </p:sp>
      <p:sp>
        <p:nvSpPr>
          <p:cNvPr id="103" name="Shape 10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alibri"/>
              <a:buNone/>
            </a:pPr>
            <a:r>
              <a:rPr lang="en-US" sz="2800" dirty="0">
                <a:solidFill>
                  <a:schemeClr val="tx1"/>
                </a:solidFill>
                <a:latin typeface="Calibri"/>
                <a:ea typeface="Calibri"/>
                <a:cs typeface="Calibri"/>
                <a:sym typeface="Calibri"/>
              </a:rPr>
              <a:t>Agenda</a:t>
            </a:r>
          </a:p>
        </p:txBody>
      </p:sp>
      <p:sp>
        <p:nvSpPr>
          <p:cNvPr id="105" name="Shape 105"/>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spcBef>
                <a:spcPts val="0"/>
              </a:spcBef>
              <a:buClr>
                <a:srgbClr val="888888"/>
              </a:buClr>
              <a:buSzPct val="25000"/>
              <a:buFont typeface="Arial"/>
              <a:buNone/>
            </a:pPr>
            <a:fld id="{00000000-1234-1234-1234-123412341234}" type="slidenum">
              <a:rPr lang="en-US" sz="1200">
                <a:solidFill>
                  <a:srgbClr val="888888"/>
                </a:solidFill>
                <a:latin typeface="Arial"/>
                <a:ea typeface="Arial"/>
                <a:cs typeface="Arial"/>
                <a:sym typeface="Arial"/>
              </a:rPr>
              <a:t>42</a:t>
            </a:fld>
            <a:endParaRPr lang="en-US" sz="1200">
              <a:solidFill>
                <a:srgbClr val="888888"/>
              </a:solidFill>
              <a:latin typeface="Arial"/>
              <a:ea typeface="Arial"/>
              <a:cs typeface="Arial"/>
              <a:sym typeface="Arial"/>
            </a:endParaRPr>
          </a:p>
        </p:txBody>
      </p:sp>
      <p:sp>
        <p:nvSpPr>
          <p:cNvPr id="104" name="Shape 104"/>
          <p:cNvSpPr txBox="1"/>
          <p:nvPr/>
        </p:nvSpPr>
        <p:spPr>
          <a:xfrm>
            <a:off x="115050" y="1555150"/>
            <a:ext cx="8325565" cy="48012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Font typeface="Arial" charset="0"/>
              <a:buChar char="•"/>
            </a:pPr>
            <a:endParaRPr sz="1800" dirty="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ESSA Plan Development</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Elementary and Middle Schools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High Schools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Combination Schools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Transition </a:t>
            </a:r>
          </a:p>
          <a:p>
            <a:pPr marL="285750" marR="0" lvl="0" indent="-285750" algn="l" rtl="0">
              <a:spcBef>
                <a:spcPts val="0"/>
              </a:spcBef>
              <a:buClr>
                <a:schemeClr val="dk1"/>
              </a:buClr>
              <a:buFont typeface="Arial" charset="0"/>
              <a:buChar char="•"/>
            </a:pPr>
            <a:endParaRPr lang="en-US" sz="1800" dirty="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Subgroups</a:t>
            </a:r>
          </a:p>
          <a:p>
            <a:pPr marL="285750" marR="0" lvl="0" indent="-285750" algn="l" rtl="0">
              <a:spcBef>
                <a:spcPts val="0"/>
              </a:spcBef>
              <a:buClr>
                <a:schemeClr val="dk1"/>
              </a:buClr>
              <a:buFont typeface="Arial" charset="0"/>
              <a:buChar char="•"/>
            </a:pPr>
            <a:endParaRPr lang="en-US" sz="1800" dirty="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Upcoming Policy Considerations</a:t>
            </a:r>
            <a:br>
              <a:rPr lang="en-US" sz="1800" dirty="0" smtClean="0">
                <a:solidFill>
                  <a:schemeClr val="dk1"/>
                </a:solidFill>
                <a:latin typeface="Calibri"/>
                <a:ea typeface="Calibri"/>
                <a:cs typeface="Calibri"/>
                <a:sym typeface="Calibri"/>
              </a:rPr>
            </a:br>
            <a:endParaRPr lang="en-US" sz="18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Arial" charset="0"/>
              <a:buChar char="•"/>
            </a:pPr>
            <a:r>
              <a:rPr lang="en-US" sz="1800" dirty="0" smtClean="0">
                <a:solidFill>
                  <a:schemeClr val="dk1"/>
                </a:solidFill>
                <a:latin typeface="Calibri"/>
                <a:ea typeface="Calibri"/>
                <a:cs typeface="Calibri"/>
                <a:sym typeface="Calibri"/>
              </a:rPr>
              <a:t>Resources and Next Steps</a:t>
            </a: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13182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idx="4294967295"/>
          </p:nvPr>
        </p:nvSpPr>
        <p:spPr>
          <a:xfrm>
            <a:off x="0" y="-1"/>
            <a:ext cx="9144000" cy="1484291"/>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alibri"/>
              <a:buNone/>
            </a:pPr>
            <a:r>
              <a:rPr lang="en-US" sz="2800" dirty="0" smtClean="0">
                <a:solidFill>
                  <a:schemeClr val="tx1"/>
                </a:solidFill>
                <a:latin typeface="Calibri"/>
                <a:ea typeface="Calibri"/>
                <a:cs typeface="Calibri"/>
                <a:sym typeface="Calibri"/>
              </a:rPr>
              <a:t>Additional Support</a:t>
            </a:r>
            <a:endParaRPr lang="en-US" sz="2800" dirty="0">
              <a:solidFill>
                <a:schemeClr val="tx1"/>
              </a:solidFill>
              <a:latin typeface="Calibri"/>
              <a:ea typeface="Calibri"/>
              <a:cs typeface="Calibri"/>
              <a:sym typeface="Calibri"/>
            </a:endParaRPr>
          </a:p>
        </p:txBody>
      </p:sp>
      <p:sp>
        <p:nvSpPr>
          <p:cNvPr id="326" name="Shape 326"/>
          <p:cNvSpPr txBox="1">
            <a:spLocks noGrp="1"/>
          </p:cNvSpPr>
          <p:nvPr>
            <p:ph type="sldNum" idx="4294967295"/>
          </p:nvPr>
        </p:nvSpPr>
        <p:spPr>
          <a:xfrm>
            <a:off x="7010400" y="6553200"/>
            <a:ext cx="2133600" cy="342900"/>
          </a:xfrm>
          <a:prstGeom prst="rect">
            <a:avLst/>
          </a:prstGeom>
          <a:noFill/>
          <a:ln>
            <a:noFill/>
          </a:ln>
        </p:spPr>
        <p:txBody>
          <a:bodyPr lIns="91425" tIns="45700" rIns="91425" bIns="45700" anchor="ctr" anchorCtr="0">
            <a:noAutofit/>
          </a:bodyPr>
          <a:lstStyle/>
          <a:p>
            <a:pPr marL="0" marR="0" lvl="0" indent="0" algn="r" rtl="0">
              <a:spcBef>
                <a:spcPts val="0"/>
              </a:spcBef>
              <a:buClr>
                <a:srgbClr val="888888"/>
              </a:buClr>
              <a:buSzPct val="25000"/>
              <a:buFont typeface="Arial"/>
              <a:buNone/>
            </a:pPr>
            <a:fld id="{00000000-1234-1234-1234-123412341234}" type="slidenum">
              <a:rPr lang="en-US" sz="1200">
                <a:solidFill>
                  <a:srgbClr val="888888"/>
                </a:solidFill>
                <a:latin typeface="Arial"/>
                <a:ea typeface="Arial"/>
                <a:cs typeface="Arial"/>
                <a:sym typeface="Arial"/>
              </a:rPr>
              <a:t>43</a:t>
            </a:fld>
            <a:endParaRPr lang="en-US" sz="1200">
              <a:solidFill>
                <a:srgbClr val="888888"/>
              </a:solidFill>
              <a:latin typeface="Arial"/>
              <a:ea typeface="Arial"/>
              <a:cs typeface="Arial"/>
              <a:sym typeface="Arial"/>
            </a:endParaRPr>
          </a:p>
        </p:txBody>
      </p:sp>
      <p:sp>
        <p:nvSpPr>
          <p:cNvPr id="325" name="Shape 325"/>
          <p:cNvSpPr txBox="1"/>
          <p:nvPr/>
        </p:nvSpPr>
        <p:spPr>
          <a:xfrm>
            <a:off x="115909" y="1484291"/>
            <a:ext cx="8913900" cy="4801200"/>
          </a:xfrm>
          <a:prstGeom prst="rect">
            <a:avLst/>
          </a:prstGeom>
          <a:noFill/>
          <a:ln>
            <a:noFill/>
          </a:ln>
        </p:spPr>
        <p:txBody>
          <a:bodyPr lIns="91425" tIns="45700" rIns="91425" bIns="45700" anchor="t" anchorCtr="0">
            <a:noAutofit/>
          </a:bodyPr>
          <a:lstStyle/>
          <a:p>
            <a:pPr marL="114300" marR="0" lvl="0" indent="-114300" algn="l" rtl="0">
              <a:spcBef>
                <a:spcPts val="0"/>
              </a:spcBef>
              <a:buClr>
                <a:schemeClr val="dk1"/>
              </a:buClr>
              <a:buFont typeface="Arial"/>
              <a:buNone/>
            </a:pPr>
            <a:endParaRPr sz="1800" dirty="0">
              <a:solidFill>
                <a:schemeClr val="dk1"/>
              </a:solidFill>
              <a:latin typeface="Calibri"/>
              <a:ea typeface="Calibri"/>
              <a:cs typeface="Calibri"/>
              <a:sym typeface="Calibri"/>
            </a:endParaRPr>
          </a:p>
          <a:p>
            <a:pPr marR="0" lvl="0" algn="l" rtl="0">
              <a:spcBef>
                <a:spcPts val="0"/>
              </a:spcBef>
              <a:buClr>
                <a:schemeClr val="dk1"/>
              </a:buClr>
              <a:buFont typeface="Arial"/>
              <a:buNone/>
            </a:pPr>
            <a:r>
              <a:rPr lang="en-US" sz="1800" dirty="0" smtClean="0">
                <a:solidFill>
                  <a:schemeClr val="dk1"/>
                </a:solidFill>
                <a:latin typeface="Calibri"/>
                <a:ea typeface="Calibri"/>
                <a:cs typeface="Calibri"/>
                <a:sym typeface="Calibri"/>
              </a:rPr>
              <a:t>To support educators, the Department will offer the following supports regarding Louisiana’s new accountability system:</a:t>
            </a:r>
          </a:p>
          <a:p>
            <a:pPr marR="0" lvl="0" algn="l" rtl="0">
              <a:spcBef>
                <a:spcPts val="0"/>
              </a:spcBef>
              <a:buClr>
                <a:schemeClr val="dk1"/>
              </a:buClr>
              <a:buFont typeface="Arial"/>
              <a:buNone/>
            </a:pPr>
            <a:endParaRPr lang="en-US" sz="1800" dirty="0" smtClean="0">
              <a:solidFill>
                <a:schemeClr val="dk1"/>
              </a:solidFill>
              <a:latin typeface="Calibri"/>
              <a:ea typeface="Calibri"/>
              <a:cs typeface="Calibri"/>
              <a:sym typeface="Calibri"/>
            </a:endParaRPr>
          </a:p>
          <a:p>
            <a:pPr marL="342900" marR="0" lvl="0" indent="-342900" algn="l" rtl="0">
              <a:spcBef>
                <a:spcPts val="0"/>
              </a:spcBef>
              <a:buClr>
                <a:schemeClr val="dk1"/>
              </a:buClr>
              <a:buFont typeface="+mj-lt"/>
              <a:buAutoNum type="arabicPeriod"/>
            </a:pPr>
            <a:r>
              <a:rPr lang="en-US" sz="1800" dirty="0" smtClean="0">
                <a:solidFill>
                  <a:schemeClr val="dk1"/>
                </a:solidFill>
                <a:latin typeface="Calibri"/>
                <a:ea typeface="Calibri"/>
                <a:cs typeface="Calibri"/>
                <a:sym typeface="Calibri"/>
              </a:rPr>
              <a:t>Continued </a:t>
            </a:r>
            <a:r>
              <a:rPr lang="en-US" sz="1800" b="1" dirty="0" smtClean="0">
                <a:solidFill>
                  <a:schemeClr val="dk1"/>
                </a:solidFill>
                <a:latin typeface="Calibri"/>
                <a:ea typeface="Calibri"/>
                <a:cs typeface="Calibri"/>
                <a:sym typeface="Calibri"/>
              </a:rPr>
              <a:t>trainings</a:t>
            </a:r>
            <a:r>
              <a:rPr lang="en-US" sz="1800" dirty="0" smtClean="0">
                <a:solidFill>
                  <a:schemeClr val="dk1"/>
                </a:solidFill>
                <a:latin typeface="Calibri"/>
                <a:ea typeface="Calibri"/>
                <a:cs typeface="Calibri"/>
                <a:sym typeface="Calibri"/>
              </a:rPr>
              <a:t> through networks and by district as needed</a:t>
            </a:r>
          </a:p>
          <a:p>
            <a:pPr marL="342900" marR="0" lvl="0" indent="-342900" algn="l" rtl="0">
              <a:spcBef>
                <a:spcPts val="0"/>
              </a:spcBef>
              <a:buClr>
                <a:schemeClr val="dk1"/>
              </a:buClr>
              <a:buFont typeface="+mj-lt"/>
              <a:buAutoNum type="arabicPeriod"/>
            </a:pPr>
            <a:endParaRPr lang="en-US" sz="1800" dirty="0" smtClean="0">
              <a:solidFill>
                <a:schemeClr val="dk1"/>
              </a:solidFill>
              <a:latin typeface="Calibri"/>
              <a:ea typeface="Calibri"/>
              <a:cs typeface="Calibri"/>
              <a:sym typeface="Calibri"/>
            </a:endParaRPr>
          </a:p>
          <a:p>
            <a:pPr marL="342900" marR="0" lvl="0" indent="-342900" algn="l" rtl="0">
              <a:spcBef>
                <a:spcPts val="0"/>
              </a:spcBef>
              <a:buClr>
                <a:schemeClr val="dk1"/>
              </a:buClr>
              <a:buFont typeface="+mj-lt"/>
              <a:buAutoNum type="arabicPeriod"/>
            </a:pPr>
            <a:r>
              <a:rPr lang="en-US" sz="1800" b="1" dirty="0" smtClean="0">
                <a:solidFill>
                  <a:schemeClr val="dk1"/>
                </a:solidFill>
                <a:latin typeface="Calibri"/>
                <a:ea typeface="Calibri"/>
                <a:cs typeface="Calibri"/>
                <a:sym typeface="Calibri"/>
              </a:rPr>
              <a:t>Calculators</a:t>
            </a:r>
            <a:r>
              <a:rPr lang="en-US" sz="1800" dirty="0" smtClean="0">
                <a:solidFill>
                  <a:schemeClr val="dk1"/>
                </a:solidFill>
                <a:latin typeface="Calibri"/>
                <a:ea typeface="Calibri"/>
                <a:cs typeface="Calibri"/>
                <a:sym typeface="Calibri"/>
              </a:rPr>
              <a:t>, including (a) traditional SPS calculator but also (b) simple growth target calculator</a:t>
            </a:r>
          </a:p>
          <a:p>
            <a:pPr marL="342900" marR="0" lvl="0" indent="-342900" algn="l" rtl="0">
              <a:spcBef>
                <a:spcPts val="0"/>
              </a:spcBef>
              <a:buClr>
                <a:schemeClr val="dk1"/>
              </a:buClr>
              <a:buFont typeface="+mj-lt"/>
              <a:buAutoNum type="arabicPeriod"/>
            </a:pPr>
            <a:endParaRPr lang="en-US" sz="1800" dirty="0" smtClean="0">
              <a:solidFill>
                <a:schemeClr val="dk1"/>
              </a:solidFill>
              <a:latin typeface="Calibri"/>
              <a:ea typeface="Calibri"/>
              <a:cs typeface="Calibri"/>
              <a:sym typeface="Calibri"/>
            </a:endParaRPr>
          </a:p>
          <a:p>
            <a:pPr marL="342900" marR="0" lvl="0" indent="-342900" rtl="0">
              <a:spcBef>
                <a:spcPts val="0"/>
              </a:spcBef>
              <a:buClr>
                <a:schemeClr val="dk1"/>
              </a:buClr>
              <a:buFont typeface="+mj-lt"/>
              <a:buAutoNum type="arabicPeriod"/>
            </a:pPr>
            <a:r>
              <a:rPr lang="en-US" sz="1800" b="1" dirty="0" smtClean="0">
                <a:solidFill>
                  <a:schemeClr val="dk1"/>
                </a:solidFill>
                <a:latin typeface="Calibri"/>
                <a:ea typeface="Calibri"/>
                <a:cs typeface="Calibri"/>
                <a:sym typeface="Calibri"/>
              </a:rPr>
              <a:t>Improved reporting </a:t>
            </a:r>
            <a:r>
              <a:rPr lang="en-US" sz="1800" dirty="0" smtClean="0">
                <a:solidFill>
                  <a:schemeClr val="dk1"/>
                </a:solidFill>
                <a:latin typeface="Calibri"/>
                <a:ea typeface="Calibri"/>
                <a:cs typeface="Calibri"/>
                <a:sym typeface="Calibri"/>
              </a:rPr>
              <a:t>on student assessment results including simple growth targets in anticipation of 2017-2018 school year</a:t>
            </a:r>
          </a:p>
          <a:p>
            <a:pPr marL="342900" marR="0" lvl="0" indent="-342900" rtl="0">
              <a:spcBef>
                <a:spcPts val="0"/>
              </a:spcBef>
              <a:buClr>
                <a:schemeClr val="dk1"/>
              </a:buClr>
              <a:buFont typeface="+mj-lt"/>
              <a:buAutoNum type="arabicPeriod"/>
            </a:pPr>
            <a:endParaRPr lang="en-US" sz="1800" dirty="0" smtClean="0">
              <a:solidFill>
                <a:schemeClr val="dk1"/>
              </a:solidFill>
              <a:latin typeface="Calibri"/>
              <a:ea typeface="Calibri"/>
              <a:cs typeface="Calibri"/>
              <a:sym typeface="Calibri"/>
            </a:endParaRPr>
          </a:p>
          <a:p>
            <a:pPr marL="342900" marR="0" lvl="0" indent="-342900" rtl="0">
              <a:spcBef>
                <a:spcPts val="0"/>
              </a:spcBef>
              <a:buClr>
                <a:schemeClr val="dk1"/>
              </a:buClr>
              <a:buFont typeface="+mj-lt"/>
              <a:buAutoNum type="arabicPeriod"/>
            </a:pPr>
            <a:r>
              <a:rPr lang="en-US" sz="1800" b="1" dirty="0" smtClean="0">
                <a:solidFill>
                  <a:schemeClr val="dk1"/>
                </a:solidFill>
                <a:latin typeface="Calibri"/>
                <a:ea typeface="Calibri"/>
                <a:cs typeface="Calibri"/>
                <a:sym typeface="Calibri"/>
              </a:rPr>
              <a:t>2016-2017 results calculated using current formula </a:t>
            </a:r>
            <a:r>
              <a:rPr lang="en-US" sz="1800" dirty="0" smtClean="0">
                <a:solidFill>
                  <a:schemeClr val="dk1"/>
                </a:solidFill>
                <a:latin typeface="Calibri"/>
                <a:ea typeface="Calibri"/>
                <a:cs typeface="Calibri"/>
                <a:sym typeface="Calibri"/>
              </a:rPr>
              <a:t>but also future formula as part of fall principal profile process</a:t>
            </a:r>
            <a:endParaRPr lang="en-US" sz="1800" dirty="0">
              <a:solidFill>
                <a:schemeClr val="dk1"/>
              </a:solidFill>
              <a:latin typeface="Calibri"/>
              <a:ea typeface="Calibri"/>
              <a:cs typeface="Calibri"/>
              <a:sym typeface="Calibri"/>
            </a:endParaRPr>
          </a:p>
          <a:p>
            <a:pPr marL="342900" marR="0" lvl="0" indent="-342900" rtl="0">
              <a:spcBef>
                <a:spcPts val="0"/>
              </a:spcBef>
              <a:buClr>
                <a:schemeClr val="dk1"/>
              </a:buClr>
              <a:buFont typeface="+mj-lt"/>
              <a:buAutoNum type="arabicPeriod"/>
            </a:pPr>
            <a:endParaRPr lang="en-US" sz="1800" smtClean="0">
              <a:solidFill>
                <a:schemeClr val="dk1"/>
              </a:solidFill>
              <a:latin typeface="Calibri"/>
              <a:ea typeface="Calibri"/>
              <a:cs typeface="Calibri"/>
              <a:sym typeface="Calibri"/>
            </a:endParaRPr>
          </a:p>
          <a:p>
            <a:pPr marR="0" lvl="0" algn="ctr" rtl="0">
              <a:spcBef>
                <a:spcPts val="0"/>
              </a:spcBef>
              <a:buClr>
                <a:schemeClr val="dk1"/>
              </a:buClr>
            </a:pPr>
            <a:r>
              <a:rPr lang="en-US" sz="1800" smtClean="0">
                <a:solidFill>
                  <a:schemeClr val="dk1"/>
                </a:solidFill>
                <a:latin typeface="Calibri"/>
                <a:ea typeface="Calibri"/>
                <a:cs typeface="Calibri"/>
                <a:sym typeface="Calibri"/>
              </a:rPr>
              <a:t>Contact </a:t>
            </a:r>
            <a:r>
              <a:rPr lang="en-US" sz="1800" dirty="0" smtClean="0">
                <a:solidFill>
                  <a:schemeClr val="dk1"/>
                </a:solidFill>
                <a:latin typeface="Calibri"/>
                <a:ea typeface="Calibri"/>
                <a:cs typeface="Calibri"/>
                <a:sym typeface="Calibri"/>
              </a:rPr>
              <a:t>Jessica </a:t>
            </a:r>
            <a:r>
              <a:rPr lang="en-US" sz="1800" dirty="0" err="1" smtClean="0">
                <a:solidFill>
                  <a:schemeClr val="dk1"/>
                </a:solidFill>
                <a:latin typeface="Calibri"/>
                <a:ea typeface="Calibri"/>
                <a:cs typeface="Calibri"/>
                <a:sym typeface="Calibri"/>
              </a:rPr>
              <a:t>Baghian</a:t>
            </a:r>
            <a:r>
              <a:rPr lang="en-US" sz="1800" dirty="0" smtClean="0">
                <a:solidFill>
                  <a:schemeClr val="dk1"/>
                </a:solidFill>
                <a:latin typeface="Calibri"/>
                <a:ea typeface="Calibri"/>
                <a:cs typeface="Calibri"/>
                <a:sym typeface="Calibri"/>
              </a:rPr>
              <a:t> (</a:t>
            </a:r>
            <a:r>
              <a:rPr lang="en-US" sz="1800" dirty="0" smtClean="0">
                <a:solidFill>
                  <a:schemeClr val="dk1"/>
                </a:solidFill>
                <a:latin typeface="Calibri"/>
                <a:ea typeface="Calibri"/>
                <a:cs typeface="Calibri"/>
                <a:sym typeface="Calibri"/>
                <a:hlinkClick r:id="rId3"/>
              </a:rPr>
              <a:t>jessica.baghian@la.gov)</a:t>
            </a:r>
            <a:r>
              <a:rPr lang="en-US" sz="1800" dirty="0" smtClean="0">
                <a:solidFill>
                  <a:schemeClr val="dk1"/>
                </a:solidFill>
                <a:latin typeface="Calibri"/>
                <a:ea typeface="Calibri"/>
                <a:cs typeface="Calibri"/>
                <a:sym typeface="Calibri"/>
              </a:rPr>
              <a:t> </a:t>
            </a:r>
            <a:endParaRPr lang="en-US"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3779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idx="4294967295"/>
          </p:nvPr>
        </p:nvSpPr>
        <p:spPr>
          <a:xfrm>
            <a:off x="0" y="-1"/>
            <a:ext cx="9144000" cy="1484291"/>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alibri"/>
              <a:buNone/>
            </a:pPr>
            <a:r>
              <a:rPr lang="en-US" sz="2800" dirty="0">
                <a:solidFill>
                  <a:schemeClr val="tx1"/>
                </a:solidFill>
                <a:latin typeface="Calibri"/>
                <a:ea typeface="Calibri"/>
                <a:cs typeface="Calibri"/>
                <a:sym typeface="Calibri"/>
              </a:rPr>
              <a:t>Development Timeline</a:t>
            </a:r>
          </a:p>
        </p:txBody>
      </p:sp>
      <p:sp>
        <p:nvSpPr>
          <p:cNvPr id="63" name="Shape 63"/>
          <p:cNvSpPr txBox="1">
            <a:spLocks noGrp="1"/>
          </p:cNvSpPr>
          <p:nvPr>
            <p:ph type="sldNum" idx="4294967295"/>
          </p:nvPr>
        </p:nvSpPr>
        <p:spPr>
          <a:xfrm>
            <a:off x="7010400" y="6553200"/>
            <a:ext cx="2133600" cy="342900"/>
          </a:xfrm>
          <a:prstGeom prst="rect">
            <a:avLst/>
          </a:prstGeom>
          <a:noFill/>
          <a:ln>
            <a:noFill/>
          </a:ln>
        </p:spPr>
        <p:txBody>
          <a:bodyPr lIns="91425" tIns="45700" rIns="91425" bIns="45700" anchor="ctr" anchorCtr="0">
            <a:noAutofit/>
          </a:bodyPr>
          <a:lstStyle/>
          <a:p>
            <a:pPr marL="0" marR="0" lvl="0" indent="0" algn="r" rtl="0">
              <a:spcBef>
                <a:spcPts val="0"/>
              </a:spcBef>
              <a:buClr>
                <a:srgbClr val="888888"/>
              </a:buClr>
              <a:buSzPct val="25000"/>
              <a:buFont typeface="Arial"/>
              <a:buNone/>
            </a:pPr>
            <a:fld id="{00000000-1234-1234-1234-123412341234}" type="slidenum">
              <a:rPr lang="en-US" sz="1200">
                <a:solidFill>
                  <a:srgbClr val="888888"/>
                </a:solidFill>
                <a:latin typeface="Arial"/>
                <a:ea typeface="Arial"/>
                <a:cs typeface="Arial"/>
                <a:sym typeface="Arial"/>
              </a:rPr>
              <a:t>5</a:t>
            </a:fld>
            <a:endParaRPr lang="en-US" sz="1200">
              <a:solidFill>
                <a:srgbClr val="888888"/>
              </a:solidFill>
              <a:latin typeface="Arial"/>
              <a:ea typeface="Arial"/>
              <a:cs typeface="Arial"/>
              <a:sym typeface="Arial"/>
            </a:endParaRPr>
          </a:p>
        </p:txBody>
      </p:sp>
      <p:sp>
        <p:nvSpPr>
          <p:cNvPr id="62" name="Shape 62"/>
          <p:cNvSpPr txBox="1"/>
          <p:nvPr/>
        </p:nvSpPr>
        <p:spPr>
          <a:xfrm>
            <a:off x="115909" y="1484291"/>
            <a:ext cx="8913900" cy="4801200"/>
          </a:xfrm>
          <a:prstGeom prst="rect">
            <a:avLst/>
          </a:prstGeom>
          <a:noFill/>
          <a:ln>
            <a:noFill/>
          </a:ln>
        </p:spPr>
        <p:txBody>
          <a:bodyPr lIns="91425" tIns="45700" rIns="91425" bIns="45700" anchor="t" anchorCtr="0">
            <a:noAutofit/>
          </a:bodyPr>
          <a:lstStyle/>
          <a:p>
            <a:pPr marL="114300" marR="0" lvl="0" indent="-114300" algn="l" rtl="0">
              <a:spcBef>
                <a:spcPts val="0"/>
              </a:spcBef>
              <a:buClr>
                <a:schemeClr val="dk1"/>
              </a:buClr>
              <a:buFont typeface="Arial"/>
              <a:buNone/>
            </a:pPr>
            <a:endParaRPr sz="1800">
              <a:solidFill>
                <a:schemeClr val="dk1"/>
              </a:solidFill>
              <a:latin typeface="Calibri"/>
              <a:ea typeface="Calibri"/>
              <a:cs typeface="Calibri"/>
              <a:sym typeface="Calibri"/>
            </a:endParaRPr>
          </a:p>
          <a:p>
            <a:pPr marL="285750" marR="0" lvl="0" indent="-285750" algn="l" rtl="0">
              <a:spcBef>
                <a:spcPts val="0"/>
              </a:spcBef>
              <a:buClr>
                <a:schemeClr val="dk1"/>
              </a:buClr>
              <a:buFont typeface="Arial"/>
              <a:buNone/>
            </a:pPr>
            <a:endParaRPr sz="1800">
              <a:solidFill>
                <a:schemeClr val="dk1"/>
              </a:solidFill>
              <a:latin typeface="Calibri"/>
              <a:ea typeface="Calibri"/>
              <a:cs typeface="Calibri"/>
              <a:sym typeface="Calibri"/>
            </a:endParaRPr>
          </a:p>
        </p:txBody>
      </p:sp>
      <p:sp>
        <p:nvSpPr>
          <p:cNvPr id="5" name="Rectangle 4"/>
          <p:cNvSpPr/>
          <p:nvPr/>
        </p:nvSpPr>
        <p:spPr>
          <a:xfrm>
            <a:off x="216977" y="1441132"/>
            <a:ext cx="8756542" cy="4524316"/>
          </a:xfrm>
          <a:prstGeom prst="rect">
            <a:avLst/>
          </a:prstGeom>
        </p:spPr>
        <p:txBody>
          <a:bodyPr wrap="square">
            <a:spAutoFit/>
          </a:bodyPr>
          <a:lstStyle/>
          <a:p>
            <a:r>
              <a:rPr lang="en-US" sz="1800" dirty="0" smtClean="0">
                <a:latin typeface="Calibri" charset="0"/>
                <a:ea typeface="Calibri" charset="0"/>
                <a:cs typeface="Calibri" charset="0"/>
              </a:rPr>
              <a:t>In developing its recommendations for accountability system changes under ESSA, the Commission considered numerous models and metrics in order to address priority issues within student achievement and as articulated by stakeholders over the past five years. Commission recommendations were developed over the course of eight meetings across nine months.</a:t>
            </a:r>
          </a:p>
          <a:p>
            <a:endParaRPr lang="en-US" sz="1800" dirty="0">
              <a:latin typeface="Calibri" charset="0"/>
              <a:ea typeface="Calibri" charset="0"/>
              <a:cs typeface="Calibri" charset="0"/>
            </a:endParaRPr>
          </a:p>
          <a:p>
            <a:pPr marL="285750" indent="-285750">
              <a:buFont typeface="Arial" charset="0"/>
              <a:buChar char="•"/>
            </a:pPr>
            <a:r>
              <a:rPr lang="en-US" sz="1800" dirty="0" smtClean="0">
                <a:latin typeface="Calibri" charset="0"/>
                <a:ea typeface="Calibri" charset="0"/>
                <a:cs typeface="Calibri" charset="0"/>
                <a:hlinkClick r:id="rId3"/>
              </a:rPr>
              <a:t>February 17, 2017</a:t>
            </a:r>
            <a:endParaRPr lang="en-US" sz="1800" dirty="0" smtClean="0">
              <a:latin typeface="Calibri" charset="0"/>
              <a:ea typeface="Calibri" charset="0"/>
              <a:cs typeface="Calibri" charset="0"/>
            </a:endParaRPr>
          </a:p>
          <a:p>
            <a:pPr marL="285750" indent="-285750">
              <a:buFont typeface="Arial" charset="0"/>
              <a:buChar char="•"/>
            </a:pPr>
            <a:r>
              <a:rPr lang="en-US" sz="1800" dirty="0" smtClean="0">
                <a:latin typeface="Calibri" charset="0"/>
                <a:ea typeface="Calibri" charset="0"/>
                <a:cs typeface="Calibri" charset="0"/>
                <a:hlinkClick r:id="rId4"/>
              </a:rPr>
              <a:t>February 8, 2017</a:t>
            </a:r>
            <a:endParaRPr lang="en-US" sz="1800" dirty="0" smtClean="0">
              <a:latin typeface="Calibri" charset="0"/>
              <a:ea typeface="Calibri" charset="0"/>
              <a:cs typeface="Calibri" charset="0"/>
              <a:hlinkClick r:id=""/>
            </a:endParaRPr>
          </a:p>
          <a:p>
            <a:pPr marL="285750" indent="-285750">
              <a:buFont typeface="Arial" charset="0"/>
              <a:buChar char="•"/>
            </a:pPr>
            <a:r>
              <a:rPr lang="en-US" sz="1800" dirty="0" smtClean="0">
                <a:latin typeface="Calibri" charset="0"/>
                <a:ea typeface="Calibri" charset="0"/>
                <a:cs typeface="Calibri" charset="0"/>
                <a:hlinkClick r:id=""/>
              </a:rPr>
              <a:t>January 9, 2017</a:t>
            </a:r>
            <a:endParaRPr lang="en-US" sz="1800" dirty="0">
              <a:latin typeface="Calibri" charset="0"/>
              <a:ea typeface="Calibri" charset="0"/>
              <a:cs typeface="Calibri" charset="0"/>
            </a:endParaRPr>
          </a:p>
          <a:p>
            <a:pPr marL="285750" indent="-285750">
              <a:buFont typeface="Arial" charset="0"/>
              <a:buChar char="•"/>
            </a:pPr>
            <a:r>
              <a:rPr lang="en-US" sz="1800" dirty="0" smtClean="0">
                <a:latin typeface="Calibri" charset="0"/>
                <a:ea typeface="Calibri" charset="0"/>
                <a:cs typeface="Calibri" charset="0"/>
                <a:hlinkClick r:id="rId5"/>
              </a:rPr>
              <a:t>December 5, 2016</a:t>
            </a:r>
            <a:endParaRPr lang="en-US" sz="1800" dirty="0" smtClean="0">
              <a:latin typeface="Calibri" charset="0"/>
              <a:ea typeface="Calibri" charset="0"/>
              <a:cs typeface="Calibri" charset="0"/>
            </a:endParaRPr>
          </a:p>
          <a:p>
            <a:pPr marL="285750" indent="-285750">
              <a:buFont typeface="Arial" charset="0"/>
              <a:buChar char="•"/>
            </a:pPr>
            <a:r>
              <a:rPr lang="en-US" sz="1800" dirty="0" smtClean="0">
                <a:latin typeface="Calibri" charset="0"/>
                <a:ea typeface="Calibri" charset="0"/>
                <a:cs typeface="Calibri" charset="0"/>
                <a:hlinkClick r:id="rId6"/>
              </a:rPr>
              <a:t>November 1, 2016</a:t>
            </a:r>
            <a:endParaRPr lang="en-US" sz="1800" dirty="0" smtClean="0">
              <a:latin typeface="Calibri" charset="0"/>
              <a:ea typeface="Calibri" charset="0"/>
              <a:cs typeface="Calibri" charset="0"/>
            </a:endParaRPr>
          </a:p>
          <a:p>
            <a:pPr marL="285750" indent="-285750">
              <a:buFont typeface="Arial" charset="0"/>
              <a:buChar char="•"/>
            </a:pPr>
            <a:r>
              <a:rPr lang="en-US" sz="1800" dirty="0" smtClean="0">
                <a:latin typeface="Calibri" charset="0"/>
                <a:ea typeface="Calibri" charset="0"/>
                <a:cs typeface="Calibri" charset="0"/>
                <a:hlinkClick r:id="rId7"/>
              </a:rPr>
              <a:t>October 17, 2016</a:t>
            </a:r>
            <a:endParaRPr lang="en-US" sz="1800" dirty="0" smtClean="0">
              <a:latin typeface="Calibri" charset="0"/>
              <a:ea typeface="Calibri" charset="0"/>
              <a:cs typeface="Calibri" charset="0"/>
            </a:endParaRPr>
          </a:p>
          <a:p>
            <a:pPr marL="285750" indent="-285750">
              <a:buFont typeface="Arial" charset="0"/>
              <a:buChar char="•"/>
            </a:pPr>
            <a:r>
              <a:rPr lang="en-US" sz="1800" dirty="0" smtClean="0">
                <a:latin typeface="Calibri" charset="0"/>
                <a:ea typeface="Calibri" charset="0"/>
                <a:cs typeface="Calibri" charset="0"/>
                <a:hlinkClick r:id="rId8"/>
              </a:rPr>
              <a:t>September 12, 2016</a:t>
            </a:r>
            <a:endParaRPr lang="en-US" sz="1800" dirty="0" smtClean="0">
              <a:latin typeface="Calibri" charset="0"/>
              <a:ea typeface="Calibri" charset="0"/>
              <a:cs typeface="Calibri" charset="0"/>
            </a:endParaRPr>
          </a:p>
          <a:p>
            <a:pPr marL="285750" indent="-285750">
              <a:buFont typeface="Arial" charset="0"/>
              <a:buChar char="•"/>
            </a:pPr>
            <a:r>
              <a:rPr lang="en-US" sz="1800" dirty="0" smtClean="0">
                <a:latin typeface="Calibri" charset="0"/>
                <a:ea typeface="Calibri" charset="0"/>
                <a:cs typeface="Calibri" charset="0"/>
                <a:hlinkClick r:id="rId9"/>
              </a:rPr>
              <a:t>June 27, 2016</a:t>
            </a:r>
            <a:endParaRPr lang="en-US" sz="1800" dirty="0" smtClean="0">
              <a:latin typeface="Calibri" charset="0"/>
              <a:ea typeface="Calibri" charset="0"/>
              <a:cs typeface="Calibri" charset="0"/>
            </a:endParaRPr>
          </a:p>
          <a:p>
            <a:endParaRPr lang="en-US" sz="1800" dirty="0" smtClean="0">
              <a:latin typeface="Calibri" charset="0"/>
              <a:ea typeface="Calibri" charset="0"/>
              <a:cs typeface="Calibri" charset="0"/>
            </a:endParaRPr>
          </a:p>
          <a:p>
            <a:pPr marL="285750" indent="-285750">
              <a:buFont typeface="Arial" charset="0"/>
              <a:buChar char="•"/>
            </a:pPr>
            <a:endParaRPr lang="en-US" sz="1800" dirty="0" smtClean="0">
              <a:latin typeface="Calibri" charset="0"/>
              <a:ea typeface="Calibri" charset="0"/>
              <a:cs typeface="Calibri"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idx="4294967295"/>
          </p:nvPr>
        </p:nvSpPr>
        <p:spPr>
          <a:xfrm>
            <a:off x="0" y="0"/>
            <a:ext cx="9144000" cy="1352046"/>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alibri"/>
              <a:buNone/>
            </a:pPr>
            <a:r>
              <a:rPr lang="en-US" sz="2800" dirty="0">
                <a:solidFill>
                  <a:schemeClr val="tx1"/>
                </a:solidFill>
                <a:latin typeface="Calibri"/>
                <a:ea typeface="Calibri"/>
                <a:cs typeface="Calibri"/>
                <a:sym typeface="Calibri"/>
              </a:rPr>
              <a:t>Guiding Beliefs</a:t>
            </a:r>
          </a:p>
        </p:txBody>
      </p:sp>
      <p:sp>
        <p:nvSpPr>
          <p:cNvPr id="71" name="Shape 71"/>
          <p:cNvSpPr txBox="1">
            <a:spLocks noGrp="1"/>
          </p:cNvSpPr>
          <p:nvPr>
            <p:ph type="sldNum" idx="4294967295"/>
          </p:nvPr>
        </p:nvSpPr>
        <p:spPr>
          <a:xfrm>
            <a:off x="7010400" y="6553200"/>
            <a:ext cx="2133600" cy="342900"/>
          </a:xfrm>
          <a:prstGeom prst="rect">
            <a:avLst/>
          </a:prstGeom>
          <a:noFill/>
          <a:ln>
            <a:noFill/>
          </a:ln>
        </p:spPr>
        <p:txBody>
          <a:bodyPr lIns="91425" tIns="45700" rIns="91425" bIns="45700" anchor="ctr" anchorCtr="0">
            <a:noAutofit/>
          </a:bodyPr>
          <a:lstStyle/>
          <a:p>
            <a:pPr marL="0" marR="0" lvl="0" indent="0" algn="r" rtl="0">
              <a:spcBef>
                <a:spcPts val="0"/>
              </a:spcBef>
              <a:buClr>
                <a:srgbClr val="888888"/>
              </a:buClr>
              <a:buSzPct val="25000"/>
              <a:buFont typeface="Arial"/>
              <a:buNone/>
            </a:pPr>
            <a:fld id="{00000000-1234-1234-1234-123412341234}" type="slidenum">
              <a:rPr lang="en-US" sz="1200">
                <a:solidFill>
                  <a:srgbClr val="888888"/>
                </a:solidFill>
                <a:latin typeface="Arial"/>
                <a:ea typeface="Arial"/>
                <a:cs typeface="Arial"/>
                <a:sym typeface="Arial"/>
              </a:rPr>
              <a:t>6</a:t>
            </a:fld>
            <a:endParaRPr lang="en-US" sz="1200">
              <a:solidFill>
                <a:srgbClr val="888888"/>
              </a:solidFill>
              <a:latin typeface="Arial"/>
              <a:ea typeface="Arial"/>
              <a:cs typeface="Arial"/>
              <a:sym typeface="Arial"/>
            </a:endParaRPr>
          </a:p>
        </p:txBody>
      </p:sp>
      <p:sp>
        <p:nvSpPr>
          <p:cNvPr id="70" name="Shape 70"/>
          <p:cNvSpPr txBox="1"/>
          <p:nvPr/>
        </p:nvSpPr>
        <p:spPr>
          <a:xfrm>
            <a:off x="248400" y="1552023"/>
            <a:ext cx="8647200" cy="4801200"/>
          </a:xfrm>
          <a:prstGeom prst="rect">
            <a:avLst/>
          </a:prstGeom>
          <a:noFill/>
          <a:ln>
            <a:noFill/>
          </a:ln>
        </p:spPr>
        <p:txBody>
          <a:bodyPr lIns="91425" tIns="45700" rIns="91425" bIns="45700" anchor="t" anchorCtr="0">
            <a:noAutofit/>
          </a:bodyPr>
          <a:lstStyle/>
          <a:p>
            <a:pPr lvl="0" rtl="0">
              <a:lnSpc>
                <a:spcPct val="90000"/>
              </a:lnSpc>
              <a:spcBef>
                <a:spcPts val="1000"/>
              </a:spcBef>
              <a:buClr>
                <a:schemeClr val="dk1"/>
              </a:buClr>
              <a:buSzPct val="61111"/>
              <a:buFont typeface="Arial"/>
              <a:buNone/>
            </a:pPr>
            <a:r>
              <a:rPr lang="en-US" sz="1800" dirty="0">
                <a:solidFill>
                  <a:schemeClr val="dk1"/>
                </a:solidFill>
                <a:latin typeface="Calibri"/>
                <a:ea typeface="Calibri"/>
                <a:cs typeface="Calibri"/>
                <a:sym typeface="Calibri"/>
              </a:rPr>
              <a:t>Louisiana’s students—all of them, no matter race, disability, or creed—are as smart and capable as any in America. They have gifts and talents no lesser than those given to any children on this earth.</a:t>
            </a:r>
          </a:p>
          <a:p>
            <a:pPr lvl="0" rtl="0">
              <a:lnSpc>
                <a:spcPct val="90000"/>
              </a:lnSpc>
              <a:spcBef>
                <a:spcPts val="1000"/>
              </a:spcBef>
              <a:buClr>
                <a:schemeClr val="dk1"/>
              </a:buClr>
              <a:buSzPct val="61111"/>
              <a:buFont typeface="Arial"/>
              <a:buNone/>
            </a:pPr>
            <a:endParaRPr lang="en-US" sz="1000" dirty="0" smtClean="0">
              <a:solidFill>
                <a:schemeClr val="dk1"/>
              </a:solidFill>
              <a:latin typeface="Calibri"/>
              <a:ea typeface="Calibri"/>
              <a:cs typeface="Calibri"/>
              <a:sym typeface="Calibri"/>
            </a:endParaRPr>
          </a:p>
          <a:p>
            <a:pPr lvl="0" rtl="0">
              <a:lnSpc>
                <a:spcPct val="90000"/>
              </a:lnSpc>
              <a:spcBef>
                <a:spcPts val="1000"/>
              </a:spcBef>
              <a:buClr>
                <a:schemeClr val="dk1"/>
              </a:buClr>
              <a:buSzPct val="61111"/>
              <a:buFont typeface="Arial"/>
              <a:buNone/>
            </a:pPr>
            <a:r>
              <a:rPr lang="en-US" sz="1800" dirty="0" smtClean="0">
                <a:solidFill>
                  <a:schemeClr val="dk1"/>
                </a:solidFill>
                <a:latin typeface="Calibri"/>
                <a:ea typeface="Calibri"/>
                <a:cs typeface="Calibri"/>
                <a:sym typeface="Calibri"/>
              </a:rPr>
              <a:t>Louisiana </a:t>
            </a:r>
            <a:r>
              <a:rPr lang="en-US" sz="1800" dirty="0">
                <a:solidFill>
                  <a:schemeClr val="dk1"/>
                </a:solidFill>
                <a:latin typeface="Calibri"/>
                <a:ea typeface="Calibri"/>
                <a:cs typeface="Calibri"/>
                <a:sym typeface="Calibri"/>
              </a:rPr>
              <a:t>has worked hard to raise expectations for students, and as a result, students are performing at higher levels than ever before.</a:t>
            </a:r>
          </a:p>
          <a:p>
            <a:pPr lvl="0" rtl="0">
              <a:lnSpc>
                <a:spcPct val="90000"/>
              </a:lnSpc>
              <a:spcBef>
                <a:spcPts val="1000"/>
              </a:spcBef>
              <a:buClr>
                <a:schemeClr val="dk1"/>
              </a:buClr>
              <a:buSzPct val="61111"/>
              <a:buFont typeface="Arial"/>
              <a:buNone/>
            </a:pPr>
            <a:endParaRPr lang="en-US" sz="1000" dirty="0" smtClean="0">
              <a:solidFill>
                <a:schemeClr val="dk1"/>
              </a:solidFill>
              <a:latin typeface="Calibri"/>
              <a:ea typeface="Calibri"/>
              <a:cs typeface="Calibri"/>
              <a:sym typeface="Calibri"/>
            </a:endParaRPr>
          </a:p>
          <a:p>
            <a:pPr lvl="0" rtl="0">
              <a:lnSpc>
                <a:spcPct val="90000"/>
              </a:lnSpc>
              <a:spcBef>
                <a:spcPts val="1000"/>
              </a:spcBef>
              <a:buClr>
                <a:schemeClr val="dk1"/>
              </a:buClr>
              <a:buSzPct val="61111"/>
              <a:buFont typeface="Arial"/>
              <a:buNone/>
            </a:pPr>
            <a:r>
              <a:rPr lang="en-US" sz="1800" dirty="0" smtClean="0">
                <a:solidFill>
                  <a:schemeClr val="dk1"/>
                </a:solidFill>
                <a:latin typeface="Calibri"/>
                <a:ea typeface="Calibri"/>
                <a:cs typeface="Calibri"/>
                <a:sym typeface="Calibri"/>
              </a:rPr>
              <a:t>While </a:t>
            </a:r>
            <a:r>
              <a:rPr lang="en-US" sz="1800" dirty="0">
                <a:solidFill>
                  <a:schemeClr val="dk1"/>
                </a:solidFill>
                <a:latin typeface="Calibri"/>
                <a:ea typeface="Calibri"/>
                <a:cs typeface="Calibri"/>
                <a:sym typeface="Calibri"/>
              </a:rPr>
              <a:t>Louisiana has made great strides in increasing life opportunities for its students, there remain serious challenges in Louisiana’s schools. Often these challenges are experienced to the greatest extent by children of historically disadvantaged backgrounds.</a:t>
            </a:r>
          </a:p>
          <a:p>
            <a:pPr lvl="0" rtl="0">
              <a:lnSpc>
                <a:spcPct val="90000"/>
              </a:lnSpc>
              <a:spcBef>
                <a:spcPts val="1000"/>
              </a:spcBef>
              <a:buClr>
                <a:schemeClr val="dk1"/>
              </a:buClr>
              <a:buSzPct val="61111"/>
              <a:buFont typeface="Arial"/>
              <a:buNone/>
            </a:pPr>
            <a:endParaRPr lang="en-US" sz="1000" dirty="0" smtClean="0">
              <a:solidFill>
                <a:schemeClr val="dk1"/>
              </a:solidFill>
              <a:latin typeface="Calibri"/>
              <a:ea typeface="Calibri"/>
              <a:cs typeface="Calibri"/>
              <a:sym typeface="Calibri"/>
            </a:endParaRPr>
          </a:p>
          <a:p>
            <a:pPr lvl="0" rtl="0">
              <a:lnSpc>
                <a:spcPct val="90000"/>
              </a:lnSpc>
              <a:spcBef>
                <a:spcPts val="1000"/>
              </a:spcBef>
              <a:buClr>
                <a:schemeClr val="dk1"/>
              </a:buClr>
              <a:buSzPct val="61111"/>
              <a:buFont typeface="Arial"/>
              <a:buNone/>
            </a:pPr>
            <a:r>
              <a:rPr lang="en-US" sz="1800" dirty="0" smtClean="0">
                <a:solidFill>
                  <a:schemeClr val="dk1"/>
                </a:solidFill>
                <a:latin typeface="Calibri"/>
                <a:ea typeface="Calibri"/>
                <a:cs typeface="Calibri"/>
                <a:sym typeface="Calibri"/>
              </a:rPr>
              <a:t>As </a:t>
            </a:r>
            <a:r>
              <a:rPr lang="en-US" sz="1800" dirty="0">
                <a:solidFill>
                  <a:schemeClr val="dk1"/>
                </a:solidFill>
                <a:latin typeface="Calibri"/>
                <a:ea typeface="Calibri"/>
                <a:cs typeface="Calibri"/>
                <a:sym typeface="Calibri"/>
              </a:rPr>
              <a:t>educators, we have a powerful role to play in helping all students overcome the challenges they will experience on the way to leading healthy and productive lives as adults. </a:t>
            </a:r>
          </a:p>
          <a:p>
            <a:pPr marR="0" lvl="0" algn="l" rtl="0">
              <a:spcBef>
                <a:spcPts val="0"/>
              </a:spcBef>
              <a:buNone/>
            </a:pPr>
            <a:endParaRPr sz="1800" dirty="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idx="4294967295"/>
          </p:nvPr>
        </p:nvSpPr>
        <p:spPr>
          <a:xfrm>
            <a:off x="0" y="0"/>
            <a:ext cx="9144000" cy="12954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hort Stack"/>
              <a:buNone/>
            </a:pPr>
            <a:r>
              <a:rPr lang="en-US" sz="2800" i="0" u="none" strike="noStrike" cap="none" dirty="0">
                <a:solidFill>
                  <a:schemeClr val="tx1"/>
                </a:solidFill>
                <a:latin typeface="Calibri"/>
                <a:ea typeface="Calibri"/>
                <a:cs typeface="Calibri"/>
                <a:sym typeface="Calibri"/>
              </a:rPr>
              <a:t>Improvements to Louisiana’s K-12 System</a:t>
            </a:r>
          </a:p>
        </p:txBody>
      </p:sp>
      <p:sp>
        <p:nvSpPr>
          <p:cNvPr id="78" name="Shape 78"/>
          <p:cNvSpPr txBox="1">
            <a:spLocks noGrp="1"/>
          </p:cNvSpPr>
          <p:nvPr>
            <p:ph type="sldNum" idx="4294967295"/>
          </p:nvPr>
        </p:nvSpPr>
        <p:spPr>
          <a:xfrm>
            <a:off x="7010400" y="6553200"/>
            <a:ext cx="2133600" cy="342900"/>
          </a:xfrm>
          <a:prstGeom prst="rect">
            <a:avLst/>
          </a:prstGeom>
          <a:noFill/>
          <a:ln>
            <a:noFill/>
          </a:ln>
        </p:spPr>
        <p:txBody>
          <a:bodyPr lIns="91425" tIns="45700" rIns="91425" bIns="45700" anchor="ctr" anchorCtr="0">
            <a:noAutofit/>
          </a:bodyPr>
          <a:lstStyle/>
          <a:p>
            <a:pPr marL="0" marR="0" lvl="0" indent="0" algn="r" rtl="0">
              <a:spcBef>
                <a:spcPts val="0"/>
              </a:spcBef>
              <a:buClr>
                <a:srgbClr val="888888"/>
              </a:buClr>
              <a:buSzPct val="25000"/>
              <a:buFont typeface="Arial"/>
              <a:buNone/>
            </a:pPr>
            <a:fld id="{00000000-1234-1234-1234-123412341234}" type="slidenum">
              <a:rPr lang="en-US" sz="1200">
                <a:solidFill>
                  <a:srgbClr val="888888"/>
                </a:solidFill>
                <a:latin typeface="Arial"/>
                <a:ea typeface="Arial"/>
                <a:cs typeface="Arial"/>
                <a:sym typeface="Arial"/>
              </a:rPr>
              <a:t>7</a:t>
            </a:fld>
            <a:endParaRPr lang="en-US" sz="1200">
              <a:solidFill>
                <a:srgbClr val="888888"/>
              </a:solidFill>
              <a:latin typeface="Arial"/>
              <a:ea typeface="Arial"/>
              <a:cs typeface="Arial"/>
              <a:sym typeface="Arial"/>
            </a:endParaRPr>
          </a:p>
        </p:txBody>
      </p:sp>
      <p:sp>
        <p:nvSpPr>
          <p:cNvPr id="79" name="Shape 79"/>
          <p:cNvSpPr txBox="1">
            <a:spLocks noGrp="1"/>
          </p:cNvSpPr>
          <p:nvPr>
            <p:ph type="body" idx="4294967295"/>
          </p:nvPr>
        </p:nvSpPr>
        <p:spPr>
          <a:xfrm>
            <a:off x="0" y="1439068"/>
            <a:ext cx="9144000" cy="4970463"/>
          </a:xfrm>
          <a:prstGeom prst="rect">
            <a:avLst/>
          </a:prstGeom>
          <a:noFill/>
          <a:ln>
            <a:noFill/>
          </a:ln>
        </p:spPr>
        <p:txBody>
          <a:bodyPr lIns="91425" tIns="45700" rIns="91425" bIns="45700" anchor="t" anchorCtr="0">
            <a:noAutofit/>
          </a:bodyPr>
          <a:lstStyle/>
          <a:p>
            <a:pPr marL="230188" marR="0" lvl="0" indent="-1588" algn="l" rtl="0">
              <a:spcBef>
                <a:spcPts val="0"/>
              </a:spcBef>
              <a:spcAft>
                <a:spcPts val="0"/>
              </a:spcAft>
              <a:buClr>
                <a:schemeClr val="dk1"/>
              </a:buClr>
              <a:buSzPct val="25000"/>
              <a:buFont typeface="Arial"/>
              <a:buNone/>
            </a:pPr>
            <a:r>
              <a:rPr lang="en-US" sz="1800" b="0" i="0" u="none" strike="noStrike" cap="none" dirty="0">
                <a:solidFill>
                  <a:schemeClr val="dk1"/>
                </a:solidFill>
                <a:latin typeface="Calibri"/>
                <a:ea typeface="Calibri"/>
                <a:cs typeface="Calibri"/>
                <a:sym typeface="Calibri"/>
              </a:rPr>
              <a:t>The updated ESSA framework, highlights several unique improvements to Louisiana’s K-12 </a:t>
            </a:r>
            <a:r>
              <a:rPr lang="en-US" sz="1800" b="0" i="0" u="none" strike="noStrike" cap="none" dirty="0" smtClean="0">
                <a:solidFill>
                  <a:schemeClr val="dk1"/>
                </a:solidFill>
                <a:latin typeface="Calibri"/>
                <a:ea typeface="Calibri"/>
                <a:cs typeface="Calibri"/>
                <a:sym typeface="Calibri"/>
              </a:rPr>
              <a:t>system:</a:t>
            </a:r>
          </a:p>
          <a:p>
            <a:pPr marL="466725" marR="0" lvl="0" indent="-225425" algn="l" rtl="0">
              <a:spcBef>
                <a:spcPts val="360"/>
              </a:spcBef>
              <a:spcAft>
                <a:spcPts val="0"/>
              </a:spcAft>
              <a:buClr>
                <a:schemeClr val="dk1"/>
              </a:buClr>
              <a:buSzPct val="100000"/>
              <a:buFont typeface="Arial"/>
              <a:buChar char="•"/>
            </a:pPr>
            <a:r>
              <a:rPr lang="en-US" sz="1800" b="0" i="0" u="none" strike="noStrike" cap="none" dirty="0" smtClean="0">
                <a:solidFill>
                  <a:schemeClr val="dk1"/>
                </a:solidFill>
                <a:latin typeface="Calibri"/>
                <a:ea typeface="Calibri"/>
                <a:cs typeface="Calibri"/>
                <a:sym typeface="Calibri"/>
              </a:rPr>
              <a:t>raise fundamental expectations for students to be equal with their peers across the country;</a:t>
            </a:r>
          </a:p>
          <a:p>
            <a:pPr marL="466725" marR="0" lvl="0" indent="-225425" algn="l" rtl="0">
              <a:spcBef>
                <a:spcPts val="360"/>
              </a:spcBef>
              <a:spcAft>
                <a:spcPts val="0"/>
              </a:spcAft>
              <a:buClr>
                <a:schemeClr val="dk1"/>
              </a:buClr>
              <a:buSzPct val="100000"/>
              <a:buFont typeface="Arial"/>
              <a:buChar char="•"/>
            </a:pPr>
            <a:r>
              <a:rPr lang="en-US" sz="1800" b="0" i="0" u="none" strike="noStrike" cap="none" dirty="0" smtClean="0">
                <a:solidFill>
                  <a:schemeClr val="dk1"/>
                </a:solidFill>
                <a:latin typeface="Calibri"/>
                <a:ea typeface="Calibri"/>
                <a:cs typeface="Calibri"/>
                <a:sym typeface="Calibri"/>
              </a:rPr>
              <a:t>reduce </a:t>
            </a:r>
            <a:r>
              <a:rPr lang="en-US" sz="1800" b="0" i="0" u="none" strike="noStrike" cap="none" dirty="0">
                <a:solidFill>
                  <a:schemeClr val="dk1"/>
                </a:solidFill>
                <a:latin typeface="Calibri"/>
                <a:ea typeface="Calibri"/>
                <a:cs typeface="Calibri"/>
                <a:sym typeface="Calibri"/>
              </a:rPr>
              <a:t>end-of-year state testing, while simultaneously improving the quality and depth of information provided to educators and families;</a:t>
            </a:r>
          </a:p>
          <a:p>
            <a:pPr marL="466725" marR="0" lvl="0" indent="-225425" algn="l" rtl="0">
              <a:spcBef>
                <a:spcPts val="360"/>
              </a:spcBef>
              <a:spcAft>
                <a:spcPts val="0"/>
              </a:spcAft>
              <a:buClr>
                <a:schemeClr val="dk1"/>
              </a:buClr>
              <a:buSzPct val="100000"/>
              <a:buFont typeface="Arial"/>
              <a:buChar char="•"/>
            </a:pPr>
            <a:r>
              <a:rPr lang="en-US" sz="1800" b="0" i="0" u="none" strike="noStrike" cap="none" dirty="0">
                <a:solidFill>
                  <a:schemeClr val="dk1"/>
                </a:solidFill>
                <a:latin typeface="Calibri"/>
                <a:ea typeface="Calibri"/>
                <a:cs typeface="Calibri"/>
                <a:sym typeface="Calibri"/>
              </a:rPr>
              <a:t>recognize growth for all </a:t>
            </a:r>
            <a:r>
              <a:rPr lang="en-US" sz="1800" b="0" i="0" u="none" strike="noStrike" cap="none" dirty="0" smtClean="0">
                <a:solidFill>
                  <a:schemeClr val="dk1"/>
                </a:solidFill>
                <a:latin typeface="Calibri"/>
                <a:ea typeface="Calibri"/>
                <a:cs typeface="Calibri"/>
                <a:sym typeface="Calibri"/>
              </a:rPr>
              <a:t>students;</a:t>
            </a:r>
            <a:endParaRPr lang="en-US" sz="1800" b="0" i="0" u="none" strike="noStrike" cap="none" dirty="0">
              <a:solidFill>
                <a:schemeClr val="dk1"/>
              </a:solidFill>
              <a:latin typeface="Calibri"/>
              <a:ea typeface="Calibri"/>
              <a:cs typeface="Calibri"/>
              <a:sym typeface="Calibri"/>
            </a:endParaRPr>
          </a:p>
          <a:p>
            <a:pPr marL="466725" marR="0" lvl="0" indent="-225425" algn="l" rtl="0">
              <a:spcBef>
                <a:spcPts val="360"/>
              </a:spcBef>
              <a:spcAft>
                <a:spcPts val="0"/>
              </a:spcAft>
              <a:buClr>
                <a:schemeClr val="dk1"/>
              </a:buClr>
              <a:buSzPct val="100000"/>
              <a:buFont typeface="Arial"/>
              <a:buChar char="•"/>
            </a:pPr>
            <a:r>
              <a:rPr lang="en-US" sz="1800" b="0" i="0" u="none" strike="noStrike" cap="none" dirty="0">
                <a:solidFill>
                  <a:schemeClr val="dk1"/>
                </a:solidFill>
                <a:latin typeface="Calibri"/>
                <a:ea typeface="Calibri"/>
                <a:cs typeface="Calibri"/>
                <a:sym typeface="Calibri"/>
              </a:rPr>
              <a:t>allow students taking the LAA 1 the opportunity to earn diplomas into the state graduation rate;</a:t>
            </a:r>
          </a:p>
          <a:p>
            <a:pPr marL="466725" marR="0" lvl="0" indent="-225425" algn="l" rtl="0">
              <a:spcBef>
                <a:spcPts val="360"/>
              </a:spcBef>
              <a:spcAft>
                <a:spcPts val="0"/>
              </a:spcAft>
              <a:buClr>
                <a:schemeClr val="dk1"/>
              </a:buClr>
              <a:buSzPct val="100000"/>
              <a:buFont typeface="Arial"/>
              <a:buChar char="•"/>
            </a:pPr>
            <a:r>
              <a:rPr lang="en-US" sz="1800" b="0" i="0" u="none" strike="noStrike" cap="none" dirty="0">
                <a:solidFill>
                  <a:schemeClr val="dk1"/>
                </a:solidFill>
                <a:latin typeface="Calibri"/>
                <a:ea typeface="Calibri"/>
                <a:cs typeface="Calibri"/>
                <a:sym typeface="Calibri"/>
              </a:rPr>
              <a:t>deliver targeted funding to students and schools who are the most in need;</a:t>
            </a:r>
          </a:p>
          <a:p>
            <a:pPr marL="466725" marR="0" lvl="0" indent="-225425" algn="l" rtl="0">
              <a:spcBef>
                <a:spcPts val="360"/>
              </a:spcBef>
              <a:spcAft>
                <a:spcPts val="0"/>
              </a:spcAft>
              <a:buClr>
                <a:schemeClr val="dk1"/>
              </a:buClr>
              <a:buSzPct val="100000"/>
              <a:buFont typeface="Arial"/>
              <a:buChar char="•"/>
            </a:pPr>
            <a:r>
              <a:rPr lang="en-US" sz="1800" b="0" i="0" u="none" strike="noStrike" cap="none" dirty="0">
                <a:solidFill>
                  <a:schemeClr val="dk1"/>
                </a:solidFill>
                <a:latin typeface="Calibri"/>
                <a:ea typeface="Calibri"/>
                <a:cs typeface="Calibri"/>
                <a:sym typeface="Calibri"/>
              </a:rPr>
              <a:t>foster and fund relationships between persistently struggling schools and partners that have demonstrated success in turning around struggling schools;</a:t>
            </a:r>
          </a:p>
          <a:p>
            <a:pPr marL="466725" marR="0" lvl="0" indent="-225425" algn="l" rtl="0">
              <a:spcBef>
                <a:spcPts val="360"/>
              </a:spcBef>
              <a:spcAft>
                <a:spcPts val="0"/>
              </a:spcAft>
              <a:buClr>
                <a:schemeClr val="dk1"/>
              </a:buClr>
              <a:buSzPct val="100000"/>
              <a:buFont typeface="Arial"/>
              <a:buChar char="•"/>
            </a:pPr>
            <a:r>
              <a:rPr lang="en-US" sz="1800" b="0" i="0" u="none" strike="noStrike" cap="none" dirty="0">
                <a:solidFill>
                  <a:schemeClr val="dk1"/>
                </a:solidFill>
                <a:latin typeface="Calibri"/>
                <a:ea typeface="Calibri"/>
                <a:cs typeface="Calibri"/>
                <a:sym typeface="Calibri"/>
              </a:rPr>
              <a:t>place future teachers in classrooms under a mentor educator for full–year, classroom-based residencies that prepare them for day one in their own classrooms; and </a:t>
            </a:r>
          </a:p>
          <a:p>
            <a:pPr marL="466725" marR="0" lvl="0" indent="-225425" algn="l" rtl="0">
              <a:spcBef>
                <a:spcPts val="360"/>
              </a:spcBef>
              <a:buClr>
                <a:schemeClr val="dk1"/>
              </a:buClr>
              <a:buSzPct val="100000"/>
              <a:buFont typeface="Arial"/>
              <a:buChar char="•"/>
            </a:pPr>
            <a:r>
              <a:rPr lang="en-US" sz="1800" b="0" i="0" u="none" strike="noStrike" cap="none" dirty="0" smtClean="0">
                <a:solidFill>
                  <a:schemeClr val="dk1"/>
                </a:solidFill>
                <a:latin typeface="Calibri"/>
                <a:ea typeface="Calibri"/>
                <a:cs typeface="Calibri"/>
                <a:sym typeface="Calibri"/>
              </a:rPr>
              <a:t>provide </a:t>
            </a:r>
            <a:r>
              <a:rPr lang="en-US" sz="1800" b="0" i="0" u="none" strike="noStrike" cap="none" dirty="0">
                <a:solidFill>
                  <a:schemeClr val="dk1"/>
                </a:solidFill>
                <a:latin typeface="Calibri"/>
                <a:ea typeface="Calibri"/>
                <a:cs typeface="Calibri"/>
                <a:sym typeface="Calibri"/>
              </a:rPr>
              <a:t>every student with enriching experiences and a well rounded education that is recognized in the state’s accountability system.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idx="4294967295"/>
          </p:nvPr>
        </p:nvSpPr>
        <p:spPr>
          <a:xfrm>
            <a:off x="0" y="-84138"/>
            <a:ext cx="9144000" cy="1545342"/>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hort Stack"/>
              <a:buNone/>
            </a:pPr>
            <a:r>
              <a:rPr lang="en-US" sz="2800" i="0" u="none" strike="noStrike" cap="none" dirty="0">
                <a:solidFill>
                  <a:schemeClr val="tx1"/>
                </a:solidFill>
                <a:latin typeface="Calibri"/>
                <a:ea typeface="Calibri"/>
                <a:cs typeface="Calibri"/>
                <a:sym typeface="Calibri"/>
              </a:rPr>
              <a:t>Improvements to Louisiana’s Accountability System</a:t>
            </a:r>
          </a:p>
        </p:txBody>
      </p:sp>
      <p:sp>
        <p:nvSpPr>
          <p:cNvPr id="87" name="Shape 87"/>
          <p:cNvSpPr txBox="1">
            <a:spLocks noGrp="1"/>
          </p:cNvSpPr>
          <p:nvPr>
            <p:ph type="sldNum" idx="4294967295"/>
          </p:nvPr>
        </p:nvSpPr>
        <p:spPr>
          <a:xfrm>
            <a:off x="7010400" y="6553200"/>
            <a:ext cx="2133600" cy="342900"/>
          </a:xfrm>
          <a:prstGeom prst="rect">
            <a:avLst/>
          </a:prstGeom>
          <a:noFill/>
          <a:ln>
            <a:noFill/>
          </a:ln>
        </p:spPr>
        <p:txBody>
          <a:bodyPr lIns="91425" tIns="45700" rIns="91425" bIns="45700" anchor="ctr" anchorCtr="0">
            <a:noAutofit/>
          </a:bodyPr>
          <a:lstStyle/>
          <a:p>
            <a:pPr marL="0" marR="0" lvl="0" indent="0" algn="r" rtl="0">
              <a:spcBef>
                <a:spcPts val="0"/>
              </a:spcBef>
              <a:buClr>
                <a:srgbClr val="888888"/>
              </a:buClr>
              <a:buSzPct val="25000"/>
              <a:buFont typeface="Arial"/>
              <a:buNone/>
            </a:pPr>
            <a:fld id="{00000000-1234-1234-1234-123412341234}" type="slidenum">
              <a:rPr lang="en-US" sz="1200">
                <a:solidFill>
                  <a:srgbClr val="888888"/>
                </a:solidFill>
                <a:latin typeface="Arial"/>
                <a:ea typeface="Arial"/>
                <a:cs typeface="Arial"/>
                <a:sym typeface="Arial"/>
              </a:rPr>
              <a:t>8</a:t>
            </a:fld>
            <a:endParaRPr lang="en-US" sz="1200">
              <a:solidFill>
                <a:srgbClr val="888888"/>
              </a:solidFill>
              <a:latin typeface="Arial"/>
              <a:ea typeface="Arial"/>
              <a:cs typeface="Arial"/>
              <a:sym typeface="Arial"/>
            </a:endParaRPr>
          </a:p>
        </p:txBody>
      </p:sp>
      <p:sp>
        <p:nvSpPr>
          <p:cNvPr id="86" name="Shape 86"/>
          <p:cNvSpPr/>
          <p:nvPr/>
        </p:nvSpPr>
        <p:spPr>
          <a:xfrm>
            <a:off x="0" y="1461204"/>
            <a:ext cx="9405256" cy="3877985"/>
          </a:xfrm>
          <a:prstGeom prst="rect">
            <a:avLst/>
          </a:prstGeom>
          <a:noFill/>
          <a:ln>
            <a:noFill/>
          </a:ln>
        </p:spPr>
        <p:txBody>
          <a:bodyPr lIns="91425" tIns="45700" rIns="91425" bIns="45700" anchor="t" anchorCtr="0">
            <a:noAutofit/>
          </a:bodyPr>
          <a:lstStyle/>
          <a:p>
            <a:pPr marL="346075" marR="708025" lvl="0" indent="-3175" algn="l" rtl="0">
              <a:spcBef>
                <a:spcPts val="0"/>
              </a:spcBef>
              <a:spcAft>
                <a:spcPts val="0"/>
              </a:spcAft>
              <a:buSzPct val="25000"/>
              <a:buNone/>
            </a:pPr>
            <a:r>
              <a:rPr lang="en-US" sz="1800" dirty="0">
                <a:solidFill>
                  <a:srgbClr val="000000"/>
                </a:solidFill>
                <a:latin typeface="Calibri"/>
                <a:ea typeface="Calibri"/>
                <a:cs typeface="Calibri"/>
                <a:sym typeface="Calibri"/>
              </a:rPr>
              <a:t>These formulae represent three critical shifts in the design of the accountability system.</a:t>
            </a:r>
          </a:p>
          <a:p>
            <a:pPr marL="688975" marR="708025" lvl="0" indent="-346075" algn="l" rtl="0">
              <a:spcBef>
                <a:spcPts val="1200"/>
              </a:spcBef>
              <a:spcAft>
                <a:spcPts val="0"/>
              </a:spcAft>
              <a:buClr>
                <a:srgbClr val="000000"/>
              </a:buClr>
              <a:buSzPct val="100000"/>
              <a:buFont typeface="Calibri"/>
              <a:buAutoNum type="arabicPeriod"/>
            </a:pPr>
            <a:r>
              <a:rPr lang="en-US" sz="1800" b="1" dirty="0">
                <a:solidFill>
                  <a:srgbClr val="000000"/>
                </a:solidFill>
                <a:latin typeface="Calibri"/>
                <a:ea typeface="Calibri"/>
                <a:cs typeface="Calibri"/>
                <a:sym typeface="Calibri"/>
              </a:rPr>
              <a:t>Ensuring an “A” in Louisiana’s letter grade system signals mastery of fundamental skills.</a:t>
            </a:r>
            <a:r>
              <a:rPr lang="en-US" sz="1800" dirty="0">
                <a:solidFill>
                  <a:srgbClr val="000000"/>
                </a:solidFill>
                <a:latin typeface="Calibri"/>
                <a:ea typeface="Calibri"/>
                <a:cs typeface="Calibri"/>
                <a:sym typeface="Calibri"/>
              </a:rPr>
              <a:t> This will be achieved by raising expectations for what is required in order for a school to earn A-level points based on student </a:t>
            </a:r>
            <a:r>
              <a:rPr lang="en-US" sz="1800" dirty="0" smtClean="0">
                <a:solidFill>
                  <a:srgbClr val="000000"/>
                </a:solidFill>
                <a:latin typeface="Calibri"/>
                <a:ea typeface="Calibri"/>
                <a:cs typeface="Calibri"/>
                <a:sym typeface="Calibri"/>
              </a:rPr>
              <a:t>achievement and growth.</a:t>
            </a:r>
            <a:endParaRPr lang="en-US" sz="1800" dirty="0">
              <a:solidFill>
                <a:srgbClr val="000000"/>
              </a:solidFill>
              <a:latin typeface="Calibri"/>
              <a:ea typeface="Calibri"/>
              <a:cs typeface="Calibri"/>
              <a:sym typeface="Calibri"/>
            </a:endParaRPr>
          </a:p>
          <a:p>
            <a:pPr marL="688975" marR="708025" lvl="0" indent="-346075" algn="l" rtl="0">
              <a:spcBef>
                <a:spcPts val="1200"/>
              </a:spcBef>
              <a:spcAft>
                <a:spcPts val="0"/>
              </a:spcAft>
              <a:buClr>
                <a:srgbClr val="000000"/>
              </a:buClr>
              <a:buSzPct val="100000"/>
              <a:buFont typeface="Calibri"/>
              <a:buAutoNum type="arabicPeriod"/>
            </a:pPr>
            <a:r>
              <a:rPr lang="en-US" sz="1800" b="1" dirty="0">
                <a:solidFill>
                  <a:srgbClr val="000000"/>
                </a:solidFill>
                <a:latin typeface="Calibri"/>
                <a:ea typeface="Calibri"/>
                <a:cs typeface="Calibri"/>
                <a:sym typeface="Calibri"/>
              </a:rPr>
              <a:t>Adjusting school rating calculations to value more the progress of every individual child, including (a) measuring whether students are on a path to master fundamental skills; </a:t>
            </a:r>
            <a:r>
              <a:rPr lang="en-US" sz="1800" b="1" dirty="0" smtClean="0">
                <a:solidFill>
                  <a:srgbClr val="000000"/>
                </a:solidFill>
                <a:latin typeface="Calibri"/>
                <a:ea typeface="Calibri"/>
                <a:cs typeface="Calibri"/>
                <a:sym typeface="Calibri"/>
              </a:rPr>
              <a:t>and</a:t>
            </a:r>
            <a:r>
              <a:rPr lang="en-US" sz="1800" b="1" dirty="0">
                <a:solidFill>
                  <a:srgbClr val="000000"/>
                </a:solidFill>
                <a:latin typeface="Calibri"/>
                <a:ea typeface="Calibri"/>
                <a:cs typeface="Calibri"/>
                <a:sym typeface="Calibri"/>
              </a:rPr>
              <a:t> (b) measuring how effectively students are advancing relative to their peers. </a:t>
            </a:r>
            <a:r>
              <a:rPr lang="en-US" sz="1800" dirty="0">
                <a:solidFill>
                  <a:srgbClr val="000000"/>
                </a:solidFill>
                <a:latin typeface="Calibri"/>
                <a:ea typeface="Calibri"/>
                <a:cs typeface="Calibri"/>
                <a:sym typeface="Calibri"/>
              </a:rPr>
              <a:t>This growth index will replace the current progress point system.</a:t>
            </a:r>
          </a:p>
          <a:p>
            <a:pPr marL="688975" marR="708025" lvl="0" indent="-346075" algn="l" rtl="0">
              <a:spcBef>
                <a:spcPts val="1200"/>
              </a:spcBef>
              <a:spcAft>
                <a:spcPts val="0"/>
              </a:spcAft>
              <a:buClr>
                <a:srgbClr val="000000"/>
              </a:buClr>
              <a:buSzPct val="100000"/>
              <a:buFont typeface="Calibri"/>
              <a:buAutoNum type="arabicPeriod"/>
            </a:pPr>
            <a:r>
              <a:rPr lang="en-US" sz="1800" b="1" dirty="0">
                <a:solidFill>
                  <a:srgbClr val="000000"/>
                </a:solidFill>
                <a:latin typeface="Calibri"/>
                <a:ea typeface="Calibri"/>
                <a:cs typeface="Calibri"/>
                <a:sym typeface="Calibri"/>
              </a:rPr>
              <a:t>Expanding the school performance score formula to emphasize interests and opportunities for students, in addition to traditional assessment and graduation outcomes, as five percent of school scores.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idx="4294967295"/>
          </p:nvPr>
        </p:nvSpPr>
        <p:spPr>
          <a:xfrm>
            <a:off x="0" y="-55825"/>
            <a:ext cx="9144000" cy="1417806"/>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Short Stack"/>
              <a:buNone/>
            </a:pPr>
            <a:r>
              <a:rPr lang="en-US" sz="2800" i="0" u="none" strike="noStrike" cap="none" dirty="0">
                <a:solidFill>
                  <a:schemeClr val="tx1"/>
                </a:solidFill>
                <a:latin typeface="Calibri"/>
                <a:ea typeface="Calibri"/>
                <a:cs typeface="Calibri"/>
                <a:sym typeface="Calibri"/>
              </a:rPr>
              <a:t>School Performance Score </a:t>
            </a:r>
            <a:r>
              <a:rPr lang="en-US" sz="2800" i="0" u="none" strike="noStrike" cap="none" dirty="0" smtClean="0">
                <a:solidFill>
                  <a:schemeClr val="tx1"/>
                </a:solidFill>
                <a:latin typeface="Calibri"/>
                <a:ea typeface="Calibri"/>
                <a:cs typeface="Calibri"/>
                <a:sym typeface="Calibri"/>
              </a:rPr>
              <a:t>Formulae</a:t>
            </a:r>
            <a:endParaRPr lang="en-US" sz="2800" i="0" u="none" strike="noStrike" cap="none" dirty="0">
              <a:solidFill>
                <a:schemeClr val="tx1"/>
              </a:solidFill>
              <a:latin typeface="Calibri"/>
              <a:ea typeface="Calibri"/>
              <a:cs typeface="Calibri"/>
              <a:sym typeface="Calibri"/>
            </a:endParaRPr>
          </a:p>
        </p:txBody>
      </p:sp>
      <p:sp>
        <p:nvSpPr>
          <p:cNvPr id="95" name="Shape 95"/>
          <p:cNvSpPr txBox="1">
            <a:spLocks noGrp="1"/>
          </p:cNvSpPr>
          <p:nvPr>
            <p:ph type="sldNum" idx="4294967295"/>
          </p:nvPr>
        </p:nvSpPr>
        <p:spPr>
          <a:xfrm>
            <a:off x="7010400" y="6553200"/>
            <a:ext cx="2133600" cy="342900"/>
          </a:xfrm>
          <a:prstGeom prst="rect">
            <a:avLst/>
          </a:prstGeom>
          <a:noFill/>
          <a:ln>
            <a:noFill/>
          </a:ln>
        </p:spPr>
        <p:txBody>
          <a:bodyPr lIns="91425" tIns="45700" rIns="91425" bIns="45700" anchor="ctr" anchorCtr="0">
            <a:noAutofit/>
          </a:bodyPr>
          <a:lstStyle/>
          <a:p>
            <a:pPr marL="0" marR="0" lvl="0" indent="0" algn="r" rtl="0">
              <a:spcBef>
                <a:spcPts val="0"/>
              </a:spcBef>
              <a:buClr>
                <a:srgbClr val="888888"/>
              </a:buClr>
              <a:buSzPct val="25000"/>
              <a:buFont typeface="Arial"/>
              <a:buNone/>
            </a:pPr>
            <a:fld id="{00000000-1234-1234-1234-123412341234}" type="slidenum">
              <a:rPr lang="en-US" sz="1200">
                <a:solidFill>
                  <a:srgbClr val="888888"/>
                </a:solidFill>
                <a:latin typeface="Arial"/>
                <a:ea typeface="Arial"/>
                <a:cs typeface="Arial"/>
                <a:sym typeface="Arial"/>
              </a:rPr>
              <a:t>9</a:t>
            </a:fld>
            <a:endParaRPr lang="en-US" sz="1200">
              <a:solidFill>
                <a:srgbClr val="888888"/>
              </a:solidFill>
              <a:latin typeface="Arial"/>
              <a:ea typeface="Arial"/>
              <a:cs typeface="Arial"/>
              <a:sym typeface="Arial"/>
            </a:endParaRPr>
          </a:p>
        </p:txBody>
      </p:sp>
      <p:sp>
        <p:nvSpPr>
          <p:cNvPr id="94" name="Shape 94"/>
          <p:cNvSpPr/>
          <p:nvPr/>
        </p:nvSpPr>
        <p:spPr>
          <a:xfrm>
            <a:off x="0" y="1461204"/>
            <a:ext cx="8829530" cy="646331"/>
          </a:xfrm>
          <a:prstGeom prst="rect">
            <a:avLst/>
          </a:prstGeom>
          <a:noFill/>
          <a:ln>
            <a:noFill/>
          </a:ln>
        </p:spPr>
        <p:txBody>
          <a:bodyPr lIns="91425" tIns="45700" rIns="91425" bIns="45700" anchor="t" anchorCtr="0">
            <a:noAutofit/>
          </a:bodyPr>
          <a:lstStyle/>
          <a:p>
            <a:pPr marL="230188" marR="0" lvl="0" indent="-1588" algn="l" rtl="0">
              <a:spcBef>
                <a:spcPts val="0"/>
              </a:spcBef>
              <a:buSzPct val="25000"/>
              <a:buNone/>
            </a:pPr>
            <a:r>
              <a:rPr lang="en-US" sz="1800" dirty="0">
                <a:solidFill>
                  <a:srgbClr val="000000"/>
                </a:solidFill>
                <a:latin typeface="Calibri"/>
                <a:ea typeface="Calibri"/>
                <a:cs typeface="Calibri"/>
                <a:sym typeface="Calibri"/>
              </a:rPr>
              <a:t>Beginning in 2017-2018, Louisiana will use the following formulae when evaluating school performance:</a:t>
            </a:r>
          </a:p>
        </p:txBody>
      </p:sp>
      <p:sp>
        <p:nvSpPr>
          <p:cNvPr id="96" name="Shape 96"/>
          <p:cNvSpPr/>
          <p:nvPr/>
        </p:nvSpPr>
        <p:spPr>
          <a:xfrm>
            <a:off x="258834" y="5862491"/>
            <a:ext cx="8626331"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NOTE: The interests and opportunities measure will not be included within annual results until 2019-2020.</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109" y="2360083"/>
            <a:ext cx="8542421" cy="2767592"/>
          </a:xfrm>
          <a:prstGeom prst="rect">
            <a:avLst/>
          </a:prstGeom>
        </p:spPr>
      </p:pic>
    </p:spTree>
    <p:extLst>
      <p:ext uri="{BB962C8B-B14F-4D97-AF65-F5344CB8AC3E}">
        <p14:creationId xmlns:p14="http://schemas.microsoft.com/office/powerpoint/2010/main" val="560736290"/>
      </p:ext>
    </p:extLst>
  </p:cSld>
  <p:clrMapOvr>
    <a:masterClrMapping/>
  </p:clrMapOvr>
</p:sld>
</file>

<file path=ppt/theme/theme1.xml><?xml version="1.0" encoding="utf-8"?>
<a:theme xmlns:a="http://schemas.openxmlformats.org/drawingml/2006/main" name="Blank">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2031</TotalTime>
  <Words>4254</Words>
  <Application>Microsoft Macintosh PowerPoint</Application>
  <PresentationFormat>On-screen Show (4:3)</PresentationFormat>
  <Paragraphs>573</Paragraphs>
  <Slides>43</Slides>
  <Notes>41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Calibri</vt:lpstr>
      <vt:lpstr>Chalkduster</vt:lpstr>
      <vt:lpstr>Questrial</vt:lpstr>
      <vt:lpstr>Short Stack</vt:lpstr>
      <vt:lpstr>Steinem</vt:lpstr>
      <vt:lpstr>Arial</vt:lpstr>
      <vt:lpstr>Blank</vt:lpstr>
      <vt:lpstr>2_Louisiana Believes</vt:lpstr>
      <vt:lpstr>PowerPoint Presentation</vt:lpstr>
      <vt:lpstr>Agenda</vt:lpstr>
      <vt:lpstr>ESSA in Louisiana</vt:lpstr>
      <vt:lpstr>Louisiana’s ESSA Plan Development</vt:lpstr>
      <vt:lpstr>Development Timeline</vt:lpstr>
      <vt:lpstr>Guiding Beliefs</vt:lpstr>
      <vt:lpstr>Improvements to Louisiana’s K-12 System</vt:lpstr>
      <vt:lpstr>Improvements to Louisiana’s Accountability System</vt:lpstr>
      <vt:lpstr>School Performance Score Formulae</vt:lpstr>
      <vt:lpstr>School Performance Score Formulae (2019-2020 and beyond)</vt:lpstr>
      <vt:lpstr>Agenda</vt:lpstr>
      <vt:lpstr>Current Formula for School Performance Scores (SPS)</vt:lpstr>
      <vt:lpstr>Future School Performance Score (SPS) Formulae</vt:lpstr>
      <vt:lpstr>Future School Performance Score (SPS) Formulae (2019-2020 and beyond)</vt:lpstr>
      <vt:lpstr>K-8 School SPS: Assessments </vt:lpstr>
      <vt:lpstr>K-8 School SPS:   Celebrating Student Growth Through Two Key Questions</vt:lpstr>
      <vt:lpstr>How Can High Achieving Students Show Growth?</vt:lpstr>
      <vt:lpstr>Value-Added Calculation</vt:lpstr>
      <vt:lpstr>Student Growth Example</vt:lpstr>
      <vt:lpstr>K-8 School SPS: Dropout/Credit Accumulation Index (DCAI) </vt:lpstr>
      <vt:lpstr>Agenda</vt:lpstr>
      <vt:lpstr>2016 School Performance Score (SPS) Formula</vt:lpstr>
      <vt:lpstr>Future School Performance Score Formula</vt:lpstr>
      <vt:lpstr>Future School Performance Score Formula (2019-2020 and beyond)</vt:lpstr>
      <vt:lpstr>High School SPS: EOC Achievement and Growth</vt:lpstr>
      <vt:lpstr>High School SPS: EOC Achievement and Growth</vt:lpstr>
      <vt:lpstr>High School SPS: ACT and WorkKeys</vt:lpstr>
      <vt:lpstr>High School SPS: Graduation Rate </vt:lpstr>
      <vt:lpstr>High School SPS: Strength of Diploma</vt:lpstr>
      <vt:lpstr>Agenda</vt:lpstr>
      <vt:lpstr>Combination Schools: Weighting</vt:lpstr>
      <vt:lpstr>Agenda</vt:lpstr>
      <vt:lpstr>PowerPoint Presentation</vt:lpstr>
      <vt:lpstr>PowerPoint Presentation</vt:lpstr>
      <vt:lpstr>PowerPoint Presentation</vt:lpstr>
      <vt:lpstr>Agenda</vt:lpstr>
      <vt:lpstr>PowerPoint Presentation</vt:lpstr>
      <vt:lpstr>English Learners in Accountability</vt:lpstr>
      <vt:lpstr>English Learners in Accountability: Recently-Arrived Students</vt:lpstr>
      <vt:lpstr>Agenda</vt:lpstr>
      <vt:lpstr>Interests and Opportunities</vt:lpstr>
      <vt:lpstr>Agenda</vt:lpstr>
      <vt:lpstr>Additional Support</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Annie Morrison</dc:creator>
  <cp:lastModifiedBy>Microsoft Office User</cp:lastModifiedBy>
  <cp:revision>79</cp:revision>
  <dcterms:modified xsi:type="dcterms:W3CDTF">2017-06-05T17:52:29Z</dcterms:modified>
</cp:coreProperties>
</file>