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41"/>
  </p:notesMasterIdLst>
  <p:sldIdLst>
    <p:sldId id="256" r:id="rId2"/>
    <p:sldId id="268" r:id="rId3"/>
    <p:sldId id="272" r:id="rId4"/>
    <p:sldId id="259" r:id="rId5"/>
    <p:sldId id="257" r:id="rId6"/>
    <p:sldId id="260" r:id="rId7"/>
    <p:sldId id="261" r:id="rId8"/>
    <p:sldId id="262" r:id="rId9"/>
    <p:sldId id="281" r:id="rId10"/>
    <p:sldId id="279" r:id="rId11"/>
    <p:sldId id="282" r:id="rId12"/>
    <p:sldId id="284" r:id="rId13"/>
    <p:sldId id="285" r:id="rId14"/>
    <p:sldId id="283" r:id="rId15"/>
    <p:sldId id="286" r:id="rId16"/>
    <p:sldId id="265" r:id="rId17"/>
    <p:sldId id="264" r:id="rId18"/>
    <p:sldId id="266" r:id="rId19"/>
    <p:sldId id="292" r:id="rId20"/>
    <p:sldId id="295" r:id="rId21"/>
    <p:sldId id="296" r:id="rId22"/>
    <p:sldId id="297" r:id="rId23"/>
    <p:sldId id="298" r:id="rId24"/>
    <p:sldId id="267" r:id="rId25"/>
    <p:sldId id="271" r:id="rId26"/>
    <p:sldId id="270" r:id="rId27"/>
    <p:sldId id="273" r:id="rId28"/>
    <p:sldId id="274" r:id="rId29"/>
    <p:sldId id="275" r:id="rId30"/>
    <p:sldId id="276" r:id="rId31"/>
    <p:sldId id="277" r:id="rId32"/>
    <p:sldId id="294" r:id="rId33"/>
    <p:sldId id="278" r:id="rId34"/>
    <p:sldId id="287" r:id="rId35"/>
    <p:sldId id="288" r:id="rId36"/>
    <p:sldId id="290" r:id="rId37"/>
    <p:sldId id="291" r:id="rId38"/>
    <p:sldId id="289" r:id="rId39"/>
    <p:sldId id="258" r:id="rId4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5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anderson\AppData\Local\Microsoft\Windows\INetCache\Content.Outlook\LZQRUEO3\LAVDRS%20Suicide%202018-2020%20(00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anderson\AppData\Local\Microsoft\Windows\INetCache\Content.Outlook\LZQRUEO3\LAVDRS%20Suicide%202018-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anderson\AppData\Local\Microsoft\Windows\INetCache\Content.Outlook\LZQRUEO3\LAVDRS%20Suicide%202018-2020%20(00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anderson\AppData\Local\Microsoft\Windows\INetCache\Content.Outlook\LZQRUEO3\LAVDRS%20Suicide%202018-2020%20(002)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14287344516715"/>
          <c:y val="0.10238022650849904"/>
          <c:w val="0.82501152573319636"/>
          <c:h val="0.744671869357475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Suicide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720</c:v>
                </c:pt>
                <c:pt idx="1">
                  <c:v>720</c:v>
                </c:pt>
                <c:pt idx="2">
                  <c:v>709</c:v>
                </c:pt>
                <c:pt idx="3">
                  <c:v>646</c:v>
                </c:pt>
                <c:pt idx="4">
                  <c:v>691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FD-4399-A120-94673D75517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69050632"/>
        <c:axId val="769040464"/>
      </c:lineChart>
      <c:catAx>
        <c:axId val="769050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2"/>
                    </a:solidFill>
                  </a:rPr>
                  <a:t>Year</a:t>
                </a:r>
                <a:r>
                  <a:rPr lang="en-US" sz="1400" dirty="0"/>
                  <a:t> </a:t>
                </a:r>
              </a:p>
            </c:rich>
          </c:tx>
          <c:layout>
            <c:manualLayout>
              <c:xMode val="edge"/>
              <c:yMode val="edge"/>
              <c:x val="0.51475969036479141"/>
              <c:y val="0.923209366866007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9040464"/>
        <c:crosses val="autoZero"/>
        <c:auto val="1"/>
        <c:lblAlgn val="ctr"/>
        <c:lblOffset val="100"/>
        <c:noMultiLvlLbl val="0"/>
      </c:catAx>
      <c:valAx>
        <c:axId val="76904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2"/>
                    </a:solidFill>
                  </a:rPr>
                  <a:t>Number of  Deaths in Louisiana</a:t>
                </a:r>
              </a:p>
            </c:rich>
          </c:tx>
          <c:layout>
            <c:manualLayout>
              <c:xMode val="edge"/>
              <c:yMode val="edge"/>
              <c:x val="4.5775707997425545E-4"/>
              <c:y val="0.155193428611755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9050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'[LAVDRS Suicide 2018-2020 (002).xlsx]demographics'!$A$42:$A$50</c:f>
              <c:strCache>
                <c:ptCount val="9"/>
                <c:pt idx="0">
                  <c:v>R9</c:v>
                </c:pt>
                <c:pt idx="1">
                  <c:v>R5</c:v>
                </c:pt>
                <c:pt idx="2">
                  <c:v>R8</c:v>
                </c:pt>
                <c:pt idx="3">
                  <c:v>R4</c:v>
                </c:pt>
                <c:pt idx="4">
                  <c:v>R7</c:v>
                </c:pt>
                <c:pt idx="5">
                  <c:v>R6</c:v>
                </c:pt>
                <c:pt idx="6">
                  <c:v>R1</c:v>
                </c:pt>
                <c:pt idx="7">
                  <c:v>R3</c:v>
                </c:pt>
                <c:pt idx="8">
                  <c:v>R2</c:v>
                </c:pt>
              </c:strCache>
            </c:strRef>
          </c:cat>
          <c:val>
            <c:numRef>
              <c:f>'[LAVDRS Suicide 2018-2020 (002).xlsx]demographics'!$D$42:$D$50</c:f>
              <c:numCache>
                <c:formatCode>0.0</c:formatCode>
                <c:ptCount val="9"/>
                <c:pt idx="0">
                  <c:v>17.988175320223462</c:v>
                </c:pt>
                <c:pt idx="1">
                  <c:v>17.751187521572625</c:v>
                </c:pt>
                <c:pt idx="2">
                  <c:v>16.626057044575031</c:v>
                </c:pt>
                <c:pt idx="3">
                  <c:v>15.004196228505663</c:v>
                </c:pt>
                <c:pt idx="4">
                  <c:v>13.978715076510168</c:v>
                </c:pt>
                <c:pt idx="5">
                  <c:v>12.968486577616392</c:v>
                </c:pt>
                <c:pt idx="6">
                  <c:v>11.828363746734647</c:v>
                </c:pt>
                <c:pt idx="7">
                  <c:v>11.540796716392448</c:v>
                </c:pt>
                <c:pt idx="8">
                  <c:v>10.529517748087137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B4-44A3-91DA-B86A77C9EF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434756720"/>
        <c:axId val="434757552"/>
      </c:barChart>
      <c:catAx>
        <c:axId val="4347567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2"/>
                    </a:solidFill>
                  </a:rPr>
                  <a:t>Region</a:t>
                </a:r>
              </a:p>
            </c:rich>
          </c:tx>
          <c:layout>
            <c:manualLayout>
              <c:xMode val="edge"/>
              <c:yMode val="edge"/>
              <c:x val="0.46931190621707841"/>
              <c:y val="0.923825926759227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757552"/>
        <c:crosses val="autoZero"/>
        <c:auto val="1"/>
        <c:lblAlgn val="ctr"/>
        <c:lblOffset val="100"/>
        <c:noMultiLvlLbl val="0"/>
      </c:catAx>
      <c:valAx>
        <c:axId val="43475755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2"/>
                    </a:solidFill>
                  </a:rPr>
                  <a:t>Deaths</a:t>
                </a:r>
                <a:r>
                  <a:rPr lang="en-US" b="1" baseline="0" dirty="0">
                    <a:solidFill>
                      <a:schemeClr val="tx2"/>
                    </a:solidFill>
                  </a:rPr>
                  <a:t> Per 100,000 Population</a:t>
                </a:r>
                <a:endParaRPr lang="en-US" b="1" dirty="0">
                  <a:solidFill>
                    <a:schemeClr val="tx2"/>
                  </a:solidFill>
                </a:endParaRPr>
              </a:p>
            </c:rich>
          </c:tx>
          <c:layout>
            <c:manualLayout>
              <c:xMode val="edge"/>
              <c:yMode val="edge"/>
              <c:x val="5.434782608695652E-3"/>
              <c:y val="0.143817942806403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75672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E0-406E-AE53-8F0CFBDE814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E0-406E-AE53-8F0CFBDE814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0E0-406E-AE53-8F0CFBDE81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(demographics!$A$3,demographics!$A$7,demographics!$A$11)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(demographics!$D$4,demographics!$D$8,demographics!$D$12)</c:f>
              <c:numCache>
                <c:formatCode>0.0</c:formatCode>
                <c:ptCount val="3"/>
                <c:pt idx="0">
                  <c:v>18.145038184922662</c:v>
                </c:pt>
                <c:pt idx="1">
                  <c:v>17.54506317456573</c:v>
                </c:pt>
                <c:pt idx="2">
                  <c:v>15.931075322961309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0E0-406E-AE53-8F0CFBDE81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25712176"/>
        <c:axId val="425708848"/>
      </c:barChart>
      <c:catAx>
        <c:axId val="4257121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2"/>
                    </a:solidFill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7456645364981553"/>
              <c:y val="0.902863670898468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708848"/>
        <c:crosses val="autoZero"/>
        <c:auto val="1"/>
        <c:lblAlgn val="ctr"/>
        <c:lblOffset val="100"/>
        <c:noMultiLvlLbl val="0"/>
      </c:catAx>
      <c:valAx>
        <c:axId val="4257088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0" i="0" u="none" strike="noStrike" kern="1200" baseline="0">
                    <a:solidFill>
                      <a:srgbClr val="12244C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 dirty="0">
                    <a:effectLst/>
                  </a:rPr>
                  <a:t>Deaths per 100,000 population ages 10 and older</a:t>
                </a:r>
                <a:endParaRPr lang="en-US" sz="1400" b="1" dirty="0">
                  <a:effectLst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>
                    <a:solidFill>
                      <a:srgbClr val="12244C"/>
                    </a:solidFill>
                  </a:defRPr>
                </a:pPr>
                <a:endParaRPr lang="en-US" sz="1400" dirty="0"/>
              </a:p>
            </c:rich>
          </c:tx>
          <c:layout>
            <c:manualLayout>
              <c:xMode val="edge"/>
              <c:yMode val="edge"/>
              <c:x val="1.4018691588785047E-2"/>
              <c:y val="5.87394146486406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0" i="0" u="none" strike="noStrike" kern="1200" baseline="0">
                  <a:solidFill>
                    <a:srgbClr val="12244C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71217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51786470239609"/>
          <c:y val="0.19661699458879084"/>
          <c:w val="0.67914668336912432"/>
          <c:h val="0.7743496392345845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24-419A-856A-531081399E9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24-419A-856A-531081399E9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124-419A-856A-531081399E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'[LAVDRS Suicide 2018-2020 (002).xlsx]demographics'!$A$24:$A$39</c:f>
              <c:strCache>
                <c:ptCount val="16"/>
                <c:pt idx="0">
                  <c:v>        10 to 14 </c:v>
                </c:pt>
                <c:pt idx="1">
                  <c:v>        15 to 19 </c:v>
                </c:pt>
                <c:pt idx="2">
                  <c:v>        20 to 24 </c:v>
                </c:pt>
                <c:pt idx="3">
                  <c:v>        25 to 29 </c:v>
                </c:pt>
                <c:pt idx="4">
                  <c:v>        30 to 34 </c:v>
                </c:pt>
                <c:pt idx="5">
                  <c:v>        35 to 39 </c:v>
                </c:pt>
                <c:pt idx="6">
                  <c:v>        40 to 44 </c:v>
                </c:pt>
                <c:pt idx="7">
                  <c:v>        45 to 49 </c:v>
                </c:pt>
                <c:pt idx="8">
                  <c:v>        50 to 54 </c:v>
                </c:pt>
                <c:pt idx="9">
                  <c:v>        55 to 59 </c:v>
                </c:pt>
                <c:pt idx="10">
                  <c:v>        60 to 64 </c:v>
                </c:pt>
                <c:pt idx="11">
                  <c:v>        65 to 69 </c:v>
                </c:pt>
                <c:pt idx="12">
                  <c:v>        70 to 74 </c:v>
                </c:pt>
                <c:pt idx="13">
                  <c:v>        75 to 79 </c:v>
                </c:pt>
                <c:pt idx="14">
                  <c:v>        80 to 84 </c:v>
                </c:pt>
                <c:pt idx="15">
                  <c:v>        85 and over</c:v>
                </c:pt>
              </c:strCache>
            </c:strRef>
          </c:cat>
          <c:val>
            <c:numRef>
              <c:f>'[LAVDRS Suicide 2018-2020 (002).xlsx]demographics'!$J$24:$J$39</c:f>
              <c:numCache>
                <c:formatCode>0.0</c:formatCode>
                <c:ptCount val="16"/>
                <c:pt idx="0">
                  <c:v>3.1964404439216487</c:v>
                </c:pt>
                <c:pt idx="1">
                  <c:v>10.084948886117395</c:v>
                </c:pt>
                <c:pt idx="2">
                  <c:v>14.129555175912962</c:v>
                </c:pt>
                <c:pt idx="3">
                  <c:v>21.782131587623041</c:v>
                </c:pt>
                <c:pt idx="4">
                  <c:v>18.092443185128626</c:v>
                </c:pt>
                <c:pt idx="5">
                  <c:v>15.198482684811966</c:v>
                </c:pt>
                <c:pt idx="6">
                  <c:v>18.788613363493354</c:v>
                </c:pt>
                <c:pt idx="7">
                  <c:v>24.767170387205574</c:v>
                </c:pt>
                <c:pt idx="8">
                  <c:v>21.472976951183611</c:v>
                </c:pt>
                <c:pt idx="9">
                  <c:v>17.303353912353614</c:v>
                </c:pt>
                <c:pt idx="10">
                  <c:v>14.463894083930951</c:v>
                </c:pt>
                <c:pt idx="11">
                  <c:v>10.105828233258686</c:v>
                </c:pt>
                <c:pt idx="12">
                  <c:v>14.639383193988092</c:v>
                </c:pt>
                <c:pt idx="13">
                  <c:v>21.160206272825594</c:v>
                </c:pt>
                <c:pt idx="14">
                  <c:v>17.408388356275101</c:v>
                </c:pt>
                <c:pt idx="15">
                  <c:v>15.054761695667992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24-419A-856A-531081399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1189026048"/>
        <c:axId val="1189029792"/>
      </c:barChart>
      <c:catAx>
        <c:axId val="1189026048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0" i="0" u="none" strike="noStrike" kern="1200" baseline="0">
                    <a:solidFill>
                      <a:srgbClr val="12244C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tx2"/>
                    </a:solidFill>
                    <a:effectLst/>
                  </a:rPr>
                  <a:t>Age</a:t>
                </a:r>
                <a:r>
                  <a:rPr lang="en-US" sz="1400" baseline="0" dirty="0">
                    <a:solidFill>
                      <a:schemeClr val="tx2"/>
                    </a:solidFill>
                    <a:effectLst/>
                  </a:rPr>
                  <a:t> Groups</a:t>
                </a:r>
                <a:endParaRPr lang="en-US" sz="1400" dirty="0">
                  <a:solidFill>
                    <a:schemeClr val="tx2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13783727034120735"/>
              <c:y val="0.413103987001624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0" i="0" u="none" strike="noStrike" kern="1200" baseline="0">
                  <a:solidFill>
                    <a:srgbClr val="12244C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9029792"/>
        <c:crosses val="autoZero"/>
        <c:auto val="1"/>
        <c:lblAlgn val="ctr"/>
        <c:lblOffset val="100"/>
        <c:noMultiLvlLbl val="0"/>
      </c:catAx>
      <c:valAx>
        <c:axId val="1189029792"/>
        <c:scaling>
          <c:orientation val="minMax"/>
          <c:max val="25"/>
          <c:min val="0"/>
        </c:scaling>
        <c:delete val="0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baseline="0" dirty="0">
                    <a:solidFill>
                      <a:schemeClr val="tx2"/>
                    </a:solidFill>
                    <a:effectLst/>
                  </a:rPr>
                  <a:t>Deaths per 100,000 Population</a:t>
                </a:r>
                <a:endParaRPr lang="en-US" sz="1050" dirty="0">
                  <a:solidFill>
                    <a:schemeClr val="tx2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.47077269071204808"/>
              <c:y val="3.224134737407206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902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42-4AD2-BD77-D38B2F25BF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42-4AD2-BD77-D38B2F25BFF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42-4AD2-BD77-D38B2F25BFF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442-4AD2-BD77-D38B2F25BFF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442-4AD2-BD77-D38B2F25BF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'[LAVDRS Suicide 2018-2020 (002).xlsx]weapon'!$A$4:$A$8</c:f>
              <c:strCache>
                <c:ptCount val="5"/>
                <c:pt idx="0">
                  <c:v>Firearm</c:v>
                </c:pt>
                <c:pt idx="1">
                  <c:v>Sharp instrument</c:v>
                </c:pt>
                <c:pt idx="2">
                  <c:v>Poisoning</c:v>
                </c:pt>
                <c:pt idx="3">
                  <c:v>Hanging, strangulation, suffocation</c:v>
                </c:pt>
                <c:pt idx="4">
                  <c:v>Other</c:v>
                </c:pt>
              </c:strCache>
            </c:strRef>
          </c:cat>
          <c:val>
            <c:numRef>
              <c:f>'[LAVDRS Suicide 2018-2020 (002).xlsx]weapon'!$C$4:$C$8</c:f>
              <c:numCache>
                <c:formatCode>0.0</c:formatCode>
                <c:ptCount val="5"/>
                <c:pt idx="0">
                  <c:v>63.52</c:v>
                </c:pt>
                <c:pt idx="1">
                  <c:v>1.55</c:v>
                </c:pt>
                <c:pt idx="2">
                  <c:v>8.81</c:v>
                </c:pt>
                <c:pt idx="3">
                  <c:v>23.03</c:v>
                </c:pt>
                <c:pt idx="4">
                  <c:v>3.091190108191654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442-4AD2-BD77-D38B2F25BF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958262010726927"/>
          <c:y val="0.16413939804262506"/>
          <c:w val="0.34019119055615676"/>
          <c:h val="0.5846220472440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accent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0.02838</cdr:x>
      <cdr:y>0.92927</cdr:y>
    </cdr:from>
    <cdr:to>
      <cdr:x>0.5936</cdr:x>
      <cdr:y>1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298450" y="4043561"/>
          <a:ext cx="59436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tx2"/>
              </a:solidFill>
            </a:rPr>
            <a:t>*Other includes fall, drowning, motor vehicle, and other transport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" name="Google Shape;2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8f304128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g28f304128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g28f3041288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8fcdbf7b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28fcdbf7b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g28fcdbf7b7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with Location">
  <p:cSld name="Cover 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with WI-FI">
  <p:cSld name="Cover 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(Purple)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152400" y="1072013"/>
            <a:ext cx="8839200" cy="3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/>
          <p:nvPr/>
        </p:nvSpPr>
        <p:spPr>
          <a:xfrm>
            <a:off x="7595800" y="4702425"/>
            <a:ext cx="1475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(Teal)">
  <p:cSld name="Title and Conten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152400" y="1072013"/>
            <a:ext cx="8839200" cy="3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/>
          <p:nvPr/>
        </p:nvSpPr>
        <p:spPr>
          <a:xfrm>
            <a:off x="7595800" y="4702425"/>
            <a:ext cx="1475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(Yellow)">
  <p:cSld name="Title and Content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152400" y="1072013"/>
            <a:ext cx="8839200" cy="3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6"/>
          <p:cNvSpPr txBox="1"/>
          <p:nvPr/>
        </p:nvSpPr>
        <p:spPr>
          <a:xfrm>
            <a:off x="7595800" y="4702425"/>
            <a:ext cx="1475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nly">
  <p:cSld name="Section 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3196850" y="1147125"/>
            <a:ext cx="5947200" cy="28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91204-C70B-7E46-7CD2-43AC31D9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800" dirty="0"/>
              <a:t>Syndromic Surveillance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89408A-F739-4970-370B-68818388E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531" y="976786"/>
            <a:ext cx="6554548" cy="352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42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91204-C70B-7E46-7CD2-43AC31D9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800" dirty="0"/>
              <a:t>Syndromic Surveillance</a:t>
            </a:r>
            <a:endParaRPr lang="en-US" dirty="0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F638440A-3E17-5627-4C0F-0D168A28F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340" y="1005612"/>
            <a:ext cx="6482056" cy="35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90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91204-C70B-7E46-7CD2-43AC31D9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800" dirty="0"/>
              <a:t>Syndromic Surveillance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9BC814-895F-4F72-1F11-6140D06F2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315" y="1154790"/>
            <a:ext cx="5923369" cy="322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20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91204-C70B-7E46-7CD2-43AC31D9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800" dirty="0"/>
              <a:t>Syndromic Surveillance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9BC814-895F-4F72-1F11-6140D06F2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315" y="1154790"/>
            <a:ext cx="5923369" cy="322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55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E5177-73B3-B4AE-8629-9ED7E1F3D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 Syndromic Surveillance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F36DC3-20BE-F2A0-8045-4C304CF15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4" y="1146230"/>
            <a:ext cx="6129764" cy="326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01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F2527-9186-6750-C915-264797A16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4" y="0"/>
            <a:ext cx="9144000" cy="856500"/>
          </a:xfrm>
        </p:spPr>
        <p:txBody>
          <a:bodyPr/>
          <a:lstStyle/>
          <a:p>
            <a:r>
              <a:rPr lang="en-US" sz="2300" dirty="0"/>
              <a:t>  National Syndromic Surveillance Dashboard for Nonfatal Suicide Trends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76D07-8FD9-DF15-A1B0-62B449A9C4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D5B293-8404-FBDA-E63A-CC421CD553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176" t="24219" r="3824" b="5468"/>
          <a:stretch/>
        </p:blipFill>
        <p:spPr>
          <a:xfrm>
            <a:off x="152400" y="1072011"/>
            <a:ext cx="4237208" cy="3204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5CE396-AB88-E8F1-3EDE-F4D1611EB5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70" t="17968" r="4118" b="10937"/>
          <a:stretch/>
        </p:blipFill>
        <p:spPr>
          <a:xfrm>
            <a:off x="4572000" y="1072011"/>
            <a:ext cx="4360389" cy="339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20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809C3-A3A6-D5BC-1142-AAC5AE1D7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Youth Risk Behavior Surveillance System (YRBSS)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DA8FD4-0937-C710-F69B-09E6FB3EC34F}"/>
              </a:ext>
            </a:extLst>
          </p:cNvPr>
          <p:cNvSpPr txBox="1"/>
          <p:nvPr/>
        </p:nvSpPr>
        <p:spPr>
          <a:xfrm>
            <a:off x="4181557" y="1408014"/>
            <a:ext cx="464078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CDC’s Youth Risk Behavior Surveillance System (YRBSS) monitors health behaviors and experiences among high school students across the country. </a:t>
            </a:r>
          </a:p>
          <a:p>
            <a:endParaRPr lang="en-US" sz="1800" dirty="0">
              <a:solidFill>
                <a:schemeClr val="tx1"/>
              </a:solidFill>
              <a:latin typeface="Open Sans" panose="020B0606030504020204" pitchFamily="34" charset="0"/>
            </a:endParaRPr>
          </a:p>
          <a:p>
            <a:r>
              <a:rPr lang="en-US" sz="1800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The Youth Risk Behavior Survey (YRBS) results help in understanding the factors that contribute to the leading causes of illness, death and disability among youth.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YRBS_2019_SM_1080x1080">
            <a:extLst>
              <a:ext uri="{FF2B5EF4-FFF2-40B4-BE49-F238E27FC236}">
                <a16:creationId xmlns:a16="http://schemas.microsoft.com/office/drawing/2014/main" id="{51EBC4E7-2FC6-27B9-A919-93B3CD299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8" y="1092425"/>
            <a:ext cx="3347826" cy="33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430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49A22-7842-BEB1-2367-685AE50BD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2021 Youth Risk Behaviors Survey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55F1726-E99F-7B7E-CFF7-EB46BEBB4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260" y="1086363"/>
            <a:ext cx="3259573" cy="325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87C588-B935-9A66-EAAD-1EA2C183F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99" y="1108608"/>
            <a:ext cx="3235297" cy="323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664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07C34-D9D5-9128-0FE6-C576AD298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200" dirty="0"/>
              <a:t>2021 Youth Risk Behavior Survey </a:t>
            </a:r>
            <a:r>
              <a:rPr lang="en-US" sz="2200" dirty="0">
                <a:solidFill>
                  <a:srgbClr val="3D5D6F"/>
                </a:solidFill>
              </a:rPr>
              <a:t>Results – Suicidal Ideation &amp; Attempts </a:t>
            </a:r>
            <a:endParaRPr lang="en-US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A1CE8D-7F75-C8B3-2EB7-DA755C6590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578987"/>
              </p:ext>
            </p:extLst>
          </p:nvPr>
        </p:nvGraphicFramePr>
        <p:xfrm>
          <a:off x="392465" y="1254266"/>
          <a:ext cx="8359070" cy="3271129"/>
        </p:xfrm>
        <a:graphic>
          <a:graphicData uri="http://schemas.openxmlformats.org/drawingml/2006/table">
            <a:tbl>
              <a:tblPr/>
              <a:tblGrid>
                <a:gridCol w="4922093">
                  <a:extLst>
                    <a:ext uri="{9D8B030D-6E8A-4147-A177-3AD203B41FA5}">
                      <a16:colId xmlns:a16="http://schemas.microsoft.com/office/drawing/2014/main" val="3653833711"/>
                    </a:ext>
                  </a:extLst>
                </a:gridCol>
                <a:gridCol w="1145659">
                  <a:extLst>
                    <a:ext uri="{9D8B030D-6E8A-4147-A177-3AD203B41FA5}">
                      <a16:colId xmlns:a16="http://schemas.microsoft.com/office/drawing/2014/main" val="488048448"/>
                    </a:ext>
                  </a:extLst>
                </a:gridCol>
                <a:gridCol w="1145659">
                  <a:extLst>
                    <a:ext uri="{9D8B030D-6E8A-4147-A177-3AD203B41FA5}">
                      <a16:colId xmlns:a16="http://schemas.microsoft.com/office/drawing/2014/main" val="2612814245"/>
                    </a:ext>
                  </a:extLst>
                </a:gridCol>
                <a:gridCol w="1145659">
                  <a:extLst>
                    <a:ext uri="{9D8B030D-6E8A-4147-A177-3AD203B41FA5}">
                      <a16:colId xmlns:a16="http://schemas.microsoft.com/office/drawing/2014/main" val="286879442"/>
                    </a:ext>
                  </a:extLst>
                </a:gridCol>
              </a:tblGrid>
              <a:tr h="80235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dirty="0">
                          <a:solidFill>
                            <a:srgbClr val="3D5D6F"/>
                          </a:solidFill>
                          <a:effectLst/>
                        </a:rPr>
                        <a:t>Felt sad or hopeless</a:t>
                      </a:r>
                      <a:br>
                        <a:rPr lang="en-US" sz="1000" b="1" u="none" dirty="0">
                          <a:solidFill>
                            <a:srgbClr val="3D5D6F"/>
                          </a:solidFill>
                          <a:effectLst/>
                        </a:rPr>
                      </a:br>
                      <a:r>
                        <a:rPr lang="en-US" sz="1000" b="1" u="none" dirty="0">
                          <a:solidFill>
                            <a:srgbClr val="3D5D6F"/>
                          </a:solidFill>
                          <a:effectLst/>
                        </a:rPr>
                        <a:t>(almost every day for 2 or more weeks in a row so that they stopped doing some usual activities, during the 12 months before the survey)</a:t>
                      </a:r>
                    </a:p>
                  </a:txBody>
                  <a:tcPr marL="25400" marR="25400" marT="25400" marB="2540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  <a:t>42.3 (41.0–43.7)</a:t>
                      </a:r>
                      <a:b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</a:br>
                      <a: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  <a:t>16,961</a:t>
                      </a:r>
                    </a:p>
                  </a:txBody>
                  <a:tcPr marL="25400" marR="25400" marT="25400" marB="2540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  <a:t>56.6 (54.6–58.5)</a:t>
                      </a:r>
                      <a:b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</a:br>
                      <a: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  <a:t>8,044</a:t>
                      </a:r>
                    </a:p>
                  </a:txBody>
                  <a:tcPr marL="25400" marR="25400" marT="25400" marB="2540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dirty="0">
                          <a:solidFill>
                            <a:srgbClr val="3D5D6F"/>
                          </a:solidFill>
                          <a:effectLst/>
                        </a:rPr>
                        <a:t>28.6 (27.1–30.0)</a:t>
                      </a:r>
                      <a:br>
                        <a:rPr lang="en-US" sz="1000" b="1" dirty="0">
                          <a:solidFill>
                            <a:srgbClr val="3D5D6F"/>
                          </a:solidFill>
                          <a:effectLst/>
                        </a:rPr>
                      </a:br>
                      <a:r>
                        <a:rPr lang="en-US" sz="1000" b="1" dirty="0">
                          <a:solidFill>
                            <a:srgbClr val="3D5D6F"/>
                          </a:solidFill>
                          <a:effectLst/>
                        </a:rPr>
                        <a:t>8,670</a:t>
                      </a:r>
                    </a:p>
                  </a:txBody>
                  <a:tcPr marL="25400" marR="25400" marT="25400" marB="2540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79051"/>
                  </a:ext>
                </a:extLst>
              </a:tr>
              <a:tr h="6171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solidFill>
                            <a:srgbClr val="3D5D6F"/>
                          </a:solidFill>
                          <a:effectLst/>
                        </a:rPr>
                        <a:t>Seriously considered attempting suicide</a:t>
                      </a:r>
                      <a:br>
                        <a:rPr lang="en-US" sz="1000" b="1" u="none" strike="noStrike" dirty="0">
                          <a:solidFill>
                            <a:srgbClr val="3D5D6F"/>
                          </a:solidFill>
                          <a:effectLst/>
                        </a:rPr>
                      </a:br>
                      <a:r>
                        <a:rPr lang="en-US" sz="1000" b="1" u="none" strike="noStrike" dirty="0">
                          <a:solidFill>
                            <a:srgbClr val="3D5D6F"/>
                          </a:solidFill>
                          <a:effectLst/>
                        </a:rPr>
                        <a:t>(during the 12 months before the survey)</a:t>
                      </a:r>
                      <a:endParaRPr lang="en-US" sz="1000" b="1" dirty="0">
                        <a:solidFill>
                          <a:srgbClr val="3D5D6F"/>
                        </a:solidFill>
                        <a:effectLst/>
                      </a:endParaRPr>
                    </a:p>
                  </a:txBody>
                  <a:tcPr marL="25400" marR="25400" marT="25400" marB="2540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  <a:t>22.2 (21.1–23.3)</a:t>
                      </a:r>
                      <a:b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</a:br>
                      <a: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  <a:t>16,927</a:t>
                      </a:r>
                    </a:p>
                  </a:txBody>
                  <a:tcPr marL="25400" marR="25400" marT="25400" marB="2540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  <a:t>30.0 (28.5–31.4)</a:t>
                      </a:r>
                      <a:b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</a:br>
                      <a: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  <a:t>8,010</a:t>
                      </a:r>
                    </a:p>
                  </a:txBody>
                  <a:tcPr marL="25400" marR="25400" marT="25400" marB="2540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  <a:t>14.3 (13.3–15.4)</a:t>
                      </a:r>
                      <a:b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</a:br>
                      <a: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  <a:t>8,674</a:t>
                      </a:r>
                    </a:p>
                  </a:txBody>
                  <a:tcPr marL="25400" marR="25400" marT="25400" marB="2540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271157"/>
                  </a:ext>
                </a:extLst>
              </a:tr>
              <a:tr h="6171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solidFill>
                            <a:srgbClr val="3D5D6F"/>
                          </a:solidFill>
                          <a:effectLst/>
                        </a:rPr>
                        <a:t>Made a plan about how they would attempt suicide</a:t>
                      </a:r>
                      <a:br>
                        <a:rPr lang="en-US" sz="1000" b="1" u="none" strike="noStrike" dirty="0">
                          <a:solidFill>
                            <a:srgbClr val="3D5D6F"/>
                          </a:solidFill>
                          <a:effectLst/>
                        </a:rPr>
                      </a:br>
                      <a:r>
                        <a:rPr lang="en-US" sz="1000" b="1" u="none" strike="noStrike" dirty="0">
                          <a:solidFill>
                            <a:srgbClr val="3D5D6F"/>
                          </a:solidFill>
                          <a:effectLst/>
                        </a:rPr>
                        <a:t>(during the 12 months before the survey)</a:t>
                      </a:r>
                      <a:endParaRPr lang="en-US" sz="1000" b="1" dirty="0">
                        <a:solidFill>
                          <a:srgbClr val="3D5D6F"/>
                        </a:solidFill>
                        <a:effectLst/>
                      </a:endParaRPr>
                    </a:p>
                  </a:txBody>
                  <a:tcPr marL="25400" marR="25400" marT="25400" marB="2540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  <a:t>17.6 (16.4–19.0)</a:t>
                      </a:r>
                      <a:b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</a:br>
                      <a: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  <a:t>16,321</a:t>
                      </a:r>
                    </a:p>
                  </a:txBody>
                  <a:tcPr marL="25400" marR="25400" marT="25400" marB="2540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  <a:t>23.6 (22.1–25.1)</a:t>
                      </a:r>
                      <a:b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</a:br>
                      <a: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  <a:t>7,729</a:t>
                      </a:r>
                    </a:p>
                  </a:txBody>
                  <a:tcPr marL="25400" marR="25400" marT="25400" marB="2540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  <a:t>11.6 (10.5–12.8)</a:t>
                      </a:r>
                      <a:b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</a:br>
                      <a: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  <a:t>8,350</a:t>
                      </a:r>
                    </a:p>
                  </a:txBody>
                  <a:tcPr marL="25400" marR="25400" marT="25400" marB="2540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27959"/>
                  </a:ext>
                </a:extLst>
              </a:tr>
              <a:tr h="6171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solidFill>
                            <a:srgbClr val="3D5D6F"/>
                          </a:solidFill>
                          <a:effectLst/>
                        </a:rPr>
                        <a:t>Actually attempted suicide</a:t>
                      </a:r>
                      <a:br>
                        <a:rPr lang="en-US" sz="1000" b="1" u="none" strike="noStrike" dirty="0">
                          <a:solidFill>
                            <a:srgbClr val="3D5D6F"/>
                          </a:solidFill>
                          <a:effectLst/>
                        </a:rPr>
                      </a:br>
                      <a:r>
                        <a:rPr lang="en-US" sz="1000" b="1" u="none" strike="noStrike" dirty="0">
                          <a:solidFill>
                            <a:srgbClr val="3D5D6F"/>
                          </a:solidFill>
                          <a:effectLst/>
                        </a:rPr>
                        <a:t>(one or more times during the 12 months before the survey)</a:t>
                      </a:r>
                      <a:endParaRPr lang="en-US" sz="1000" b="1" dirty="0">
                        <a:solidFill>
                          <a:srgbClr val="3D5D6F"/>
                        </a:solidFill>
                        <a:effectLst/>
                      </a:endParaRPr>
                    </a:p>
                  </a:txBody>
                  <a:tcPr marL="25400" marR="25400" marT="25400" marB="2540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  <a:t>10.2 (9.4–11.0)</a:t>
                      </a:r>
                      <a:b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</a:br>
                      <a: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  <a:t>15,573</a:t>
                      </a:r>
                    </a:p>
                  </a:txBody>
                  <a:tcPr marL="25400" marR="25400" marT="25400" marB="2540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  <a:t>13.3 (12.0–14.7)</a:t>
                      </a:r>
                      <a:b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</a:br>
                      <a: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  <a:t>7,462</a:t>
                      </a:r>
                    </a:p>
                  </a:txBody>
                  <a:tcPr marL="25400" marR="25400" marT="25400" marB="2540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  <a:t>6.6 (5.8–7.5)</a:t>
                      </a:r>
                      <a:b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</a:br>
                      <a: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  <a:t>7,885</a:t>
                      </a:r>
                    </a:p>
                  </a:txBody>
                  <a:tcPr marL="25400" marR="25400" marT="25400" marB="2540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513655"/>
                  </a:ext>
                </a:extLst>
              </a:tr>
              <a:tr h="6171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solidFill>
                            <a:srgbClr val="3D5D6F"/>
                          </a:solidFill>
                          <a:effectLst/>
                        </a:rPr>
                        <a:t>Suicide attempt resulted in an injury, poisoning, or overdose that had to be treated by a doctor or nurse</a:t>
                      </a:r>
                      <a:br>
                        <a:rPr lang="en-US" sz="1000" b="1" u="none" strike="noStrike" dirty="0">
                          <a:solidFill>
                            <a:srgbClr val="3D5D6F"/>
                          </a:solidFill>
                          <a:effectLst/>
                        </a:rPr>
                      </a:br>
                      <a:r>
                        <a:rPr lang="en-US" sz="1000" b="1" u="none" strike="noStrike" dirty="0">
                          <a:solidFill>
                            <a:srgbClr val="3D5D6F"/>
                          </a:solidFill>
                          <a:effectLst/>
                        </a:rPr>
                        <a:t>(during the 12 months before the survey)</a:t>
                      </a:r>
                      <a:endParaRPr lang="en-US" sz="1000" b="1" dirty="0">
                        <a:solidFill>
                          <a:srgbClr val="3D5D6F"/>
                        </a:solidFill>
                        <a:effectLst/>
                      </a:endParaRPr>
                    </a:p>
                  </a:txBody>
                  <a:tcPr marL="25400" marR="25400" marT="25400" marB="2540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  <a:t>2.9 (2.5–3.4)</a:t>
                      </a:r>
                      <a:b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</a:br>
                      <a: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  <a:t>12,083</a:t>
                      </a:r>
                    </a:p>
                  </a:txBody>
                  <a:tcPr marL="25400" marR="25400" marT="25400" marB="2540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  <a:t>3.9 (3.1–4.8)</a:t>
                      </a:r>
                      <a:b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</a:br>
                      <a:r>
                        <a:rPr lang="en-US" sz="1000" b="1">
                          <a:solidFill>
                            <a:srgbClr val="3D5D6F"/>
                          </a:solidFill>
                          <a:effectLst/>
                        </a:rPr>
                        <a:t>5,766</a:t>
                      </a:r>
                    </a:p>
                  </a:txBody>
                  <a:tcPr marL="25400" marR="25400" marT="25400" marB="2540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dirty="0">
                          <a:solidFill>
                            <a:srgbClr val="3D5D6F"/>
                          </a:solidFill>
                          <a:effectLst/>
                        </a:rPr>
                        <a:t>1.7 (1.4–2.0)</a:t>
                      </a:r>
                      <a:br>
                        <a:rPr lang="en-US" sz="1000" b="1" dirty="0">
                          <a:solidFill>
                            <a:srgbClr val="3D5D6F"/>
                          </a:solidFill>
                          <a:effectLst/>
                        </a:rPr>
                      </a:br>
                      <a:r>
                        <a:rPr lang="en-US" sz="1000" b="1" dirty="0">
                          <a:solidFill>
                            <a:srgbClr val="3D5D6F"/>
                          </a:solidFill>
                          <a:effectLst/>
                        </a:rPr>
                        <a:t>6,137</a:t>
                      </a:r>
                    </a:p>
                  </a:txBody>
                  <a:tcPr marL="25400" marR="25400" marT="25400" marB="2540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6945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3A28DC2-6C3D-A496-0FC2-15738AFE987A}"/>
              </a:ext>
            </a:extLst>
          </p:cNvPr>
          <p:cNvSpPr txBox="1"/>
          <p:nvPr/>
        </p:nvSpPr>
        <p:spPr>
          <a:xfrm>
            <a:off x="311545" y="946489"/>
            <a:ext cx="8359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D5D6F"/>
                </a:solidFill>
              </a:rPr>
              <a:t>Question					              Total              Female            Male  </a:t>
            </a:r>
          </a:p>
        </p:txBody>
      </p:sp>
    </p:spTree>
    <p:extLst>
      <p:ext uri="{BB962C8B-B14F-4D97-AF65-F5344CB8AC3E}">
        <p14:creationId xmlns:p14="http://schemas.microsoft.com/office/powerpoint/2010/main" val="1802204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809C3-A3A6-D5BC-1142-AAC5AE1D7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Risk Factors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19762-66A0-B63C-4579-B2B03EDB2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792" y="1080105"/>
            <a:ext cx="6216031" cy="3541172"/>
          </a:xfrm>
        </p:spPr>
        <p:txBody>
          <a:bodyPr/>
          <a:lstStyle/>
          <a:p>
            <a:pPr marL="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Mental Health Conditions 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Serious or Chronic Health Conditions and/or Pain 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Traumatic Brain Injury </a:t>
            </a:r>
          </a:p>
          <a:p>
            <a:pPr marL="457200" lvl="1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Historical 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Previous attempts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Family history of suicide 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Childhood abuse, neglect, or trauma </a:t>
            </a:r>
          </a:p>
          <a:p>
            <a:pPr marL="457200" lvl="1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F66AE-1E12-8077-7821-D5BA61518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Presenters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007256-7ED6-AC6E-BF5E-538C6EE06B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33" y="3235245"/>
            <a:ext cx="6273333" cy="1022771"/>
          </a:xfrm>
          <a:prstGeom prst="rect">
            <a:avLst/>
          </a:prstGeom>
        </p:spPr>
      </p:pic>
      <p:pic>
        <p:nvPicPr>
          <p:cNvPr id="6" name="Picture 5" descr="A blue circle with black line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34304EBE-C8AD-C30D-189D-461144C5A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89" y="1415397"/>
            <a:ext cx="2444849" cy="1349859"/>
          </a:xfrm>
          <a:prstGeom prst="rect">
            <a:avLst/>
          </a:prstGeom>
        </p:spPr>
      </p:pic>
      <p:pic>
        <p:nvPicPr>
          <p:cNvPr id="10242" name="Picture 2" descr="Baton Rouge Crisis Intervention Center: -- Welcome!">
            <a:extLst>
              <a:ext uri="{FF2B5EF4-FFF2-40B4-BE49-F238E27FC236}">
                <a16:creationId xmlns:a16="http://schemas.microsoft.com/office/drawing/2014/main" id="{E936A0F5-05BF-2EF1-D97F-EBAE8035A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251" y="1326489"/>
            <a:ext cx="2064170" cy="142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711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179C9-8ABF-095B-D8C3-0B35BD819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Risk Factors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29DBB-DC3D-C5AE-00F9-D6F884820B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Environmental </a:t>
            </a:r>
          </a:p>
          <a:p>
            <a:pPr lvl="1"/>
            <a:r>
              <a:rPr lang="en-US" sz="2000" dirty="0"/>
              <a:t>Access to lethal means</a:t>
            </a:r>
          </a:p>
          <a:p>
            <a:pPr lvl="1"/>
            <a:r>
              <a:rPr lang="en-US" sz="2000" dirty="0"/>
              <a:t>Prolonged stress </a:t>
            </a:r>
          </a:p>
          <a:p>
            <a:pPr lvl="1"/>
            <a:r>
              <a:rPr lang="en-US" sz="2000" dirty="0"/>
              <a:t>Stressful life events </a:t>
            </a:r>
          </a:p>
          <a:p>
            <a:pPr lvl="1"/>
            <a:r>
              <a:rPr lang="en-US" sz="2000" dirty="0"/>
              <a:t>Exposure to another person's suicide  </a:t>
            </a:r>
          </a:p>
        </p:txBody>
      </p:sp>
    </p:spTree>
    <p:extLst>
      <p:ext uri="{BB962C8B-B14F-4D97-AF65-F5344CB8AC3E}">
        <p14:creationId xmlns:p14="http://schemas.microsoft.com/office/powerpoint/2010/main" val="2481679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7415-A59D-085F-172A-D2EF90BDC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Warning Signs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686D8-AAF0-EDFE-059E-41FB13BF2E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Talk </a:t>
            </a:r>
          </a:p>
          <a:p>
            <a:pPr lvl="1"/>
            <a:r>
              <a:rPr lang="en-US" sz="2000" dirty="0"/>
              <a:t>Speaking about suicide or killing oneself </a:t>
            </a:r>
          </a:p>
          <a:p>
            <a:pPr lvl="1"/>
            <a:r>
              <a:rPr lang="en-US" sz="2000" dirty="0"/>
              <a:t>Feeling hopeless</a:t>
            </a:r>
          </a:p>
          <a:p>
            <a:pPr lvl="1"/>
            <a:r>
              <a:rPr lang="en-US" sz="2000" dirty="0"/>
              <a:t>Having no reason to live</a:t>
            </a:r>
          </a:p>
          <a:p>
            <a:pPr lvl="1"/>
            <a:r>
              <a:rPr lang="en-US" sz="2000" dirty="0"/>
              <a:t>Being a burden </a:t>
            </a:r>
          </a:p>
          <a:p>
            <a:pPr lvl="1"/>
            <a:r>
              <a:rPr lang="en-US" sz="2000" dirty="0"/>
              <a:t>Feeling trapped or </a:t>
            </a:r>
          </a:p>
          <a:p>
            <a:pPr lvl="1"/>
            <a:r>
              <a:rPr lang="en-US" sz="2000" dirty="0"/>
              <a:t>Unbearable pain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57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7415-A59D-085F-172A-D2EF90BDC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Warning Signs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686D8-AAF0-EDFE-059E-41FB13BF2E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Behavior  </a:t>
            </a:r>
          </a:p>
          <a:p>
            <a:pPr lvl="1"/>
            <a:r>
              <a:rPr lang="en-US" dirty="0"/>
              <a:t>Increased use of substances </a:t>
            </a:r>
          </a:p>
          <a:p>
            <a:pPr lvl="1"/>
            <a:r>
              <a:rPr lang="en-US" dirty="0"/>
              <a:t>Searching for a way to kill oneself </a:t>
            </a:r>
          </a:p>
          <a:p>
            <a:pPr lvl="1"/>
            <a:r>
              <a:rPr lang="en-US" dirty="0"/>
              <a:t>Withdrawing from activities </a:t>
            </a:r>
          </a:p>
          <a:p>
            <a:pPr lvl="1"/>
            <a:r>
              <a:rPr lang="en-US" dirty="0"/>
              <a:t>Isolation </a:t>
            </a:r>
          </a:p>
          <a:p>
            <a:pPr lvl="1"/>
            <a:r>
              <a:rPr lang="en-US" dirty="0"/>
              <a:t>Issues with sleep</a:t>
            </a:r>
          </a:p>
          <a:p>
            <a:pPr lvl="1"/>
            <a:r>
              <a:rPr lang="en-US" dirty="0"/>
              <a:t>Visiting or calling people to say goodbye</a:t>
            </a:r>
          </a:p>
          <a:p>
            <a:pPr lvl="1"/>
            <a:r>
              <a:rPr lang="en-US" dirty="0"/>
              <a:t>Giving away possessions </a:t>
            </a:r>
          </a:p>
          <a:p>
            <a:pPr lvl="1"/>
            <a:r>
              <a:rPr lang="en-US" dirty="0"/>
              <a:t>Aggression </a:t>
            </a:r>
          </a:p>
          <a:p>
            <a:pPr lvl="1"/>
            <a:r>
              <a:rPr lang="en-US" dirty="0"/>
              <a:t>Fatigue </a:t>
            </a:r>
          </a:p>
        </p:txBody>
      </p:sp>
    </p:spTree>
    <p:extLst>
      <p:ext uri="{BB962C8B-B14F-4D97-AF65-F5344CB8AC3E}">
        <p14:creationId xmlns:p14="http://schemas.microsoft.com/office/powerpoint/2010/main" val="702197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7415-A59D-085F-172A-D2EF90BDC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Warning Signs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686D8-AAF0-EDFE-059E-41FB13BF2E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Mood   </a:t>
            </a:r>
          </a:p>
          <a:p>
            <a:pPr lvl="1"/>
            <a:r>
              <a:rPr lang="en-US" dirty="0"/>
              <a:t>Depression </a:t>
            </a:r>
          </a:p>
          <a:p>
            <a:pPr lvl="1"/>
            <a:r>
              <a:rPr lang="en-US" dirty="0"/>
              <a:t>Anxiety </a:t>
            </a:r>
          </a:p>
          <a:p>
            <a:pPr lvl="1"/>
            <a:r>
              <a:rPr lang="en-US" dirty="0"/>
              <a:t>Loss of interest </a:t>
            </a:r>
          </a:p>
          <a:p>
            <a:pPr lvl="1"/>
            <a:r>
              <a:rPr lang="en-US" dirty="0"/>
              <a:t>Irritability  </a:t>
            </a:r>
          </a:p>
          <a:p>
            <a:pPr lvl="1"/>
            <a:r>
              <a:rPr lang="en-US" dirty="0"/>
              <a:t>Humiliation </a:t>
            </a:r>
          </a:p>
          <a:p>
            <a:pPr lvl="1"/>
            <a:r>
              <a:rPr lang="en-US" dirty="0"/>
              <a:t>Agitation </a:t>
            </a:r>
          </a:p>
          <a:p>
            <a:pPr lvl="1"/>
            <a:r>
              <a:rPr lang="en-US" dirty="0"/>
              <a:t>Rage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7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8D0AD-AE0C-3D9D-EDD3-F39417F2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4736"/>
            <a:ext cx="9144000" cy="856500"/>
          </a:xfrm>
        </p:spPr>
        <p:txBody>
          <a:bodyPr/>
          <a:lstStyle/>
          <a:p>
            <a:r>
              <a:rPr lang="en-US" dirty="0"/>
              <a:t> AFSP Model School District Policy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6A4C5-51D4-AB51-9A9D-324576019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689" y="1128657"/>
            <a:ext cx="5568670" cy="3541172"/>
          </a:xfrm>
        </p:spPr>
        <p:txBody>
          <a:bodyPr/>
          <a:lstStyle/>
          <a:p>
            <a:pPr marL="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Contributing Groups: AFSP, American School Counselor Association, National Association of School Psychologists, and the Trevor Project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Parental Involvement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Safe Messaging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Model Language, Commentary and Resources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Prevention and Intervention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Procedures for navigating attempts and deaths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Sample language for student handbooks </a:t>
            </a:r>
          </a:p>
          <a:p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0478007-00F2-DD60-C628-AC43567EC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736" y="1128657"/>
            <a:ext cx="2545282" cy="329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079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8D0AD-AE0C-3D9D-EDD3-F39417F2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4736"/>
            <a:ext cx="9144000" cy="856500"/>
          </a:xfrm>
        </p:spPr>
        <p:txBody>
          <a:bodyPr/>
          <a:lstStyle/>
          <a:p>
            <a:r>
              <a:rPr lang="en-US" dirty="0"/>
              <a:t> AFSP Model School District Policy – Key Takeaways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6A4C5-51D4-AB51-9A9D-324576019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517" y="1204686"/>
            <a:ext cx="5139791" cy="3541172"/>
          </a:xfrm>
        </p:spPr>
        <p:txBody>
          <a:bodyPr/>
          <a:lstStyle/>
          <a:p>
            <a:pPr marL="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Appointment of district-level suicide prevention coordinator, who along with building principal is responsible for policy coordination and implementation 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Designation of school-based coordinator as point of contact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Emphasis on staff professional development 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Importance of staff reporting students they believe ar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 at risk to coordinator or appropriate school-based health professional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0478007-00F2-DD60-C628-AC43567EC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355" y="1096289"/>
            <a:ext cx="2545282" cy="329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380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8D0AD-AE0C-3D9D-EDD3-F39417F2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4736"/>
            <a:ext cx="9144000" cy="856500"/>
          </a:xfrm>
        </p:spPr>
        <p:txBody>
          <a:bodyPr/>
          <a:lstStyle/>
          <a:p>
            <a:r>
              <a:rPr lang="en-US" dirty="0"/>
              <a:t> AFSP Model School District Policy – Key Takeaways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6A4C5-51D4-AB51-9A9D-324576019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517" y="1204686"/>
            <a:ext cx="5139791" cy="3541172"/>
          </a:xfrm>
        </p:spPr>
        <p:txBody>
          <a:bodyPr/>
          <a:lstStyle/>
          <a:p>
            <a:pPr marL="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Assessment and referral to occur in a timely manner (within same school day) 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Parental/guardian notification occurs on same school day or as soon as possible once student risk is identified 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Lethal means counseling guidance provided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Re-entry procedure for students returning to school after a mental health crisis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0478007-00F2-DD60-C628-AC43567EC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355" y="1096289"/>
            <a:ext cx="2545282" cy="329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447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56FB4-5BE7-9B7D-BA91-5CDC35464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AFSP’s After a Suicide: A Toolkit for Schools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CCB7D18-E6BC-966C-77E2-21539BFF47E5}"/>
              </a:ext>
            </a:extLst>
          </p:cNvPr>
          <p:cNvSpPr txBox="1">
            <a:spLocks/>
          </p:cNvSpPr>
          <p:nvPr/>
        </p:nvSpPr>
        <p:spPr>
          <a:xfrm>
            <a:off x="548910" y="1201857"/>
            <a:ext cx="4581441" cy="273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Crisis response 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Helping students cope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Working with the community and media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Memorialization 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Suicide contagion 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Bringing in outside help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FAAC389-9D52-F62E-91EF-2B697163B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001" y="1651251"/>
            <a:ext cx="3593352" cy="239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730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56FB4-5BE7-9B7D-BA91-5CDC35464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600" dirty="0"/>
              <a:t>AFSP’s After a Suicide: A Toolkit for Schools – Key Takeaways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CCB7D18-E6BC-966C-77E2-21539BFF47E5}"/>
              </a:ext>
            </a:extLst>
          </p:cNvPr>
          <p:cNvSpPr txBox="1">
            <a:spLocks/>
          </p:cNvSpPr>
          <p:nvPr/>
        </p:nvSpPr>
        <p:spPr>
          <a:xfrm>
            <a:off x="548910" y="1201856"/>
            <a:ext cx="7891083" cy="334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School staff immediately confirm death of a student 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Implement crisis response to:</a:t>
            </a:r>
          </a:p>
          <a:p>
            <a:pPr marL="742950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Safely and effectively manage situation </a:t>
            </a:r>
          </a:p>
          <a:p>
            <a:pPr marL="742950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Provide opportunities for grief support</a:t>
            </a:r>
          </a:p>
          <a:p>
            <a:pPr marL="742950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Maintain an environment focused on normal educational activities</a:t>
            </a:r>
          </a:p>
          <a:p>
            <a:pPr marL="742950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Help students cope with their feelings</a:t>
            </a:r>
          </a:p>
          <a:p>
            <a:pPr marL="742950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Minimize the risk of suicide contagion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42950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60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56FB4-5BE7-9B7D-BA91-5CDC35464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600" dirty="0"/>
              <a:t>AFSP’s After a Suicide: A Toolkit for Schools – Key Takeaways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CCB7D18-E6BC-966C-77E2-21539BFF47E5}"/>
              </a:ext>
            </a:extLst>
          </p:cNvPr>
          <p:cNvSpPr txBox="1">
            <a:spLocks/>
          </p:cNvSpPr>
          <p:nvPr/>
        </p:nvSpPr>
        <p:spPr>
          <a:xfrm>
            <a:off x="548910" y="967187"/>
            <a:ext cx="7891083" cy="3345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Mobilize the Crisis Response Team 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 Crisis Response Team coordinator is usually the principal. 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 team coordinator: </a:t>
            </a:r>
          </a:p>
          <a:p>
            <a:pPr marL="742950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Has overall responsibility throughout the crisis</a:t>
            </a:r>
          </a:p>
          <a:p>
            <a:pPr marL="742950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Is the central point of contact</a:t>
            </a:r>
          </a:p>
          <a:p>
            <a:pPr marL="742950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Monitors overall postvention activities throughout the school</a:t>
            </a:r>
          </a:p>
          <a:p>
            <a:pPr marL="742950" lvl="1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Handles communications with the different groups of people within the school (e.g., administration, staff, students, and parents) and the media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62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F66AE-1E12-8077-7821-D5BA61518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Agenda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987C0-B5D2-4770-3DF0-49EFE9656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217669"/>
            <a:ext cx="8839200" cy="3414900"/>
          </a:xfrm>
        </p:spPr>
        <p:txBody>
          <a:bodyPr/>
          <a:lstStyle/>
          <a:p>
            <a:r>
              <a:rPr lang="en-US" sz="2500" dirty="0"/>
              <a:t>Suicide trends in Louisiana </a:t>
            </a:r>
          </a:p>
          <a:p>
            <a:r>
              <a:rPr lang="en-US" sz="2500" dirty="0"/>
              <a:t>Youth Risk Behavior Survey </a:t>
            </a:r>
          </a:p>
          <a:p>
            <a:r>
              <a:rPr lang="en-US" sz="2500" dirty="0"/>
              <a:t>Risk Factors and Warning Signs </a:t>
            </a:r>
          </a:p>
          <a:p>
            <a:r>
              <a:rPr lang="en-US" sz="2500" dirty="0"/>
              <a:t>AFSP Model School District Policy </a:t>
            </a:r>
          </a:p>
          <a:p>
            <a:r>
              <a:rPr lang="en-US" sz="2500" dirty="0"/>
              <a:t>AFSP After a Suicide: A Toolkit for Schools </a:t>
            </a:r>
          </a:p>
          <a:p>
            <a:r>
              <a:rPr lang="en-US" sz="2500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957002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8149A-9C34-543F-7960-D78AF17F6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104381"/>
            <a:ext cx="8839200" cy="3414900"/>
          </a:xfrm>
        </p:spPr>
        <p:txBody>
          <a:bodyPr/>
          <a:lstStyle/>
          <a:p>
            <a:r>
              <a:rPr lang="en-US" dirty="0"/>
              <a:t>Get the facts </a:t>
            </a:r>
          </a:p>
          <a:p>
            <a:r>
              <a:rPr lang="en-US" dirty="0"/>
              <a:t>Plan for unconfirmed deaths </a:t>
            </a:r>
          </a:p>
          <a:p>
            <a:r>
              <a:rPr lang="en-US" dirty="0"/>
              <a:t>Family disclosure</a:t>
            </a:r>
          </a:p>
          <a:p>
            <a:r>
              <a:rPr lang="en-US" dirty="0"/>
              <a:t>Sharing the news within the School Community </a:t>
            </a:r>
          </a:p>
          <a:p>
            <a:r>
              <a:rPr lang="en-US" dirty="0"/>
              <a:t>Addressing cultural diversity </a:t>
            </a:r>
          </a:p>
          <a:p>
            <a:pPr lvl="1"/>
            <a:r>
              <a:rPr lang="en-US" dirty="0"/>
              <a:t>Be aware that the extent to which people are able to talk about suicide varies greatly, and in some cultures suicide is still seen as a moral failing.</a:t>
            </a:r>
          </a:p>
          <a:p>
            <a:pPr lvl="1"/>
            <a:r>
              <a:rPr lang="en-US" dirty="0"/>
              <a:t>Be sensitive to the beliefs and customs regarding the family and community, including rituals, funerals, the appropriate person to contact, etc.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B8E57AF-F621-82FF-531D-ECBBD0A24411}"/>
              </a:ext>
            </a:extLst>
          </p:cNvPr>
          <p:cNvSpPr txBox="1">
            <a:spLocks/>
          </p:cNvSpPr>
          <p:nvPr/>
        </p:nvSpPr>
        <p:spPr>
          <a:xfrm>
            <a:off x="152400" y="39112"/>
            <a:ext cx="91440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 </a:t>
            </a:r>
            <a:r>
              <a:rPr lang="en-US" sz="2600" dirty="0"/>
              <a:t>AFSP’s After a Suicide: A Toolkit for Schools – Key Takeaways</a:t>
            </a:r>
          </a:p>
        </p:txBody>
      </p:sp>
    </p:spTree>
    <p:extLst>
      <p:ext uri="{BB962C8B-B14F-4D97-AF65-F5344CB8AC3E}">
        <p14:creationId xmlns:p14="http://schemas.microsoft.com/office/powerpoint/2010/main" val="511677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79B38-0A69-C325-3967-F4C2A901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1B2E3-B14E-4B10-9967-8BE84CD11B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Addressing cultural sensitivity continued: </a:t>
            </a:r>
          </a:p>
          <a:p>
            <a:pPr lvl="1"/>
            <a:r>
              <a:rPr lang="en-US" dirty="0"/>
              <a:t>Be sensitive to how the family or community may need to respond to the death before individuals outside of the family or community intervene to provide support.</a:t>
            </a:r>
          </a:p>
          <a:p>
            <a:pPr lvl="1"/>
            <a:r>
              <a:rPr lang="en-US" dirty="0"/>
              <a:t>Engage a “cultural broker” to act as a liaison between the family, community, and school if key members of school staff are not from the same racial, ethnic, or religious group as the person who died by suicide.</a:t>
            </a:r>
          </a:p>
          <a:p>
            <a:pPr lvl="1"/>
            <a:r>
              <a:rPr lang="en-US" dirty="0"/>
              <a:t>Bring in interpreters and translators if there are language differences. If possible, have resource materials in different languages available for parents. 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E3141F-3BC2-ABE3-FCF5-6495CF043460}"/>
              </a:ext>
            </a:extLst>
          </p:cNvPr>
          <p:cNvSpPr txBox="1">
            <a:spLocks/>
          </p:cNvSpPr>
          <p:nvPr/>
        </p:nvSpPr>
        <p:spPr>
          <a:xfrm>
            <a:off x="152400" y="39112"/>
            <a:ext cx="91440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 </a:t>
            </a:r>
            <a:r>
              <a:rPr lang="en-US" sz="2600" dirty="0"/>
              <a:t>AFSP’s After a Suicide: A Toolkit for Schools – Key Takeaways</a:t>
            </a:r>
          </a:p>
        </p:txBody>
      </p:sp>
    </p:spTree>
    <p:extLst>
      <p:ext uri="{BB962C8B-B14F-4D97-AF65-F5344CB8AC3E}">
        <p14:creationId xmlns:p14="http://schemas.microsoft.com/office/powerpoint/2010/main" val="2709813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79B38-0A69-C325-3967-F4C2A901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1B2E3-B14E-4B10-9967-8BE84CD11B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Addressing cultural sensitivity continued: </a:t>
            </a:r>
          </a:p>
          <a:p>
            <a:pPr lvl="1"/>
            <a:r>
              <a:rPr lang="en-US" dirty="0"/>
              <a:t>Be sensitive to how the family or community may need to respond to the death before individuals outside of the family or community intervene to provide support.</a:t>
            </a:r>
          </a:p>
          <a:p>
            <a:pPr lvl="1"/>
            <a:r>
              <a:rPr lang="en-US" dirty="0"/>
              <a:t>Engage a “cultural broker” to act as a liaison between the family, community, and school if key members of school staff are not from the same racial, ethnic, or religious group as the person who died by suicide.</a:t>
            </a:r>
          </a:p>
          <a:p>
            <a:pPr lvl="1"/>
            <a:r>
              <a:rPr lang="en-US" dirty="0"/>
              <a:t>Bring in interpreters and translators if there are language differences. If possible, have resource materials in different languages available for parents. 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E3141F-3BC2-ABE3-FCF5-6495CF043460}"/>
              </a:ext>
            </a:extLst>
          </p:cNvPr>
          <p:cNvSpPr txBox="1">
            <a:spLocks/>
          </p:cNvSpPr>
          <p:nvPr/>
        </p:nvSpPr>
        <p:spPr>
          <a:xfrm>
            <a:off x="152400" y="39112"/>
            <a:ext cx="91440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 </a:t>
            </a:r>
            <a:r>
              <a:rPr lang="en-US" sz="2600" dirty="0"/>
              <a:t>AFSP’s After a Suicide: A Toolkit for Schools – Key Takeaways</a:t>
            </a:r>
          </a:p>
        </p:txBody>
      </p:sp>
    </p:spTree>
    <p:extLst>
      <p:ext uri="{BB962C8B-B14F-4D97-AF65-F5344CB8AC3E}">
        <p14:creationId xmlns:p14="http://schemas.microsoft.com/office/powerpoint/2010/main" val="871618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CD960-1C8F-E728-A6E6-76C1D2666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Crisis Resources: 988 National Suicide and Crisis Lifeline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ED387-7DDF-0124-39FC-BA0C334AE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072013"/>
            <a:ext cx="4719005" cy="3414900"/>
          </a:xfrm>
        </p:spPr>
        <p:txBody>
          <a:bodyPr/>
          <a:lstStyle/>
          <a:p>
            <a:r>
              <a:rPr lang="en-US" sz="2200" dirty="0"/>
              <a:t>National Suicide &amp; Crisis Lifeline </a:t>
            </a:r>
          </a:p>
          <a:p>
            <a:r>
              <a:rPr lang="en-US" sz="2200" dirty="0"/>
              <a:t>Text or Call 988</a:t>
            </a:r>
          </a:p>
          <a:p>
            <a:r>
              <a:rPr lang="en-US" sz="2200" dirty="0"/>
              <a:t> Available at no-cost 24/7</a:t>
            </a:r>
          </a:p>
          <a:p>
            <a:r>
              <a:rPr lang="en-US" sz="2200" dirty="0"/>
              <a:t>Trained counselors answer calls </a:t>
            </a:r>
          </a:p>
          <a:p>
            <a:r>
              <a:rPr lang="en-US" sz="2200" dirty="0"/>
              <a:t>VIA Link &amp; Louisiana Association on Compulsive Gambling </a:t>
            </a:r>
          </a:p>
          <a:p>
            <a:r>
              <a:rPr lang="en-US" sz="2200" dirty="0"/>
              <a:t>988lifeline.org 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AED3B5F4-AA2D-FD69-6F36-83A6450A7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701" y="1165252"/>
            <a:ext cx="3065269" cy="306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6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CD960-1C8F-E728-A6E6-76C1D2666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Crisis Resources: 741-741 Crisis Text Line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ED387-7DDF-0124-39FC-BA0C334AE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072013"/>
            <a:ext cx="4719005" cy="3414900"/>
          </a:xfrm>
        </p:spPr>
        <p:txBody>
          <a:bodyPr/>
          <a:lstStyle/>
          <a:p>
            <a:r>
              <a:rPr lang="en-US" sz="2200" dirty="0"/>
              <a:t>Crisis Text Line </a:t>
            </a:r>
          </a:p>
          <a:p>
            <a:r>
              <a:rPr lang="en-US" sz="2200" dirty="0"/>
              <a:t>Text HELLO, HELP, etc. to 741-741</a:t>
            </a:r>
          </a:p>
          <a:p>
            <a:r>
              <a:rPr lang="en-US" sz="2200" dirty="0"/>
              <a:t>Available at no-cost 24/7</a:t>
            </a:r>
          </a:p>
          <a:p>
            <a:r>
              <a:rPr lang="en-US" sz="2200" dirty="0"/>
              <a:t>Trained counselors answer calls </a:t>
            </a:r>
          </a:p>
          <a:p>
            <a:r>
              <a:rPr lang="en-US" sz="2200" dirty="0"/>
              <a:t>Crisistextline.org </a:t>
            </a:r>
          </a:p>
          <a:p>
            <a:endParaRPr lang="en-US" dirty="0"/>
          </a:p>
        </p:txBody>
      </p:sp>
      <p:pic>
        <p:nvPicPr>
          <p:cNvPr id="9218" name="Picture 2" descr="Crisis Text Line | Center for Literacy | University of Illinois Chicago">
            <a:extLst>
              <a:ext uri="{FF2B5EF4-FFF2-40B4-BE49-F238E27FC236}">
                <a16:creationId xmlns:a16="http://schemas.microsoft.com/office/drawing/2014/main" id="{D91F740F-15EA-D7FE-2AE4-D8AAB0446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510" y="1675051"/>
            <a:ext cx="3564650" cy="199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532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1E604-81C5-D0FB-27C7-C5EEE3572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Crisis Resources: SAMHSA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9C496-53D2-78EF-CAA0-AC8E512A1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075" y="807948"/>
            <a:ext cx="5325908" cy="3414900"/>
          </a:xfrm>
        </p:spPr>
        <p:txBody>
          <a:bodyPr/>
          <a:lstStyle/>
          <a:p>
            <a:r>
              <a:rPr lang="en-US" dirty="0"/>
              <a:t>SAMHSA National Helpline </a:t>
            </a:r>
          </a:p>
          <a:p>
            <a:r>
              <a:rPr lang="en-US" dirty="0"/>
              <a:t>1-800-662-HELP (4357) </a:t>
            </a:r>
          </a:p>
          <a:p>
            <a:r>
              <a:rPr lang="en-US" dirty="0"/>
              <a:t>24/7, free, confidential </a:t>
            </a:r>
          </a:p>
          <a:p>
            <a:r>
              <a:rPr lang="en-US" dirty="0"/>
              <a:t>For those facing mental and/or substance use disorders </a:t>
            </a:r>
          </a:p>
          <a:p>
            <a:endParaRPr lang="en-US" dirty="0"/>
          </a:p>
          <a:p>
            <a:r>
              <a:rPr lang="en-US" dirty="0"/>
              <a:t>SAMHSA National Disaster Distress Line </a:t>
            </a:r>
          </a:p>
          <a:p>
            <a:r>
              <a:rPr lang="en-US" dirty="0"/>
              <a:t>1-800-985-5990  call or text </a:t>
            </a:r>
          </a:p>
          <a:p>
            <a:r>
              <a:rPr lang="en-US" dirty="0"/>
              <a:t>Immediate support for human-caused or natural disasters </a:t>
            </a:r>
          </a:p>
          <a:p>
            <a:r>
              <a:rPr lang="en-US" dirty="0"/>
              <a:t>24/7, free, confidential </a:t>
            </a:r>
          </a:p>
        </p:txBody>
      </p:sp>
      <p:pic>
        <p:nvPicPr>
          <p:cNvPr id="11266" name="Picture 2" descr="Disaster distress helpline available">
            <a:extLst>
              <a:ext uri="{FF2B5EF4-FFF2-40B4-BE49-F238E27FC236}">
                <a16:creationId xmlns:a16="http://schemas.microsoft.com/office/drawing/2014/main" id="{6FCEA261-6604-E85A-817F-BBEB50539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015" y="2943601"/>
            <a:ext cx="2573369" cy="144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SAMHSA's National Helpline | SAMHSA">
            <a:extLst>
              <a:ext uri="{FF2B5EF4-FFF2-40B4-BE49-F238E27FC236}">
                <a16:creationId xmlns:a16="http://schemas.microsoft.com/office/drawing/2014/main" id="{C1E30D7D-31C1-324F-2043-3C2EE95FA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015" y="1125547"/>
            <a:ext cx="2473091" cy="139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036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1E604-81C5-D0FB-27C7-C5EEE3572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Additional Resources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9C496-53D2-78EF-CAA0-AC8E512A1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204" y="921236"/>
            <a:ext cx="5325908" cy="3414900"/>
          </a:xfrm>
        </p:spPr>
        <p:txBody>
          <a:bodyPr/>
          <a:lstStyle/>
          <a:p>
            <a:r>
              <a:rPr lang="en-US" dirty="0"/>
              <a:t>The Trevor Project </a:t>
            </a:r>
          </a:p>
          <a:p>
            <a:r>
              <a:rPr lang="en-US" dirty="0" err="1"/>
              <a:t>TrevorLifeline</a:t>
            </a:r>
            <a:r>
              <a:rPr lang="en-US" dirty="0"/>
              <a:t>: 1-866-488-7386 </a:t>
            </a:r>
          </a:p>
          <a:p>
            <a:r>
              <a:rPr lang="en-US" dirty="0"/>
              <a:t>Text START to 678-678 </a:t>
            </a:r>
          </a:p>
          <a:p>
            <a:r>
              <a:rPr lang="en-US" dirty="0" err="1"/>
              <a:t>TrevorChat</a:t>
            </a:r>
            <a:r>
              <a:rPr lang="en-US" dirty="0"/>
              <a:t>: thetrevorproject.org 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Seize the Awkward </a:t>
            </a:r>
          </a:p>
          <a:p>
            <a:r>
              <a:rPr lang="en-US" dirty="0"/>
              <a:t>seizetheawkward.org @seizetheawkward 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err="1"/>
              <a:t>notOK</a:t>
            </a:r>
            <a:r>
              <a:rPr lang="en-US" dirty="0"/>
              <a:t> App </a:t>
            </a:r>
          </a:p>
          <a:p>
            <a:r>
              <a:rPr lang="en-US" dirty="0"/>
              <a:t>notokapp.com</a:t>
            </a:r>
          </a:p>
        </p:txBody>
      </p:sp>
      <p:pic>
        <p:nvPicPr>
          <p:cNvPr id="12290" name="Picture 2" descr="The Trevor Project | For Young LGBTQ Lives">
            <a:extLst>
              <a:ext uri="{FF2B5EF4-FFF2-40B4-BE49-F238E27FC236}">
                <a16:creationId xmlns:a16="http://schemas.microsoft.com/office/drawing/2014/main" id="{A2BD4CFE-7DB4-4C7E-E950-7ACD28FA4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861" y="1018080"/>
            <a:ext cx="1427612" cy="142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Seize the Awkward | Talk With A Friend About Mental Health">
            <a:extLst>
              <a:ext uri="{FF2B5EF4-FFF2-40B4-BE49-F238E27FC236}">
                <a16:creationId xmlns:a16="http://schemas.microsoft.com/office/drawing/2014/main" id="{2FE66C9B-1F95-DA23-B319-70C0D2B21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41"/>
          <a:stretch/>
        </p:blipFill>
        <p:spPr bwMode="auto">
          <a:xfrm>
            <a:off x="5664279" y="2794913"/>
            <a:ext cx="3152775" cy="8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notOK App - Crunchbase Company Profile &amp; Funding">
            <a:extLst>
              <a:ext uri="{FF2B5EF4-FFF2-40B4-BE49-F238E27FC236}">
                <a16:creationId xmlns:a16="http://schemas.microsoft.com/office/drawing/2014/main" id="{22E336BC-C585-26AA-09E4-7F0CE8215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47" b="34553"/>
          <a:stretch/>
        </p:blipFill>
        <p:spPr bwMode="auto">
          <a:xfrm>
            <a:off x="6222564" y="3721372"/>
            <a:ext cx="2020020" cy="7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6183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795EE-3E7E-1389-D547-2C6B378F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Additional Resources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5491F-58CD-A87F-5899-F570A197D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864300"/>
            <a:ext cx="8839200" cy="3414900"/>
          </a:xfrm>
        </p:spPr>
        <p:txBody>
          <a:bodyPr/>
          <a:lstStyle/>
          <a:p>
            <a:r>
              <a:rPr lang="en-US" dirty="0"/>
              <a:t>American Foundation for Suicide Prevention</a:t>
            </a:r>
          </a:p>
          <a:p>
            <a:r>
              <a:rPr lang="en-US" dirty="0"/>
              <a:t>afsp.org/Louisiana or 504-220-6100 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Baton Rouge Crisis Intervention Center </a:t>
            </a:r>
          </a:p>
          <a:p>
            <a:r>
              <a:rPr lang="en-US" dirty="0"/>
              <a:t>brcic.org or </a:t>
            </a:r>
            <a:r>
              <a:rPr lang="en-US" b="0" i="0" dirty="0">
                <a:solidFill>
                  <a:srgbClr val="45414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225-924-1431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r>
              <a:rPr lang="en-US" dirty="0"/>
              <a:t>Louisiana Department of Health </a:t>
            </a:r>
          </a:p>
          <a:p>
            <a:r>
              <a:rPr lang="en-US" dirty="0"/>
              <a:t>Office of Behavioral Health and Office of Public Health </a:t>
            </a:r>
          </a:p>
          <a:p>
            <a:r>
              <a:rPr lang="en-US" dirty="0"/>
              <a:t>Ldh.la.gov or </a:t>
            </a:r>
            <a:r>
              <a:rPr lang="en-US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(225) 342-2540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blue circle with black line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EDAE2F7-3AB6-8F6D-38AD-17A77528F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114" y="1182964"/>
            <a:ext cx="1789394" cy="987966"/>
          </a:xfrm>
          <a:prstGeom prst="rect">
            <a:avLst/>
          </a:prstGeom>
        </p:spPr>
      </p:pic>
      <p:pic>
        <p:nvPicPr>
          <p:cNvPr id="6" name="Picture 2" descr="Baton Rouge Crisis Intervention Center: -- Welcome!">
            <a:extLst>
              <a:ext uri="{FF2B5EF4-FFF2-40B4-BE49-F238E27FC236}">
                <a16:creationId xmlns:a16="http://schemas.microsoft.com/office/drawing/2014/main" id="{48B93C51-71B6-1C49-5B3D-E81394863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536" y="2544120"/>
            <a:ext cx="1314223" cy="91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1F84ED-E0E9-C22D-97FA-CE75507C63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887" y="3690790"/>
            <a:ext cx="2683512" cy="43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475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49491-AB39-1909-2DE7-841E7A6BD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2C1935-CC34-DEDF-C128-19B51A82B6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462" y="3235245"/>
            <a:ext cx="6273333" cy="1022771"/>
          </a:xfrm>
          <a:prstGeom prst="rect">
            <a:avLst/>
          </a:prstGeom>
        </p:spPr>
      </p:pic>
      <p:pic>
        <p:nvPicPr>
          <p:cNvPr id="5" name="Picture 4" descr="A blue circle with black line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E40EF211-DA96-D475-9062-4810316C3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818" y="1415397"/>
            <a:ext cx="2444849" cy="1349859"/>
          </a:xfrm>
          <a:prstGeom prst="rect">
            <a:avLst/>
          </a:prstGeom>
        </p:spPr>
      </p:pic>
      <p:pic>
        <p:nvPicPr>
          <p:cNvPr id="6" name="Picture 2" descr="Baton Rouge Crisis Intervention Center: -- Welcome!">
            <a:extLst>
              <a:ext uri="{FF2B5EF4-FFF2-40B4-BE49-F238E27FC236}">
                <a16:creationId xmlns:a16="http://schemas.microsoft.com/office/drawing/2014/main" id="{DF3045D4-9744-5379-A13F-575E466E9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380" y="1326489"/>
            <a:ext cx="2064170" cy="142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1229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3196850" y="1147125"/>
            <a:ext cx="5947200" cy="28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you!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AD74E-F6C1-79E5-0AF5-984C4C9E6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Louisiana State Suicide Trends 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37ECD7C8-D736-7909-F3A9-75DDF307B5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733604"/>
              </p:ext>
            </p:extLst>
          </p:nvPr>
        </p:nvGraphicFramePr>
        <p:xfrm>
          <a:off x="250853" y="985972"/>
          <a:ext cx="8698937" cy="3577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102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83221" y="0"/>
            <a:ext cx="9144000" cy="85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Suicide Rates by Region </a:t>
            </a:r>
            <a:endParaRPr dirty="0"/>
          </a:p>
        </p:txBody>
      </p:sp>
      <p:graphicFrame>
        <p:nvGraphicFramePr>
          <p:cNvPr id="3" name="Content Placeholder 9">
            <a:extLst>
              <a:ext uri="{FF2B5EF4-FFF2-40B4-BE49-F238E27FC236}">
                <a16:creationId xmlns:a16="http://schemas.microsoft.com/office/drawing/2014/main" id="{9C7DB93B-DD94-90C9-DEC5-EA1C4D2126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590086"/>
              </p:ext>
            </p:extLst>
          </p:nvPr>
        </p:nvGraphicFramePr>
        <p:xfrm>
          <a:off x="226578" y="1116701"/>
          <a:ext cx="5405479" cy="3293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chart">
            <a:extLst>
              <a:ext uri="{FF2B5EF4-FFF2-40B4-BE49-F238E27FC236}">
                <a16:creationId xmlns:a16="http://schemas.microsoft.com/office/drawing/2014/main" id="{2E6D3C78-B76A-4B06-E51B-EC768542A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212" y="1229249"/>
            <a:ext cx="2744835" cy="26850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97D4-49CF-C210-B0F8-9EE53A1C0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Suicide Rates for ages 10+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BAC9B62C-1001-C1D3-4CF6-BF04A19B78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6403555"/>
              </p:ext>
            </p:extLst>
          </p:nvPr>
        </p:nvGraphicFramePr>
        <p:xfrm>
          <a:off x="218485" y="1197620"/>
          <a:ext cx="8755582" cy="327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170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23308-967C-8008-963F-6104AAB3A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Suicide Rates by Age Group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5B2745-30D6-F9B6-23E1-332B5A16E4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24187"/>
              </p:ext>
            </p:extLst>
          </p:nvPr>
        </p:nvGraphicFramePr>
        <p:xfrm>
          <a:off x="-466727" y="1208790"/>
          <a:ext cx="8922904" cy="3177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0087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F5335-F91A-C733-F29A-470BD4418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368D83E-4F4A-1898-334D-378B47E73A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7647357"/>
              </p:ext>
            </p:extLst>
          </p:nvPr>
        </p:nvGraphicFramePr>
        <p:xfrm>
          <a:off x="728282" y="1176604"/>
          <a:ext cx="7839159" cy="3178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8A407307-3D7D-D687-CC8A-BEEB6E4EECF1}"/>
              </a:ext>
            </a:extLst>
          </p:cNvPr>
          <p:cNvSpPr txBox="1">
            <a:spLocks/>
          </p:cNvSpPr>
          <p:nvPr/>
        </p:nvSpPr>
        <p:spPr>
          <a:xfrm>
            <a:off x="152400" y="79572"/>
            <a:ext cx="91440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  Means and Method </a:t>
            </a:r>
          </a:p>
        </p:txBody>
      </p:sp>
    </p:spTree>
    <p:extLst>
      <p:ext uri="{BB962C8B-B14F-4D97-AF65-F5344CB8AC3E}">
        <p14:creationId xmlns:p14="http://schemas.microsoft.com/office/powerpoint/2010/main" val="1842507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EE45-15B8-B835-4323-D1D690D90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 Syndromic Surveillance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D5E06D8-6466-3A9B-6521-47A5694B8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044" y="1250038"/>
            <a:ext cx="7688782" cy="3414900"/>
          </a:xfrm>
        </p:spPr>
        <p:txBody>
          <a:bodyPr/>
          <a:lstStyle/>
          <a:p>
            <a:r>
              <a:rPr lang="en-US" sz="2300" dirty="0"/>
              <a:t>A system for detecting, understanding, and monitoring health events in near-real time</a:t>
            </a:r>
          </a:p>
          <a:p>
            <a:r>
              <a:rPr lang="en-US" sz="2300" dirty="0"/>
              <a:t>Uses pre-diagnostic data from emergency departments to detect unusual trends in symptoms </a:t>
            </a:r>
          </a:p>
          <a:p>
            <a:r>
              <a:rPr lang="en-US" sz="2300" dirty="0"/>
              <a:t>Louisiana Office of Public Health collects data from 89% of emergency departments accounting for 96% of ER visits statewide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88319"/>
      </p:ext>
    </p:extLst>
  </p:cSld>
  <p:clrMapOvr>
    <a:masterClrMapping/>
  </p:clrMapOvr>
</p:sld>
</file>

<file path=ppt/theme/theme1.xml><?xml version="1.0" encoding="utf-8"?>
<a:theme xmlns:a="http://schemas.openxmlformats.org/drawingml/2006/main" name="LA Believes">
  <a:themeElements>
    <a:clrScheme name="LA Believes 1">
      <a:dk1>
        <a:srgbClr val="212121"/>
      </a:dk1>
      <a:lt1>
        <a:srgbClr val="FFFFFF"/>
      </a:lt1>
      <a:dk2>
        <a:srgbClr val="47A8CA"/>
      </a:dk2>
      <a:lt2>
        <a:srgbClr val="3D5D6F"/>
      </a:lt2>
      <a:accent1>
        <a:srgbClr val="A3D6DD"/>
      </a:accent1>
      <a:accent2>
        <a:srgbClr val="92278E"/>
      </a:accent2>
      <a:accent3>
        <a:srgbClr val="9BBB59"/>
      </a:accent3>
      <a:accent4>
        <a:srgbClr val="8064A2"/>
      </a:accent4>
      <a:accent5>
        <a:srgbClr val="47A8CA"/>
      </a:accent5>
      <a:accent6>
        <a:srgbClr val="F79646"/>
      </a:accent6>
      <a:hlink>
        <a:srgbClr val="3D9BB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1438</Words>
  <Application>Microsoft Office PowerPoint</Application>
  <PresentationFormat>On-screen Show (16:9)</PresentationFormat>
  <Paragraphs>214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Open Sans</vt:lpstr>
      <vt:lpstr>LA Believes</vt:lpstr>
      <vt:lpstr>PowerPoint Presentation</vt:lpstr>
      <vt:lpstr> Presenters </vt:lpstr>
      <vt:lpstr> Agenda </vt:lpstr>
      <vt:lpstr>   Louisiana State Suicide Trends </vt:lpstr>
      <vt:lpstr>Suicide Rates by Region </vt:lpstr>
      <vt:lpstr> Suicide Rates for ages 10+</vt:lpstr>
      <vt:lpstr>  Suicide Rates by Age Group </vt:lpstr>
      <vt:lpstr>  </vt:lpstr>
      <vt:lpstr> Syndromic Surveillance</vt:lpstr>
      <vt:lpstr> Syndromic Surveillance</vt:lpstr>
      <vt:lpstr> Syndromic Surveillance</vt:lpstr>
      <vt:lpstr> Syndromic Surveillance</vt:lpstr>
      <vt:lpstr> Syndromic Surveillance</vt:lpstr>
      <vt:lpstr> Syndromic Surveillance</vt:lpstr>
      <vt:lpstr>  National Syndromic Surveillance Dashboard for Nonfatal Suicide Trends</vt:lpstr>
      <vt:lpstr> Youth Risk Behavior Surveillance System (YRBSS) </vt:lpstr>
      <vt:lpstr> 2021 Youth Risk Behaviors Survey </vt:lpstr>
      <vt:lpstr> 2021 Youth Risk Behavior Survey Results – Suicidal Ideation &amp; Attempts </vt:lpstr>
      <vt:lpstr> Risk Factors </vt:lpstr>
      <vt:lpstr> Risk Factors</vt:lpstr>
      <vt:lpstr> Warning Signs </vt:lpstr>
      <vt:lpstr> Warning Signs </vt:lpstr>
      <vt:lpstr> Warning Signs </vt:lpstr>
      <vt:lpstr> AFSP Model School District Policy</vt:lpstr>
      <vt:lpstr> AFSP Model School District Policy – Key Takeaways </vt:lpstr>
      <vt:lpstr> AFSP Model School District Policy – Key Takeaways </vt:lpstr>
      <vt:lpstr> AFSP’s After a Suicide: A Toolkit for Schools</vt:lpstr>
      <vt:lpstr> AFSP’s After a Suicide: A Toolkit for Schools – Key Takeaways</vt:lpstr>
      <vt:lpstr> AFSP’s After a Suicide: A Toolkit for Schools – Key Takeaways</vt:lpstr>
      <vt:lpstr>PowerPoint Presentation</vt:lpstr>
      <vt:lpstr>  </vt:lpstr>
      <vt:lpstr>  </vt:lpstr>
      <vt:lpstr>  Crisis Resources: 988 National Suicide and Crisis Lifeline</vt:lpstr>
      <vt:lpstr>  Crisis Resources: 741-741 Crisis Text Line </vt:lpstr>
      <vt:lpstr> Crisis Resources: SAMHSA </vt:lpstr>
      <vt:lpstr>  Additional Resources </vt:lpstr>
      <vt:lpstr> Additional Resources </vt:lpstr>
      <vt:lpstr>    Thank you!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Spencer</dc:creator>
  <cp:lastModifiedBy>Michael C. Comeaux</cp:lastModifiedBy>
  <cp:revision>2</cp:revision>
  <dcterms:modified xsi:type="dcterms:W3CDTF">2023-05-23T13:25:58Z</dcterms:modified>
</cp:coreProperties>
</file>