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5143500" type="screen16x9"/>
  <p:notesSz cx="6858000" cy="9144000"/>
  <p:embeddedFontLst>
    <p:embeddedFont>
      <p:font typeface="Public Sans Medium" pitchFamily="2" charset="0"/>
      <p:regular r:id="rId63"/>
      <p:bold r:id="rId64"/>
      <p:italic r:id="rId65"/>
      <p:boldItalic r:id="rId66"/>
    </p:embeddedFont>
    <p:embeddedFont>
      <p:font typeface="Public Sans" pitchFamily="2" charset="0"/>
      <p:regular r:id="rId67"/>
      <p:bold r:id="rId68"/>
      <p:italic r:id="rId69"/>
      <p:boldItalic r:id="rId70"/>
    </p:embeddedFont>
    <p:embeddedFont>
      <p:font typeface="Roboto"/>
      <p:regular r:id="rId71"/>
      <p:bold r:id="rId72"/>
      <p:italic r:id="rId73"/>
      <p:boldItalic r:id="rId74"/>
    </p:embeddedFont>
    <p:embeddedFont>
      <p:font typeface="Calibri" panose="020F0502020204030204"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9" roundtripDataSignature="AMtx7mgY8woivdlcRSH6AkR7DjBvM80+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9DBB0E-3874-4AD3-A236-DB0D2BD554D4}">
  <a:tblStyle styleId="{019DBB0E-3874-4AD3-A236-DB0D2BD554D4}"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font" Target="fonts/font12.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9ac224d1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29ac224d1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9ac224d13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9ac224d13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29ac224d13b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9f7cdcb1a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9f7cdcb1a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29f7cdcb1af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ac224d1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9ac224d1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29ac224d13b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9dbe06f2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9dbe06f2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29dbe06f2b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96b8b9e8a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96b8b9e8a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296b8b9e8a0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9fdcc6b26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9fdcc6b26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29fdcc6b26d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9fd942a93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9fd942a93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29fd942a931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9f9f45a35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9f9f45a35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29f9f45a358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9f9f45a35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9f9f45a35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29f9f45a358_0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9f9f45a35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9f9f45a35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29f9f45a358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9f9f45a35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9f9f45a35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g29f9f45a358_0_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9c90f185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9c90f185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29c90f1856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9f9f45a35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29f9f45a35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9f9f45a358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9f9f45a35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29f9f45a358_0_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9f9f45a358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9f9f45a358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29f9f45a358_0_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9f9f45a358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9f9f45a35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29f9f45a358_0_9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9f9f45a35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9f9f45a35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29f9f45a358_0_10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9f9f45a35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29f9f45a358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9f9f45a35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29f9f45a35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9f9f45a35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29f9f45a35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9b2914e6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g29b2914e6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9fd942a9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9fd942a9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29fd942a93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9fdcc6b26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9fdcc6b26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g29fdcc6b26d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9ae5f097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9ae5f097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g29ae5f0971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9f9f45a358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g29f9f45a358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9f9f45a35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9f9f45a35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g29f9f45a358_0_1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9f9f45a35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9f9f45a35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g29f9f45a358_0_1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ddbf01c0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29ddbf01c0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9b51138c8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9b51138c8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29b51138c8d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3"/>
        <p:cNvGrpSpPr/>
        <p:nvPr/>
      </p:nvGrpSpPr>
      <p:grpSpPr>
        <a:xfrm>
          <a:off x="0" y="0"/>
          <a:ext cx="0" cy="0"/>
          <a:chOff x="0" y="0"/>
          <a:chExt cx="0" cy="0"/>
        </a:xfrm>
      </p:grpSpPr>
      <p:pic>
        <p:nvPicPr>
          <p:cNvPr id="14" name="Google Shape;14;g29b2914e641_1_78"/>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5" name="Google Shape;15;g29b2914e641_1_78"/>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g29b2914e641_1_78"/>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g29b2914e641_1_78"/>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g29b2914e641_1_7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g29b2914e641_1_138"/>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1" i="0" u="none" strike="noStrike" cap="none">
                <a:solidFill>
                  <a:srgbClr val="38546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g29b2914e641_1_14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77" name="Google Shape;77;g29b2914e641_1_14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g29b2914e641_1_14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g29b2914e641_1_144"/>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Only_1_1_1">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9"/>
        <p:cNvGrpSpPr/>
        <p:nvPr/>
      </p:nvGrpSpPr>
      <p:grpSpPr>
        <a:xfrm>
          <a:off x="0" y="0"/>
          <a:ext cx="0" cy="0"/>
          <a:chOff x="0" y="0"/>
          <a:chExt cx="0" cy="0"/>
        </a:xfrm>
      </p:grpSpPr>
      <p:pic>
        <p:nvPicPr>
          <p:cNvPr id="20" name="Google Shape;20;g29b2914e641_1_84"/>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1" name="Google Shape;21;g29b2914e641_1_84"/>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 name="Google Shape;22;g29b2914e641_1_8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 name="Google Shape;23;g29b2914e641_1_8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29b2914e641_1_84"/>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5"/>
        <p:cNvGrpSpPr/>
        <p:nvPr/>
      </p:nvGrpSpPr>
      <p:grpSpPr>
        <a:xfrm>
          <a:off x="0" y="0"/>
          <a:ext cx="0" cy="0"/>
          <a:chOff x="0" y="0"/>
          <a:chExt cx="0" cy="0"/>
        </a:xfrm>
      </p:grpSpPr>
      <p:pic>
        <p:nvPicPr>
          <p:cNvPr id="26" name="Google Shape;26;g29b2914e641_1_90"/>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7" name="Google Shape;27;g29b2914e641_1_9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g29b2914e641_1_90"/>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g29b2914e641_1_90"/>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43"/>
        <p:cNvGrpSpPr/>
        <p:nvPr/>
      </p:nvGrpSpPr>
      <p:grpSpPr>
        <a:xfrm>
          <a:off x="0" y="0"/>
          <a:ext cx="0" cy="0"/>
          <a:chOff x="0" y="0"/>
          <a:chExt cx="0" cy="0"/>
        </a:xfrm>
      </p:grpSpPr>
      <p:pic>
        <p:nvPicPr>
          <p:cNvPr id="44" name="Google Shape;44;g29b2914e641_1_10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5" name="Google Shape;45;g29b2914e641_1_10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6" name="Google Shape;46;g29b2914e641_1_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 name="Google Shape;47;g29b2914e641_1_10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 name="Google Shape;48;g29b2914e641_1_108"/>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9" name="Google Shape;49;g29b2914e641_1_10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
        <p:cNvGrpSpPr/>
        <p:nvPr/>
      </p:nvGrpSpPr>
      <p:grpSpPr>
        <a:xfrm>
          <a:off x="0" y="0"/>
          <a:ext cx="0" cy="0"/>
          <a:chOff x="0" y="0"/>
          <a:chExt cx="0" cy="0"/>
        </a:xfrm>
      </p:grpSpPr>
      <p:sp>
        <p:nvSpPr>
          <p:cNvPr id="51" name="Google Shape;51;g29b2914e641_1_115"/>
          <p:cNvSpPr>
            <a:spLocks noGrp="1"/>
          </p:cNvSpPr>
          <p:nvPr>
            <p:ph type="pic" idx="2"/>
          </p:nvPr>
        </p:nvSpPr>
        <p:spPr>
          <a:xfrm>
            <a:off x="5286900" y="285000"/>
            <a:ext cx="3607500" cy="3607500"/>
          </a:xfrm>
          <a:prstGeom prst="ellipse">
            <a:avLst/>
          </a:prstGeom>
          <a:noFill/>
          <a:ln>
            <a:noFill/>
          </a:ln>
        </p:spPr>
      </p:sp>
      <p:pic>
        <p:nvPicPr>
          <p:cNvPr id="52" name="Google Shape;52;g29b2914e641_1_115"/>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53" name="Google Shape;53;g29b2914e641_1_115"/>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 name="Google Shape;54;g29b2914e641_1_115"/>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5" name="Google Shape;55;g29b2914e641_1_11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6" name="Google Shape;56;g29b2914e641_1_115"/>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g29b2914e641_1_115"/>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8" name="Google Shape;58;g29b2914e641_1_11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9"/>
        <p:cNvGrpSpPr/>
        <p:nvPr/>
      </p:nvGrpSpPr>
      <p:grpSpPr>
        <a:xfrm>
          <a:off x="0" y="0"/>
          <a:ext cx="0" cy="0"/>
          <a:chOff x="0" y="0"/>
          <a:chExt cx="0" cy="0"/>
        </a:xfrm>
      </p:grpSpPr>
      <p:sp>
        <p:nvSpPr>
          <p:cNvPr id="60" name="Google Shape;60;g29b2914e641_1_124"/>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g29b2914e641_1_124"/>
          <p:cNvSpPr>
            <a:spLocks noGrp="1"/>
          </p:cNvSpPr>
          <p:nvPr>
            <p:ph type="pic" idx="2"/>
          </p:nvPr>
        </p:nvSpPr>
        <p:spPr>
          <a:xfrm>
            <a:off x="284100" y="285000"/>
            <a:ext cx="3607500" cy="3607500"/>
          </a:xfrm>
          <a:prstGeom prst="ellipse">
            <a:avLst/>
          </a:prstGeom>
          <a:noFill/>
          <a:ln>
            <a:noFill/>
          </a:ln>
        </p:spPr>
      </p:sp>
      <p:sp>
        <p:nvSpPr>
          <p:cNvPr id="62" name="Google Shape;62;g29b2914e641_1_124"/>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63" name="Google Shape;63;g29b2914e641_1_124"/>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4" name="Google Shape;64;g29b2914e641_1_124"/>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g29b2914e641_1_124"/>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6" name="Google Shape;66;g29b2914e641_1_124"/>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7" name="Google Shape;67;g29b2914e641_1_12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68"/>
        <p:cNvGrpSpPr/>
        <p:nvPr/>
      </p:nvGrpSpPr>
      <p:grpSpPr>
        <a:xfrm>
          <a:off x="0" y="0"/>
          <a:ext cx="0" cy="0"/>
          <a:chOff x="0" y="0"/>
          <a:chExt cx="0" cy="0"/>
        </a:xfrm>
      </p:grpSpPr>
      <p:pic>
        <p:nvPicPr>
          <p:cNvPr id="69" name="Google Shape;69;g29b2914e641_1_133"/>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70" name="Google Shape;70;g29b2914e641_1_133"/>
          <p:cNvSpPr>
            <a:spLocks noGrp="1"/>
          </p:cNvSpPr>
          <p:nvPr>
            <p:ph type="pic" idx="2"/>
          </p:nvPr>
        </p:nvSpPr>
        <p:spPr>
          <a:xfrm>
            <a:off x="0" y="0"/>
            <a:ext cx="9144000" cy="4129500"/>
          </a:xfrm>
          <a:prstGeom prst="rect">
            <a:avLst/>
          </a:prstGeom>
          <a:noFill/>
          <a:ln>
            <a:noFill/>
          </a:ln>
        </p:spPr>
      </p:sp>
      <p:sp>
        <p:nvSpPr>
          <p:cNvPr id="71" name="Google Shape;71;g29b2914e641_1_133"/>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g29b2914e641_1_13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9b2914e641_1_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g29b2914e641_1_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12" name="Google Shape;12;g29b2914e641_1_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sz="12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urldefense.com/v3/__https:/drive.google.com/file/d/1Tk-bvsXas8vcLRr16OKUUIHDFBC7lYCL/view?usp=share_link__;!!CCC_mTA!8iNVaGE0L18dIpJMk8vUEIQT7D53R61enzL7kpXV7MYAXdn2m2KC3Jiy7t2JIIn5i0C97G4soNk2vLFnSQkpco45$" TargetMode="External"/><Relationship Id="rId7" Type="http://schemas.openxmlformats.org/officeDocument/2006/relationships/hyperlink" Target="https://urldefense.com/v3/__https:/elearning.easygenerator.com/6ae65f32-8c1c-4e77-bd04-5f86d95a73fe/__;!!CCC_mTA!8iNVaGE0L18dIpJMk8vUEIQT7D53R61enzL7kpXV7MYAXdn2m2KC3Jiy7t2JIIn5i0C97G4soNk2vLFnSdQVEc--$"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urldefense.com/v3/__https:/drive.google.com/file/d/1t1joF1NWG7eVKTE-rGaGtnN2qKlFtrDj/view?usp=share_link__;!!CCC_mTA!8iNVaGE0L18dIpJMk8vUEIQT7D53R61enzL7kpXV7MYAXdn2m2KC3Jiy7t2JIIn5i0C97G4soNk2vLFnSRvDEvQk$" TargetMode="External"/><Relationship Id="rId5" Type="http://schemas.openxmlformats.org/officeDocument/2006/relationships/hyperlink" Target="https://elearning.easygenerator.com/b2975530-9e54-42ff-a31d-1137869d6ff2/" TargetMode="External"/><Relationship Id="rId4" Type="http://schemas.openxmlformats.org/officeDocument/2006/relationships/hyperlink" Target="https://urldefense.com/v3/__https:/elearning.easygenerator.com/b2975530-9e54-42ff-a31d-1137869d6ff2/__;!!CCC_mTA!8iNVaGE0L18dIpJMk8vUEIQT7D53R61enzL7kpXV7MYAXdn2m2KC3Jiy7t2JIIn5i0C97G4soNk2vLFnSaQLeRE_$"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amplify.com/customer-requirement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amplify.com/allowlist/"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amplify.com/customer-requirement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my.amplify.com/admin-portal/enrollment/#/staf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my.amplify.com/help/en/articles/8482846-ldoe-admin-portal-create-staff-account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my.amplify.com/help/en/articles/8481523-ldoe-admin-portal-staff-list#h_b3c38eb639"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my.amplify.com/admin-portal/enrollment/#/staff"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my.amplify.com/help/en/articles/8482846-ldoe-admin-portal-create-staff-accoun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my.amplify.com/help/en/articles/8482848-ldoe-admin-portal-add-students-to-classes"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louisianabelieves.com/docs/default-source/assessment/K-2-alternate-assessment-participation-decision-making-tool.pdf?sfvrsn=cdc56318_2"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form.jotform.com/LDOE/k-3-literacy-screener-material"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louisianabelieves.com/academics/louisiana-literacy/literacy-screener"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www.louisianabelieves.com/docs/default-source/assessment/k-2-alternate-assessment-participation-decision-making-tool.pdf?sfvrsn=cdc56318_2"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hyperlink" Target="https://www.louisianabelieves.com/docs/default-source/assessment/leap-connect-iep-form_hs-cohort-2020_2021.pdf?sfvrsn=68cf9d1f_4"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www.louisianabelieves.com/academics/louisiana-literacy/literacy-screener"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hyperlink" Target="mailto:assessment@la.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a:p>
          <a:p>
            <a:pPr marL="0" lvl="0" indent="0" algn="ctr" rtl="0">
              <a:lnSpc>
                <a:spcPct val="100000"/>
              </a:lnSpc>
              <a:spcBef>
                <a:spcPts val="0"/>
              </a:spcBef>
              <a:spcAft>
                <a:spcPts val="0"/>
              </a:spcAft>
              <a:buSzPts val="2800"/>
              <a:buNone/>
            </a:pPr>
            <a:endParaRPr/>
          </a:p>
          <a:p>
            <a:pPr marL="0" lvl="0" indent="0" algn="ctr" rtl="0">
              <a:lnSpc>
                <a:spcPct val="100000"/>
              </a:lnSpc>
              <a:spcBef>
                <a:spcPts val="0"/>
              </a:spcBef>
              <a:spcAft>
                <a:spcPts val="0"/>
              </a:spcAft>
              <a:buSzPts val="2800"/>
              <a:buNone/>
            </a:pPr>
            <a:r>
              <a:rPr lang="en-US"/>
              <a:t>State Administered K-3 Literacy Screening for MOY</a:t>
            </a:r>
            <a:endParaRPr/>
          </a:p>
          <a:p>
            <a:pPr marL="0" lvl="0" indent="0" algn="ctr" rtl="0">
              <a:lnSpc>
                <a:spcPct val="100000"/>
              </a:lnSpc>
              <a:spcBef>
                <a:spcPts val="0"/>
              </a:spcBef>
              <a:spcAft>
                <a:spcPts val="0"/>
              </a:spcAft>
              <a:buSzPts val="2800"/>
              <a:buNone/>
            </a:pPr>
            <a:endParaRPr/>
          </a:p>
          <a:p>
            <a:pPr marL="0" lvl="0" indent="0" algn="ctr" rtl="0">
              <a:lnSpc>
                <a:spcPct val="100000"/>
              </a:lnSpc>
              <a:spcBef>
                <a:spcPts val="0"/>
              </a:spcBef>
              <a:spcAft>
                <a:spcPts val="0"/>
              </a:spcAft>
              <a:buSzPts val="2800"/>
              <a:buNone/>
            </a:pPr>
            <a:r>
              <a:rPr lang="en-US"/>
              <a:t>November 28, 2023</a:t>
            </a:r>
            <a:endParaRPr/>
          </a:p>
        </p:txBody>
      </p:sp>
      <p:sp>
        <p:nvSpPr>
          <p:cNvPr id="89" name="Google Shape;89;p1"/>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subTitle" idx="4294967295"/>
          </p:nvPr>
        </p:nvSpPr>
        <p:spPr>
          <a:xfrm>
            <a:off x="497917" y="4439425"/>
            <a:ext cx="3859200" cy="45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a:t>Middle-of-Year (MOY)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Role of the District Test Coordinator</a:t>
            </a:r>
            <a:endParaRPr/>
          </a:p>
        </p:txBody>
      </p:sp>
      <p:sp>
        <p:nvSpPr>
          <p:cNvPr id="156" name="Google Shape;156;p7"/>
          <p:cNvSpPr txBox="1">
            <a:spLocks noGrp="1"/>
          </p:cNvSpPr>
          <p:nvPr>
            <p:ph type="body" idx="1"/>
          </p:nvPr>
        </p:nvSpPr>
        <p:spPr>
          <a:xfrm>
            <a:off x="311700" y="978600"/>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sz="1500"/>
              <a:t>District test coordinators are responsible for:</a:t>
            </a:r>
            <a:endParaRPr sz="1500"/>
          </a:p>
          <a:p>
            <a:pPr marL="457200" lvl="0" indent="-323850" algn="l" rtl="0">
              <a:lnSpc>
                <a:spcPct val="90000"/>
              </a:lnSpc>
              <a:spcBef>
                <a:spcPts val="750"/>
              </a:spcBef>
              <a:spcAft>
                <a:spcPts val="0"/>
              </a:spcAft>
              <a:buSzPts val="1500"/>
              <a:buChar char="•"/>
            </a:pPr>
            <a:r>
              <a:rPr lang="en-US" sz="1500"/>
              <a:t>Redelivering portions of this webinar to STCs/other staff</a:t>
            </a:r>
            <a:endParaRPr sz="1500"/>
          </a:p>
          <a:p>
            <a:pPr marL="457200" marR="0" lvl="0" indent="-323850" algn="l" rtl="0">
              <a:lnSpc>
                <a:spcPct val="90000"/>
              </a:lnSpc>
              <a:spcBef>
                <a:spcPts val="750"/>
              </a:spcBef>
              <a:spcAft>
                <a:spcPts val="0"/>
              </a:spcAft>
              <a:buClr>
                <a:schemeClr val="dk1"/>
              </a:buClr>
              <a:buSzPts val="1500"/>
              <a:buFont typeface="Arial"/>
              <a:buChar char="•"/>
            </a:pPr>
            <a:r>
              <a:rPr lang="en-US" sz="1500"/>
              <a:t>Assigning school test coordinators in the system</a:t>
            </a:r>
            <a:endParaRPr sz="1500"/>
          </a:p>
          <a:p>
            <a:pPr marL="457200" marR="0" lvl="0" indent="-323850" algn="l" rtl="0">
              <a:lnSpc>
                <a:spcPct val="90000"/>
              </a:lnSpc>
              <a:spcBef>
                <a:spcPts val="750"/>
              </a:spcBef>
              <a:spcAft>
                <a:spcPts val="0"/>
              </a:spcAft>
              <a:buClr>
                <a:schemeClr val="dk1"/>
              </a:buClr>
              <a:buSzPts val="1500"/>
              <a:buFont typeface="Arial"/>
              <a:buChar char="•"/>
            </a:pPr>
            <a:r>
              <a:rPr lang="en-US" sz="1500"/>
              <a:t>Providing training in administration and test security for school test coordinators</a:t>
            </a:r>
            <a:endParaRPr sz="1500"/>
          </a:p>
          <a:p>
            <a:pPr marL="457200" marR="0" lvl="0" indent="-323850" algn="l" rtl="0">
              <a:lnSpc>
                <a:spcPct val="90000"/>
              </a:lnSpc>
              <a:spcBef>
                <a:spcPts val="750"/>
              </a:spcBef>
              <a:spcAft>
                <a:spcPts val="0"/>
              </a:spcAft>
              <a:buClr>
                <a:schemeClr val="dk1"/>
              </a:buClr>
              <a:buSzPts val="1500"/>
              <a:buFont typeface="Arial"/>
              <a:buChar char="•"/>
            </a:pPr>
            <a:r>
              <a:rPr lang="en-US" sz="1500"/>
              <a:t>Providing specific testing schedules for all schools to the department</a:t>
            </a:r>
            <a:endParaRPr sz="1500"/>
          </a:p>
          <a:p>
            <a:pPr marL="457200" marR="0" lvl="0" indent="-323850" algn="l" rtl="0">
              <a:lnSpc>
                <a:spcPct val="90000"/>
              </a:lnSpc>
              <a:spcBef>
                <a:spcPts val="750"/>
              </a:spcBef>
              <a:spcAft>
                <a:spcPts val="0"/>
              </a:spcAft>
              <a:buClr>
                <a:schemeClr val="dk1"/>
              </a:buClr>
              <a:buSzPts val="1500"/>
              <a:buFont typeface="Arial"/>
              <a:buChar char="•"/>
            </a:pPr>
            <a:r>
              <a:rPr lang="en-US" sz="1500"/>
              <a:t>Reporting any irregularities to the department</a:t>
            </a:r>
            <a:endParaRPr sz="1500"/>
          </a:p>
          <a:p>
            <a:pPr marL="457200" marR="0" lvl="0" indent="-323850" algn="l" rtl="0">
              <a:lnSpc>
                <a:spcPct val="90000"/>
              </a:lnSpc>
              <a:spcBef>
                <a:spcPts val="750"/>
              </a:spcBef>
              <a:spcAft>
                <a:spcPts val="0"/>
              </a:spcAft>
              <a:buClr>
                <a:schemeClr val="dk1"/>
              </a:buClr>
              <a:buSzPts val="1500"/>
              <a:buFont typeface="Arial"/>
              <a:buChar char="•"/>
            </a:pPr>
            <a:r>
              <a:rPr lang="en-US" sz="1500"/>
              <a:t>Establishing forms of communication with STCs for questions, technology support, reporting to and from the department</a:t>
            </a:r>
            <a:endParaRPr sz="1500"/>
          </a:p>
          <a:p>
            <a:pPr marL="457200" marR="0" lvl="0" indent="-323850" algn="l" rtl="0">
              <a:lnSpc>
                <a:spcPct val="90000"/>
              </a:lnSpc>
              <a:spcBef>
                <a:spcPts val="750"/>
              </a:spcBef>
              <a:spcAft>
                <a:spcPts val="0"/>
              </a:spcAft>
              <a:buClr>
                <a:schemeClr val="dk1"/>
              </a:buClr>
              <a:buSzPts val="1500"/>
              <a:buFont typeface="Arial"/>
              <a:buChar char="•"/>
            </a:pPr>
            <a:r>
              <a:rPr lang="en-US" sz="1500"/>
              <a:t>Maintain records that include but are not limited to:</a:t>
            </a:r>
            <a:endParaRPr sz="1500"/>
          </a:p>
          <a:p>
            <a:pPr marL="914400" lvl="1" indent="-323850" algn="l" rtl="0">
              <a:lnSpc>
                <a:spcPct val="90000"/>
              </a:lnSpc>
              <a:spcBef>
                <a:spcPts val="375"/>
              </a:spcBef>
              <a:spcAft>
                <a:spcPts val="0"/>
              </a:spcAft>
              <a:buSzPts val="1500"/>
              <a:buChar char="○"/>
            </a:pPr>
            <a:r>
              <a:rPr lang="en-US" sz="1500"/>
              <a:t>Doctor’s letters for students who cannot test due to extreme medical illness</a:t>
            </a:r>
            <a:endParaRPr sz="1500"/>
          </a:p>
          <a:p>
            <a:pPr marL="914400" lvl="1" indent="-323850" algn="l" rtl="0">
              <a:lnSpc>
                <a:spcPct val="90000"/>
              </a:lnSpc>
              <a:spcBef>
                <a:spcPts val="375"/>
              </a:spcBef>
              <a:spcAft>
                <a:spcPts val="0"/>
              </a:spcAft>
              <a:buSzPts val="1500"/>
              <a:buChar char="○"/>
            </a:pPr>
            <a:r>
              <a:rPr lang="en-US" sz="1500"/>
              <a:t>Testing irregularities and breaches</a:t>
            </a:r>
            <a:endParaRPr sz="1500"/>
          </a:p>
          <a:p>
            <a:pPr marL="457200" marR="0" lvl="0" indent="-228600" algn="l" rtl="0">
              <a:lnSpc>
                <a:spcPct val="90000"/>
              </a:lnSpc>
              <a:spcBef>
                <a:spcPts val="750"/>
              </a:spcBef>
              <a:spcAft>
                <a:spcPts val="0"/>
              </a:spcAft>
              <a:buClr>
                <a:schemeClr val="dk1"/>
              </a:buClr>
              <a:buSzPts val="1800"/>
              <a:buFont typeface="Arial"/>
              <a:buNone/>
            </a:pPr>
            <a:endParaRPr sz="1500"/>
          </a:p>
        </p:txBody>
      </p:sp>
      <p:sp>
        <p:nvSpPr>
          <p:cNvPr id="157" name="Google Shape;157;p7"/>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158" name="Google Shape;158;p7"/>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Role of the School Test Coordinator</a:t>
            </a:r>
            <a:endParaRPr/>
          </a:p>
        </p:txBody>
      </p:sp>
      <p:sp>
        <p:nvSpPr>
          <p:cNvPr id="164" name="Google Shape;164;p8"/>
          <p:cNvSpPr txBox="1">
            <a:spLocks noGrp="1"/>
          </p:cNvSpPr>
          <p:nvPr>
            <p:ph type="body" idx="1"/>
          </p:nvPr>
        </p:nvSpPr>
        <p:spPr>
          <a:xfrm>
            <a:off x="311700" y="978600"/>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School test coordinators are responsible for:</a:t>
            </a:r>
            <a:endParaRPr/>
          </a:p>
          <a:p>
            <a:pPr marL="457200" marR="0" lvl="0" indent="-342900" algn="l" rtl="0">
              <a:lnSpc>
                <a:spcPct val="90000"/>
              </a:lnSpc>
              <a:spcBef>
                <a:spcPts val="750"/>
              </a:spcBef>
              <a:spcAft>
                <a:spcPts val="0"/>
              </a:spcAft>
              <a:buClr>
                <a:schemeClr val="dk1"/>
              </a:buClr>
              <a:buSzPts val="1800"/>
              <a:buFont typeface="Arial"/>
              <a:buChar char="•"/>
            </a:pPr>
            <a:r>
              <a:rPr lang="en-US"/>
              <a:t>Assigning logins for test administrators</a:t>
            </a:r>
            <a:endParaRPr/>
          </a:p>
          <a:p>
            <a:pPr marL="457200" marR="0" lvl="0" indent="-342900" algn="l" rtl="0">
              <a:lnSpc>
                <a:spcPct val="90000"/>
              </a:lnSpc>
              <a:spcBef>
                <a:spcPts val="750"/>
              </a:spcBef>
              <a:spcAft>
                <a:spcPts val="0"/>
              </a:spcAft>
              <a:buClr>
                <a:schemeClr val="dk1"/>
              </a:buClr>
              <a:buSzPts val="1800"/>
              <a:buFont typeface="Arial"/>
              <a:buChar char="•"/>
            </a:pPr>
            <a:r>
              <a:rPr lang="en-US"/>
              <a:t>Assigning preloaded student records into classes</a:t>
            </a:r>
            <a:endParaRPr/>
          </a:p>
          <a:p>
            <a:pPr marL="457200" marR="0" lvl="0" indent="-342900" algn="l" rtl="0">
              <a:lnSpc>
                <a:spcPct val="90000"/>
              </a:lnSpc>
              <a:spcBef>
                <a:spcPts val="750"/>
              </a:spcBef>
              <a:spcAft>
                <a:spcPts val="0"/>
              </a:spcAft>
              <a:buClr>
                <a:schemeClr val="dk1"/>
              </a:buClr>
              <a:buSzPts val="1800"/>
              <a:buFont typeface="Arial"/>
              <a:buChar char="•"/>
            </a:pPr>
            <a:r>
              <a:rPr lang="en-US"/>
              <a:t>Assure that all teachers are provided with accommodations for students that are being screened, if applicable</a:t>
            </a:r>
            <a:endParaRPr/>
          </a:p>
          <a:p>
            <a:pPr marL="457200" marR="0" lvl="0" indent="-342900" algn="l" rtl="0">
              <a:lnSpc>
                <a:spcPct val="90000"/>
              </a:lnSpc>
              <a:spcBef>
                <a:spcPts val="750"/>
              </a:spcBef>
              <a:spcAft>
                <a:spcPts val="0"/>
              </a:spcAft>
              <a:buClr>
                <a:schemeClr val="dk1"/>
              </a:buClr>
              <a:buSzPts val="1800"/>
              <a:buFont typeface="Arial"/>
              <a:buChar char="•"/>
            </a:pPr>
            <a:r>
              <a:rPr lang="en-US"/>
              <a:t>Confirm required administration training and provide test security for test administrators </a:t>
            </a:r>
            <a:endParaRPr/>
          </a:p>
          <a:p>
            <a:pPr marL="457200" marR="0" lvl="0" indent="-342900" algn="l" rtl="0">
              <a:lnSpc>
                <a:spcPct val="90000"/>
              </a:lnSpc>
              <a:spcBef>
                <a:spcPts val="750"/>
              </a:spcBef>
              <a:spcAft>
                <a:spcPts val="0"/>
              </a:spcAft>
              <a:buClr>
                <a:schemeClr val="dk1"/>
              </a:buClr>
              <a:buSzPts val="1800"/>
              <a:buFont typeface="Arial"/>
              <a:buChar char="•"/>
            </a:pPr>
            <a:r>
              <a:rPr lang="en-US"/>
              <a:t>Reporting any irregularities to the District Test Coordinator</a:t>
            </a:r>
            <a:endParaRPr/>
          </a:p>
          <a:p>
            <a:pPr marL="457200" marR="0" lvl="0" indent="-342900" algn="l" rtl="0">
              <a:lnSpc>
                <a:spcPct val="90000"/>
              </a:lnSpc>
              <a:spcBef>
                <a:spcPts val="750"/>
              </a:spcBef>
              <a:spcAft>
                <a:spcPts val="0"/>
              </a:spcAft>
              <a:buClr>
                <a:schemeClr val="dk1"/>
              </a:buClr>
              <a:buSzPts val="1800"/>
              <a:buFont typeface="Arial"/>
              <a:buChar char="•"/>
            </a:pPr>
            <a:r>
              <a:rPr lang="en-US"/>
              <a:t>Establishing forms of communication with TAs for questions, technology, support within the school </a:t>
            </a:r>
            <a:endParaRPr/>
          </a:p>
          <a:p>
            <a:pPr marL="114300" lvl="0" indent="0" algn="l" rtl="0">
              <a:lnSpc>
                <a:spcPct val="90000"/>
              </a:lnSpc>
              <a:spcBef>
                <a:spcPts val="750"/>
              </a:spcBef>
              <a:spcAft>
                <a:spcPts val="0"/>
              </a:spcAft>
              <a:buSzPts val="1800"/>
              <a:buNone/>
            </a:pPr>
            <a:endParaRPr/>
          </a:p>
        </p:txBody>
      </p:sp>
      <p:sp>
        <p:nvSpPr>
          <p:cNvPr id="165" name="Google Shape;165;p8"/>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166" name="Google Shape;166;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Role of the Test Administrator</a:t>
            </a:r>
            <a:endParaRPr/>
          </a:p>
        </p:txBody>
      </p:sp>
      <p:sp>
        <p:nvSpPr>
          <p:cNvPr id="172" name="Google Shape;172;p9"/>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750"/>
              </a:spcBef>
              <a:spcAft>
                <a:spcPts val="0"/>
              </a:spcAft>
              <a:buSzPts val="1800"/>
              <a:buChar char="●"/>
            </a:pPr>
            <a:r>
              <a:rPr lang="en-US"/>
              <a:t>Complete required training and earn 80% on the test</a:t>
            </a:r>
            <a:endParaRPr/>
          </a:p>
          <a:p>
            <a:pPr marL="457200" marR="0" lvl="0" indent="-342900" algn="l" rtl="0">
              <a:lnSpc>
                <a:spcPct val="90000"/>
              </a:lnSpc>
              <a:spcBef>
                <a:spcPts val="0"/>
              </a:spcBef>
              <a:spcAft>
                <a:spcPts val="0"/>
              </a:spcAft>
              <a:buSzPts val="1800"/>
              <a:buChar char="●"/>
            </a:pPr>
            <a:r>
              <a:rPr lang="en-US"/>
              <a:t>Administer the entire screening to students</a:t>
            </a:r>
            <a:endParaRPr/>
          </a:p>
          <a:p>
            <a:pPr marL="457200" marR="0" lvl="0" indent="-342900" algn="l" rtl="0">
              <a:lnSpc>
                <a:spcPct val="90000"/>
              </a:lnSpc>
              <a:spcBef>
                <a:spcPts val="0"/>
              </a:spcBef>
              <a:spcAft>
                <a:spcPts val="0"/>
              </a:spcAft>
              <a:buSzPts val="1800"/>
              <a:buChar char="●"/>
            </a:pPr>
            <a:r>
              <a:rPr lang="en-US"/>
              <a:t>Follow all test security protocols</a:t>
            </a:r>
            <a:endParaRPr/>
          </a:p>
          <a:p>
            <a:pPr marL="457200" marR="0" lvl="0" indent="-342900" algn="l" rtl="0">
              <a:lnSpc>
                <a:spcPct val="90000"/>
              </a:lnSpc>
              <a:spcBef>
                <a:spcPts val="0"/>
              </a:spcBef>
              <a:spcAft>
                <a:spcPts val="0"/>
              </a:spcAft>
              <a:buSzPts val="1800"/>
              <a:buChar char="●"/>
            </a:pPr>
            <a:r>
              <a:rPr lang="en-US"/>
              <a:t>Implement accommodations provided by the STC</a:t>
            </a:r>
            <a:endParaRPr/>
          </a:p>
          <a:p>
            <a:pPr marL="457200" marR="0" lvl="0" indent="-342900" algn="l" rtl="0">
              <a:lnSpc>
                <a:spcPct val="90000"/>
              </a:lnSpc>
              <a:spcBef>
                <a:spcPts val="0"/>
              </a:spcBef>
              <a:spcAft>
                <a:spcPts val="0"/>
              </a:spcAft>
              <a:buSzPts val="1800"/>
              <a:buChar char="●"/>
            </a:pPr>
            <a:r>
              <a:rPr lang="en-US"/>
              <a:t>Report any testing irregularities to the STC</a:t>
            </a:r>
            <a:endParaRPr/>
          </a:p>
          <a:p>
            <a:pPr marL="0" marR="0" lvl="0" indent="0" algn="l" rtl="0">
              <a:lnSpc>
                <a:spcPct val="90000"/>
              </a:lnSpc>
              <a:spcBef>
                <a:spcPts val="750"/>
              </a:spcBef>
              <a:spcAft>
                <a:spcPts val="0"/>
              </a:spcAft>
              <a:buNone/>
            </a:pPr>
            <a:endParaRPr/>
          </a:p>
          <a:p>
            <a:pPr marL="0" marR="0" lvl="0" indent="0" algn="l" rtl="0">
              <a:lnSpc>
                <a:spcPct val="90000"/>
              </a:lnSpc>
              <a:spcBef>
                <a:spcPts val="750"/>
              </a:spcBef>
              <a:spcAft>
                <a:spcPts val="0"/>
              </a:spcAft>
              <a:buNone/>
            </a:pPr>
            <a:r>
              <a:rPr lang="en-US"/>
              <a:t>The department does not require that teachers be TAs. The role of the TA is determined by the school system.</a:t>
            </a:r>
            <a:endParaRPr/>
          </a:p>
        </p:txBody>
      </p:sp>
      <p:sp>
        <p:nvSpPr>
          <p:cNvPr id="173" name="Google Shape;173;p9"/>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174" name="Google Shape;174;p9"/>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9ac224d13b_0_0"/>
          <p:cNvSpPr txBox="1">
            <a:spLocks noGrp="1"/>
          </p:cNvSpPr>
          <p:nvPr>
            <p:ph type="ctrTitle"/>
          </p:nvPr>
        </p:nvSpPr>
        <p:spPr>
          <a:xfrm>
            <a:off x="421725" y="740675"/>
            <a:ext cx="8221200" cy="1095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endParaRPr/>
          </a:p>
          <a:p>
            <a:pPr marL="0" marR="0" lvl="0" indent="0" algn="ctr" rtl="0">
              <a:lnSpc>
                <a:spcPct val="90000"/>
              </a:lnSpc>
              <a:spcBef>
                <a:spcPts val="0"/>
              </a:spcBef>
              <a:spcAft>
                <a:spcPts val="0"/>
              </a:spcAft>
              <a:buClr>
                <a:schemeClr val="dk1"/>
              </a:buClr>
              <a:buSzPts val="2800"/>
              <a:buFont typeface="Calibri"/>
              <a:buNone/>
            </a:pPr>
            <a:r>
              <a:rPr lang="en-US"/>
              <a:t>Training for Test Administrators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9ac224d13b_0_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Test Administrator Required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Training</a:t>
            </a:r>
            <a:endParaRPr/>
          </a:p>
        </p:txBody>
      </p:sp>
      <p:sp>
        <p:nvSpPr>
          <p:cNvPr id="186" name="Google Shape;186;g29ac224d13b_0_9"/>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Prior to administration of the screener, all test administrators must complete the training found at this link and score at least 80%. </a:t>
            </a:r>
            <a:r>
              <a:rPr lang="en-US" sz="1400">
                <a:solidFill>
                  <a:schemeClr val="dk2"/>
                </a:solidFill>
              </a:rPr>
              <a:t>The date on which the training was completed must be entered into the test administrator oath signed by the test administrator.</a:t>
            </a:r>
            <a:endParaRPr sz="1400"/>
          </a:p>
          <a:p>
            <a:pPr marL="0" lvl="0" indent="0" algn="l" rtl="0">
              <a:spcBef>
                <a:spcPts val="1200"/>
              </a:spcBef>
              <a:spcAft>
                <a:spcPts val="0"/>
              </a:spcAft>
              <a:buNone/>
            </a:pPr>
            <a:r>
              <a:rPr lang="en-US" sz="1400" b="1">
                <a:solidFill>
                  <a:srgbClr val="000000"/>
                </a:solidFill>
              </a:rPr>
              <a:t>Online Course(s) for Leaders:</a:t>
            </a:r>
            <a:endParaRPr sz="1400" b="1">
              <a:solidFill>
                <a:srgbClr val="000000"/>
              </a:solidFill>
            </a:endParaRPr>
          </a:p>
          <a:p>
            <a:pPr marL="0" lvl="0" indent="0" algn="l" rtl="0">
              <a:spcBef>
                <a:spcPts val="0"/>
              </a:spcBef>
              <a:spcAft>
                <a:spcPts val="0"/>
              </a:spcAft>
              <a:buNone/>
            </a:pPr>
            <a:r>
              <a:rPr lang="en-US" sz="1400">
                <a:solidFill>
                  <a:srgbClr val="000000"/>
                </a:solidFill>
              </a:rPr>
              <a:t>An outline of the course as-is for</a:t>
            </a:r>
            <a:r>
              <a:rPr lang="en-US" sz="1400">
                <a:solidFill>
                  <a:srgbClr val="000000"/>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400" u="sng">
                <a:solidFill>
                  <a:schemeClr val="hlink"/>
                </a:solidFill>
                <a:hlinkClick r:id="rId3"/>
              </a:rPr>
              <a:t>leaders</a:t>
            </a:r>
            <a:r>
              <a:rPr lang="en-US" sz="1400">
                <a:solidFill>
                  <a:srgbClr val="000000"/>
                </a:solidFill>
              </a:rPr>
              <a:t>. </a:t>
            </a:r>
            <a:endParaRPr sz="1400">
              <a:solidFill>
                <a:srgbClr val="000000"/>
              </a:solidFill>
            </a:endParaRPr>
          </a:p>
          <a:p>
            <a:pPr marL="0" lvl="0" indent="0" algn="l" rtl="0">
              <a:spcBef>
                <a:spcPts val="0"/>
              </a:spcBef>
              <a:spcAft>
                <a:spcPts val="0"/>
              </a:spcAft>
              <a:buNone/>
            </a:pPr>
            <a:r>
              <a:rPr lang="en-US" sz="1400">
                <a:solidFill>
                  <a:srgbClr val="000000"/>
                </a:solidFill>
              </a:rPr>
              <a:t>A link to self-enroll in the Administration and reporting training for leaders online course:</a:t>
            </a:r>
            <a:r>
              <a:rPr lang="en-US" sz="1400">
                <a:solidFill>
                  <a:srgbClr val="000000"/>
                </a:solidFill>
                <a:uFill>
                  <a:noFill/>
                </a:u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400" u="sng">
                <a:solidFill>
                  <a:schemeClr val="hlink"/>
                </a:solidFill>
                <a:hlinkClick r:id="rId5"/>
              </a:rPr>
              <a:t>https://elearning.easygenerator.com/b2975530-9e54-42ff-a31d-1137869d6ff2/</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US" sz="1400" b="1">
                <a:solidFill>
                  <a:srgbClr val="000000"/>
                </a:solidFill>
              </a:rPr>
              <a:t>Online Course(s) for Teachers:</a:t>
            </a:r>
            <a:endParaRPr sz="1400">
              <a:solidFill>
                <a:srgbClr val="000000"/>
              </a:solidFill>
            </a:endParaRPr>
          </a:p>
          <a:p>
            <a:pPr marL="0" lvl="0" indent="0" algn="l" rtl="0">
              <a:spcBef>
                <a:spcPts val="0"/>
              </a:spcBef>
              <a:spcAft>
                <a:spcPts val="0"/>
              </a:spcAft>
              <a:buNone/>
            </a:pPr>
            <a:r>
              <a:rPr lang="en-US" sz="1400">
                <a:solidFill>
                  <a:srgbClr val="000000"/>
                </a:solidFill>
              </a:rPr>
              <a:t>An outline of the course as-is for</a:t>
            </a:r>
            <a:r>
              <a:rPr lang="en-US" sz="1400">
                <a:solidFill>
                  <a:srgbClr val="000000"/>
                </a:solidFill>
                <a:uFill>
                  <a:noFill/>
                </a:u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400" u="sng">
                <a:solidFill>
                  <a:schemeClr val="hlink"/>
                </a:solidFill>
                <a:hlinkClick r:id="rId6"/>
              </a:rPr>
              <a:t>teachers</a:t>
            </a:r>
            <a:r>
              <a:rPr lang="en-US" sz="1400">
                <a:solidFill>
                  <a:srgbClr val="000000"/>
                </a:solidFill>
              </a:rPr>
              <a:t>. </a:t>
            </a:r>
            <a:endParaRPr sz="1400">
              <a:solidFill>
                <a:srgbClr val="000000"/>
              </a:solidFill>
            </a:endParaRPr>
          </a:p>
          <a:p>
            <a:pPr marL="0" lvl="0" indent="0" algn="l" rtl="0">
              <a:spcBef>
                <a:spcPts val="0"/>
              </a:spcBef>
              <a:spcAft>
                <a:spcPts val="0"/>
              </a:spcAft>
              <a:buNone/>
            </a:pPr>
            <a:r>
              <a:rPr lang="en-US" sz="1400">
                <a:solidFill>
                  <a:srgbClr val="000000"/>
                </a:solidFill>
              </a:rPr>
              <a:t>A link to self-enroll in the Administration and instruction essentials for teachers online course:</a:t>
            </a:r>
            <a:r>
              <a:rPr lang="en-US" sz="1400">
                <a:solidFill>
                  <a:srgbClr val="000000"/>
                </a:solidFill>
                <a:uFill>
                  <a:noFill/>
                </a:u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400" u="sng">
                <a:solidFill>
                  <a:schemeClr val="hlink"/>
                </a:solidFill>
                <a:hlinkClick r:id="rId7"/>
              </a:rPr>
              <a:t>https://elearning.easygenerator.com/6ae65f32-8c1c-4e77-bd04-5f86d95a73fe/</a:t>
            </a:r>
            <a:r>
              <a:rPr lang="en-US" sz="1400">
                <a:solidFill>
                  <a:srgbClr val="000000"/>
                </a:solidFill>
              </a:rPr>
              <a:t> </a:t>
            </a:r>
            <a:endParaRPr sz="1400"/>
          </a:p>
          <a:p>
            <a:pPr marL="0" lvl="0" indent="0" algn="l" rtl="0">
              <a:spcBef>
                <a:spcPts val="0"/>
              </a:spcBef>
              <a:spcAft>
                <a:spcPts val="1200"/>
              </a:spcAft>
              <a:buNone/>
            </a:pPr>
            <a:endParaRPr/>
          </a:p>
        </p:txBody>
      </p:sp>
      <p:sp>
        <p:nvSpPr>
          <p:cNvPr id="187" name="Google Shape;187;g29ac224d13b_0_9"/>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188" name="Google Shape;188;g29ac224d13b_0_9"/>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9f7cdcb1af_0_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Access to mCLASS for Training</a:t>
            </a:r>
            <a:endParaRPr/>
          </a:p>
        </p:txBody>
      </p:sp>
      <p:sp>
        <p:nvSpPr>
          <p:cNvPr id="195" name="Google Shape;195;g29f7cdcb1af_0_8"/>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Much of the training can be completed using a user-created account. However, to complete all components, users will need an mCLASS account. Currently, no district user has been given an account. However, we have worked with Amplify to provide access to a demo account that will allow users to complete the training. More information will be provided to DTCs via email ASAP.</a:t>
            </a:r>
            <a:endParaRPr/>
          </a:p>
          <a:p>
            <a:pPr marL="0" lvl="0" indent="0" algn="l" rtl="0">
              <a:spcBef>
                <a:spcPts val="1200"/>
              </a:spcBef>
              <a:spcAft>
                <a:spcPts val="1200"/>
              </a:spcAft>
              <a:buNone/>
            </a:pPr>
            <a:r>
              <a:rPr lang="en-US"/>
              <a:t>If a school system used the Amplify platform to administer the screener in Window 1 and required training, it is not necessary to repeat the training. However all TAs should have confirmation of earning an 80% on the test.</a:t>
            </a:r>
            <a:endParaRPr/>
          </a:p>
        </p:txBody>
      </p:sp>
      <p:sp>
        <p:nvSpPr>
          <p:cNvPr id="196" name="Google Shape;196;g29f7cdcb1af_0_8"/>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197" name="Google Shape;197;g29f7cdcb1af_0_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9ac224d13b_0_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Suggested Training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Models</a:t>
            </a:r>
            <a:endParaRPr/>
          </a:p>
        </p:txBody>
      </p:sp>
      <p:sp>
        <p:nvSpPr>
          <p:cNvPr id="204" name="Google Shape;204;g29ac224d13b_0_15"/>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Session training</a:t>
            </a:r>
            <a:r>
              <a:rPr lang="en-US"/>
              <a:t>: Teachers are trained in special large group session. </a:t>
            </a:r>
            <a:r>
              <a:rPr lang="en-US" u="sng"/>
              <a:t>TAs must take the assessment individually.</a:t>
            </a:r>
            <a:endParaRPr u="sng"/>
          </a:p>
          <a:p>
            <a:pPr marL="0" lvl="0" indent="0" algn="l" rtl="0">
              <a:spcBef>
                <a:spcPts val="1200"/>
              </a:spcBef>
              <a:spcAft>
                <a:spcPts val="0"/>
              </a:spcAft>
              <a:buNone/>
            </a:pPr>
            <a:r>
              <a:rPr lang="en-US" b="1"/>
              <a:t>Individual training</a:t>
            </a:r>
            <a:r>
              <a:rPr lang="en-US"/>
              <a:t>: Teachers take the training on their own schedule. TAs will submit their assessment results to the STC/DTC.</a:t>
            </a:r>
            <a:endParaRPr/>
          </a:p>
          <a:p>
            <a:pPr marL="0" lvl="0" indent="0" algn="l" rtl="0">
              <a:spcBef>
                <a:spcPts val="1200"/>
              </a:spcBef>
              <a:spcAft>
                <a:spcPts val="0"/>
              </a:spcAft>
              <a:buNone/>
            </a:pPr>
            <a:r>
              <a:rPr lang="en-US" b="1"/>
              <a:t>MIxed models</a:t>
            </a:r>
            <a:r>
              <a:rPr lang="en-US"/>
              <a:t>: Some sections are completed as a group and some sections are completed individually. </a:t>
            </a:r>
            <a:r>
              <a:rPr lang="en-US" u="sng"/>
              <a:t>TAs must take the assessment individually.</a:t>
            </a:r>
            <a:endParaRPr u="sng"/>
          </a:p>
          <a:p>
            <a:pPr marL="0" lvl="0" indent="0" algn="l" rtl="0">
              <a:spcBef>
                <a:spcPts val="1200"/>
              </a:spcBef>
              <a:spcAft>
                <a:spcPts val="1200"/>
              </a:spcAft>
              <a:buNone/>
            </a:pPr>
            <a:r>
              <a:rPr lang="en-US"/>
              <a:t>STCs must maintain assessment results and make them accessible for any audit.</a:t>
            </a:r>
            <a:endParaRPr/>
          </a:p>
        </p:txBody>
      </p:sp>
      <p:sp>
        <p:nvSpPr>
          <p:cNvPr id="205" name="Google Shape;205;g29ac224d13b_0_15"/>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206" name="Google Shape;206;g29ac224d13b_0_15"/>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a:spLocks noGrp="1"/>
          </p:cNvSpPr>
          <p:nvPr>
            <p:ph type="ctrTitle"/>
          </p:nvPr>
        </p:nvSpPr>
        <p:spPr>
          <a:xfrm>
            <a:off x="421725" y="740675"/>
            <a:ext cx="8221200" cy="1206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Screening Administration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Amplify Portal</a:t>
            </a:r>
            <a:endParaRPr/>
          </a:p>
        </p:txBody>
      </p:sp>
      <p:sp>
        <p:nvSpPr>
          <p:cNvPr id="217" name="Google Shape;217;p13"/>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All schools will administer the statewide screener using the state portal. Statewide screeners cannot be administered with any other option. </a:t>
            </a:r>
            <a:endParaRPr/>
          </a:p>
          <a:p>
            <a:pPr marL="114300" lvl="0" indent="0" algn="l" rtl="0">
              <a:lnSpc>
                <a:spcPct val="90000"/>
              </a:lnSpc>
              <a:spcBef>
                <a:spcPts val="750"/>
              </a:spcBef>
              <a:spcAft>
                <a:spcPts val="0"/>
              </a:spcAft>
              <a:buSzPts val="1800"/>
              <a:buNone/>
            </a:pPr>
            <a:endParaRPr/>
          </a:p>
          <a:p>
            <a:pPr marL="0" lvl="0" indent="0" algn="l" rtl="0">
              <a:lnSpc>
                <a:spcPct val="110000"/>
              </a:lnSpc>
              <a:spcBef>
                <a:spcPts val="0"/>
              </a:spcBef>
              <a:spcAft>
                <a:spcPts val="0"/>
              </a:spcAft>
              <a:buNone/>
            </a:pPr>
            <a:r>
              <a:rPr lang="en-US" sz="1100">
                <a:solidFill>
                  <a:srgbClr val="000000"/>
                </a:solidFill>
                <a:latin typeface="Roboto"/>
                <a:ea typeface="Roboto"/>
                <a:cs typeface="Roboto"/>
                <a:sym typeface="Roboto"/>
              </a:rPr>
              <a:t>  </a:t>
            </a:r>
            <a:r>
              <a:rPr lang="en-US">
                <a:solidFill>
                  <a:srgbClr val="000000"/>
                </a:solidFill>
              </a:rPr>
              <a:t>  In </a:t>
            </a:r>
            <a:r>
              <a:rPr lang="en-US" u="sng">
                <a:solidFill>
                  <a:srgbClr val="1155C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 supported web browser</a:t>
            </a:r>
            <a:r>
              <a:rPr lang="en-US">
                <a:solidFill>
                  <a:srgbClr val="000000"/>
                </a:solidFill>
              </a:rPr>
              <a:t>, navigate to my.amplify.com/login/louisiana </a:t>
            </a:r>
            <a:endParaRPr>
              <a:solidFill>
                <a:srgbClr val="000000"/>
              </a:solidFill>
            </a:endParaRPr>
          </a:p>
          <a:p>
            <a:pPr marL="0" lvl="0" indent="0" algn="l" rtl="0">
              <a:lnSpc>
                <a:spcPct val="110000"/>
              </a:lnSpc>
              <a:spcBef>
                <a:spcPts val="300"/>
              </a:spcBef>
              <a:spcAft>
                <a:spcPts val="0"/>
              </a:spcAft>
              <a:buNone/>
            </a:pPr>
            <a:r>
              <a:rPr lang="en-US">
                <a:solidFill>
                  <a:srgbClr val="000000"/>
                </a:solidFill>
              </a:rPr>
              <a:t>    when you are notified that the system is open.</a:t>
            </a:r>
            <a:endParaRPr sz="2500"/>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p:txBody>
      </p:sp>
      <p:sp>
        <p:nvSpPr>
          <p:cNvPr id="218" name="Google Shape;218;p13"/>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219" name="Google Shape;219;p13"/>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9dbe06f2b3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Technology</a:t>
            </a:r>
            <a:endParaRPr/>
          </a:p>
        </p:txBody>
      </p:sp>
      <p:sp>
        <p:nvSpPr>
          <p:cNvPr id="226" name="Google Shape;226;g29dbe06f2b3_0_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Prior to testing District Technology Coordinators should ensure the following sites are open on the district’s network. </a:t>
            </a:r>
            <a:endParaRPr/>
          </a:p>
          <a:p>
            <a:pPr marL="0" lvl="0" indent="0" algn="l" rtl="0">
              <a:spcBef>
                <a:spcPts val="1200"/>
              </a:spcBef>
              <a:spcAft>
                <a:spcPts val="0"/>
              </a:spcAft>
              <a:buNone/>
            </a:pPr>
            <a:r>
              <a:rPr lang="en-US" u="sng">
                <a:solidFill>
                  <a:schemeClr val="hlink"/>
                </a:solidFill>
                <a:highlight>
                  <a:srgbClr val="EFF3FB"/>
                </a:highlight>
                <a:hlinkClick r:id="rId3"/>
              </a:rPr>
              <a:t>https://amplify.com/allowlist/</a:t>
            </a:r>
            <a:endParaRPr>
              <a:solidFill>
                <a:srgbClr val="000000"/>
              </a:solidFill>
              <a:highlight>
                <a:srgbClr val="EFF3FB"/>
              </a:highlight>
            </a:endParaRPr>
          </a:p>
          <a:p>
            <a:pPr marL="0" lvl="0" indent="0" algn="l" rtl="0">
              <a:spcBef>
                <a:spcPts val="1200"/>
              </a:spcBef>
              <a:spcAft>
                <a:spcPts val="0"/>
              </a:spcAft>
              <a:buNone/>
            </a:pPr>
            <a:endParaRPr>
              <a:solidFill>
                <a:srgbClr val="000000"/>
              </a:solidFill>
              <a:highlight>
                <a:srgbClr val="EFF3FB"/>
              </a:highlight>
            </a:endParaRPr>
          </a:p>
          <a:p>
            <a:pPr marL="0" lvl="0" indent="0" algn="l" rtl="0">
              <a:spcBef>
                <a:spcPts val="1200"/>
              </a:spcBef>
              <a:spcAft>
                <a:spcPts val="0"/>
              </a:spcAft>
              <a:buNone/>
            </a:pPr>
            <a:r>
              <a:rPr lang="en-US">
                <a:solidFill>
                  <a:srgbClr val="000000"/>
                </a:solidFill>
                <a:highlight>
                  <a:srgbClr val="EFF3FB"/>
                </a:highlight>
              </a:rPr>
              <a:t>DTCs, STCs, District Technology Coordinators and TAs can use to tool below prior to testing to ensure the device and network are working appropriately. </a:t>
            </a:r>
            <a:endParaRPr>
              <a:solidFill>
                <a:srgbClr val="000000"/>
              </a:solidFill>
              <a:highlight>
                <a:srgbClr val="EFF3FB"/>
              </a:highlight>
            </a:endParaRPr>
          </a:p>
          <a:p>
            <a:pPr marL="0" lvl="0" indent="0" algn="l" rtl="0">
              <a:spcBef>
                <a:spcPts val="1200"/>
              </a:spcBef>
              <a:spcAft>
                <a:spcPts val="0"/>
              </a:spcAft>
              <a:buNone/>
            </a:pPr>
            <a:r>
              <a:rPr lang="en-US">
                <a:solidFill>
                  <a:srgbClr val="000000"/>
                </a:solidFill>
                <a:highlight>
                  <a:srgbClr val="EFF3FB"/>
                </a:highlight>
              </a:rPr>
              <a:t>https://my.amplify.com/allowlist/</a:t>
            </a:r>
            <a:endParaRPr>
              <a:solidFill>
                <a:srgbClr val="000000"/>
              </a:solidFill>
              <a:highlight>
                <a:srgbClr val="EFF3FB"/>
              </a:highlight>
            </a:endParaRPr>
          </a:p>
          <a:p>
            <a:pPr marL="0" lvl="0" indent="0" algn="l" rtl="0">
              <a:spcBef>
                <a:spcPts val="1200"/>
              </a:spcBef>
              <a:spcAft>
                <a:spcPts val="0"/>
              </a:spcAft>
              <a:buNone/>
            </a:pPr>
            <a:endParaRPr sz="900">
              <a:solidFill>
                <a:srgbClr val="000000"/>
              </a:solidFill>
              <a:highlight>
                <a:srgbClr val="EFF3FB"/>
              </a:highlight>
              <a:latin typeface="Arial"/>
              <a:ea typeface="Arial"/>
              <a:cs typeface="Arial"/>
              <a:sym typeface="Arial"/>
            </a:endParaRPr>
          </a:p>
          <a:p>
            <a:pPr marL="0" lvl="0" indent="0" algn="l" rtl="0">
              <a:spcBef>
                <a:spcPts val="1200"/>
              </a:spcBef>
              <a:spcAft>
                <a:spcPts val="1200"/>
              </a:spcAft>
              <a:buNone/>
            </a:pPr>
            <a:endParaRPr sz="900">
              <a:solidFill>
                <a:srgbClr val="000000"/>
              </a:solidFill>
              <a:highlight>
                <a:srgbClr val="EFF3FB"/>
              </a:highlight>
              <a:latin typeface="Arial"/>
              <a:ea typeface="Arial"/>
              <a:cs typeface="Arial"/>
              <a:sym typeface="Arial"/>
            </a:endParaRPr>
          </a:p>
        </p:txBody>
      </p:sp>
      <p:sp>
        <p:nvSpPr>
          <p:cNvPr id="227" name="Google Shape;227;g29dbe06f2b3_0_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228" name="Google Shape;228;g29dbe06f2b3_0_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Agenda Items</a:t>
            </a:r>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88900" lvl="0" indent="0" algn="l" rtl="0">
              <a:lnSpc>
                <a:spcPct val="90000"/>
              </a:lnSpc>
              <a:spcBef>
                <a:spcPts val="750"/>
              </a:spcBef>
              <a:spcAft>
                <a:spcPts val="0"/>
              </a:spcAft>
              <a:buSzPts val="2200"/>
              <a:buNone/>
            </a:pPr>
            <a:endParaRPr/>
          </a:p>
          <a:p>
            <a:pPr marL="457200" lvl="0" indent="-368300" algn="l" rtl="0">
              <a:lnSpc>
                <a:spcPct val="90000"/>
              </a:lnSpc>
              <a:spcBef>
                <a:spcPts val="0"/>
              </a:spcBef>
              <a:spcAft>
                <a:spcPts val="0"/>
              </a:spcAft>
              <a:buSzPts val="2200"/>
              <a:buFont typeface="Calibri"/>
              <a:buAutoNum type="romanUcPeriod"/>
            </a:pPr>
            <a:r>
              <a:rPr lang="en-US"/>
              <a:t>Overview of K-3 Literacy Screening</a:t>
            </a:r>
            <a:endParaRPr/>
          </a:p>
          <a:p>
            <a:pPr marL="457200" lvl="0" indent="-368300" algn="l" rtl="0">
              <a:lnSpc>
                <a:spcPct val="90000"/>
              </a:lnSpc>
              <a:spcBef>
                <a:spcPts val="0"/>
              </a:spcBef>
              <a:spcAft>
                <a:spcPts val="0"/>
              </a:spcAft>
              <a:buSzPts val="2200"/>
              <a:buFont typeface="Calibri"/>
              <a:buAutoNum type="romanUcPeriod"/>
            </a:pPr>
            <a:r>
              <a:rPr lang="en-US"/>
              <a:t>Roles and Responsibilities</a:t>
            </a:r>
            <a:endParaRPr/>
          </a:p>
          <a:p>
            <a:pPr marL="457200" lvl="0" indent="-368300" algn="l" rtl="0">
              <a:lnSpc>
                <a:spcPct val="90000"/>
              </a:lnSpc>
              <a:spcBef>
                <a:spcPts val="0"/>
              </a:spcBef>
              <a:spcAft>
                <a:spcPts val="0"/>
              </a:spcAft>
              <a:buSzPts val="2200"/>
              <a:buFont typeface="Calibri"/>
              <a:buAutoNum type="romanUcPeriod"/>
            </a:pPr>
            <a:r>
              <a:rPr lang="en-US"/>
              <a:t>Administration Using Amplify Platform</a:t>
            </a:r>
            <a:endParaRPr/>
          </a:p>
          <a:p>
            <a:pPr marL="457200" lvl="0" indent="-342900" algn="l" rtl="0">
              <a:lnSpc>
                <a:spcPct val="90000"/>
              </a:lnSpc>
              <a:spcBef>
                <a:spcPts val="0"/>
              </a:spcBef>
              <a:spcAft>
                <a:spcPts val="0"/>
              </a:spcAft>
              <a:buSzPts val="1800"/>
              <a:buAutoNum type="romanUcPeriod"/>
            </a:pPr>
            <a:r>
              <a:rPr lang="en-US"/>
              <a:t>Special Populations</a:t>
            </a:r>
            <a:endParaRPr/>
          </a:p>
          <a:p>
            <a:pPr marL="457200" lvl="0" indent="-368300" algn="l" rtl="0">
              <a:lnSpc>
                <a:spcPct val="90000"/>
              </a:lnSpc>
              <a:spcBef>
                <a:spcPts val="0"/>
              </a:spcBef>
              <a:spcAft>
                <a:spcPts val="0"/>
              </a:spcAft>
              <a:buSzPts val="2200"/>
              <a:buFont typeface="Calibri"/>
              <a:buAutoNum type="romanUcPeriod"/>
            </a:pPr>
            <a:r>
              <a:rPr lang="en-US"/>
              <a:t>Remote Administration</a:t>
            </a:r>
            <a:endParaRPr/>
          </a:p>
          <a:p>
            <a:pPr marL="457200" lvl="0" indent="-368300" algn="l" rtl="0">
              <a:lnSpc>
                <a:spcPct val="90000"/>
              </a:lnSpc>
              <a:spcBef>
                <a:spcPts val="0"/>
              </a:spcBef>
              <a:spcAft>
                <a:spcPts val="0"/>
              </a:spcAft>
              <a:buSzPts val="2200"/>
              <a:buFont typeface="Calibri"/>
              <a:buAutoNum type="romanUcPeriod"/>
            </a:pPr>
            <a:r>
              <a:rPr lang="en-US"/>
              <a:t> Test Security</a:t>
            </a:r>
            <a:endParaRPr/>
          </a:p>
          <a:p>
            <a:pPr marL="457200" lvl="0" indent="-368300" algn="l" rtl="0">
              <a:lnSpc>
                <a:spcPct val="90000"/>
              </a:lnSpc>
              <a:spcBef>
                <a:spcPts val="0"/>
              </a:spcBef>
              <a:spcAft>
                <a:spcPts val="0"/>
              </a:spcAft>
              <a:buSzPts val="2200"/>
              <a:buFont typeface="Calibri"/>
              <a:buAutoNum type="romanUcPeriod"/>
            </a:pPr>
            <a:r>
              <a:rPr lang="en-US"/>
              <a:t>Reporting Results</a:t>
            </a:r>
            <a:endParaRPr/>
          </a:p>
          <a:p>
            <a:pPr marL="457200" lvl="0" indent="-228600" algn="l" rtl="0">
              <a:lnSpc>
                <a:spcPct val="90000"/>
              </a:lnSpc>
              <a:spcBef>
                <a:spcPts val="0"/>
              </a:spcBef>
              <a:spcAft>
                <a:spcPts val="0"/>
              </a:spcAft>
              <a:buSzPts val="2200"/>
              <a:buFont typeface="Calibri"/>
              <a:buNone/>
            </a:pPr>
            <a:endParaRPr/>
          </a:p>
          <a:p>
            <a:pPr marL="457200" lvl="0" indent="-228600" algn="l" rtl="0">
              <a:lnSpc>
                <a:spcPct val="90000"/>
              </a:lnSpc>
              <a:spcBef>
                <a:spcPts val="0"/>
              </a:spcBef>
              <a:spcAft>
                <a:spcPts val="0"/>
              </a:spcAft>
              <a:buSzPts val="2200"/>
              <a:buFont typeface="Calibri"/>
              <a:buNone/>
            </a:pPr>
            <a:endParaRPr/>
          </a:p>
          <a:p>
            <a:pPr marL="88900" lvl="0" indent="0" algn="l" rtl="0">
              <a:lnSpc>
                <a:spcPct val="90000"/>
              </a:lnSpc>
              <a:spcBef>
                <a:spcPts val="0"/>
              </a:spcBef>
              <a:spcAft>
                <a:spcPts val="0"/>
              </a:spcAft>
              <a:buSzPts val="2200"/>
              <a:buNone/>
            </a:pPr>
            <a:endParaRPr/>
          </a:p>
          <a:p>
            <a:pPr marL="114300" marR="0" lvl="0" indent="0" algn="l" rtl="0">
              <a:lnSpc>
                <a:spcPct val="100000"/>
              </a:lnSpc>
              <a:spcBef>
                <a:spcPts val="0"/>
              </a:spcBef>
              <a:spcAft>
                <a:spcPts val="0"/>
              </a:spcAft>
              <a:buClr>
                <a:srgbClr val="000000"/>
              </a:buClr>
              <a:buSzPts val="1800"/>
              <a:buNone/>
            </a:pPr>
            <a:endParaRPr>
              <a:solidFill>
                <a:srgbClr val="000000"/>
              </a:solidFill>
            </a:endParaRPr>
          </a:p>
          <a:p>
            <a:pPr marL="0" marR="0" lvl="0" indent="0" algn="l" rtl="0">
              <a:lnSpc>
                <a:spcPct val="100000"/>
              </a:lnSpc>
              <a:spcBef>
                <a:spcPts val="0"/>
              </a:spcBef>
              <a:spcAft>
                <a:spcPts val="0"/>
              </a:spcAft>
              <a:buClr>
                <a:srgbClr val="000000"/>
              </a:buClr>
              <a:buSzPts val="1800"/>
              <a:buNone/>
            </a:pPr>
            <a:endParaRPr>
              <a:solidFill>
                <a:srgbClr val="000000"/>
              </a:solidFill>
            </a:endParaRPr>
          </a:p>
          <a:p>
            <a:pPr marL="0" lvl="0" indent="0" algn="l" rtl="0">
              <a:lnSpc>
                <a:spcPct val="100000"/>
              </a:lnSpc>
              <a:spcBef>
                <a:spcPts val="0"/>
              </a:spcBef>
              <a:spcAft>
                <a:spcPts val="0"/>
              </a:spcAft>
              <a:buClr>
                <a:srgbClr val="000000"/>
              </a:buClr>
              <a:buSzPts val="1800"/>
              <a:buNone/>
            </a:pPr>
            <a:r>
              <a:rPr lang="en-US"/>
              <a:t> </a:t>
            </a:r>
            <a:endParaRPr sz="180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a:p>
          <a:p>
            <a:pPr marL="114300" marR="0" lvl="0" indent="0" algn="l" rtl="0">
              <a:lnSpc>
                <a:spcPct val="100000"/>
              </a:lnSpc>
              <a:spcBef>
                <a:spcPts val="0"/>
              </a:spcBef>
              <a:spcAft>
                <a:spcPts val="0"/>
              </a:spcAft>
              <a:buClr>
                <a:srgbClr val="000000"/>
              </a:buClr>
              <a:buSzPts val="1800"/>
              <a:buNone/>
            </a:pPr>
            <a:endParaRPr sz="1800" i="0" u="none" strike="noStrike" cap="none">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a:solidFill>
                <a:srgbClr val="000000"/>
              </a:solidFill>
              <a:latin typeface="Calibri"/>
              <a:ea typeface="Calibri"/>
              <a:cs typeface="Calibri"/>
              <a:sym typeface="Calibri"/>
            </a:endParaRPr>
          </a:p>
        </p:txBody>
      </p:sp>
      <p:sp>
        <p:nvSpPr>
          <p:cNvPr id="98" name="Google Shape;98;p2"/>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99" name="Google Shape;99;p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96b8b9e8a0_0_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Logging into Amplify and Setting Up Accounts</a:t>
            </a:r>
            <a:endParaRPr/>
          </a:p>
        </p:txBody>
      </p:sp>
      <p:sp>
        <p:nvSpPr>
          <p:cNvPr id="235" name="Google Shape;235;g296b8b9e8a0_0_8"/>
          <p:cNvSpPr txBox="1">
            <a:spLocks noGrp="1"/>
          </p:cNvSpPr>
          <p:nvPr>
            <p:ph type="body" idx="1"/>
          </p:nvPr>
        </p:nvSpPr>
        <p:spPr>
          <a:xfrm>
            <a:off x="311700" y="1152875"/>
            <a:ext cx="8520600" cy="356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Once DTCs have been notified, they can log in using the state platform shown on the left that is clearly labeled as the state administered screening. </a:t>
            </a:r>
            <a:endParaRPr/>
          </a:p>
          <a:p>
            <a:pPr marL="0" lvl="0" indent="0" algn="l" rtl="0">
              <a:spcBef>
                <a:spcPts val="1200"/>
              </a:spcBef>
              <a:spcAft>
                <a:spcPts val="1200"/>
              </a:spcAft>
              <a:buNone/>
            </a:pPr>
            <a:endParaRPr/>
          </a:p>
        </p:txBody>
      </p:sp>
      <p:sp>
        <p:nvSpPr>
          <p:cNvPr id="236" name="Google Shape;236;g296b8b9e8a0_0_8"/>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237" name="Google Shape;237;g296b8b9e8a0_0_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pic>
        <p:nvPicPr>
          <p:cNvPr id="238" name="Google Shape;238;g296b8b9e8a0_0_8"/>
          <p:cNvPicPr preferRelativeResize="0"/>
          <p:nvPr/>
        </p:nvPicPr>
        <p:blipFill>
          <a:blip r:embed="rId3">
            <a:alphaModFix/>
          </a:blip>
          <a:stretch>
            <a:fillRect/>
          </a:stretch>
        </p:blipFill>
        <p:spPr>
          <a:xfrm>
            <a:off x="1719800" y="1885513"/>
            <a:ext cx="1873251" cy="1968501"/>
          </a:xfrm>
          <a:prstGeom prst="rect">
            <a:avLst/>
          </a:prstGeom>
          <a:noFill/>
          <a:ln>
            <a:noFill/>
          </a:ln>
        </p:spPr>
      </p:pic>
      <p:pic>
        <p:nvPicPr>
          <p:cNvPr id="239" name="Google Shape;239;g296b8b9e8a0_0_8"/>
          <p:cNvPicPr preferRelativeResize="0"/>
          <p:nvPr/>
        </p:nvPicPr>
        <p:blipFill>
          <a:blip r:embed="rId4">
            <a:alphaModFix/>
          </a:blip>
          <a:stretch>
            <a:fillRect/>
          </a:stretch>
        </p:blipFill>
        <p:spPr>
          <a:xfrm>
            <a:off x="2050075" y="2583437"/>
            <a:ext cx="572700" cy="572700"/>
          </a:xfrm>
          <a:prstGeom prst="rect">
            <a:avLst/>
          </a:prstGeom>
          <a:noFill/>
          <a:ln>
            <a:noFill/>
          </a:ln>
        </p:spPr>
      </p:pic>
      <p:sp>
        <p:nvSpPr>
          <p:cNvPr id="240" name="Google Shape;240;g296b8b9e8a0_0_8"/>
          <p:cNvSpPr txBox="1"/>
          <p:nvPr/>
        </p:nvSpPr>
        <p:spPr>
          <a:xfrm>
            <a:off x="1930050" y="3665650"/>
            <a:ext cx="2111400" cy="5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4D4D4F"/>
                </a:solidFill>
                <a:latin typeface="Public Sans"/>
                <a:ea typeface="Public Sans"/>
                <a:cs typeface="Public Sans"/>
                <a:sym typeface="Public Sans"/>
              </a:rPr>
              <a:t>Louisiana State Administered K-3 Literacy Screening</a:t>
            </a:r>
            <a:endParaRPr>
              <a:solidFill>
                <a:srgbClr val="4D4D4F"/>
              </a:solidFill>
              <a:latin typeface="Public Sans"/>
              <a:ea typeface="Public Sans"/>
              <a:cs typeface="Public Sans"/>
              <a:sym typeface="Public Sans"/>
            </a:endParaRPr>
          </a:p>
        </p:txBody>
      </p:sp>
      <p:pic>
        <p:nvPicPr>
          <p:cNvPr id="241" name="Google Shape;241;g296b8b9e8a0_0_8"/>
          <p:cNvPicPr preferRelativeResize="0"/>
          <p:nvPr/>
        </p:nvPicPr>
        <p:blipFill>
          <a:blip r:embed="rId5">
            <a:alphaModFix/>
          </a:blip>
          <a:stretch>
            <a:fillRect/>
          </a:stretch>
        </p:blipFill>
        <p:spPr>
          <a:xfrm>
            <a:off x="4279575" y="1237788"/>
            <a:ext cx="3171099" cy="3029649"/>
          </a:xfrm>
          <a:prstGeom prst="rect">
            <a:avLst/>
          </a:prstGeom>
          <a:noFill/>
          <a:ln>
            <a:noFill/>
          </a:ln>
        </p:spPr>
      </p:pic>
      <p:sp>
        <p:nvSpPr>
          <p:cNvPr id="242" name="Google Shape;242;g296b8b9e8a0_0_8"/>
          <p:cNvSpPr txBox="1"/>
          <p:nvPr/>
        </p:nvSpPr>
        <p:spPr>
          <a:xfrm>
            <a:off x="5466300" y="3661825"/>
            <a:ext cx="2160600" cy="44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4D4D4F"/>
                </a:solidFill>
                <a:latin typeface="Public Sans"/>
                <a:ea typeface="Public Sans"/>
                <a:cs typeface="Public Sans"/>
                <a:sym typeface="Public Sans"/>
              </a:rPr>
              <a:t>Other Amplify</a:t>
            </a:r>
            <a:endParaRPr>
              <a:solidFill>
                <a:srgbClr val="4D4D4F"/>
              </a:solidFill>
              <a:latin typeface="Public Sans"/>
              <a:ea typeface="Public Sans"/>
              <a:cs typeface="Public Sans"/>
              <a:sym typeface="Public Sans"/>
            </a:endParaRPr>
          </a:p>
          <a:p>
            <a:pPr marL="0" lvl="0" indent="0" algn="l" rtl="0">
              <a:spcBef>
                <a:spcPts val="0"/>
              </a:spcBef>
              <a:spcAft>
                <a:spcPts val="0"/>
              </a:spcAft>
              <a:buNone/>
            </a:pPr>
            <a:r>
              <a:rPr lang="en-US">
                <a:solidFill>
                  <a:srgbClr val="4D4D4F"/>
                </a:solidFill>
                <a:latin typeface="Public Sans"/>
                <a:ea typeface="Public Sans"/>
                <a:cs typeface="Public Sans"/>
                <a:sym typeface="Public Sans"/>
              </a:rPr>
              <a:t> Products</a:t>
            </a:r>
            <a:endParaRPr>
              <a:solidFill>
                <a:srgbClr val="4D4D4F"/>
              </a:solidFill>
              <a:latin typeface="Public Sans"/>
              <a:ea typeface="Public Sans"/>
              <a:cs typeface="Public Sans"/>
              <a:sym typeface="Public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Accessing Testing Manuals</a:t>
            </a:r>
            <a:endParaRPr/>
          </a:p>
        </p:txBody>
      </p:sp>
      <p:sp>
        <p:nvSpPr>
          <p:cNvPr id="248" name="Google Shape;248;p11"/>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750"/>
              </a:spcBef>
              <a:spcAft>
                <a:spcPts val="0"/>
              </a:spcAft>
              <a:buClr>
                <a:schemeClr val="dk1"/>
              </a:buClr>
              <a:buSzPts val="1800"/>
              <a:buFont typeface="Arial"/>
              <a:buNone/>
            </a:pPr>
            <a:r>
              <a:rPr lang="en-US"/>
              <a:t>District test coordinators will be notified when the Amplify testing manual is available. The manual will contain specific directions for assigning STCs, TAs and students. Helpful links will be included throughout the manual. However, the training modules provide all of the instructions as well.</a:t>
            </a:r>
            <a:endParaRPr/>
          </a:p>
          <a:p>
            <a:pPr marL="457200" marR="0" lvl="0" indent="-228600" algn="l" rtl="0">
              <a:lnSpc>
                <a:spcPct val="90000"/>
              </a:lnSpc>
              <a:spcBef>
                <a:spcPts val="750"/>
              </a:spcBef>
              <a:spcAft>
                <a:spcPts val="0"/>
              </a:spcAft>
              <a:buClr>
                <a:schemeClr val="dk1"/>
              </a:buClr>
              <a:buSzPts val="1800"/>
              <a:buFont typeface="Arial"/>
              <a:buNone/>
            </a:pPr>
            <a:endParaRPr/>
          </a:p>
          <a:p>
            <a:pPr marL="457200" marR="0" lvl="0" indent="-228600" algn="l" rtl="0">
              <a:lnSpc>
                <a:spcPct val="90000"/>
              </a:lnSpc>
              <a:spcBef>
                <a:spcPts val="750"/>
              </a:spcBef>
              <a:spcAft>
                <a:spcPts val="0"/>
              </a:spcAft>
              <a:buClr>
                <a:schemeClr val="dk1"/>
              </a:buClr>
              <a:buSzPts val="1800"/>
              <a:buFont typeface="Arial"/>
              <a:buNone/>
            </a:pPr>
            <a:r>
              <a:rPr lang="en-US"/>
              <a:t>An additional manual, </a:t>
            </a:r>
            <a:r>
              <a:rPr lang="en-US" b="1" i="1"/>
              <a:t>Louisiana Specific Instructions and Oaths Guide</a:t>
            </a:r>
            <a:r>
              <a:rPr lang="en-US"/>
              <a:t>, will include oaths of security, details about accommodations, and test security reminders.</a:t>
            </a:r>
            <a:endParaRPr/>
          </a:p>
        </p:txBody>
      </p:sp>
      <p:sp>
        <p:nvSpPr>
          <p:cNvPr id="249" name="Google Shape;249;p11"/>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250" name="Google Shape;250;p1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Preparation of Testing Materials for Students</a:t>
            </a:r>
            <a:endParaRPr/>
          </a:p>
        </p:txBody>
      </p:sp>
      <p:sp>
        <p:nvSpPr>
          <p:cNvPr id="256" name="Google Shape;256;p1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Amplify will not ship any printed materials. Materials needed for screening are included in the system. The training explains this process.</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p:txBody>
      </p:sp>
      <p:sp>
        <p:nvSpPr>
          <p:cNvPr id="257" name="Google Shape;257;p12"/>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258" name="Google Shape;258;p1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pic>
        <p:nvPicPr>
          <p:cNvPr id="259" name="Google Shape;259;p12"/>
          <p:cNvPicPr preferRelativeResize="0"/>
          <p:nvPr/>
        </p:nvPicPr>
        <p:blipFill>
          <a:blip r:embed="rId3">
            <a:alphaModFix/>
          </a:blip>
          <a:stretch>
            <a:fillRect/>
          </a:stretch>
        </p:blipFill>
        <p:spPr>
          <a:xfrm>
            <a:off x="2129584" y="1957200"/>
            <a:ext cx="5182890" cy="31863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9fdcc6b26d_0_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Online Screening</a:t>
            </a:r>
            <a:endParaRPr/>
          </a:p>
        </p:txBody>
      </p:sp>
      <p:sp>
        <p:nvSpPr>
          <p:cNvPr id="266" name="Google Shape;266;g29fdcc6b26d_0_1"/>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mCLASS system is considered an online screening platform and was not intended as a paper administration. All scores must be entered into the system for students unless they are eligible for alternate assessment and the LAAR is used for scoring. </a:t>
            </a:r>
            <a:endParaRPr/>
          </a:p>
          <a:p>
            <a:pPr marL="0" lvl="0" indent="0" algn="l" rtl="0">
              <a:spcBef>
                <a:spcPts val="1200"/>
              </a:spcBef>
              <a:spcAft>
                <a:spcPts val="0"/>
              </a:spcAft>
              <a:buNone/>
            </a:pPr>
            <a:endParaRPr/>
          </a:p>
          <a:p>
            <a:pPr marL="0" lvl="0" indent="0" algn="l" rtl="0">
              <a:spcBef>
                <a:spcPts val="1200"/>
              </a:spcBef>
              <a:spcAft>
                <a:spcPts val="1200"/>
              </a:spcAft>
              <a:buNone/>
            </a:pPr>
            <a:r>
              <a:rPr lang="en-US"/>
              <a:t>There is no opportunity outside of the system to report scores to the department for students who are not participating in the alternate assessment. </a:t>
            </a:r>
            <a:endParaRPr/>
          </a:p>
        </p:txBody>
      </p:sp>
      <p:sp>
        <p:nvSpPr>
          <p:cNvPr id="267" name="Google Shape;267;g29fdcc6b26d_0_1"/>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268" name="Google Shape;268;g29fdcc6b26d_0_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9fd942a931_1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Paperless Screening</a:t>
            </a:r>
            <a:endParaRPr/>
          </a:p>
        </p:txBody>
      </p:sp>
      <p:sp>
        <p:nvSpPr>
          <p:cNvPr id="275" name="Google Shape;275;g29fd942a931_1_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Test administrators can use two devices to administer the screener without printing materials.</a:t>
            </a:r>
            <a:endParaRPr/>
          </a:p>
          <a:p>
            <a:pPr marL="457200" lvl="0" indent="-323850" algn="l" rtl="0">
              <a:spcBef>
                <a:spcPts val="1200"/>
              </a:spcBef>
              <a:spcAft>
                <a:spcPts val="0"/>
              </a:spcAft>
              <a:buClr>
                <a:srgbClr val="1D1C1D"/>
              </a:buClr>
              <a:buSzPts val="1500"/>
              <a:buFont typeface="Public Sans"/>
              <a:buChar char="●"/>
            </a:pPr>
            <a:r>
              <a:rPr lang="en-US" sz="1500" b="1">
                <a:solidFill>
                  <a:srgbClr val="1D1C1D"/>
                </a:solidFill>
                <a:highlight>
                  <a:srgbClr val="F8F8F8"/>
                </a:highlight>
              </a:rPr>
              <a:t>Directions for teachers (assuming already logged in on primary device)</a:t>
            </a:r>
            <a:endParaRPr sz="1500" b="1">
              <a:solidFill>
                <a:srgbClr val="1D1C1D"/>
              </a:solidFill>
              <a:highlight>
                <a:srgbClr val="F8F8F8"/>
              </a:highlight>
            </a:endParaRPr>
          </a:p>
          <a:p>
            <a:pPr marL="0" lvl="0" indent="0" algn="l" rtl="0">
              <a:spcBef>
                <a:spcPts val="1200"/>
              </a:spcBef>
              <a:spcAft>
                <a:spcPts val="0"/>
              </a:spcAft>
              <a:buNone/>
            </a:pPr>
            <a:r>
              <a:rPr lang="en-US" sz="1500">
                <a:solidFill>
                  <a:srgbClr val="1D1C1D"/>
                </a:solidFill>
                <a:highlight>
                  <a:srgbClr val="F8F8F8"/>
                </a:highlight>
              </a:rPr>
              <a:t>   1. 	 Log into mCLASS using teacher credentials on the second device</a:t>
            </a:r>
            <a:endParaRPr sz="1500">
              <a:solidFill>
                <a:srgbClr val="1D1C1D"/>
              </a:solidFill>
              <a:highlight>
                <a:srgbClr val="F8F8F8"/>
              </a:highlight>
            </a:endParaRPr>
          </a:p>
          <a:p>
            <a:pPr marL="0" lvl="0" indent="0" algn="l" rtl="0">
              <a:spcBef>
                <a:spcPts val="1200"/>
              </a:spcBef>
              <a:spcAft>
                <a:spcPts val="0"/>
              </a:spcAft>
              <a:buNone/>
            </a:pPr>
            <a:r>
              <a:rPr lang="en-US" sz="1500">
                <a:solidFill>
                  <a:srgbClr val="1D1C1D"/>
                </a:solidFill>
                <a:highlight>
                  <a:srgbClr val="F8F8F8"/>
                </a:highlight>
              </a:rPr>
              <a:t>   2. 	Navigate to the PD library</a:t>
            </a:r>
            <a:endParaRPr sz="1500">
              <a:solidFill>
                <a:srgbClr val="1D1C1D"/>
              </a:solidFill>
              <a:highlight>
                <a:srgbClr val="F8F8F8"/>
              </a:highlight>
            </a:endParaRPr>
          </a:p>
          <a:p>
            <a:pPr marL="0" lvl="0" indent="0" algn="l" rtl="0">
              <a:spcBef>
                <a:spcPts val="1200"/>
              </a:spcBef>
              <a:spcAft>
                <a:spcPts val="0"/>
              </a:spcAft>
              <a:buNone/>
            </a:pPr>
            <a:r>
              <a:rPr lang="en-US" sz="1500">
                <a:solidFill>
                  <a:srgbClr val="1D1C1D"/>
                </a:solidFill>
                <a:highlight>
                  <a:srgbClr val="F8F8F8"/>
                </a:highlight>
              </a:rPr>
              <a:t>   3. 	Access the PDFs in the PD library. Choose the correct measure and time of year</a:t>
            </a:r>
            <a:endParaRPr sz="1500">
              <a:solidFill>
                <a:srgbClr val="1D1C1D"/>
              </a:solidFill>
              <a:highlight>
                <a:srgbClr val="F8F8F8"/>
              </a:highlight>
            </a:endParaRPr>
          </a:p>
          <a:p>
            <a:pPr marL="0" lvl="0" indent="0" algn="l" rtl="0">
              <a:spcBef>
                <a:spcPts val="1200"/>
              </a:spcBef>
              <a:spcAft>
                <a:spcPts val="0"/>
              </a:spcAft>
              <a:buNone/>
            </a:pPr>
            <a:r>
              <a:rPr lang="en-US" sz="1500">
                <a:solidFill>
                  <a:srgbClr val="1D1C1D"/>
                </a:solidFill>
                <a:highlight>
                  <a:srgbClr val="F8F8F8"/>
                </a:highlight>
              </a:rPr>
              <a:t>   4. 	Open the pdf and navigate to the correct page for the student</a:t>
            </a:r>
            <a:endParaRPr sz="1500">
              <a:solidFill>
                <a:srgbClr val="1D1C1D"/>
              </a:solidFill>
              <a:highlight>
                <a:srgbClr val="F8F8F8"/>
              </a:highlight>
            </a:endParaRPr>
          </a:p>
          <a:p>
            <a:pPr marL="0" lvl="0" indent="0" algn="l" rtl="0">
              <a:spcBef>
                <a:spcPts val="1200"/>
              </a:spcBef>
              <a:spcAft>
                <a:spcPts val="1200"/>
              </a:spcAft>
              <a:buNone/>
            </a:pPr>
            <a:endParaRPr/>
          </a:p>
        </p:txBody>
      </p:sp>
      <p:sp>
        <p:nvSpPr>
          <p:cNvPr id="276" name="Google Shape;276;g29fd942a931_1_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277" name="Google Shape;277;g29fd942a931_1_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Notice to District Test Coordinators</a:t>
            </a:r>
            <a:endParaRPr/>
          </a:p>
        </p:txBody>
      </p:sp>
      <p:sp>
        <p:nvSpPr>
          <p:cNvPr id="283" name="Google Shape;283;p14"/>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57150" marR="0" lvl="0" indent="-228600" algn="l" rtl="0">
              <a:lnSpc>
                <a:spcPct val="90000"/>
              </a:lnSpc>
              <a:spcBef>
                <a:spcPts val="750"/>
              </a:spcBef>
              <a:spcAft>
                <a:spcPts val="0"/>
              </a:spcAft>
              <a:buClr>
                <a:schemeClr val="dk1"/>
              </a:buClr>
              <a:buSzPts val="1800"/>
              <a:buFont typeface="Arial"/>
              <a:buNone/>
            </a:pPr>
            <a:r>
              <a:rPr lang="en-US"/>
              <a:t>     DTCs will be invited to begin the mCLASS process and create a password through an email from Amplify. </a:t>
            </a:r>
            <a:endParaRPr/>
          </a:p>
          <a:p>
            <a:pPr marL="457200" marR="0" lvl="0" indent="-342900" algn="l" rtl="0">
              <a:lnSpc>
                <a:spcPct val="90000"/>
              </a:lnSpc>
              <a:spcBef>
                <a:spcPts val="750"/>
              </a:spcBef>
              <a:spcAft>
                <a:spcPts val="0"/>
              </a:spcAft>
              <a:buSzPts val="1800"/>
              <a:buChar char="●"/>
            </a:pPr>
            <a:r>
              <a:rPr lang="en-US"/>
              <a:t>Emails were provided to Amplify by the department. The only persons who will have a district account are the DTCs of record.</a:t>
            </a:r>
            <a:endParaRPr/>
          </a:p>
          <a:p>
            <a:pPr marL="457200" marR="0" lvl="0" indent="-342900" algn="l" rtl="0">
              <a:lnSpc>
                <a:spcPct val="90000"/>
              </a:lnSpc>
              <a:spcBef>
                <a:spcPts val="0"/>
              </a:spcBef>
              <a:spcAft>
                <a:spcPts val="0"/>
              </a:spcAft>
              <a:buSzPts val="1800"/>
              <a:buChar char="●"/>
            </a:pPr>
            <a:r>
              <a:rPr lang="en-US"/>
              <a:t>DTCs and STCs will be directed to an Admin Portal in Amplify that allow for management of:</a:t>
            </a:r>
            <a:endParaRPr/>
          </a:p>
          <a:p>
            <a:pPr marL="914400" marR="0" lvl="1" indent="-342900" algn="l" rtl="0">
              <a:lnSpc>
                <a:spcPct val="90000"/>
              </a:lnSpc>
              <a:spcBef>
                <a:spcPts val="0"/>
              </a:spcBef>
              <a:spcAft>
                <a:spcPts val="0"/>
              </a:spcAft>
              <a:buSzPts val="1800"/>
              <a:buChar char="○"/>
            </a:pPr>
            <a:r>
              <a:rPr lang="en-US"/>
              <a:t>Staff</a:t>
            </a:r>
            <a:endParaRPr/>
          </a:p>
          <a:p>
            <a:pPr marL="914400" marR="0" lvl="1" indent="-342900" algn="l" rtl="0">
              <a:lnSpc>
                <a:spcPct val="90000"/>
              </a:lnSpc>
              <a:spcBef>
                <a:spcPts val="0"/>
              </a:spcBef>
              <a:spcAft>
                <a:spcPts val="0"/>
              </a:spcAft>
              <a:buSzPts val="1800"/>
              <a:buChar char="○"/>
            </a:pPr>
            <a:r>
              <a:rPr lang="en-US"/>
              <a:t>Students</a:t>
            </a:r>
            <a:endParaRPr/>
          </a:p>
          <a:p>
            <a:pPr marL="914400" marR="0" lvl="1" indent="-342900" algn="l" rtl="0">
              <a:lnSpc>
                <a:spcPct val="90000"/>
              </a:lnSpc>
              <a:spcBef>
                <a:spcPts val="0"/>
              </a:spcBef>
              <a:spcAft>
                <a:spcPts val="0"/>
              </a:spcAft>
              <a:buSzPts val="1800"/>
              <a:buChar char="○"/>
            </a:pPr>
            <a:r>
              <a:rPr lang="en-US"/>
              <a:t>Classes</a:t>
            </a:r>
            <a:endParaRPr/>
          </a:p>
          <a:p>
            <a:pPr marL="457200" marR="0" lvl="0" indent="-342900" algn="l" rtl="0">
              <a:lnSpc>
                <a:spcPct val="90000"/>
              </a:lnSpc>
              <a:spcBef>
                <a:spcPts val="0"/>
              </a:spcBef>
              <a:spcAft>
                <a:spcPts val="0"/>
              </a:spcAft>
              <a:buSzPts val="1800"/>
              <a:buChar char="●"/>
            </a:pPr>
            <a:r>
              <a:rPr lang="en-US"/>
              <a:t>Permissions are set by access level (DTCs have district access to all schools and students; STCs have access for their site only)</a:t>
            </a:r>
            <a:endParaRPr/>
          </a:p>
          <a:p>
            <a:pPr marL="114300" lvl="0" indent="0" algn="l" rtl="0">
              <a:lnSpc>
                <a:spcPct val="90000"/>
              </a:lnSpc>
              <a:spcBef>
                <a:spcPts val="750"/>
              </a:spcBef>
              <a:spcAft>
                <a:spcPts val="0"/>
              </a:spcAft>
              <a:buSzPts val="1800"/>
              <a:buNone/>
            </a:pPr>
            <a:endParaRPr/>
          </a:p>
        </p:txBody>
      </p:sp>
      <p:sp>
        <p:nvSpPr>
          <p:cNvPr id="284" name="Google Shape;284;p14"/>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285" name="Google Shape;285;p14"/>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9f9f45a358_0_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District Test Coordinator Setup</a:t>
            </a:r>
            <a:endParaRPr/>
          </a:p>
        </p:txBody>
      </p:sp>
      <p:sp>
        <p:nvSpPr>
          <p:cNvPr id="292" name="Google Shape;292;g29f9f45a358_0_3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457200" lvl="0" indent="-342900" algn="l" rtl="0">
              <a:lnSpc>
                <a:spcPct val="110000"/>
              </a:lnSpc>
              <a:spcBef>
                <a:spcPts val="0"/>
              </a:spcBef>
              <a:spcAft>
                <a:spcPts val="0"/>
              </a:spcAft>
              <a:buClr>
                <a:srgbClr val="000000"/>
              </a:buClr>
              <a:buSzPts val="1800"/>
              <a:buAutoNum type="arabicPeriod"/>
            </a:pPr>
            <a:r>
              <a:rPr lang="en-US">
                <a:solidFill>
                  <a:srgbClr val="000000"/>
                </a:solidFill>
              </a:rPr>
              <a:t>In </a:t>
            </a:r>
            <a:r>
              <a:rPr lang="en-US" u="sng">
                <a:solidFill>
                  <a:srgbClr val="1155C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 supported web browser</a:t>
            </a:r>
            <a:r>
              <a:rPr lang="en-US">
                <a:solidFill>
                  <a:srgbClr val="000000"/>
                </a:solidFill>
              </a:rPr>
              <a:t>, navigate to my.amplify.com/login/louisiana. </a:t>
            </a:r>
            <a:endParaRPr>
              <a:solidFill>
                <a:srgbClr val="000000"/>
              </a:solidFill>
            </a:endParaRPr>
          </a:p>
          <a:p>
            <a:pPr marL="457200" lvl="0" indent="-342900" algn="l" rtl="0">
              <a:lnSpc>
                <a:spcPct val="110000"/>
              </a:lnSpc>
              <a:spcBef>
                <a:spcPts val="300"/>
              </a:spcBef>
              <a:spcAft>
                <a:spcPts val="0"/>
              </a:spcAft>
              <a:buClr>
                <a:srgbClr val="000000"/>
              </a:buClr>
              <a:buSzPts val="1800"/>
              <a:buFont typeface="Roboto"/>
              <a:buAutoNum type="arabicPeriod"/>
            </a:pPr>
            <a:r>
              <a:rPr lang="en-US">
                <a:solidFill>
                  <a:srgbClr val="000000"/>
                </a:solidFill>
              </a:rPr>
              <a:t>Under the “State Administered K-3 Screener” tab, select </a:t>
            </a:r>
            <a:r>
              <a:rPr lang="en-US" b="1">
                <a:solidFill>
                  <a:srgbClr val="000000"/>
                </a:solidFill>
              </a:rPr>
              <a:t>Staff Login</a:t>
            </a:r>
            <a:r>
              <a:rPr lang="en-US">
                <a:solidFill>
                  <a:srgbClr val="000000"/>
                </a:solidFill>
              </a:rPr>
              <a:t>.</a:t>
            </a:r>
            <a:endParaRPr>
              <a:solidFill>
                <a:srgbClr val="000000"/>
              </a:solidFill>
            </a:endParaRPr>
          </a:p>
          <a:p>
            <a:pPr marL="457200" lvl="0" indent="-342900" algn="l" rtl="0">
              <a:lnSpc>
                <a:spcPct val="110000"/>
              </a:lnSpc>
              <a:spcBef>
                <a:spcPts val="300"/>
              </a:spcBef>
              <a:spcAft>
                <a:spcPts val="0"/>
              </a:spcAft>
              <a:buClr>
                <a:srgbClr val="000000"/>
              </a:buClr>
              <a:buSzPts val="1800"/>
              <a:buAutoNum type="arabicPeriod"/>
            </a:pPr>
            <a:r>
              <a:rPr lang="en-US">
                <a:solidFill>
                  <a:srgbClr val="000000"/>
                </a:solidFill>
              </a:rPr>
              <a:t>Log in with the credentials you set in Step 1. </a:t>
            </a:r>
            <a:endParaRPr>
              <a:solidFill>
                <a:srgbClr val="000000"/>
              </a:solidFill>
            </a:endParaRPr>
          </a:p>
          <a:p>
            <a:pPr marL="457200" lvl="0" indent="-342900" algn="l" rtl="0">
              <a:lnSpc>
                <a:spcPct val="110000"/>
              </a:lnSpc>
              <a:spcBef>
                <a:spcPts val="300"/>
              </a:spcBef>
              <a:spcAft>
                <a:spcPts val="0"/>
              </a:spcAft>
              <a:buClr>
                <a:srgbClr val="000000"/>
              </a:buClr>
              <a:buSzPts val="1800"/>
              <a:buFont typeface="Roboto"/>
              <a:buAutoNum type="arabicPeriod"/>
            </a:pPr>
            <a:r>
              <a:rPr lang="en-US">
                <a:solidFill>
                  <a:srgbClr val="000000"/>
                </a:solidFill>
              </a:rPr>
              <a:t>Educator Home displays. Click the first recommendations card, for </a:t>
            </a:r>
            <a:r>
              <a:rPr lang="en-US" b="1">
                <a:solidFill>
                  <a:srgbClr val="000000"/>
                </a:solidFill>
              </a:rPr>
              <a:t>Admin Portal</a:t>
            </a:r>
            <a:r>
              <a:rPr lang="en-US">
                <a:solidFill>
                  <a:srgbClr val="000000"/>
                </a:solidFill>
              </a:rPr>
              <a:t>. </a:t>
            </a:r>
            <a:endParaRPr>
              <a:solidFill>
                <a:srgbClr val="000000"/>
              </a:solidFill>
            </a:endParaRPr>
          </a:p>
          <a:p>
            <a:pPr marL="457200" lvl="0" indent="-342900" algn="l" rtl="0">
              <a:lnSpc>
                <a:spcPct val="110000"/>
              </a:lnSpc>
              <a:spcBef>
                <a:spcPts val="300"/>
              </a:spcBef>
              <a:spcAft>
                <a:spcPts val="0"/>
              </a:spcAft>
              <a:buClr>
                <a:srgbClr val="000000"/>
              </a:buClr>
              <a:buSzPts val="1800"/>
              <a:buAutoNum type="arabicPeriod"/>
            </a:pPr>
            <a:r>
              <a:rPr lang="en-US">
                <a:solidFill>
                  <a:srgbClr val="000000"/>
                </a:solidFill>
              </a:rPr>
              <a:t>In the Admin Portal, you should see:</a:t>
            </a:r>
            <a:endParaRPr>
              <a:solidFill>
                <a:srgbClr val="000000"/>
              </a:solidFill>
            </a:endParaRPr>
          </a:p>
          <a:p>
            <a:pPr marL="914400" lvl="1" indent="-342900" algn="l" rtl="0">
              <a:lnSpc>
                <a:spcPct val="110000"/>
              </a:lnSpc>
              <a:spcBef>
                <a:spcPts val="300"/>
              </a:spcBef>
              <a:spcAft>
                <a:spcPts val="0"/>
              </a:spcAft>
              <a:buClr>
                <a:srgbClr val="000000"/>
              </a:buClr>
              <a:buSzPts val="1800"/>
              <a:buAutoNum type="alphaLcPeriod"/>
            </a:pPr>
            <a:r>
              <a:rPr lang="en-US">
                <a:solidFill>
                  <a:srgbClr val="000000"/>
                </a:solidFill>
              </a:rPr>
              <a:t>The Rosters Homepage with links to all sections of the site</a:t>
            </a:r>
            <a:endParaRPr>
              <a:solidFill>
                <a:srgbClr val="000000"/>
              </a:solidFill>
            </a:endParaRPr>
          </a:p>
          <a:p>
            <a:pPr marL="914400" lvl="1" indent="-342900" algn="l" rtl="0">
              <a:lnSpc>
                <a:spcPct val="110000"/>
              </a:lnSpc>
              <a:spcBef>
                <a:spcPts val="300"/>
              </a:spcBef>
              <a:spcAft>
                <a:spcPts val="0"/>
              </a:spcAft>
              <a:buClr>
                <a:srgbClr val="000000"/>
              </a:buClr>
              <a:buSzPts val="1800"/>
              <a:buAutoNum type="alphaLcPeriod"/>
            </a:pPr>
            <a:r>
              <a:rPr lang="en-US">
                <a:solidFill>
                  <a:srgbClr val="000000"/>
                </a:solidFill>
              </a:rPr>
              <a:t>Help articles specific to the K–3 Literacy Screener implementation</a:t>
            </a:r>
            <a:endParaRPr>
              <a:solidFill>
                <a:srgbClr val="000000"/>
              </a:solidFill>
            </a:endParaRPr>
          </a:p>
          <a:p>
            <a:pPr marL="914400" lvl="1" indent="-342900" algn="l" rtl="0">
              <a:lnSpc>
                <a:spcPct val="110000"/>
              </a:lnSpc>
              <a:spcBef>
                <a:spcPts val="300"/>
              </a:spcBef>
              <a:spcAft>
                <a:spcPts val="0"/>
              </a:spcAft>
              <a:buClr>
                <a:srgbClr val="000000"/>
              </a:buClr>
              <a:buSzPts val="1800"/>
              <a:buAutoNum type="alphaLcPeriod"/>
            </a:pPr>
            <a:r>
              <a:rPr lang="en-US">
                <a:solidFill>
                  <a:srgbClr val="000000"/>
                </a:solidFill>
              </a:rPr>
              <a:t>Student data provided by the Louisiana Department of Education</a:t>
            </a:r>
            <a:endParaRPr>
              <a:solidFill>
                <a:srgbClr val="000000"/>
              </a:solidFill>
            </a:endParaRPr>
          </a:p>
          <a:p>
            <a:pPr marL="0" lvl="0" indent="0" algn="l" rtl="0">
              <a:lnSpc>
                <a:spcPct val="110000"/>
              </a:lnSpc>
              <a:spcBef>
                <a:spcPts val="300"/>
              </a:spcBef>
              <a:spcAft>
                <a:spcPts val="0"/>
              </a:spcAft>
              <a:buNone/>
            </a:pPr>
            <a:endParaRPr sz="1100">
              <a:solidFill>
                <a:srgbClr val="000000"/>
              </a:solidFill>
              <a:latin typeface="Roboto"/>
              <a:ea typeface="Roboto"/>
              <a:cs typeface="Roboto"/>
              <a:sym typeface="Roboto"/>
            </a:endParaRPr>
          </a:p>
          <a:p>
            <a:pPr marL="0" lvl="0" indent="0" algn="l" rtl="0">
              <a:spcBef>
                <a:spcPts val="300"/>
              </a:spcBef>
              <a:spcAft>
                <a:spcPts val="1200"/>
              </a:spcAft>
              <a:buNone/>
            </a:pPr>
            <a:endParaRPr/>
          </a:p>
        </p:txBody>
      </p:sp>
      <p:sp>
        <p:nvSpPr>
          <p:cNvPr id="293" name="Google Shape;293;g29f9f45a358_0_3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294" name="Google Shape;294;g29f9f45a358_0_3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9f9f45a358_0_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Assigning School Test Coordinators</a:t>
            </a:r>
            <a:endParaRPr/>
          </a:p>
        </p:txBody>
      </p:sp>
      <p:sp>
        <p:nvSpPr>
          <p:cNvPr id="301" name="Google Shape;301;g29f9f45a358_0_28"/>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Once DTCs have completed setting up their account and password, they will add school test coordinators (STC). </a:t>
            </a:r>
            <a:endParaRPr/>
          </a:p>
          <a:p>
            <a:pPr marL="0" lvl="0" indent="0" algn="l" rtl="0">
              <a:lnSpc>
                <a:spcPct val="110000"/>
              </a:lnSpc>
              <a:spcBef>
                <a:spcPts val="1200"/>
              </a:spcBef>
              <a:spcAft>
                <a:spcPts val="0"/>
              </a:spcAft>
              <a:buNone/>
            </a:pPr>
            <a:r>
              <a:rPr lang="en-US" sz="1600">
                <a:solidFill>
                  <a:srgbClr val="000000"/>
                </a:solidFill>
              </a:rPr>
              <a:t>All staff accounts must be connected to a genuine email inbox for the staff to set their own passwords. If you intend to manage all enrollment and rostering for your district, you can skip this step and review the </a:t>
            </a:r>
            <a:r>
              <a:rPr lang="en-US" sz="1600" b="1" u="sng">
                <a:solidFill>
                  <a:srgbClr val="000000"/>
                </a:solidFill>
              </a:rPr>
              <a:t>School Test Coordinator Rostering Guide</a:t>
            </a:r>
            <a:r>
              <a:rPr lang="en-US" sz="1600">
                <a:solidFill>
                  <a:srgbClr val="000000"/>
                </a:solidFill>
              </a:rPr>
              <a:t>.</a:t>
            </a:r>
            <a:endParaRPr sz="1600">
              <a:solidFill>
                <a:srgbClr val="000000"/>
              </a:solidFill>
            </a:endParaRPr>
          </a:p>
          <a:p>
            <a:pPr marL="0" lvl="0" indent="0" algn="l" rtl="0">
              <a:lnSpc>
                <a:spcPct val="110000"/>
              </a:lnSpc>
              <a:spcBef>
                <a:spcPts val="300"/>
              </a:spcBef>
              <a:spcAft>
                <a:spcPts val="0"/>
              </a:spcAft>
              <a:buNone/>
            </a:pPr>
            <a:endParaRPr sz="1600">
              <a:solidFill>
                <a:srgbClr val="000000"/>
              </a:solidFill>
            </a:endParaRPr>
          </a:p>
          <a:p>
            <a:pPr marL="457200" lvl="0" indent="-330200" algn="l" rtl="0">
              <a:lnSpc>
                <a:spcPct val="110000"/>
              </a:lnSpc>
              <a:spcBef>
                <a:spcPts val="300"/>
              </a:spcBef>
              <a:spcAft>
                <a:spcPts val="0"/>
              </a:spcAft>
              <a:buClr>
                <a:srgbClr val="000000"/>
              </a:buClr>
              <a:buSzPts val="1600"/>
              <a:buAutoNum type="arabicPeriod"/>
            </a:pPr>
            <a:r>
              <a:rPr lang="en-US" sz="1600">
                <a:solidFill>
                  <a:srgbClr val="000000"/>
                </a:solidFill>
              </a:rPr>
              <a:t>In the Admin Portal, navigate to the </a:t>
            </a:r>
            <a:r>
              <a:rPr lang="en-US" sz="1600" u="sng">
                <a:solidFill>
                  <a:srgbClr val="1155C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Staff List</a:t>
            </a:r>
            <a:r>
              <a:rPr lang="en-US" sz="1600">
                <a:solidFill>
                  <a:srgbClr val="000000"/>
                </a:solidFill>
              </a:rPr>
              <a:t>. </a:t>
            </a:r>
            <a:endParaRPr sz="1600">
              <a:solidFill>
                <a:srgbClr val="000000"/>
              </a:solidFill>
            </a:endParaRPr>
          </a:p>
          <a:p>
            <a:pPr marL="457200" lvl="0" indent="-330200" algn="l" rtl="0">
              <a:lnSpc>
                <a:spcPct val="110000"/>
              </a:lnSpc>
              <a:spcBef>
                <a:spcPts val="0"/>
              </a:spcBef>
              <a:spcAft>
                <a:spcPts val="0"/>
              </a:spcAft>
              <a:buClr>
                <a:srgbClr val="000000"/>
              </a:buClr>
              <a:buSzPts val="1600"/>
              <a:buAutoNum type="arabicPeriod"/>
            </a:pPr>
            <a:r>
              <a:rPr lang="en-US" sz="1600">
                <a:solidFill>
                  <a:srgbClr val="000000"/>
                </a:solidFill>
              </a:rPr>
              <a:t>Follow the instructions to create a single staff member or many staff members:  </a:t>
            </a:r>
            <a:r>
              <a:rPr lang="en-US" sz="1600" u="sng">
                <a:solidFill>
                  <a:srgbClr val="1155CC"/>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https://my.amplify.com/help/en/articles/8482846-ldoe-admin-portal-create-staff-accounts</a:t>
            </a:r>
            <a:r>
              <a:rPr lang="en-US" sz="1600">
                <a:solidFill>
                  <a:srgbClr val="000000"/>
                </a:solidFill>
              </a:rPr>
              <a:t> </a:t>
            </a:r>
            <a:endParaRPr sz="1600">
              <a:solidFill>
                <a:srgbClr val="000000"/>
              </a:solidFill>
            </a:endParaRPr>
          </a:p>
          <a:p>
            <a:pPr marL="0" lvl="0" indent="0" algn="l" rtl="0">
              <a:spcBef>
                <a:spcPts val="300"/>
              </a:spcBef>
              <a:spcAft>
                <a:spcPts val="1200"/>
              </a:spcAft>
              <a:buNone/>
            </a:pPr>
            <a:endParaRPr/>
          </a:p>
        </p:txBody>
      </p:sp>
      <p:sp>
        <p:nvSpPr>
          <p:cNvPr id="302" name="Google Shape;302;g29f9f45a358_0_28"/>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303" name="Google Shape;303;g29f9f45a358_0_2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9f9f45a358_0_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Sending Password Email Links to STCs</a:t>
            </a:r>
            <a:endParaRPr/>
          </a:p>
        </p:txBody>
      </p:sp>
      <p:sp>
        <p:nvSpPr>
          <p:cNvPr id="310" name="Google Shape;310;g29f9f45a358_0_44"/>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457200" lvl="0" indent="-342900" algn="l" rtl="0">
              <a:lnSpc>
                <a:spcPct val="110000"/>
              </a:lnSpc>
              <a:spcBef>
                <a:spcPts val="0"/>
              </a:spcBef>
              <a:spcAft>
                <a:spcPts val="0"/>
              </a:spcAft>
              <a:buClr>
                <a:srgbClr val="000000"/>
              </a:buClr>
              <a:buSzPts val="1800"/>
              <a:buAutoNum type="arabicPeriod"/>
            </a:pPr>
            <a:r>
              <a:rPr lang="en-US">
                <a:solidFill>
                  <a:srgbClr val="000000"/>
                </a:solidFill>
              </a:rPr>
              <a:t>Once your School Test Coordinators’ accounts are set up, navigate back to the Staff List.</a:t>
            </a:r>
            <a:endParaRPr>
              <a:solidFill>
                <a:srgbClr val="000000"/>
              </a:solidFill>
            </a:endParaRPr>
          </a:p>
          <a:p>
            <a:pPr marL="457200" lvl="0" indent="-342900" algn="l" rtl="0">
              <a:lnSpc>
                <a:spcPct val="110000"/>
              </a:lnSpc>
              <a:spcBef>
                <a:spcPts val="0"/>
              </a:spcBef>
              <a:spcAft>
                <a:spcPts val="0"/>
              </a:spcAft>
              <a:buClr>
                <a:srgbClr val="000000"/>
              </a:buClr>
              <a:buSzPts val="1800"/>
              <a:buAutoNum type="arabicPeriod"/>
            </a:pPr>
            <a:r>
              <a:rPr lang="en-US">
                <a:solidFill>
                  <a:srgbClr val="000000"/>
                </a:solidFill>
              </a:rPr>
              <a:t>Select all staff and follow the instructions to send them to a login link to reset their passwords. This will send the staff the same email you received in Step 1 for your password.  </a:t>
            </a:r>
            <a:r>
              <a:rPr lang="en-US" u="sng">
                <a:solidFill>
                  <a:srgbClr val="1155C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https://my.amplify.com/help/en/articles/8481523-ldoe-admin-portal-staff-list#h_b3c38eb639</a:t>
            </a:r>
            <a:r>
              <a:rPr lang="en-US">
                <a:solidFill>
                  <a:srgbClr val="000000"/>
                </a:solidFill>
              </a:rPr>
              <a:t> </a:t>
            </a:r>
            <a:endParaRPr>
              <a:solidFill>
                <a:srgbClr val="000000"/>
              </a:solidFill>
            </a:endParaRPr>
          </a:p>
          <a:p>
            <a:pPr marL="0" lvl="0" indent="0" algn="l" rtl="0">
              <a:lnSpc>
                <a:spcPct val="110000"/>
              </a:lnSpc>
              <a:spcBef>
                <a:spcPts val="300"/>
              </a:spcBef>
              <a:spcAft>
                <a:spcPts val="0"/>
              </a:spcAft>
              <a:buNone/>
            </a:pPr>
            <a:endParaRPr>
              <a:solidFill>
                <a:srgbClr val="000000"/>
              </a:solidFill>
            </a:endParaRPr>
          </a:p>
          <a:p>
            <a:pPr marL="0" lvl="0" indent="0" algn="l" rtl="0">
              <a:spcBef>
                <a:spcPts val="300"/>
              </a:spcBef>
              <a:spcAft>
                <a:spcPts val="1200"/>
              </a:spcAft>
              <a:buNone/>
            </a:pPr>
            <a:endParaRPr/>
          </a:p>
        </p:txBody>
      </p:sp>
      <p:sp>
        <p:nvSpPr>
          <p:cNvPr id="311" name="Google Shape;311;g29f9f45a358_0_44"/>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312" name="Google Shape;312;g29f9f45a358_0_44"/>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Assigning Test Administrators</a:t>
            </a:r>
            <a:endParaRPr/>
          </a:p>
        </p:txBody>
      </p:sp>
      <p:sp>
        <p:nvSpPr>
          <p:cNvPr id="318" name="Google Shape;318;p15"/>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US" sz="1700">
                <a:solidFill>
                  <a:srgbClr val="000000"/>
                </a:solidFill>
              </a:rPr>
              <a:t>Staff accounts must be created for all individuals who serve as Test Administrators.</a:t>
            </a:r>
            <a:endParaRPr sz="1700">
              <a:solidFill>
                <a:srgbClr val="000000"/>
              </a:solidFill>
            </a:endParaRPr>
          </a:p>
          <a:p>
            <a:pPr marL="0" lvl="0" indent="0" algn="l" rtl="0">
              <a:lnSpc>
                <a:spcPct val="110000"/>
              </a:lnSpc>
              <a:spcBef>
                <a:spcPts val="300"/>
              </a:spcBef>
              <a:spcAft>
                <a:spcPts val="0"/>
              </a:spcAft>
              <a:buNone/>
            </a:pPr>
            <a:endParaRPr sz="1700">
              <a:solidFill>
                <a:srgbClr val="000000"/>
              </a:solidFill>
            </a:endParaRPr>
          </a:p>
          <a:p>
            <a:pPr marL="0" lvl="0" indent="0" algn="l" rtl="0">
              <a:lnSpc>
                <a:spcPct val="110000"/>
              </a:lnSpc>
              <a:spcBef>
                <a:spcPts val="300"/>
              </a:spcBef>
              <a:spcAft>
                <a:spcPts val="0"/>
              </a:spcAft>
              <a:buNone/>
            </a:pPr>
            <a:r>
              <a:rPr lang="en-US" sz="1700">
                <a:solidFill>
                  <a:srgbClr val="000000"/>
                </a:solidFill>
              </a:rPr>
              <a:t>Note: All staff accounts must be connected to a genuine email inbox for the staff to set their own passwords. </a:t>
            </a:r>
            <a:endParaRPr sz="1700">
              <a:solidFill>
                <a:srgbClr val="000000"/>
              </a:solidFill>
            </a:endParaRPr>
          </a:p>
          <a:p>
            <a:pPr marL="0" lvl="0" indent="0" algn="l" rtl="0">
              <a:lnSpc>
                <a:spcPct val="110000"/>
              </a:lnSpc>
              <a:spcBef>
                <a:spcPts val="300"/>
              </a:spcBef>
              <a:spcAft>
                <a:spcPts val="0"/>
              </a:spcAft>
              <a:buNone/>
            </a:pPr>
            <a:endParaRPr sz="1700">
              <a:solidFill>
                <a:srgbClr val="000000"/>
              </a:solidFill>
            </a:endParaRPr>
          </a:p>
          <a:p>
            <a:pPr marL="457200" lvl="0" indent="-336550" algn="l" rtl="0">
              <a:lnSpc>
                <a:spcPct val="110000"/>
              </a:lnSpc>
              <a:spcBef>
                <a:spcPts val="300"/>
              </a:spcBef>
              <a:spcAft>
                <a:spcPts val="0"/>
              </a:spcAft>
              <a:buClr>
                <a:srgbClr val="000000"/>
              </a:buClr>
              <a:buSzPts val="1700"/>
              <a:buAutoNum type="arabicPeriod"/>
            </a:pPr>
            <a:r>
              <a:rPr lang="en-US" sz="1700">
                <a:solidFill>
                  <a:srgbClr val="000000"/>
                </a:solidFill>
              </a:rPr>
              <a:t>In the Admin Portal, navigate to the </a:t>
            </a:r>
            <a:r>
              <a:rPr lang="en-US" sz="1700" u="sng">
                <a:solidFill>
                  <a:srgbClr val="1155C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Staff List</a:t>
            </a:r>
            <a:r>
              <a:rPr lang="en-US" sz="1700">
                <a:solidFill>
                  <a:srgbClr val="000000"/>
                </a:solidFill>
              </a:rPr>
              <a:t>. </a:t>
            </a:r>
            <a:endParaRPr sz="1700">
              <a:solidFill>
                <a:srgbClr val="000000"/>
              </a:solidFill>
            </a:endParaRPr>
          </a:p>
          <a:p>
            <a:pPr marL="457200" lvl="0" indent="-336550" algn="l" rtl="0">
              <a:lnSpc>
                <a:spcPct val="110000"/>
              </a:lnSpc>
              <a:spcBef>
                <a:spcPts val="0"/>
              </a:spcBef>
              <a:spcAft>
                <a:spcPts val="0"/>
              </a:spcAft>
              <a:buClr>
                <a:srgbClr val="000000"/>
              </a:buClr>
              <a:buSzPts val="1700"/>
              <a:buAutoNum type="arabicPeriod"/>
            </a:pPr>
            <a:r>
              <a:rPr lang="en-US" sz="1700">
                <a:solidFill>
                  <a:srgbClr val="000000"/>
                </a:solidFill>
              </a:rPr>
              <a:t>Follow the instructions to create a single staff member or many staff members:  </a:t>
            </a:r>
            <a:r>
              <a:rPr lang="en-US" sz="1700" u="sng">
                <a:solidFill>
                  <a:srgbClr val="1155CC"/>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https://my.amplify.com/help/en/articles/8482846-ldoe-admin-portal-create-staff-accounts</a:t>
            </a:r>
            <a:r>
              <a:rPr lang="en-US" sz="1700">
                <a:solidFill>
                  <a:srgbClr val="000000"/>
                </a:solidFill>
              </a:rPr>
              <a:t> </a:t>
            </a:r>
            <a:endParaRPr sz="1700">
              <a:solidFill>
                <a:srgbClr val="000000"/>
              </a:solidFill>
            </a:endParaRPr>
          </a:p>
          <a:p>
            <a:pPr marL="457200" marR="0" lvl="0" indent="-228600" algn="l" rtl="0">
              <a:lnSpc>
                <a:spcPct val="90000"/>
              </a:lnSpc>
              <a:spcBef>
                <a:spcPts val="750"/>
              </a:spcBef>
              <a:spcAft>
                <a:spcPts val="0"/>
              </a:spcAft>
              <a:buClr>
                <a:schemeClr val="dk1"/>
              </a:buClr>
              <a:buSzPts val="1800"/>
              <a:buFont typeface="Arial"/>
              <a:buNone/>
            </a:pPr>
            <a:endParaRPr sz="1700"/>
          </a:p>
        </p:txBody>
      </p:sp>
      <p:sp>
        <p:nvSpPr>
          <p:cNvPr id="319" name="Google Shape;319;p15"/>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320" name="Google Shape;320;p15"/>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Overview of </a:t>
            </a:r>
            <a:br>
              <a:rPr lang="en-US"/>
            </a:br>
            <a:r>
              <a:rPr lang="en-US"/>
              <a:t>K-3 Literacy Screening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Assigning Students to Classes</a:t>
            </a:r>
            <a:endParaRPr/>
          </a:p>
        </p:txBody>
      </p:sp>
      <p:sp>
        <p:nvSpPr>
          <p:cNvPr id="326" name="Google Shape;326;p16"/>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All students in grades K through three who have been provided to the vendor based on enrollment data submitted by each school system to EdLink. </a:t>
            </a:r>
            <a:endParaRPr/>
          </a:p>
          <a:p>
            <a:pPr marL="114300" lvl="0" indent="0" algn="l" rtl="0">
              <a:lnSpc>
                <a:spcPct val="90000"/>
              </a:lnSpc>
              <a:spcBef>
                <a:spcPts val="750"/>
              </a:spcBef>
              <a:spcAft>
                <a:spcPts val="0"/>
              </a:spcAft>
              <a:buSzPts val="1800"/>
              <a:buNone/>
            </a:pPr>
            <a:r>
              <a:rPr lang="en-US"/>
              <a:t>Some student information cannot be edited, and all students must be screened. Please note that without a data sharing agreement, the department and school systems by law cannot upload full PII to the system.</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r>
              <a:rPr lang="en-US"/>
              <a:t>Students will need to be assigned to classes to be screened. </a:t>
            </a:r>
            <a:endParaRPr/>
          </a:p>
          <a:p>
            <a:pPr marL="457200" marR="0" lvl="0" indent="-228600" algn="l" rtl="0">
              <a:lnSpc>
                <a:spcPct val="90000"/>
              </a:lnSpc>
              <a:spcBef>
                <a:spcPts val="750"/>
              </a:spcBef>
              <a:spcAft>
                <a:spcPts val="0"/>
              </a:spcAft>
              <a:buClr>
                <a:schemeClr val="dk1"/>
              </a:buClr>
              <a:buSzPts val="1800"/>
              <a:buFont typeface="Arial"/>
              <a:buNone/>
            </a:pPr>
            <a:endParaRPr/>
          </a:p>
        </p:txBody>
      </p:sp>
      <p:sp>
        <p:nvSpPr>
          <p:cNvPr id="327" name="Google Shape;327;p1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328" name="Google Shape;328;p1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9f9f45a358_0_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Class Rosters</a:t>
            </a:r>
            <a:endParaRPr/>
          </a:p>
        </p:txBody>
      </p:sp>
      <p:sp>
        <p:nvSpPr>
          <p:cNvPr id="335" name="Google Shape;335;g29f9f45a358_0_52"/>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US" sz="1400">
                <a:solidFill>
                  <a:srgbClr val="000000"/>
                </a:solidFill>
              </a:rPr>
              <a:t>In order for students to be assessed in mCLASS, staff and students must be rostered in a class together. For the K–3 Literacy Screener, Amplify recommends students should be rostered in only one class. Each class supports up to 80 students without impacting performance. </a:t>
            </a:r>
            <a:endParaRPr sz="1400">
              <a:solidFill>
                <a:srgbClr val="000000"/>
              </a:solidFill>
            </a:endParaRPr>
          </a:p>
          <a:p>
            <a:pPr marL="0" lvl="0" indent="0" algn="l" rtl="0">
              <a:lnSpc>
                <a:spcPct val="110000"/>
              </a:lnSpc>
              <a:spcBef>
                <a:spcPts val="300"/>
              </a:spcBef>
              <a:spcAft>
                <a:spcPts val="0"/>
              </a:spcAft>
              <a:buNone/>
            </a:pPr>
            <a:endParaRPr sz="1400">
              <a:solidFill>
                <a:srgbClr val="000000"/>
              </a:solidFill>
            </a:endParaRPr>
          </a:p>
          <a:p>
            <a:pPr marL="0" lvl="0" indent="0" algn="l" rtl="0">
              <a:lnSpc>
                <a:spcPct val="110000"/>
              </a:lnSpc>
              <a:spcBef>
                <a:spcPts val="300"/>
              </a:spcBef>
              <a:spcAft>
                <a:spcPts val="0"/>
              </a:spcAft>
              <a:buNone/>
            </a:pPr>
            <a:r>
              <a:rPr lang="en-US" sz="1400">
                <a:solidFill>
                  <a:srgbClr val="000000"/>
                </a:solidFill>
              </a:rPr>
              <a:t>Any class with no subject, “English/Language Arts”, or “Other” subject in Grades KG, 01, 02, or 03, will be synced to mCLASS. </a:t>
            </a:r>
            <a:endParaRPr sz="1400">
              <a:solidFill>
                <a:srgbClr val="000000"/>
              </a:solidFill>
            </a:endParaRPr>
          </a:p>
          <a:p>
            <a:pPr marL="0" lvl="0" indent="0" algn="l" rtl="0">
              <a:lnSpc>
                <a:spcPct val="110000"/>
              </a:lnSpc>
              <a:spcBef>
                <a:spcPts val="300"/>
              </a:spcBef>
              <a:spcAft>
                <a:spcPts val="0"/>
              </a:spcAft>
              <a:buNone/>
            </a:pPr>
            <a:endParaRPr sz="1400">
              <a:solidFill>
                <a:srgbClr val="000000"/>
              </a:solidFill>
            </a:endParaRPr>
          </a:p>
          <a:p>
            <a:pPr marL="457200" lvl="0" indent="-317500" algn="l" rtl="0">
              <a:lnSpc>
                <a:spcPct val="110000"/>
              </a:lnSpc>
              <a:spcBef>
                <a:spcPts val="300"/>
              </a:spcBef>
              <a:spcAft>
                <a:spcPts val="0"/>
              </a:spcAft>
              <a:buClr>
                <a:srgbClr val="000000"/>
              </a:buClr>
              <a:buSzPts val="1400"/>
              <a:buAutoNum type="arabicPeriod"/>
            </a:pPr>
            <a:r>
              <a:rPr lang="en-US" sz="1400">
                <a:solidFill>
                  <a:srgbClr val="000000"/>
                </a:solidFill>
              </a:rPr>
              <a:t>In Admin Portal, navigate to the Students list. </a:t>
            </a:r>
            <a:endParaRPr sz="1400">
              <a:solidFill>
                <a:srgbClr val="000000"/>
              </a:solidFill>
            </a:endParaRPr>
          </a:p>
          <a:p>
            <a:pPr marL="457200" lvl="0" indent="-317500" algn="l" rtl="0">
              <a:lnSpc>
                <a:spcPct val="110000"/>
              </a:lnSpc>
              <a:spcBef>
                <a:spcPts val="0"/>
              </a:spcBef>
              <a:spcAft>
                <a:spcPts val="0"/>
              </a:spcAft>
              <a:buClr>
                <a:srgbClr val="000000"/>
              </a:buClr>
              <a:buSzPts val="1400"/>
              <a:buAutoNum type="arabicPeriod"/>
            </a:pPr>
            <a:r>
              <a:rPr lang="en-US" sz="1400">
                <a:solidFill>
                  <a:srgbClr val="000000"/>
                </a:solidFill>
              </a:rPr>
              <a:t>Follow the instructions to add students to a new class:  </a:t>
            </a:r>
            <a:r>
              <a:rPr lang="en-US" sz="1400" u="sng">
                <a:solidFill>
                  <a:srgbClr val="1155C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https://my.amplify.com/help/en/articles/8482848-ldoe-admin-portal-add-students-to-classes</a:t>
            </a:r>
            <a:r>
              <a:rPr lang="en-US" sz="1400">
                <a:solidFill>
                  <a:srgbClr val="000000"/>
                </a:solidFill>
              </a:rPr>
              <a:t>.</a:t>
            </a:r>
            <a:endParaRPr sz="1400">
              <a:solidFill>
                <a:srgbClr val="000000"/>
              </a:solidFill>
            </a:endParaRPr>
          </a:p>
          <a:p>
            <a:pPr marL="457200" lvl="0" indent="-317500" algn="l" rtl="0">
              <a:lnSpc>
                <a:spcPct val="110000"/>
              </a:lnSpc>
              <a:spcBef>
                <a:spcPts val="0"/>
              </a:spcBef>
              <a:spcAft>
                <a:spcPts val="0"/>
              </a:spcAft>
              <a:buClr>
                <a:srgbClr val="000000"/>
              </a:buClr>
              <a:buSzPts val="1400"/>
              <a:buAutoNum type="arabicPeriod"/>
            </a:pPr>
            <a:r>
              <a:rPr lang="en-US" sz="1400">
                <a:solidFill>
                  <a:srgbClr val="000000"/>
                </a:solidFill>
              </a:rPr>
              <a:t>After saving the class with students, add at least one Staff member as the Primary Teacher in the class. New classes will appear in mCLASS within 24 hours. </a:t>
            </a:r>
            <a:endParaRPr sz="1400">
              <a:solidFill>
                <a:srgbClr val="000000"/>
              </a:solidFill>
            </a:endParaRPr>
          </a:p>
          <a:p>
            <a:pPr marL="0" lvl="0" indent="0" algn="l" rtl="0">
              <a:spcBef>
                <a:spcPts val="300"/>
              </a:spcBef>
              <a:spcAft>
                <a:spcPts val="1200"/>
              </a:spcAft>
              <a:buNone/>
            </a:pPr>
            <a:endParaRPr/>
          </a:p>
        </p:txBody>
      </p:sp>
      <p:sp>
        <p:nvSpPr>
          <p:cNvPr id="336" name="Google Shape;336;g29f9f45a358_0_52"/>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337" name="Google Shape;337;g29f9f45a358_0_5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9c90f18560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Creating a Class</a:t>
            </a:r>
            <a:endParaRPr/>
          </a:p>
        </p:txBody>
      </p:sp>
      <p:sp>
        <p:nvSpPr>
          <p:cNvPr id="344" name="Google Shape;344;g29c90f18560_0_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1A1A1A"/>
                </a:solidFill>
                <a:highlight>
                  <a:srgbClr val="FFFFFF"/>
                </a:highlight>
                <a:latin typeface="Arial"/>
                <a:ea typeface="Arial"/>
                <a:cs typeface="Arial"/>
                <a:sym typeface="Arial"/>
              </a:rPr>
              <a:t>You can add students to a new class from the Student list page.</a:t>
            </a:r>
            <a:endParaRPr sz="1200">
              <a:solidFill>
                <a:srgbClr val="1A1A1A"/>
              </a:solidFill>
              <a:highlight>
                <a:srgbClr val="FFFFFF"/>
              </a:highlight>
              <a:latin typeface="Arial"/>
              <a:ea typeface="Arial"/>
              <a:cs typeface="Arial"/>
              <a:sym typeface="Arial"/>
            </a:endParaRPr>
          </a:p>
          <a:p>
            <a:pPr marL="596900" lvl="0" indent="-304800" algn="l" rtl="0">
              <a:lnSpc>
                <a:spcPct val="153000"/>
              </a:lnSpc>
              <a:spcBef>
                <a:spcPts val="1200"/>
              </a:spcBef>
              <a:spcAft>
                <a:spcPts val="0"/>
              </a:spcAft>
              <a:buClr>
                <a:srgbClr val="1A1A1A"/>
              </a:buClr>
              <a:buSzPts val="1200"/>
              <a:buFont typeface="Arial"/>
              <a:buAutoNum type="arabicPeriod"/>
            </a:pPr>
            <a:r>
              <a:rPr lang="en-US" sz="1200">
                <a:solidFill>
                  <a:srgbClr val="1A1A1A"/>
                </a:solidFill>
                <a:highlight>
                  <a:srgbClr val="FFFFFF"/>
                </a:highlight>
                <a:latin typeface="Arial"/>
                <a:ea typeface="Arial"/>
                <a:cs typeface="Arial"/>
                <a:sym typeface="Arial"/>
              </a:rPr>
              <a:t>Select the students.</a:t>
            </a:r>
            <a:endParaRPr sz="1200">
              <a:solidFill>
                <a:srgbClr val="1A1A1A"/>
              </a:solidFill>
              <a:highlight>
                <a:srgbClr val="FFFFFF"/>
              </a:highlight>
              <a:latin typeface="Arial"/>
              <a:ea typeface="Arial"/>
              <a:cs typeface="Arial"/>
              <a:sym typeface="Arial"/>
            </a:endParaRPr>
          </a:p>
          <a:p>
            <a:pPr marL="596900" lvl="0" indent="-304800" algn="l" rtl="0">
              <a:lnSpc>
                <a:spcPct val="153000"/>
              </a:lnSpc>
              <a:spcBef>
                <a:spcPts val="0"/>
              </a:spcBef>
              <a:spcAft>
                <a:spcPts val="0"/>
              </a:spcAft>
              <a:buClr>
                <a:srgbClr val="1A1A1A"/>
              </a:buClr>
              <a:buSzPts val="1200"/>
              <a:buFont typeface="Arial"/>
              <a:buAutoNum type="arabicPeriod"/>
            </a:pPr>
            <a:r>
              <a:rPr lang="en-US" sz="1200">
                <a:solidFill>
                  <a:srgbClr val="1A1A1A"/>
                </a:solidFill>
                <a:highlight>
                  <a:srgbClr val="FFFFFF"/>
                </a:highlight>
                <a:latin typeface="Arial"/>
                <a:ea typeface="Arial"/>
                <a:cs typeface="Arial"/>
                <a:sym typeface="Arial"/>
              </a:rPr>
              <a:t>From the Actions list, click Create a new class.</a:t>
            </a:r>
            <a:endParaRPr sz="1200">
              <a:solidFill>
                <a:srgbClr val="1A1A1A"/>
              </a:solidFill>
              <a:highlight>
                <a:srgbClr val="FFFFFF"/>
              </a:highlight>
              <a:latin typeface="Arial"/>
              <a:ea typeface="Arial"/>
              <a:cs typeface="Arial"/>
              <a:sym typeface="Arial"/>
            </a:endParaRPr>
          </a:p>
          <a:p>
            <a:pPr marL="596900" lvl="0" indent="-304800" algn="l" rtl="0">
              <a:lnSpc>
                <a:spcPct val="153000"/>
              </a:lnSpc>
              <a:spcBef>
                <a:spcPts val="0"/>
              </a:spcBef>
              <a:spcAft>
                <a:spcPts val="0"/>
              </a:spcAft>
              <a:buClr>
                <a:srgbClr val="1A1A1A"/>
              </a:buClr>
              <a:buSzPts val="1200"/>
              <a:buFont typeface="Arial"/>
              <a:buAutoNum type="arabicPeriod"/>
            </a:pPr>
            <a:r>
              <a:rPr lang="en-US" sz="1200">
                <a:solidFill>
                  <a:srgbClr val="1A1A1A"/>
                </a:solidFill>
                <a:highlight>
                  <a:srgbClr val="FFFFFF"/>
                </a:highlight>
                <a:latin typeface="Arial"/>
                <a:ea typeface="Arial"/>
                <a:cs typeface="Arial"/>
                <a:sym typeface="Arial"/>
              </a:rPr>
              <a:t>The new Class profile page displays. </a:t>
            </a:r>
            <a:endParaRPr sz="1200">
              <a:solidFill>
                <a:srgbClr val="1A1A1A"/>
              </a:solidFill>
              <a:highlight>
                <a:srgbClr val="FFFFFF"/>
              </a:highlight>
              <a:latin typeface="Arial"/>
              <a:ea typeface="Arial"/>
              <a:cs typeface="Arial"/>
              <a:sym typeface="Arial"/>
            </a:endParaRPr>
          </a:p>
          <a:p>
            <a:pPr marL="596900" lvl="0" indent="-304800" algn="l" rtl="0">
              <a:lnSpc>
                <a:spcPct val="153000"/>
              </a:lnSpc>
              <a:spcBef>
                <a:spcPts val="0"/>
              </a:spcBef>
              <a:spcAft>
                <a:spcPts val="0"/>
              </a:spcAft>
              <a:buClr>
                <a:srgbClr val="1A1A1A"/>
              </a:buClr>
              <a:buSzPts val="1200"/>
              <a:buFont typeface="Arial"/>
              <a:buAutoNum type="arabicPeriod"/>
            </a:pPr>
            <a:r>
              <a:rPr lang="en-US" sz="1200">
                <a:solidFill>
                  <a:srgbClr val="1A1A1A"/>
                </a:solidFill>
                <a:highlight>
                  <a:srgbClr val="FFFFFF"/>
                </a:highlight>
                <a:latin typeface="Arial"/>
                <a:ea typeface="Arial"/>
                <a:cs typeface="Arial"/>
                <a:sym typeface="Arial"/>
              </a:rPr>
              <a:t>The students you selected are in the new class.</a:t>
            </a:r>
            <a:endParaRPr sz="1200">
              <a:solidFill>
                <a:srgbClr val="1A1A1A"/>
              </a:solidFill>
              <a:highlight>
                <a:srgbClr val="FFFFFF"/>
              </a:highlight>
              <a:latin typeface="Arial"/>
              <a:ea typeface="Arial"/>
              <a:cs typeface="Arial"/>
              <a:sym typeface="Arial"/>
            </a:endParaRPr>
          </a:p>
          <a:p>
            <a:pPr marL="571500" lvl="0" indent="-304800" algn="l" rtl="0">
              <a:lnSpc>
                <a:spcPct val="153000"/>
              </a:lnSpc>
              <a:spcBef>
                <a:spcPts val="0"/>
              </a:spcBef>
              <a:spcAft>
                <a:spcPts val="0"/>
              </a:spcAft>
              <a:buClr>
                <a:srgbClr val="1A1A1A"/>
              </a:buClr>
              <a:buSzPts val="1200"/>
              <a:buFont typeface="Arial"/>
              <a:buAutoNum type="arabicPeriod"/>
            </a:pPr>
            <a:r>
              <a:rPr lang="en-US" sz="1200">
                <a:solidFill>
                  <a:srgbClr val="1A1A1A"/>
                </a:solidFill>
                <a:highlight>
                  <a:srgbClr val="FFFFFF"/>
                </a:highlight>
                <a:latin typeface="Arial"/>
                <a:ea typeface="Arial"/>
                <a:cs typeface="Arial"/>
                <a:sym typeface="Arial"/>
              </a:rPr>
              <a:t>Input the class information.</a:t>
            </a:r>
            <a:endParaRPr sz="1200">
              <a:solidFill>
                <a:srgbClr val="1A1A1A"/>
              </a:solidFill>
              <a:highlight>
                <a:srgbClr val="FFFFFF"/>
              </a:highlight>
              <a:latin typeface="Arial"/>
              <a:ea typeface="Arial"/>
              <a:cs typeface="Arial"/>
              <a:sym typeface="Arial"/>
            </a:endParaRPr>
          </a:p>
          <a:p>
            <a:pPr marL="571500" lvl="0" indent="-304800" algn="l" rtl="0">
              <a:lnSpc>
                <a:spcPct val="153000"/>
              </a:lnSpc>
              <a:spcBef>
                <a:spcPts val="0"/>
              </a:spcBef>
              <a:spcAft>
                <a:spcPts val="0"/>
              </a:spcAft>
              <a:buClr>
                <a:srgbClr val="1A1A1A"/>
              </a:buClr>
              <a:buSzPts val="1200"/>
              <a:buFont typeface="Arial"/>
              <a:buAutoNum type="arabicPeriod"/>
            </a:pPr>
            <a:r>
              <a:rPr lang="en-US" sz="1200">
                <a:solidFill>
                  <a:srgbClr val="1A1A1A"/>
                </a:solidFill>
                <a:highlight>
                  <a:srgbClr val="FFFFFF"/>
                </a:highlight>
                <a:latin typeface="Arial"/>
                <a:ea typeface="Arial"/>
                <a:cs typeface="Arial"/>
                <a:sym typeface="Arial"/>
              </a:rPr>
              <a:t>Click Save new class to save your changes.</a:t>
            </a:r>
            <a:endParaRPr sz="1200">
              <a:solidFill>
                <a:srgbClr val="1A1A1A"/>
              </a:solidFill>
              <a:highlight>
                <a:srgbClr val="FFFFFF"/>
              </a:highlight>
              <a:latin typeface="Arial"/>
              <a:ea typeface="Arial"/>
              <a:cs typeface="Arial"/>
              <a:sym typeface="Arial"/>
            </a:endParaRPr>
          </a:p>
          <a:p>
            <a:pPr marL="571500" lvl="0" indent="-228600" algn="l" rtl="0">
              <a:lnSpc>
                <a:spcPct val="153000"/>
              </a:lnSpc>
              <a:spcBef>
                <a:spcPts val="1200"/>
              </a:spcBef>
              <a:spcAft>
                <a:spcPts val="0"/>
              </a:spcAft>
              <a:buNone/>
            </a:pPr>
            <a:endParaRPr sz="1200">
              <a:solidFill>
                <a:srgbClr val="1A1A1A"/>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sp>
        <p:nvSpPr>
          <p:cNvPr id="345" name="Google Shape;345;g29c90f18560_0_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346" name="Google Shape;346;g29c90f18560_0_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pic>
        <p:nvPicPr>
          <p:cNvPr id="347" name="Google Shape;347;g29c90f18560_0_0"/>
          <p:cNvPicPr preferRelativeResize="0"/>
          <p:nvPr/>
        </p:nvPicPr>
        <p:blipFill>
          <a:blip r:embed="rId3">
            <a:alphaModFix/>
          </a:blip>
          <a:stretch>
            <a:fillRect/>
          </a:stretch>
        </p:blipFill>
        <p:spPr>
          <a:xfrm>
            <a:off x="4808976" y="1063950"/>
            <a:ext cx="4335024" cy="36116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9f9f45a358_0_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Adding a Student</a:t>
            </a:r>
            <a:endParaRPr/>
          </a:p>
        </p:txBody>
      </p:sp>
      <p:sp>
        <p:nvSpPr>
          <p:cNvPr id="353" name="Google Shape;353;g29f9f45a358_0_71"/>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000000"/>
                </a:solidFill>
                <a:latin typeface="Arial"/>
                <a:ea typeface="Arial"/>
                <a:cs typeface="Arial"/>
                <a:sym typeface="Arial"/>
              </a:rPr>
              <a:t>To enroll students, you must have System or Enrollment access.</a:t>
            </a:r>
            <a:endParaRPr sz="1100">
              <a:solidFill>
                <a:srgbClr val="000000"/>
              </a:solidFill>
              <a:latin typeface="Arial"/>
              <a:ea typeface="Arial"/>
              <a:cs typeface="Arial"/>
              <a:sym typeface="Arial"/>
            </a:endParaRPr>
          </a:p>
          <a:p>
            <a:pPr marL="596900" lvl="0" indent="-298450" algn="l" rtl="0">
              <a:lnSpc>
                <a:spcPct val="153000"/>
              </a:lnSpc>
              <a:spcBef>
                <a:spcPts val="120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Click the Students button on the Rosters page to view the list of students you have access to.</a:t>
            </a:r>
            <a:endParaRPr sz="1100">
              <a:solidFill>
                <a:srgbClr val="000000"/>
              </a:solidFill>
              <a:latin typeface="Arial"/>
              <a:ea typeface="Arial"/>
              <a:cs typeface="Arial"/>
              <a:sym typeface="Arial"/>
            </a:endParaRPr>
          </a:p>
          <a:p>
            <a:pPr marL="596900" lvl="0" indent="-298450" algn="l" rtl="0">
              <a:lnSpc>
                <a:spcPct val="153000"/>
              </a:lnSpc>
              <a:spcBef>
                <a:spcPts val="0"/>
              </a:spcBef>
              <a:spcAft>
                <a:spcPts val="0"/>
              </a:spcAft>
              <a:buClr>
                <a:srgbClr val="000000"/>
              </a:buClr>
              <a:buSzPts val="1100"/>
              <a:buFont typeface="Arial"/>
              <a:buAutoNum type="arabicPeriod"/>
            </a:pPr>
            <a:r>
              <a:rPr lang="en-US" sz="1200">
                <a:solidFill>
                  <a:srgbClr val="1A1A1A"/>
                </a:solidFill>
                <a:highlight>
                  <a:srgbClr val="FFFFFF"/>
                </a:highlight>
                <a:latin typeface="Arial"/>
                <a:ea typeface="Arial"/>
                <a:cs typeface="Arial"/>
                <a:sym typeface="Arial"/>
              </a:rPr>
              <a:t>Click + Create new students.</a:t>
            </a:r>
            <a:endParaRPr sz="1200">
              <a:solidFill>
                <a:srgbClr val="1A1A1A"/>
              </a:solidFill>
              <a:highlight>
                <a:srgbClr val="FFFFFF"/>
              </a:highlight>
              <a:latin typeface="Arial"/>
              <a:ea typeface="Arial"/>
              <a:cs typeface="Arial"/>
              <a:sym typeface="Arial"/>
            </a:endParaRPr>
          </a:p>
          <a:p>
            <a:pPr marL="114300" lvl="0" indent="0" algn="l" rtl="0">
              <a:lnSpc>
                <a:spcPct val="90000"/>
              </a:lnSpc>
              <a:spcBef>
                <a:spcPts val="1200"/>
              </a:spcBef>
              <a:spcAft>
                <a:spcPts val="0"/>
              </a:spcAft>
              <a:buSzPts val="1800"/>
              <a:buNone/>
            </a:pPr>
            <a:endParaRPr/>
          </a:p>
          <a:p>
            <a:pPr marL="114300" lvl="0" indent="0" algn="l" rtl="0">
              <a:lnSpc>
                <a:spcPct val="90000"/>
              </a:lnSpc>
              <a:spcBef>
                <a:spcPts val="750"/>
              </a:spcBef>
              <a:spcAft>
                <a:spcPts val="0"/>
              </a:spcAft>
              <a:buSzPts val="1800"/>
              <a:buNone/>
            </a:pPr>
            <a:endParaRPr/>
          </a:p>
        </p:txBody>
      </p:sp>
      <p:sp>
        <p:nvSpPr>
          <p:cNvPr id="354" name="Google Shape;354;g29f9f45a358_0_71"/>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355" name="Google Shape;355;g29f9f45a358_0_7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pic>
        <p:nvPicPr>
          <p:cNvPr id="356" name="Google Shape;356;g29f9f45a358_0_71"/>
          <p:cNvPicPr preferRelativeResize="0"/>
          <p:nvPr/>
        </p:nvPicPr>
        <p:blipFill>
          <a:blip r:embed="rId3">
            <a:alphaModFix/>
          </a:blip>
          <a:stretch>
            <a:fillRect/>
          </a:stretch>
        </p:blipFill>
        <p:spPr>
          <a:xfrm>
            <a:off x="0" y="2577268"/>
            <a:ext cx="9144000" cy="155046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9f9f45a358_0_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Adding a Student: Single or Multiple</a:t>
            </a:r>
            <a:endParaRPr/>
          </a:p>
        </p:txBody>
      </p:sp>
      <p:sp>
        <p:nvSpPr>
          <p:cNvPr id="363" name="Google Shape;363;g29f9f45a358_0_79"/>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a:t>Students can be added one at a time or in multiples.</a:t>
            </a:r>
            <a:endParaRPr/>
          </a:p>
        </p:txBody>
      </p:sp>
      <p:sp>
        <p:nvSpPr>
          <p:cNvPr id="364" name="Google Shape;364;g29f9f45a358_0_79"/>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365" name="Google Shape;365;g29f9f45a358_0_79"/>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pic>
        <p:nvPicPr>
          <p:cNvPr id="366" name="Google Shape;366;g29f9f45a358_0_79"/>
          <p:cNvPicPr preferRelativeResize="0"/>
          <p:nvPr/>
        </p:nvPicPr>
        <p:blipFill>
          <a:blip r:embed="rId3">
            <a:alphaModFix/>
          </a:blip>
          <a:stretch>
            <a:fillRect/>
          </a:stretch>
        </p:blipFill>
        <p:spPr>
          <a:xfrm>
            <a:off x="229475" y="1753025"/>
            <a:ext cx="5724949" cy="33904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9f9f45a358_0_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Transferring a Student </a:t>
            </a:r>
            <a:endParaRPr/>
          </a:p>
        </p:txBody>
      </p:sp>
      <p:sp>
        <p:nvSpPr>
          <p:cNvPr id="373" name="Google Shape;373;g29f9f45a358_0_88"/>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Procedures for moving a student to a different school within a district</a:t>
            </a:r>
            <a:endParaRPr b="1"/>
          </a:p>
          <a:p>
            <a:pPr marL="0" lvl="0" indent="0" algn="l" rtl="0">
              <a:spcBef>
                <a:spcPts val="1200"/>
              </a:spcBef>
              <a:spcAft>
                <a:spcPts val="0"/>
              </a:spcAft>
              <a:buNone/>
            </a:pPr>
            <a:r>
              <a:rPr lang="en-US"/>
              <a:t>The student should be removed from the original school and added to the new school using the “Add Student” function in the Admin Portal.</a:t>
            </a:r>
            <a:endParaRPr/>
          </a:p>
          <a:p>
            <a:pPr marL="0" lvl="0" indent="0" algn="l" rtl="0">
              <a:spcBef>
                <a:spcPts val="1200"/>
              </a:spcBef>
              <a:spcAft>
                <a:spcPts val="0"/>
              </a:spcAft>
              <a:buNone/>
            </a:pPr>
            <a:r>
              <a:rPr lang="en-US" b="1"/>
              <a:t>Procedures for moving a student into your district from another district</a:t>
            </a:r>
            <a:endParaRPr b="1"/>
          </a:p>
          <a:p>
            <a:pPr marL="0" lvl="0" indent="0" algn="l" rtl="0">
              <a:spcBef>
                <a:spcPts val="1200"/>
              </a:spcBef>
              <a:spcAft>
                <a:spcPts val="0"/>
              </a:spcAft>
              <a:buNone/>
            </a:pPr>
            <a:r>
              <a:rPr lang="en-US"/>
              <a:t>This is still being discussed, but until there is other guidance, the department will provide a standard form for submission to </a:t>
            </a:r>
            <a:r>
              <a:rPr lang="en-US" u="sng">
                <a:solidFill>
                  <a:schemeClr val="hlink"/>
                </a:solidFill>
                <a:hlinkClick r:id="rId3"/>
              </a:rPr>
              <a:t>assessment@la.gov</a:t>
            </a:r>
            <a:r>
              <a:rPr lang="en-US"/>
              <a:t> for transfers.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374" name="Google Shape;374;g29f9f45a358_0_88"/>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375" name="Google Shape;375;g29f9f45a358_0_8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9f9f45a358_0_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Timeline for Student Updates in Amplify</a:t>
            </a:r>
            <a:endParaRPr/>
          </a:p>
        </p:txBody>
      </p:sp>
      <p:sp>
        <p:nvSpPr>
          <p:cNvPr id="382" name="Google Shape;382;g29f9f45a358_0_96"/>
          <p:cNvSpPr txBox="1">
            <a:spLocks noGrp="1"/>
          </p:cNvSpPr>
          <p:nvPr>
            <p:ph type="body" idx="1"/>
          </p:nvPr>
        </p:nvSpPr>
        <p:spPr>
          <a:xfrm>
            <a:off x="311700" y="978600"/>
            <a:ext cx="8520600" cy="36537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US">
                <a:solidFill>
                  <a:srgbClr val="000000"/>
                </a:solidFill>
              </a:rPr>
              <a:t>Updates made in the Admin Portal will be reflected in mCLASS within 24 hours, with the exception of removals. If you have removed students from schools or classes, the removal will be reflected in mCLASS after the weekend sync, on Monday morning.</a:t>
            </a:r>
            <a:endParaRPr>
              <a:solidFill>
                <a:srgbClr val="000000"/>
              </a:solidFill>
            </a:endParaRPr>
          </a:p>
          <a:p>
            <a:pPr marL="0" lvl="0" indent="0" algn="l" rtl="0">
              <a:lnSpc>
                <a:spcPct val="110000"/>
              </a:lnSpc>
              <a:spcBef>
                <a:spcPts val="300"/>
              </a:spcBef>
              <a:spcAft>
                <a:spcPts val="0"/>
              </a:spcAft>
              <a:buNone/>
            </a:pPr>
            <a:endParaRPr sz="1100" b="1">
              <a:solidFill>
                <a:srgbClr val="000000"/>
              </a:solidFill>
              <a:latin typeface="Roboto"/>
              <a:ea typeface="Roboto"/>
              <a:cs typeface="Roboto"/>
              <a:sym typeface="Roboto"/>
            </a:endParaRPr>
          </a:p>
          <a:p>
            <a:pPr marL="0" lvl="0" indent="0" algn="l" rtl="0">
              <a:lnSpc>
                <a:spcPct val="110000"/>
              </a:lnSpc>
              <a:spcBef>
                <a:spcPts val="300"/>
              </a:spcBef>
              <a:spcAft>
                <a:spcPts val="300"/>
              </a:spcAft>
              <a:buNone/>
            </a:pPr>
            <a:endParaRPr/>
          </a:p>
        </p:txBody>
      </p:sp>
      <p:sp>
        <p:nvSpPr>
          <p:cNvPr id="383" name="Google Shape;383;g29f9f45a358_0_9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384" name="Google Shape;384;g29f9f45a358_0_9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9f9f45a358_0_1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Removal of Students from the Roster</a:t>
            </a:r>
            <a:endParaRPr/>
          </a:p>
        </p:txBody>
      </p:sp>
      <p:sp>
        <p:nvSpPr>
          <p:cNvPr id="391" name="Google Shape;391;g29f9f45a358_0_104"/>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US" u="sng">
                <a:solidFill>
                  <a:srgbClr val="000000"/>
                </a:solidFill>
              </a:rPr>
              <a:t>Students should only be removed for the following reasons</a:t>
            </a:r>
            <a:r>
              <a:rPr lang="en-US">
                <a:solidFill>
                  <a:srgbClr val="000000"/>
                </a:solidFill>
              </a:rPr>
              <a:t>:</a:t>
            </a:r>
            <a:endParaRPr>
              <a:solidFill>
                <a:srgbClr val="000000"/>
              </a:solidFill>
            </a:endParaRPr>
          </a:p>
          <a:p>
            <a:pPr marL="457200" lvl="0" indent="-342900" algn="l" rtl="0">
              <a:lnSpc>
                <a:spcPct val="110000"/>
              </a:lnSpc>
              <a:spcBef>
                <a:spcPts val="300"/>
              </a:spcBef>
              <a:spcAft>
                <a:spcPts val="0"/>
              </a:spcAft>
              <a:buClr>
                <a:srgbClr val="000000"/>
              </a:buClr>
              <a:buSzPts val="1800"/>
              <a:buChar char="●"/>
            </a:pPr>
            <a:r>
              <a:rPr lang="en-US">
                <a:solidFill>
                  <a:srgbClr val="000000"/>
                </a:solidFill>
              </a:rPr>
              <a:t>Students who have been exited from enrollment in EdLink</a:t>
            </a:r>
            <a:endParaRPr>
              <a:solidFill>
                <a:srgbClr val="000000"/>
              </a:solidFill>
            </a:endParaRPr>
          </a:p>
          <a:p>
            <a:pPr marL="457200" lvl="0" indent="-342900" algn="l" rtl="0">
              <a:lnSpc>
                <a:spcPct val="110000"/>
              </a:lnSpc>
              <a:spcBef>
                <a:spcPts val="0"/>
              </a:spcBef>
              <a:spcAft>
                <a:spcPts val="0"/>
              </a:spcAft>
              <a:buClr>
                <a:srgbClr val="000000"/>
              </a:buClr>
              <a:buSzPts val="1800"/>
              <a:buChar char="●"/>
            </a:pPr>
            <a:r>
              <a:rPr lang="en-US">
                <a:solidFill>
                  <a:srgbClr val="000000"/>
                </a:solidFill>
              </a:rPr>
              <a:t>Students who are being added to another school in the district</a:t>
            </a:r>
            <a:endParaRPr>
              <a:solidFill>
                <a:srgbClr val="000000"/>
              </a:solidFill>
            </a:endParaRPr>
          </a:p>
          <a:p>
            <a:pPr marL="457200" lvl="0" indent="-342900" algn="l" rtl="0">
              <a:lnSpc>
                <a:spcPct val="110000"/>
              </a:lnSpc>
              <a:spcBef>
                <a:spcPts val="0"/>
              </a:spcBef>
              <a:spcAft>
                <a:spcPts val="0"/>
              </a:spcAft>
              <a:buClr>
                <a:srgbClr val="000000"/>
              </a:buClr>
              <a:buSzPts val="1800"/>
              <a:buChar char="●"/>
            </a:pPr>
            <a:r>
              <a:rPr lang="en-US">
                <a:solidFill>
                  <a:srgbClr val="000000"/>
                </a:solidFill>
              </a:rPr>
              <a:t>Students who participate in alternate assessment using LAAR</a:t>
            </a:r>
            <a:endParaRPr>
              <a:solidFill>
                <a:srgbClr val="000000"/>
              </a:solidFill>
            </a:endParaRPr>
          </a:p>
          <a:p>
            <a:pPr marL="457200" lvl="0" indent="-342900" algn="l" rtl="0">
              <a:lnSpc>
                <a:spcPct val="110000"/>
              </a:lnSpc>
              <a:spcBef>
                <a:spcPts val="0"/>
              </a:spcBef>
              <a:spcAft>
                <a:spcPts val="0"/>
              </a:spcAft>
              <a:buClr>
                <a:srgbClr val="000000"/>
              </a:buClr>
              <a:buSzPts val="1800"/>
              <a:buChar char="●"/>
            </a:pPr>
            <a:r>
              <a:rPr lang="en-US">
                <a:solidFill>
                  <a:srgbClr val="000000"/>
                </a:solidFill>
              </a:rPr>
              <a:t>A request has been submitted to </a:t>
            </a:r>
            <a:r>
              <a:rPr lang="en-US" u="sng">
                <a:solidFill>
                  <a:schemeClr val="hlink"/>
                </a:solidFill>
                <a:hlinkClick r:id="rId3"/>
              </a:rPr>
              <a:t>assessment@la.gov</a:t>
            </a:r>
            <a:r>
              <a:rPr lang="en-US">
                <a:solidFill>
                  <a:srgbClr val="000000"/>
                </a:solidFill>
              </a:rPr>
              <a:t> by another district to have them added to their roster.</a:t>
            </a:r>
            <a:endParaRPr>
              <a:solidFill>
                <a:srgbClr val="000000"/>
              </a:solidFill>
            </a:endParaRPr>
          </a:p>
          <a:p>
            <a:pPr marL="457200" lvl="0" indent="-342900" algn="l" rtl="0">
              <a:lnSpc>
                <a:spcPct val="110000"/>
              </a:lnSpc>
              <a:spcBef>
                <a:spcPts val="0"/>
              </a:spcBef>
              <a:spcAft>
                <a:spcPts val="0"/>
              </a:spcAft>
              <a:buClr>
                <a:srgbClr val="000000"/>
              </a:buClr>
              <a:buSzPts val="1800"/>
              <a:buChar char="●"/>
            </a:pPr>
            <a:r>
              <a:rPr lang="en-US">
                <a:solidFill>
                  <a:srgbClr val="000000"/>
                </a:solidFill>
              </a:rPr>
              <a:t>The LDOE approved removal for some exceptional reason</a:t>
            </a:r>
            <a:endParaRPr>
              <a:solidFill>
                <a:srgbClr val="000000"/>
              </a:solidFill>
            </a:endParaRPr>
          </a:p>
          <a:p>
            <a:pPr marL="0" lvl="0" indent="0" algn="l" rtl="0">
              <a:lnSpc>
                <a:spcPct val="110000"/>
              </a:lnSpc>
              <a:spcBef>
                <a:spcPts val="300"/>
              </a:spcBef>
              <a:spcAft>
                <a:spcPts val="0"/>
              </a:spcAft>
              <a:buNone/>
            </a:pPr>
            <a:endParaRPr>
              <a:solidFill>
                <a:srgbClr val="000000"/>
              </a:solidFill>
            </a:endParaRPr>
          </a:p>
          <a:p>
            <a:pPr marL="0" lvl="0" indent="0" algn="l" rtl="0">
              <a:lnSpc>
                <a:spcPct val="110000"/>
              </a:lnSpc>
              <a:spcBef>
                <a:spcPts val="300"/>
              </a:spcBef>
              <a:spcAft>
                <a:spcPts val="0"/>
              </a:spcAft>
              <a:buNone/>
            </a:pPr>
            <a:r>
              <a:rPr lang="en-US">
                <a:solidFill>
                  <a:srgbClr val="000000"/>
                </a:solidFill>
              </a:rPr>
              <a:t>Students should not be removed if they are absent but still enrolled. </a:t>
            </a:r>
            <a:endParaRPr>
              <a:solidFill>
                <a:srgbClr val="000000"/>
              </a:solidFill>
            </a:endParaRPr>
          </a:p>
          <a:p>
            <a:pPr marL="0" lvl="0" indent="0" algn="l" rtl="0">
              <a:spcBef>
                <a:spcPts val="300"/>
              </a:spcBef>
              <a:spcAft>
                <a:spcPts val="1200"/>
              </a:spcAft>
              <a:buNone/>
            </a:pPr>
            <a:endParaRPr/>
          </a:p>
        </p:txBody>
      </p:sp>
      <p:sp>
        <p:nvSpPr>
          <p:cNvPr id="392" name="Google Shape;392;g29f9f45a358_0_104"/>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393" name="Google Shape;393;g29f9f45a358_0_104"/>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9f9f45a358_0_1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Restarting the Screener</a:t>
            </a:r>
            <a:endParaRPr/>
          </a:p>
        </p:txBody>
      </p:sp>
      <p:sp>
        <p:nvSpPr>
          <p:cNvPr id="399" name="Google Shape;399;g29f9f45a358_0_11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71450" marR="0" lvl="0" indent="-228600" algn="l" rtl="0">
              <a:lnSpc>
                <a:spcPct val="90000"/>
              </a:lnSpc>
              <a:spcBef>
                <a:spcPts val="750"/>
              </a:spcBef>
              <a:spcAft>
                <a:spcPts val="0"/>
              </a:spcAft>
              <a:buClr>
                <a:schemeClr val="dk1"/>
              </a:buClr>
              <a:buSzPts val="1800"/>
              <a:buFont typeface="Arial"/>
              <a:buNone/>
            </a:pPr>
            <a:r>
              <a:rPr lang="en-US" b="1"/>
              <a:t>   </a:t>
            </a:r>
            <a:r>
              <a:rPr lang="en-US"/>
              <a:t> In the event of a critical disruption, the screener may be restarted. However, these restarts will be reported to the department and monitored. A testing irregularity form should be submitted to </a:t>
            </a:r>
            <a:r>
              <a:rPr lang="en-US" u="sng">
                <a:solidFill>
                  <a:schemeClr val="hlink"/>
                </a:solidFill>
                <a:hlinkClick r:id="rId3"/>
              </a:rPr>
              <a:t>assessment@la.gov</a:t>
            </a:r>
            <a:r>
              <a:rPr lang="en-US"/>
              <a:t>.</a:t>
            </a:r>
            <a:endParaRPr/>
          </a:p>
          <a:p>
            <a:pPr marL="171450" marR="0" lvl="0" indent="-228600" algn="l" rtl="0">
              <a:lnSpc>
                <a:spcPct val="90000"/>
              </a:lnSpc>
              <a:spcBef>
                <a:spcPts val="750"/>
              </a:spcBef>
              <a:spcAft>
                <a:spcPts val="0"/>
              </a:spcAft>
              <a:buClr>
                <a:schemeClr val="dk1"/>
              </a:buClr>
              <a:buSzPts val="1800"/>
              <a:buFont typeface="Arial"/>
              <a:buNone/>
            </a:pPr>
            <a:endParaRPr b="1"/>
          </a:p>
        </p:txBody>
      </p:sp>
      <p:sp>
        <p:nvSpPr>
          <p:cNvPr id="400" name="Google Shape;400;g29f9f45a358_0_112"/>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401" name="Google Shape;401;g29f9f45a358_0_11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9f9f45a358_0_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Accountability Codes</a:t>
            </a:r>
            <a:endParaRPr/>
          </a:p>
        </p:txBody>
      </p:sp>
      <p:sp>
        <p:nvSpPr>
          <p:cNvPr id="407" name="Google Shape;407;g29f9f45a358_0_64"/>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sz="1600"/>
              <a:t>There will be no accountability codes collected or reporting during the 2023-2024 Window 2 December administration. </a:t>
            </a:r>
            <a:endParaRPr/>
          </a:p>
          <a:p>
            <a:pPr marL="114300" marR="0" lvl="0" indent="0" algn="l" rtl="0">
              <a:lnSpc>
                <a:spcPct val="90000"/>
              </a:lnSpc>
              <a:spcBef>
                <a:spcPts val="750"/>
              </a:spcBef>
              <a:spcAft>
                <a:spcPts val="0"/>
              </a:spcAft>
              <a:buNone/>
            </a:pPr>
            <a:endParaRPr/>
          </a:p>
          <a:p>
            <a:pPr marL="114300" marR="0" lvl="0" indent="0" algn="l" rtl="0">
              <a:lnSpc>
                <a:spcPct val="90000"/>
              </a:lnSpc>
              <a:spcBef>
                <a:spcPts val="750"/>
              </a:spcBef>
              <a:spcAft>
                <a:spcPts val="0"/>
              </a:spcAft>
              <a:buNone/>
            </a:pPr>
            <a:r>
              <a:rPr lang="en-US" sz="1600"/>
              <a:t> In 2024-2025 accountability codes will be required during all three testing windows.</a:t>
            </a:r>
            <a:endParaRPr/>
          </a:p>
          <a:p>
            <a:pPr marL="114300" marR="0" lvl="0" indent="0" algn="l" rtl="0">
              <a:lnSpc>
                <a:spcPct val="90000"/>
              </a:lnSpc>
              <a:spcBef>
                <a:spcPts val="750"/>
              </a:spcBef>
              <a:spcAft>
                <a:spcPts val="0"/>
              </a:spcAft>
              <a:buClr>
                <a:schemeClr val="dk1"/>
              </a:buClr>
              <a:buSzPts val="1800"/>
              <a:buFont typeface="Arial"/>
              <a:buNone/>
            </a:pPr>
            <a:endParaRPr/>
          </a:p>
        </p:txBody>
      </p:sp>
      <p:sp>
        <p:nvSpPr>
          <p:cNvPr id="408" name="Google Shape;408;g29f9f45a358_0_64"/>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409" name="Google Shape;409;g29f9f45a358_0_64"/>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Statewide K-3 Literacy Screening</a:t>
            </a:r>
            <a:endParaRPr/>
          </a:p>
        </p:txBody>
      </p:sp>
      <p:sp>
        <p:nvSpPr>
          <p:cNvPr id="111" name="Google Shape;111;p4"/>
          <p:cNvSpPr txBox="1">
            <a:spLocks noGrp="1"/>
          </p:cNvSpPr>
          <p:nvPr>
            <p:ph type="subTitle" idx="1"/>
          </p:nvPr>
        </p:nvSpPr>
        <p:spPr>
          <a:xfrm>
            <a:off x="311700" y="1203825"/>
            <a:ext cx="8520600" cy="30849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750"/>
              </a:spcBef>
              <a:spcAft>
                <a:spcPts val="0"/>
              </a:spcAft>
              <a:buSzPts val="935"/>
              <a:buNone/>
            </a:pPr>
            <a:r>
              <a:rPr lang="en-US" sz="2000">
                <a:solidFill>
                  <a:schemeClr val="dk1"/>
                </a:solidFill>
              </a:rPr>
              <a:t>State law mandates that all students in kindergarten through third grade participate in a single statewide literacy screening three times per year. This includes students with IEPs or IAPs, English learners, non-readers and students who qualify for alternate assessment  based on the </a:t>
            </a:r>
            <a:r>
              <a:rPr lang="en-US" sz="2000" u="sng">
                <a:solidFill>
                  <a:schemeClr val="dk1"/>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K-2 Alternate Assessment Participation Decision-making Tool</a:t>
            </a:r>
            <a:r>
              <a:rPr lang="en-US" sz="2000">
                <a:solidFill>
                  <a:schemeClr val="dk1"/>
                </a:solidFill>
              </a:rPr>
              <a:t> for K-2 and the LEAP Connect criteria for grade 3.</a:t>
            </a:r>
            <a:endParaRPr sz="2000">
              <a:solidFill>
                <a:schemeClr val="dk1"/>
              </a:solidFill>
            </a:endParaRPr>
          </a:p>
          <a:p>
            <a:pPr marL="0" lvl="0" indent="0" algn="l" rtl="0">
              <a:lnSpc>
                <a:spcPct val="70000"/>
              </a:lnSpc>
              <a:spcBef>
                <a:spcPts val="750"/>
              </a:spcBef>
              <a:spcAft>
                <a:spcPts val="0"/>
              </a:spcAft>
              <a:buSzPts val="935"/>
              <a:buNone/>
            </a:pPr>
            <a:endParaRPr sz="2000">
              <a:solidFill>
                <a:schemeClr val="dk1"/>
              </a:solidFill>
            </a:endParaRPr>
          </a:p>
          <a:p>
            <a:pPr marL="0" lvl="0" indent="0" algn="l" rtl="0">
              <a:lnSpc>
                <a:spcPct val="70000"/>
              </a:lnSpc>
              <a:spcBef>
                <a:spcPts val="750"/>
              </a:spcBef>
              <a:spcAft>
                <a:spcPts val="0"/>
              </a:spcAft>
              <a:buSzPts val="935"/>
              <a:buNone/>
            </a:pPr>
            <a:r>
              <a:rPr lang="en-US" sz="2000">
                <a:solidFill>
                  <a:schemeClr val="dk1"/>
                </a:solidFill>
              </a:rPr>
              <a:t>The law stipulates three administration windows:</a:t>
            </a:r>
            <a:endParaRPr sz="2000">
              <a:solidFill>
                <a:schemeClr val="dk1"/>
              </a:solidFill>
            </a:endParaRPr>
          </a:p>
          <a:p>
            <a:pPr marL="285750" lvl="0" indent="-353377" algn="l" rtl="0">
              <a:lnSpc>
                <a:spcPct val="70000"/>
              </a:lnSpc>
              <a:spcBef>
                <a:spcPts val="750"/>
              </a:spcBef>
              <a:spcAft>
                <a:spcPts val="0"/>
              </a:spcAft>
              <a:buClr>
                <a:schemeClr val="dk1"/>
              </a:buClr>
              <a:buSzPts val="2000"/>
              <a:buNone/>
            </a:pPr>
            <a:r>
              <a:rPr lang="en-US" sz="2000">
                <a:solidFill>
                  <a:schemeClr val="dk1"/>
                </a:solidFill>
              </a:rPr>
              <a:t>Window 1: First 30 days of school</a:t>
            </a:r>
            <a:endParaRPr sz="2000">
              <a:solidFill>
                <a:schemeClr val="dk1"/>
              </a:solidFill>
            </a:endParaRPr>
          </a:p>
          <a:p>
            <a:pPr marL="285750" lvl="0" indent="-353377" algn="l" rtl="0">
              <a:lnSpc>
                <a:spcPct val="70000"/>
              </a:lnSpc>
              <a:spcBef>
                <a:spcPts val="750"/>
              </a:spcBef>
              <a:spcAft>
                <a:spcPts val="0"/>
              </a:spcAft>
              <a:buClr>
                <a:schemeClr val="dk1"/>
              </a:buClr>
              <a:buSzPts val="2000"/>
              <a:buNone/>
            </a:pPr>
            <a:r>
              <a:rPr lang="en-US" sz="2000">
                <a:solidFill>
                  <a:schemeClr val="dk1"/>
                </a:solidFill>
              </a:rPr>
              <a:t>Window 2: December </a:t>
            </a:r>
            <a:endParaRPr sz="2000">
              <a:solidFill>
                <a:schemeClr val="dk1"/>
              </a:solidFill>
            </a:endParaRPr>
          </a:p>
          <a:p>
            <a:pPr marL="285750" lvl="0" indent="-353377" algn="l" rtl="0">
              <a:lnSpc>
                <a:spcPct val="70000"/>
              </a:lnSpc>
              <a:spcBef>
                <a:spcPts val="750"/>
              </a:spcBef>
              <a:spcAft>
                <a:spcPts val="0"/>
              </a:spcAft>
              <a:buClr>
                <a:schemeClr val="dk1"/>
              </a:buClr>
              <a:buSzPts val="2000"/>
              <a:buNone/>
            </a:pPr>
            <a:r>
              <a:rPr lang="en-US" sz="2000">
                <a:solidFill>
                  <a:schemeClr val="dk1"/>
                </a:solidFill>
              </a:rPr>
              <a:t>Window 3: April </a:t>
            </a:r>
            <a:endParaRPr sz="2000">
              <a:solidFill>
                <a:schemeClr val="dk1"/>
              </a:solidFill>
            </a:endParaRPr>
          </a:p>
          <a:p>
            <a:pPr marL="0" lvl="0" indent="0" algn="l" rtl="0">
              <a:lnSpc>
                <a:spcPct val="70000"/>
              </a:lnSpc>
              <a:spcBef>
                <a:spcPts val="750"/>
              </a:spcBef>
              <a:spcAft>
                <a:spcPts val="0"/>
              </a:spcAft>
              <a:buSzPts val="935"/>
              <a:buNone/>
            </a:pPr>
            <a:endParaRPr>
              <a:solidFill>
                <a:schemeClr val="dk1"/>
              </a:solidFill>
              <a:latin typeface="Calibri"/>
              <a:ea typeface="Calibri"/>
              <a:cs typeface="Calibri"/>
              <a:sym typeface="Calibri"/>
            </a:endParaRPr>
          </a:p>
          <a:p>
            <a:pPr marL="0" lvl="0" indent="0" algn="l" rtl="0">
              <a:lnSpc>
                <a:spcPct val="70000"/>
              </a:lnSpc>
              <a:spcBef>
                <a:spcPts val="750"/>
              </a:spcBef>
              <a:spcAft>
                <a:spcPts val="0"/>
              </a:spcAft>
              <a:buSzPts val="935"/>
              <a:buNone/>
            </a:pPr>
            <a:endParaRPr>
              <a:solidFill>
                <a:schemeClr val="dk1"/>
              </a:solidFill>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p:txBody>
      </p:sp>
      <p:sp>
        <p:nvSpPr>
          <p:cNvPr id="112" name="Google Shape;112;p4"/>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9f9f45a358_0_60"/>
          <p:cNvSpPr txBox="1">
            <a:spLocks noGrp="1"/>
          </p:cNvSpPr>
          <p:nvPr>
            <p:ph type="ctrTitle"/>
          </p:nvPr>
        </p:nvSpPr>
        <p:spPr>
          <a:xfrm>
            <a:off x="421725" y="1010700"/>
            <a:ext cx="8221200" cy="888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Special Populations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Accommodations</a:t>
            </a:r>
            <a:endParaRPr/>
          </a:p>
        </p:txBody>
      </p:sp>
      <p:sp>
        <p:nvSpPr>
          <p:cNvPr id="420" name="Google Shape;420;p18"/>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Some accommodations may be applied during the screener if they are documented on an IEP, IAP or EL Checklist and they are used routinely during regular class instruction.</a:t>
            </a:r>
            <a:endParaRPr/>
          </a:p>
          <a:p>
            <a:pPr marL="457200" lvl="0" indent="-342900" algn="l" rtl="0">
              <a:lnSpc>
                <a:spcPct val="90000"/>
              </a:lnSpc>
              <a:spcBef>
                <a:spcPts val="750"/>
              </a:spcBef>
              <a:spcAft>
                <a:spcPts val="0"/>
              </a:spcAft>
              <a:buSzPts val="1800"/>
              <a:buChar char="●"/>
            </a:pPr>
            <a:r>
              <a:rPr lang="en-US"/>
              <a:t>Breaks in between sections</a:t>
            </a:r>
            <a:endParaRPr/>
          </a:p>
          <a:p>
            <a:pPr marL="457200" lvl="0" indent="-342900" algn="l" rtl="0">
              <a:lnSpc>
                <a:spcPct val="90000"/>
              </a:lnSpc>
              <a:spcBef>
                <a:spcPts val="750"/>
              </a:spcBef>
              <a:spcAft>
                <a:spcPts val="0"/>
              </a:spcAft>
              <a:buSzPts val="1800"/>
              <a:buChar char="●"/>
            </a:pPr>
            <a:r>
              <a:rPr lang="en-US"/>
              <a:t>Hearing aids, assistive listening devices, glasses, Smartwatches if used for medical reasons (Smartwatches and or phones that are used for medical reasons must be carefully monitored)</a:t>
            </a:r>
            <a:endParaRPr/>
          </a:p>
          <a:p>
            <a:pPr marL="457200" lvl="0" indent="-342900" algn="l" rtl="0">
              <a:lnSpc>
                <a:spcPct val="90000"/>
              </a:lnSpc>
              <a:spcBef>
                <a:spcPts val="750"/>
              </a:spcBef>
              <a:spcAft>
                <a:spcPts val="0"/>
              </a:spcAft>
              <a:buSzPts val="1800"/>
              <a:buChar char="●"/>
            </a:pPr>
            <a:r>
              <a:rPr lang="en-US"/>
              <a:t>Enlarged student materials (magnification)</a:t>
            </a:r>
            <a:endParaRPr/>
          </a:p>
          <a:p>
            <a:pPr marL="457200" lvl="0" indent="-342900" algn="l" rtl="0">
              <a:lnSpc>
                <a:spcPct val="90000"/>
              </a:lnSpc>
              <a:spcBef>
                <a:spcPts val="750"/>
              </a:spcBef>
              <a:spcAft>
                <a:spcPts val="0"/>
              </a:spcAft>
              <a:buSzPts val="1800"/>
              <a:buChar char="●"/>
            </a:pPr>
            <a:r>
              <a:rPr lang="en-US"/>
              <a:t>Covered overlays, filters or lighting adjustments</a:t>
            </a:r>
            <a:endParaRPr/>
          </a:p>
          <a:p>
            <a:pPr marL="457200" lvl="0" indent="-342900" algn="l" rtl="0">
              <a:lnSpc>
                <a:spcPct val="90000"/>
              </a:lnSpc>
              <a:spcBef>
                <a:spcPts val="750"/>
              </a:spcBef>
              <a:spcAft>
                <a:spcPts val="0"/>
              </a:spcAft>
              <a:buSzPts val="1800"/>
              <a:buChar char="●"/>
            </a:pPr>
            <a:r>
              <a:rPr lang="en-US"/>
              <a:t>Marker or ruler for tracking</a:t>
            </a:r>
            <a:endParaRPr/>
          </a:p>
          <a:p>
            <a:pPr marL="457200" lvl="0" indent="-342900" algn="l" rtl="0">
              <a:lnSpc>
                <a:spcPct val="90000"/>
              </a:lnSpc>
              <a:spcBef>
                <a:spcPts val="750"/>
              </a:spcBef>
              <a:spcAft>
                <a:spcPts val="0"/>
              </a:spcAft>
              <a:buSzPts val="1800"/>
              <a:buChar char="●"/>
            </a:pPr>
            <a:r>
              <a:rPr lang="en-US"/>
              <a:t>Whisper phones</a:t>
            </a:r>
            <a:endParaRPr/>
          </a:p>
        </p:txBody>
      </p:sp>
      <p:sp>
        <p:nvSpPr>
          <p:cNvPr id="421" name="Google Shape;421;p18"/>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422" name="Google Shape;422;p1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Extended Time</a:t>
            </a:r>
            <a:endParaRPr/>
          </a:p>
        </p:txBody>
      </p:sp>
      <p:sp>
        <p:nvSpPr>
          <p:cNvPr id="428" name="Google Shape;428;p19"/>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sz="1700"/>
              <a:t>For the administration of the state K-3 Literacy Screener, extended time is defined as double the time that is prescribed. For example, if all students must complete the subtest in 1 minute, extended time allows for 2 minutes. </a:t>
            </a:r>
            <a:r>
              <a:rPr lang="en-US" sz="1700" u="sng"/>
              <a:t>The screener sections should be strictly timed</a:t>
            </a:r>
            <a:r>
              <a:rPr lang="en-US" sz="1700"/>
              <a:t>. Extended time is only available for the following students:</a:t>
            </a:r>
            <a:endParaRPr sz="1700"/>
          </a:p>
          <a:p>
            <a:pPr marL="457200" lvl="0" indent="-336550" algn="l" rtl="0">
              <a:lnSpc>
                <a:spcPct val="90000"/>
              </a:lnSpc>
              <a:spcBef>
                <a:spcPts val="750"/>
              </a:spcBef>
              <a:spcAft>
                <a:spcPts val="0"/>
              </a:spcAft>
              <a:buSzPts val="1700"/>
              <a:buChar char="●"/>
            </a:pPr>
            <a:r>
              <a:rPr lang="en-US" sz="1700"/>
              <a:t>English learners as identified in EdLink 360 enrollment</a:t>
            </a:r>
            <a:endParaRPr sz="1700"/>
          </a:p>
          <a:p>
            <a:pPr marL="457200" lvl="0" indent="-336550" algn="l" rtl="0">
              <a:lnSpc>
                <a:spcPct val="90000"/>
              </a:lnSpc>
              <a:spcBef>
                <a:spcPts val="750"/>
              </a:spcBef>
              <a:spcAft>
                <a:spcPts val="0"/>
              </a:spcAft>
              <a:buSzPts val="1700"/>
              <a:buChar char="●"/>
            </a:pPr>
            <a:r>
              <a:rPr lang="en-US" sz="1700"/>
              <a:t>Students with fluency-based speech disorders documented on IEPs </a:t>
            </a:r>
            <a:endParaRPr sz="1700"/>
          </a:p>
          <a:p>
            <a:pPr marL="457200" lvl="0" indent="-336550" algn="l" rtl="0">
              <a:lnSpc>
                <a:spcPct val="90000"/>
              </a:lnSpc>
              <a:spcBef>
                <a:spcPts val="750"/>
              </a:spcBef>
              <a:spcAft>
                <a:spcPts val="0"/>
              </a:spcAft>
              <a:buSzPts val="1700"/>
              <a:buChar char="●"/>
            </a:pPr>
            <a:r>
              <a:rPr lang="en-US" sz="1700"/>
              <a:t>Students assessed with LAAR alternative rubric </a:t>
            </a:r>
            <a:endParaRPr sz="1700"/>
          </a:p>
          <a:p>
            <a:pPr marL="457200" lvl="0" indent="-336550" algn="l" rtl="0">
              <a:lnSpc>
                <a:spcPct val="90000"/>
              </a:lnSpc>
              <a:spcBef>
                <a:spcPts val="750"/>
              </a:spcBef>
              <a:spcAft>
                <a:spcPts val="0"/>
              </a:spcAft>
              <a:buSzPts val="1700"/>
              <a:buChar char="●"/>
            </a:pPr>
            <a:r>
              <a:rPr lang="en-US" sz="1700"/>
              <a:t>Students with limited verbal language skills, as documented on the IEP,  that are not participating in an alternate assessment</a:t>
            </a:r>
            <a:endParaRPr sz="1700"/>
          </a:p>
          <a:p>
            <a:pPr marL="457200" lvl="0" indent="-336550" algn="l" rtl="0">
              <a:lnSpc>
                <a:spcPct val="90000"/>
              </a:lnSpc>
              <a:spcBef>
                <a:spcPts val="750"/>
              </a:spcBef>
              <a:spcAft>
                <a:spcPts val="0"/>
              </a:spcAft>
              <a:buSzPts val="1700"/>
              <a:buChar char="●"/>
            </a:pPr>
            <a:r>
              <a:rPr lang="en-US" sz="1700"/>
              <a:t>Students who require braille</a:t>
            </a:r>
            <a:endParaRPr sz="1700"/>
          </a:p>
          <a:p>
            <a:pPr marL="457200" marR="0" lvl="0" indent="-228600" algn="l" rtl="0">
              <a:lnSpc>
                <a:spcPct val="90000"/>
              </a:lnSpc>
              <a:spcBef>
                <a:spcPts val="750"/>
              </a:spcBef>
              <a:spcAft>
                <a:spcPts val="0"/>
              </a:spcAft>
              <a:buClr>
                <a:schemeClr val="dk1"/>
              </a:buClr>
              <a:buSzPts val="1800"/>
              <a:buFont typeface="Arial"/>
              <a:buNone/>
            </a:pPr>
            <a:endParaRPr sz="1700"/>
          </a:p>
        </p:txBody>
      </p:sp>
      <p:sp>
        <p:nvSpPr>
          <p:cNvPr id="429" name="Google Shape;429;p19"/>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430" name="Google Shape;430;p19"/>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Providing Extended Time in the Amplify System</a:t>
            </a:r>
            <a:endParaRPr/>
          </a:p>
        </p:txBody>
      </p:sp>
      <p:sp>
        <p:nvSpPr>
          <p:cNvPr id="436" name="Google Shape;436;p20"/>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The Amplify system will not provide extended time. However, users can provide the extended time by doing the following:</a:t>
            </a:r>
            <a:endParaRPr/>
          </a:p>
          <a:p>
            <a:pPr marL="114300" lvl="0" indent="0" algn="l" rtl="0">
              <a:lnSpc>
                <a:spcPct val="90000"/>
              </a:lnSpc>
              <a:spcBef>
                <a:spcPts val="750"/>
              </a:spcBef>
              <a:spcAft>
                <a:spcPts val="0"/>
              </a:spcAft>
              <a:buSzPts val="1800"/>
              <a:buNone/>
            </a:pPr>
            <a:endParaRPr/>
          </a:p>
          <a:p>
            <a:pPr marL="457200" lvl="0" indent="-342900" algn="l" rtl="0">
              <a:lnSpc>
                <a:spcPct val="90000"/>
              </a:lnSpc>
              <a:spcBef>
                <a:spcPts val="750"/>
              </a:spcBef>
              <a:spcAft>
                <a:spcPts val="0"/>
              </a:spcAft>
              <a:buSzPts val="1800"/>
              <a:buAutoNum type="arabicPeriod"/>
            </a:pPr>
            <a:r>
              <a:rPr lang="en-US"/>
              <a:t>An additional timer will be needed for all test administrators who screen students with extended time (double time.)</a:t>
            </a:r>
            <a:endParaRPr/>
          </a:p>
          <a:p>
            <a:pPr marL="457200" lvl="0" indent="-342900" algn="l" rtl="0">
              <a:lnSpc>
                <a:spcPct val="90000"/>
              </a:lnSpc>
              <a:spcBef>
                <a:spcPts val="0"/>
              </a:spcBef>
              <a:spcAft>
                <a:spcPts val="0"/>
              </a:spcAft>
              <a:buSzPts val="1800"/>
              <a:buAutoNum type="arabicPeriod"/>
            </a:pPr>
            <a:r>
              <a:rPr lang="en-US"/>
              <a:t>The system will send the typical notification that time is up, but the TA can continue to administer the screening.</a:t>
            </a:r>
            <a:endParaRPr/>
          </a:p>
          <a:p>
            <a:pPr marL="457200" lvl="0" indent="-342900" algn="l" rtl="0">
              <a:lnSpc>
                <a:spcPct val="90000"/>
              </a:lnSpc>
              <a:spcBef>
                <a:spcPts val="0"/>
              </a:spcBef>
              <a:spcAft>
                <a:spcPts val="0"/>
              </a:spcAft>
              <a:buSzPts val="1800"/>
              <a:buAutoNum type="arabicPeriod"/>
            </a:pPr>
            <a:r>
              <a:rPr lang="en-US"/>
              <a:t>At the end of the extended time period, the TA should click “End.”</a:t>
            </a:r>
            <a:endParaRPr/>
          </a:p>
        </p:txBody>
      </p:sp>
      <p:sp>
        <p:nvSpPr>
          <p:cNvPr id="437" name="Google Shape;437;p2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438" name="Google Shape;438;p2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Braille</a:t>
            </a:r>
            <a:endParaRPr/>
          </a:p>
        </p:txBody>
      </p:sp>
      <p:sp>
        <p:nvSpPr>
          <p:cNvPr id="444" name="Google Shape;444;p21"/>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A hardcopy braille form is available for students with a visual impairment who are unable to take the computer-based test. Requests should be submitted as soon as possible using the following link:</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r>
              <a:rPr lang="en-US" u="sng">
                <a:solidFill>
                  <a:schemeClr val="hlink"/>
                </a:solidFill>
                <a:hlinkClick r:id="rId3"/>
              </a:rPr>
              <a:t>K-3 Literacy Screener Request for Braille</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r>
              <a:rPr lang="en-US"/>
              <a:t>No braille forms will be produced for the field tests, and students will not need to participate in field testing. </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457200" marR="0" lvl="0" indent="-228600" algn="l" rtl="0">
              <a:lnSpc>
                <a:spcPct val="90000"/>
              </a:lnSpc>
              <a:spcBef>
                <a:spcPts val="750"/>
              </a:spcBef>
              <a:spcAft>
                <a:spcPts val="0"/>
              </a:spcAft>
              <a:buClr>
                <a:schemeClr val="dk1"/>
              </a:buClr>
              <a:buSzPts val="1800"/>
              <a:buFont typeface="Arial"/>
              <a:buNone/>
            </a:pPr>
            <a:endParaRPr/>
          </a:p>
        </p:txBody>
      </p:sp>
      <p:sp>
        <p:nvSpPr>
          <p:cNvPr id="445" name="Google Shape;445;p21"/>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446" name="Google Shape;446;p2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Testing Accommodations Not Permitted</a:t>
            </a:r>
            <a:endParaRPr/>
          </a:p>
        </p:txBody>
      </p:sp>
      <p:sp>
        <p:nvSpPr>
          <p:cNvPr id="452" name="Google Shape;452;p2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The following test accommodations are not permitted on the K-3 Literacy Screener.</a:t>
            </a:r>
            <a:endParaRPr/>
          </a:p>
          <a:p>
            <a:pPr marL="457200" marR="0" lvl="0" indent="-342900" algn="l" rtl="0">
              <a:lnSpc>
                <a:spcPct val="90000"/>
              </a:lnSpc>
              <a:spcBef>
                <a:spcPts val="750"/>
              </a:spcBef>
              <a:spcAft>
                <a:spcPts val="0"/>
              </a:spcAft>
              <a:buClr>
                <a:schemeClr val="dk1"/>
              </a:buClr>
              <a:buSzPts val="1800"/>
              <a:buFont typeface="Arial"/>
              <a:buChar char="•"/>
            </a:pPr>
            <a:r>
              <a:rPr lang="en-US"/>
              <a:t>Test read aloud (all forms)</a:t>
            </a:r>
            <a:endParaRPr/>
          </a:p>
          <a:p>
            <a:pPr marL="457200" marR="0" lvl="0" indent="-342900" algn="l" rtl="0">
              <a:lnSpc>
                <a:spcPct val="90000"/>
              </a:lnSpc>
              <a:spcBef>
                <a:spcPts val="750"/>
              </a:spcBef>
              <a:spcAft>
                <a:spcPts val="0"/>
              </a:spcAft>
              <a:buClr>
                <a:schemeClr val="dk1"/>
              </a:buClr>
              <a:buSzPts val="1800"/>
              <a:buFont typeface="Arial"/>
              <a:buChar char="•"/>
            </a:pPr>
            <a:r>
              <a:rPr lang="en-US"/>
              <a:t>Word prediction</a:t>
            </a:r>
            <a:endParaRPr/>
          </a:p>
          <a:p>
            <a:pPr marL="457200" marR="0" lvl="0" indent="-342900" algn="l" rtl="0">
              <a:lnSpc>
                <a:spcPct val="90000"/>
              </a:lnSpc>
              <a:spcBef>
                <a:spcPts val="750"/>
              </a:spcBef>
              <a:spcAft>
                <a:spcPts val="0"/>
              </a:spcAft>
              <a:buClr>
                <a:schemeClr val="dk1"/>
              </a:buClr>
              <a:buSzPts val="1800"/>
              <a:buFont typeface="Arial"/>
              <a:buChar char="•"/>
            </a:pPr>
            <a:r>
              <a:rPr lang="en-US"/>
              <a:t>Communication assistance</a:t>
            </a:r>
            <a:endParaRPr/>
          </a:p>
          <a:p>
            <a:pPr marL="457200" marR="0" lvl="0" indent="-342900" algn="l" rtl="0">
              <a:lnSpc>
                <a:spcPct val="90000"/>
              </a:lnSpc>
              <a:spcBef>
                <a:spcPts val="750"/>
              </a:spcBef>
              <a:spcAft>
                <a:spcPts val="0"/>
              </a:spcAft>
              <a:buSzPts val="1800"/>
              <a:buChar char="•"/>
            </a:pPr>
            <a:r>
              <a:rPr lang="en-US"/>
              <a:t>Any other accommodation that subverts the measure</a:t>
            </a:r>
            <a:endParaRPr/>
          </a:p>
        </p:txBody>
      </p:sp>
      <p:sp>
        <p:nvSpPr>
          <p:cNvPr id="453" name="Google Shape;453;p22"/>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454" name="Google Shape;454;p2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6"/>
          <p:cNvSpPr txBox="1">
            <a:spLocks noGrp="1"/>
          </p:cNvSpPr>
          <p:nvPr>
            <p:ph type="ctrTitle"/>
          </p:nvPr>
        </p:nvSpPr>
        <p:spPr>
          <a:xfrm>
            <a:off x="421725" y="1010700"/>
            <a:ext cx="8221200" cy="888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Remote Administration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Window 2 Remote Administration</a:t>
            </a:r>
            <a:endParaRPr/>
          </a:p>
        </p:txBody>
      </p:sp>
      <p:sp>
        <p:nvSpPr>
          <p:cNvPr id="465" name="Google Shape;465;p27"/>
          <p:cNvSpPr txBox="1">
            <a:spLocks noGrp="1"/>
          </p:cNvSpPr>
          <p:nvPr>
            <p:ph type="body" idx="1"/>
          </p:nvPr>
        </p:nvSpPr>
        <p:spPr>
          <a:xfrm>
            <a:off x="311700" y="1017725"/>
            <a:ext cx="8520600" cy="33216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Test administrators should not use the BOY remote PPTs. These decks have been replaced with MOY decks that must be used for any remote administration. Each deck is grade specific and can be found at this link: </a:t>
            </a:r>
            <a:r>
              <a:rPr lang="en-US" u="sng">
                <a:solidFill>
                  <a:schemeClr val="hlink"/>
                </a:solidFill>
                <a:hlinkClick r:id="rId3"/>
              </a:rPr>
              <a:t>K3 Literacy Screener</a:t>
            </a:r>
            <a:r>
              <a:rPr lang="en-US"/>
              <a:t> in the “Administration” Section</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r>
              <a:rPr lang="en-US"/>
              <a:t>There will be </a:t>
            </a:r>
            <a:r>
              <a:rPr lang="en-US" b="1" u="sng"/>
              <a:t>no remote administration option </a:t>
            </a:r>
            <a:r>
              <a:rPr lang="en-US"/>
              <a:t>for secure forms used for field test and for the Window 3 screening in April for grades K-2. When a secure form is added to grade 3 in future years, grade 3 will no longer be a remote option.</a:t>
            </a:r>
            <a:endParaRPr/>
          </a:p>
        </p:txBody>
      </p:sp>
      <p:sp>
        <p:nvSpPr>
          <p:cNvPr id="466" name="Google Shape;466;p27"/>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467" name="Google Shape;467;p27"/>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29b2914e641_0_0"/>
          <p:cNvSpPr txBox="1">
            <a:spLocks noGrp="1"/>
          </p:cNvSpPr>
          <p:nvPr>
            <p:ph type="ctrTitle"/>
          </p:nvPr>
        </p:nvSpPr>
        <p:spPr>
          <a:xfrm>
            <a:off x="973675" y="1105950"/>
            <a:ext cx="6367500" cy="888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Test Security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Test Security</a:t>
            </a:r>
            <a:endParaRPr/>
          </a:p>
        </p:txBody>
      </p:sp>
      <p:sp>
        <p:nvSpPr>
          <p:cNvPr id="478" name="Google Shape;478;p29"/>
          <p:cNvSpPr txBox="1">
            <a:spLocks noGrp="1"/>
          </p:cNvSpPr>
          <p:nvPr>
            <p:ph type="body" idx="1"/>
          </p:nvPr>
        </p:nvSpPr>
        <p:spPr>
          <a:xfrm>
            <a:off x="311700" y="1094750"/>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750"/>
              </a:spcBef>
              <a:spcAft>
                <a:spcPts val="0"/>
              </a:spcAft>
              <a:buSzPts val="605"/>
              <a:buNone/>
            </a:pPr>
            <a:r>
              <a:rPr lang="en-US" sz="1600"/>
              <a:t>BESE policy regarding test security for all state administered administrations must be followed during each screening administration. </a:t>
            </a:r>
            <a:endParaRPr sz="1600"/>
          </a:p>
          <a:p>
            <a:pPr marL="0" lvl="0" indent="0" algn="l" rtl="0">
              <a:lnSpc>
                <a:spcPct val="70000"/>
              </a:lnSpc>
              <a:spcBef>
                <a:spcPts val="750"/>
              </a:spcBef>
              <a:spcAft>
                <a:spcPts val="0"/>
              </a:spcAft>
              <a:buSzPts val="605"/>
              <a:buNone/>
            </a:pPr>
            <a:endParaRPr sz="1600"/>
          </a:p>
          <a:p>
            <a:pPr marL="0" lvl="0" indent="0" algn="l" rtl="0">
              <a:lnSpc>
                <a:spcPct val="115000"/>
              </a:lnSpc>
              <a:spcBef>
                <a:spcPts val="1200"/>
              </a:spcBef>
              <a:spcAft>
                <a:spcPts val="0"/>
              </a:spcAft>
              <a:buNone/>
            </a:pPr>
            <a:r>
              <a:rPr lang="en-US" sz="1600"/>
              <a:t>A.   The state Board of Elementary and Secondary Education holds the test security policy to be of utmost importance and deems any violation of test security to be serious.</a:t>
            </a:r>
            <a:endParaRPr sz="1600"/>
          </a:p>
          <a:p>
            <a:pPr marL="0" lvl="0" indent="0" algn="l" rtl="0">
              <a:lnSpc>
                <a:spcPct val="115000"/>
              </a:lnSpc>
              <a:spcBef>
                <a:spcPts val="1200"/>
              </a:spcBef>
              <a:spcAft>
                <a:spcPts val="0"/>
              </a:spcAft>
              <a:buNone/>
            </a:pPr>
            <a:r>
              <a:rPr lang="en-US" sz="1600"/>
              <a:t>1.	Tests administered by or through the SBESE shall include but not be limited to:</a:t>
            </a:r>
            <a:endParaRPr sz="1600"/>
          </a:p>
          <a:p>
            <a:pPr marL="0" lvl="0" indent="0" algn="l" rtl="0">
              <a:lnSpc>
                <a:spcPct val="115000"/>
              </a:lnSpc>
              <a:spcBef>
                <a:spcPts val="1200"/>
              </a:spcBef>
              <a:spcAft>
                <a:spcPts val="0"/>
              </a:spcAft>
              <a:buNone/>
            </a:pPr>
            <a:r>
              <a:rPr lang="en-US" sz="1600"/>
              <a:t>a.	all alternate assessments;</a:t>
            </a:r>
            <a:endParaRPr sz="1600"/>
          </a:p>
          <a:p>
            <a:pPr marL="0" lvl="0" indent="0" algn="l" rtl="0">
              <a:lnSpc>
                <a:spcPct val="115000"/>
              </a:lnSpc>
              <a:spcBef>
                <a:spcPts val="1200"/>
              </a:spcBef>
              <a:spcAft>
                <a:spcPts val="0"/>
              </a:spcAft>
              <a:buNone/>
            </a:pPr>
            <a:r>
              <a:rPr lang="en-US" sz="1600"/>
              <a:t>b.	all criterion-referenced tests (CRTs) and norm-referenced tests (NRTs).</a:t>
            </a:r>
            <a:endParaRPr sz="1600"/>
          </a:p>
          <a:p>
            <a:pPr marL="0" lvl="0" indent="0" algn="l" rtl="0">
              <a:lnSpc>
                <a:spcPct val="70000"/>
              </a:lnSpc>
              <a:spcBef>
                <a:spcPts val="1200"/>
              </a:spcBef>
              <a:spcAft>
                <a:spcPts val="0"/>
              </a:spcAft>
              <a:buSzPts val="605"/>
              <a:buNone/>
            </a:pPr>
            <a:endParaRPr sz="1600"/>
          </a:p>
          <a:p>
            <a:pPr marL="114300" lvl="0" indent="0" algn="l" rtl="0">
              <a:lnSpc>
                <a:spcPct val="90000"/>
              </a:lnSpc>
              <a:spcBef>
                <a:spcPts val="750"/>
              </a:spcBef>
              <a:spcAft>
                <a:spcPts val="0"/>
              </a:spcAft>
              <a:buSzPts val="1800"/>
              <a:buNone/>
            </a:pPr>
            <a:endParaRPr/>
          </a:p>
        </p:txBody>
      </p:sp>
      <p:sp>
        <p:nvSpPr>
          <p:cNvPr id="479" name="Google Shape;479;p29"/>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480" name="Google Shape;480;p29"/>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9fd942a931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Selection of Statewide Screener</a:t>
            </a:r>
            <a:endParaRPr/>
          </a:p>
        </p:txBody>
      </p:sp>
      <p:sp>
        <p:nvSpPr>
          <p:cNvPr id="119" name="Google Shape;119;g29fd942a931_0_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120" name="Google Shape;120;g29fd942a931_0_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121" name="Google Shape;121;g29fd942a931_0_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Amplify was chosen as the vendor for the statewide screener that will be used by all public school systems for the mandated screening.</a:t>
            </a:r>
            <a:endParaRPr/>
          </a:p>
          <a:p>
            <a:pPr marL="0" lvl="0" indent="0" algn="l" rtl="0">
              <a:spcBef>
                <a:spcPts val="1200"/>
              </a:spcBef>
              <a:spcAft>
                <a:spcPts val="0"/>
              </a:spcAft>
              <a:buNone/>
            </a:pPr>
            <a:r>
              <a:rPr lang="en-US" b="1"/>
              <a:t>Amplify</a:t>
            </a:r>
            <a:r>
              <a:rPr lang="en-US"/>
              <a:t>: The name of the publisher providing the testing platform</a:t>
            </a:r>
            <a:endParaRPr/>
          </a:p>
          <a:p>
            <a:pPr marL="0" lvl="0" indent="0" algn="l" rtl="0">
              <a:spcBef>
                <a:spcPts val="1200"/>
              </a:spcBef>
              <a:spcAft>
                <a:spcPts val="0"/>
              </a:spcAft>
              <a:buNone/>
            </a:pPr>
            <a:r>
              <a:rPr lang="en-US" b="1"/>
              <a:t>mCLASS</a:t>
            </a:r>
            <a:r>
              <a:rPr lang="en-US"/>
              <a:t>: The name of the screening technology platform</a:t>
            </a:r>
            <a:endParaRPr/>
          </a:p>
          <a:p>
            <a:pPr marL="0" lvl="0" indent="0" algn="l" rtl="0">
              <a:spcBef>
                <a:spcPts val="1200"/>
              </a:spcBef>
              <a:spcAft>
                <a:spcPts val="1200"/>
              </a:spcAft>
              <a:buNone/>
            </a:pPr>
            <a:r>
              <a:rPr lang="en-US" b="1"/>
              <a:t>DIBELS 8th</a:t>
            </a:r>
            <a:r>
              <a:rPr lang="en-US"/>
              <a:t>: The name of the actual screening instrument  (this is the same screener that was used in the fall by all school systems)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Oaths of Security</a:t>
            </a:r>
            <a:endParaRPr/>
          </a:p>
        </p:txBody>
      </p:sp>
      <p:sp>
        <p:nvSpPr>
          <p:cNvPr id="486" name="Google Shape;486;p30"/>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US"/>
              <a:t>Anyone who may come into contact with secure materials should have a signed oath of security prior to the adminsition window opening. </a:t>
            </a:r>
            <a:endParaRPr/>
          </a:p>
          <a:p>
            <a:pPr marL="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SzPts val="1800"/>
              <a:buNone/>
            </a:pPr>
            <a:r>
              <a:rPr lang="en-US"/>
              <a:t>Test Administrators administering the MOY field test must complete an additional MOY field test oath of security. </a:t>
            </a:r>
            <a:r>
              <a:rPr lang="en-US" u="sng"/>
              <a:t>The field test forms are secure documents</a:t>
            </a:r>
            <a:r>
              <a:rPr lang="en-US"/>
              <a:t> and cannot be copied for future use, shared, or memorized.</a:t>
            </a:r>
            <a:endParaRPr/>
          </a:p>
          <a:p>
            <a:pPr marL="0" lvl="0" indent="0" algn="l" rtl="0">
              <a:lnSpc>
                <a:spcPct val="90000"/>
              </a:lnSpc>
              <a:spcBef>
                <a:spcPts val="750"/>
              </a:spcBef>
              <a:spcAft>
                <a:spcPts val="0"/>
              </a:spcAft>
              <a:buSzPts val="1800"/>
              <a:buNone/>
            </a:pPr>
            <a:r>
              <a:rPr lang="en-US"/>
              <a:t> </a:t>
            </a:r>
            <a:endParaRPr/>
          </a:p>
          <a:p>
            <a:pPr marL="0" lvl="0" indent="0" algn="l" rtl="0">
              <a:lnSpc>
                <a:spcPct val="90000"/>
              </a:lnSpc>
              <a:spcBef>
                <a:spcPts val="750"/>
              </a:spcBef>
              <a:spcAft>
                <a:spcPts val="0"/>
              </a:spcAft>
              <a:buSzPts val="1800"/>
              <a:buNone/>
            </a:pPr>
            <a:r>
              <a:rPr lang="en-US"/>
              <a:t>Oaths should be maintained at the school for three years.  </a:t>
            </a:r>
            <a:endParaRPr/>
          </a:p>
        </p:txBody>
      </p:sp>
      <p:sp>
        <p:nvSpPr>
          <p:cNvPr id="487" name="Google Shape;487;p3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488" name="Google Shape;488;p3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Prohibited Materials</a:t>
            </a:r>
            <a:endParaRPr/>
          </a:p>
        </p:txBody>
      </p:sp>
      <p:sp>
        <p:nvSpPr>
          <p:cNvPr id="494" name="Google Shape;494;p31"/>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Prohibited materials can compromise test security and violate the construct being measured by the assessment, thus producing invalid results. Prohibited materials must be covered or removed from the testing room. This includes any document or display that provides content from the screener or content related to the items on the screener.</a:t>
            </a:r>
            <a:endParaRPr/>
          </a:p>
        </p:txBody>
      </p:sp>
      <p:sp>
        <p:nvSpPr>
          <p:cNvPr id="495" name="Google Shape;495;p31"/>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496" name="Google Shape;496;p3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2"/>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Reporting Results</a:t>
            </a:r>
            <a:endParaRPr/>
          </a:p>
        </p:txBody>
      </p:sp>
      <p:sp>
        <p:nvSpPr>
          <p:cNvPr id="502" name="Google Shape;502;p3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Receiving a Report from the System</a:t>
            </a:r>
            <a:endParaRPr/>
          </a:p>
        </p:txBody>
      </p:sp>
      <p:sp>
        <p:nvSpPr>
          <p:cNvPr id="508" name="Google Shape;508;p33"/>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US"/>
              <a:t>The statewide Amplify program will provide real-time reports to schools and systems. The department will host a separate webinar for administrative directions to review reports. </a:t>
            </a:r>
            <a:endParaRPr/>
          </a:p>
          <a:p>
            <a:pPr marL="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SzPts val="1800"/>
              <a:buNone/>
            </a:pPr>
            <a:r>
              <a:rPr lang="en-US"/>
              <a:t>All results for screening in the Amplify platform to the department will be completed by the vendor. Schools and systems will NOT send results, with the exception of scores from LAAR. As there is no need for the Composite Score Calculator, it is being removed from the website.</a:t>
            </a:r>
            <a:endParaRPr/>
          </a:p>
          <a:p>
            <a:pPr marL="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SzPts val="1800"/>
              <a:buNone/>
            </a:pPr>
            <a:r>
              <a:rPr lang="en-US">
                <a:solidFill>
                  <a:schemeClr val="dk2"/>
                </a:solidFill>
              </a:rPr>
              <a:t>Results from field testing will not be reported.</a:t>
            </a:r>
            <a:endParaRPr>
              <a:solidFill>
                <a:schemeClr val="dk2"/>
              </a:solidFill>
            </a:endParaRPr>
          </a:p>
          <a:p>
            <a:pPr marL="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p:txBody>
      </p:sp>
      <p:sp>
        <p:nvSpPr>
          <p:cNvPr id="509" name="Google Shape;509;p33"/>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510" name="Google Shape;510;p33"/>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9fdcc6b26d_0_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Example of Reporting </a:t>
            </a:r>
            <a:endParaRPr/>
          </a:p>
        </p:txBody>
      </p:sp>
      <p:sp>
        <p:nvSpPr>
          <p:cNvPr id="517" name="Google Shape;517;g29fdcc6b26d_0_9"/>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518" name="Google Shape;518;g29fdcc6b26d_0_9"/>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pic>
        <p:nvPicPr>
          <p:cNvPr id="519" name="Google Shape;519;g29fdcc6b26d_0_9"/>
          <p:cNvPicPr preferRelativeResize="0"/>
          <p:nvPr/>
        </p:nvPicPr>
        <p:blipFill>
          <a:blip r:embed="rId3">
            <a:alphaModFix/>
          </a:blip>
          <a:stretch>
            <a:fillRect/>
          </a:stretch>
        </p:blipFill>
        <p:spPr>
          <a:xfrm>
            <a:off x="1466300" y="1166300"/>
            <a:ext cx="6002200" cy="36317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Alternate Assessment: Reporting to EdLink</a:t>
            </a:r>
            <a:endParaRPr/>
          </a:p>
        </p:txBody>
      </p:sp>
      <p:sp>
        <p:nvSpPr>
          <p:cNvPr id="525" name="Google Shape;525;p34"/>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For the 2023-2024 academic year, alternate assessment scores from LAAR must continue to be reported in EdLink using a format similar to the one used in Window 1. Please make sure that you indicate that the student participated in alternate assessment and provide the reason for participation.</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r>
              <a:rPr lang="en-US"/>
              <a:t>Please note that for regular screening, all administration </a:t>
            </a:r>
            <a:r>
              <a:rPr lang="en-US" b="1" u="sng"/>
              <a:t>MUST BE DONE IN THE AMPLIFY PLATFORM AND NO REGULAR SCREENING CAN BE REPORTED IN EDLINK FOR ANY REASON.</a:t>
            </a:r>
            <a:endParaRPr b="1" u="sng"/>
          </a:p>
        </p:txBody>
      </p:sp>
      <p:sp>
        <p:nvSpPr>
          <p:cNvPr id="526" name="Google Shape;526;p34"/>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527" name="Google Shape;527;p34"/>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29ae5f09717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Qualifying for Alternate Assessment</a:t>
            </a:r>
            <a:endParaRPr/>
          </a:p>
        </p:txBody>
      </p:sp>
      <p:sp>
        <p:nvSpPr>
          <p:cNvPr id="534" name="Google Shape;534;g29ae5f09717_0_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IEP in place by the deadline should reflect that the student qualified for alternate assessment based on qualification guidelines for their official enrolled grade. Links for criteria are provided below. </a:t>
            </a:r>
            <a:r>
              <a:rPr lang="en-US" u="sng"/>
              <a:t>The IEP should also reflect the current grade.</a:t>
            </a:r>
            <a:endParaRPr/>
          </a:p>
          <a:p>
            <a:pPr marL="0" lvl="0" indent="0" algn="l" rtl="0">
              <a:spcBef>
                <a:spcPts val="1200"/>
              </a:spcBef>
              <a:spcAft>
                <a:spcPts val="0"/>
              </a:spcAft>
              <a:buNone/>
            </a:pPr>
            <a:r>
              <a:rPr lang="en-US" u="sng">
                <a:solidFill>
                  <a:schemeClr val="hlink"/>
                </a:solidFill>
                <a:hlinkClick r:id="rId3"/>
              </a:rPr>
              <a:t>K-2 Alternate Assessment Participation Decision-making Tool</a:t>
            </a:r>
            <a:endParaRPr/>
          </a:p>
          <a:p>
            <a:pPr marL="0" lvl="0" indent="0" algn="l" rtl="0">
              <a:spcBef>
                <a:spcPts val="1200"/>
              </a:spcBef>
              <a:spcAft>
                <a:spcPts val="0"/>
              </a:spcAft>
              <a:buNone/>
            </a:pPr>
            <a:r>
              <a:rPr lang="en-US" u="sng">
                <a:solidFill>
                  <a:schemeClr val="hlink"/>
                </a:solidFill>
                <a:hlinkClick r:id="rId4"/>
              </a:rPr>
              <a:t>Grades 3-8 Alternate Assessment Criteria</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US"/>
              <a:t>Grade 3: </a:t>
            </a:r>
            <a:endParaRPr/>
          </a:p>
        </p:txBody>
      </p:sp>
      <p:sp>
        <p:nvSpPr>
          <p:cNvPr id="535" name="Google Shape;535;g29ae5f09717_0_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536" name="Google Shape;536;g29ae5f09717_0_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29f9f45a358_0_119"/>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Field Testing</a:t>
            </a:r>
            <a:endParaRPr/>
          </a:p>
        </p:txBody>
      </p:sp>
      <p:sp>
        <p:nvSpPr>
          <p:cNvPr id="542" name="Google Shape;542;g29f9f45a358_0_119"/>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29f9f45a358_0_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Sites Selected for Field Testing</a:t>
            </a:r>
            <a:endParaRPr/>
          </a:p>
        </p:txBody>
      </p:sp>
      <p:sp>
        <p:nvSpPr>
          <p:cNvPr id="549" name="Google Shape;549;g29f9f45a358_0_124"/>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550" name="Google Shape;550;g29f9f45a358_0_124"/>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District test coordinators were notified and provided with sites selected for field testing prior to the Thanksgiving break. Students in field testing schools will be required to take three versions of the screener:</a:t>
            </a:r>
            <a:endParaRPr/>
          </a:p>
          <a:p>
            <a:pPr marL="457200" lvl="0" indent="-330200" algn="l" rtl="0">
              <a:spcBef>
                <a:spcPts val="1200"/>
              </a:spcBef>
              <a:spcAft>
                <a:spcPts val="0"/>
              </a:spcAft>
              <a:buSzPts val="1600"/>
              <a:buChar char="●"/>
            </a:pPr>
            <a:r>
              <a:rPr lang="en-US" sz="1600"/>
              <a:t>Students participating in alternate assessment or who need braille will not be included in field testing.</a:t>
            </a:r>
            <a:endParaRPr sz="1600"/>
          </a:p>
          <a:p>
            <a:pPr marL="457200" lvl="0" indent="-330200" algn="l" rtl="0">
              <a:spcBef>
                <a:spcPts val="0"/>
              </a:spcBef>
              <a:spcAft>
                <a:spcPts val="0"/>
              </a:spcAft>
              <a:buSzPts val="1600"/>
              <a:buChar char="●"/>
            </a:pPr>
            <a:r>
              <a:rPr lang="en-US" sz="1600"/>
              <a:t>Two versions of the field test have been color coded. While students in selected schools must participate in both versions, the color of the field test form determines which screener must be administered first.</a:t>
            </a:r>
            <a:endParaRPr sz="1600"/>
          </a:p>
          <a:p>
            <a:pPr marL="457200" lvl="0" indent="-330200" algn="l" rtl="0">
              <a:spcBef>
                <a:spcPts val="0"/>
              </a:spcBef>
              <a:spcAft>
                <a:spcPts val="0"/>
              </a:spcAft>
              <a:buSzPts val="1600"/>
              <a:buChar char="●"/>
            </a:pPr>
            <a:r>
              <a:rPr lang="en-US" sz="1600"/>
              <a:t>The deadline for completing field testing is January 9.</a:t>
            </a:r>
            <a:endParaRPr sz="1600"/>
          </a:p>
          <a:p>
            <a:pPr marL="457200" lvl="0" indent="-330200" algn="l" rtl="0">
              <a:spcBef>
                <a:spcPts val="0"/>
              </a:spcBef>
              <a:spcAft>
                <a:spcPts val="0"/>
              </a:spcAft>
              <a:buSzPts val="1600"/>
              <a:buChar char="●"/>
            </a:pPr>
            <a:r>
              <a:rPr lang="en-US" sz="1600"/>
              <a:t>The deadline for completing the regular screener is January 26.</a:t>
            </a:r>
            <a:endParaRPr sz="1600"/>
          </a:p>
        </p:txBody>
      </p:sp>
      <p:sp>
        <p:nvSpPr>
          <p:cNvPr id="551" name="Google Shape;551;g29f9f45a358_0_124"/>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29f9f45a358_0_1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Remote Administration of Field Test</a:t>
            </a:r>
            <a:endParaRPr/>
          </a:p>
        </p:txBody>
      </p:sp>
      <p:sp>
        <p:nvSpPr>
          <p:cNvPr id="558" name="Google Shape;558;g29f9f45a358_0_132"/>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a:t>Field test forms cannot be administered remotely. </a:t>
            </a:r>
            <a:r>
              <a:rPr lang="en-US" b="1" u="sng"/>
              <a:t>Any remote administration of any field test form (orange or purple) will be considered a serious violation of test security</a:t>
            </a:r>
            <a:r>
              <a:rPr lang="en-US"/>
              <a:t>.</a:t>
            </a:r>
            <a:endParaRPr/>
          </a:p>
        </p:txBody>
      </p:sp>
      <p:sp>
        <p:nvSpPr>
          <p:cNvPr id="559" name="Google Shape;559;g29f9f45a358_0_132"/>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560" name="Google Shape;560;g29f9f45a358_0_13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9ddbf01c06_0_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Middle-of-Year (MOY) Administration 2023</a:t>
            </a:r>
            <a:endParaRPr/>
          </a:p>
        </p:txBody>
      </p:sp>
      <p:sp>
        <p:nvSpPr>
          <p:cNvPr id="127" name="Google Shape;127;g29ddbf01c06_0_21"/>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For 2023-2024, a one time only extension will be provided in December due to contract delays. </a:t>
            </a:r>
            <a:endParaRPr/>
          </a:p>
          <a:p>
            <a:pPr marL="457200" lvl="0" indent="-342900" algn="l" rtl="0">
              <a:lnSpc>
                <a:spcPct val="90000"/>
              </a:lnSpc>
              <a:spcBef>
                <a:spcPts val="750"/>
              </a:spcBef>
              <a:spcAft>
                <a:spcPts val="0"/>
              </a:spcAft>
              <a:buSzPts val="1800"/>
              <a:buChar char="●"/>
            </a:pPr>
            <a:r>
              <a:rPr lang="en-US" b="1"/>
              <a:t>December 1-January 26</a:t>
            </a:r>
            <a:r>
              <a:rPr lang="en-US"/>
              <a:t>: Regular reported screener required of all students, including those selected for field test.</a:t>
            </a:r>
            <a:endParaRPr/>
          </a:p>
          <a:p>
            <a:pPr marL="457200" lvl="0" indent="-342900" algn="l" rtl="0">
              <a:lnSpc>
                <a:spcPct val="90000"/>
              </a:lnSpc>
              <a:spcBef>
                <a:spcPts val="0"/>
              </a:spcBef>
              <a:spcAft>
                <a:spcPts val="0"/>
              </a:spcAft>
              <a:buSzPts val="1800"/>
              <a:buChar char="●"/>
            </a:pPr>
            <a:r>
              <a:rPr lang="en-US" b="1"/>
              <a:t>December 1-January 9</a:t>
            </a:r>
            <a:r>
              <a:rPr lang="en-US"/>
              <a:t>: Field tests administered prior to regular screener</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p:txBody>
      </p:sp>
      <p:sp>
        <p:nvSpPr>
          <p:cNvPr id="128" name="Google Shape;128;g29ddbf01c06_0_21"/>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129" name="Google Shape;129;g29ddbf01c06_0_2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Resources</a:t>
            </a:r>
            <a:endParaRPr/>
          </a:p>
        </p:txBody>
      </p:sp>
      <p:sp>
        <p:nvSpPr>
          <p:cNvPr id="566" name="Google Shape;566;p37"/>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dirty="0"/>
              <a:t>For ease, all K-3 Literacy department created guidance is found in a central location: </a:t>
            </a:r>
            <a:endParaRPr dirty="0"/>
          </a:p>
          <a:p>
            <a:pPr marL="114300" lvl="0" indent="0" algn="l" rtl="0">
              <a:lnSpc>
                <a:spcPct val="90000"/>
              </a:lnSpc>
              <a:spcBef>
                <a:spcPts val="750"/>
              </a:spcBef>
              <a:spcAft>
                <a:spcPts val="0"/>
              </a:spcAft>
              <a:buSzPts val="1800"/>
              <a:buNone/>
            </a:pPr>
            <a:r>
              <a:rPr lang="en-US" u="sng" dirty="0">
                <a:solidFill>
                  <a:schemeClr val="hlink"/>
                </a:solidFill>
                <a:hlinkClick r:id="rId3"/>
              </a:rPr>
              <a:t>https://www.louisianabelieves.com/academics/louisiana-literacy/literacy-screener</a:t>
            </a:r>
            <a:endParaRPr dirty="0"/>
          </a:p>
          <a:p>
            <a:pPr marL="114300" lvl="0" indent="0" algn="l" rtl="0">
              <a:lnSpc>
                <a:spcPct val="90000"/>
              </a:lnSpc>
              <a:spcBef>
                <a:spcPts val="750"/>
              </a:spcBef>
              <a:spcAft>
                <a:spcPts val="0"/>
              </a:spcAft>
              <a:buSzPts val="1800"/>
              <a:buNone/>
            </a:pPr>
            <a:endParaRPr dirty="0"/>
          </a:p>
          <a:p>
            <a:pPr marL="114300" lvl="0" indent="0" algn="l" rtl="0">
              <a:lnSpc>
                <a:spcPct val="90000"/>
              </a:lnSpc>
              <a:spcBef>
                <a:spcPts val="750"/>
              </a:spcBef>
              <a:spcAft>
                <a:spcPts val="0"/>
              </a:spcAft>
              <a:buSzPts val="1800"/>
              <a:buNone/>
            </a:pPr>
            <a:endParaRPr dirty="0"/>
          </a:p>
          <a:p>
            <a:pPr marL="114300" lvl="0" indent="0" algn="l" rtl="0">
              <a:lnSpc>
                <a:spcPct val="90000"/>
              </a:lnSpc>
              <a:spcBef>
                <a:spcPts val="750"/>
              </a:spcBef>
              <a:spcAft>
                <a:spcPts val="0"/>
              </a:spcAft>
              <a:buSzPts val="1800"/>
              <a:buNone/>
            </a:pPr>
            <a:r>
              <a:rPr lang="en-US" dirty="0"/>
              <a:t>For questions about literacy policy, contact </a:t>
            </a:r>
            <a:r>
              <a:rPr lang="en-US" dirty="0" smtClean="0"/>
              <a:t>the literacy team. </a:t>
            </a:r>
            <a:endParaRPr dirty="0"/>
          </a:p>
          <a:p>
            <a:pPr marL="114300" lvl="0" indent="0" algn="l" rtl="0">
              <a:lnSpc>
                <a:spcPct val="90000"/>
              </a:lnSpc>
              <a:spcBef>
                <a:spcPts val="750"/>
              </a:spcBef>
              <a:spcAft>
                <a:spcPts val="0"/>
              </a:spcAft>
              <a:buSzPts val="1800"/>
              <a:buNone/>
            </a:pPr>
            <a:r>
              <a:rPr lang="en-US" dirty="0"/>
              <a:t>For questions about administration of the screening, contact </a:t>
            </a:r>
            <a:r>
              <a:rPr lang="en-US" u="sng" dirty="0">
                <a:solidFill>
                  <a:schemeClr val="hlink"/>
                </a:solidFill>
                <a:hlinkClick r:id="rId4"/>
              </a:rPr>
              <a:t>assessment@la.gov</a:t>
            </a:r>
            <a:r>
              <a:rPr lang="en-US" dirty="0"/>
              <a:t>.</a:t>
            </a:r>
            <a:endParaRPr dirty="0"/>
          </a:p>
          <a:p>
            <a:pPr marL="114300" lvl="0" indent="0" algn="l" rtl="0">
              <a:lnSpc>
                <a:spcPct val="90000"/>
              </a:lnSpc>
              <a:spcBef>
                <a:spcPts val="750"/>
              </a:spcBef>
              <a:spcAft>
                <a:spcPts val="0"/>
              </a:spcAft>
              <a:buSzPts val="1800"/>
              <a:buNone/>
            </a:pPr>
            <a:endParaRPr dirty="0"/>
          </a:p>
        </p:txBody>
      </p:sp>
      <p:sp>
        <p:nvSpPr>
          <p:cNvPr id="567" name="Google Shape;567;p37"/>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568" name="Google Shape;568;p37"/>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Screener Content</a:t>
            </a:r>
            <a:endParaRPr/>
          </a:p>
        </p:txBody>
      </p:sp>
      <p:sp>
        <p:nvSpPr>
          <p:cNvPr id="135" name="Google Shape;135;p5"/>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Students must complete all sections for a composite score to be calculated and reported to the department by the vendor. The content of the screener varies by grade. </a:t>
            </a:r>
            <a:r>
              <a:rPr lang="en-US" b="1"/>
              <a:t>Gating, discontinuing, or exemptions for sections of the screener will not be an option in the Louisiana K-3 screening system.</a:t>
            </a:r>
            <a:endParaRPr b="1"/>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p:txBody>
      </p:sp>
      <p:sp>
        <p:nvSpPr>
          <p:cNvPr id="136" name="Google Shape;136;p5"/>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137" name="Google Shape;137;p5"/>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9b51138c8d_0_2"/>
          <p:cNvSpPr>
            <a:spLocks noGrp="1"/>
          </p:cNvSpPr>
          <p:nvPr>
            <p:ph type="pic" idx="2"/>
          </p:nvPr>
        </p:nvSpPr>
        <p:spPr>
          <a:xfrm>
            <a:off x="0" y="0"/>
            <a:ext cx="9144000" cy="4129500"/>
          </a:xfrm>
          <a:prstGeom prst="rect">
            <a:avLst/>
          </a:prstGeom>
        </p:spPr>
      </p:sp>
      <p:sp>
        <p:nvSpPr>
          <p:cNvPr id="144" name="Google Shape;144;g29b51138c8d_0_2"/>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400">
                <a:latin typeface="Calibri"/>
                <a:ea typeface="Calibri"/>
                <a:cs typeface="Calibri"/>
                <a:sym typeface="Calibri"/>
              </a:rPr>
              <a:t>Literacy Measures Required by Grade Level</a:t>
            </a:r>
            <a:endParaRPr sz="4000"/>
          </a:p>
        </p:txBody>
      </p:sp>
      <p:graphicFrame>
        <p:nvGraphicFramePr>
          <p:cNvPr id="145" name="Google Shape;145;g29b51138c8d_0_2"/>
          <p:cNvGraphicFramePr/>
          <p:nvPr/>
        </p:nvGraphicFramePr>
        <p:xfrm>
          <a:off x="152400" y="152400"/>
          <a:ext cx="8846125" cy="3822275"/>
        </p:xfrm>
        <a:graphic>
          <a:graphicData uri="http://schemas.openxmlformats.org/drawingml/2006/table">
            <a:tbl>
              <a:tblPr>
                <a:noFill/>
                <a:tableStyleId>{019DBB0E-3874-4AD3-A236-DB0D2BD554D4}</a:tableStyleId>
              </a:tblPr>
              <a:tblGrid>
                <a:gridCol w="2506400">
                  <a:extLst>
                    <a:ext uri="{9D8B030D-6E8A-4147-A177-3AD203B41FA5}">
                      <a16:colId xmlns:a16="http://schemas.microsoft.com/office/drawing/2014/main" val="20000"/>
                    </a:ext>
                  </a:extLst>
                </a:gridCol>
                <a:gridCol w="1634075">
                  <a:extLst>
                    <a:ext uri="{9D8B030D-6E8A-4147-A177-3AD203B41FA5}">
                      <a16:colId xmlns:a16="http://schemas.microsoft.com/office/drawing/2014/main" val="20001"/>
                    </a:ext>
                  </a:extLst>
                </a:gridCol>
                <a:gridCol w="1634075">
                  <a:extLst>
                    <a:ext uri="{9D8B030D-6E8A-4147-A177-3AD203B41FA5}">
                      <a16:colId xmlns:a16="http://schemas.microsoft.com/office/drawing/2014/main" val="20002"/>
                    </a:ext>
                  </a:extLst>
                </a:gridCol>
                <a:gridCol w="1523500">
                  <a:extLst>
                    <a:ext uri="{9D8B030D-6E8A-4147-A177-3AD203B41FA5}">
                      <a16:colId xmlns:a16="http://schemas.microsoft.com/office/drawing/2014/main" val="20003"/>
                    </a:ext>
                  </a:extLst>
                </a:gridCol>
                <a:gridCol w="1548075">
                  <a:extLst>
                    <a:ext uri="{9D8B030D-6E8A-4147-A177-3AD203B41FA5}">
                      <a16:colId xmlns:a16="http://schemas.microsoft.com/office/drawing/2014/main" val="20004"/>
                    </a:ext>
                  </a:extLst>
                </a:gridCol>
              </a:tblGrid>
              <a:tr h="544125">
                <a:tc>
                  <a:txBody>
                    <a:bodyPr/>
                    <a:lstStyle/>
                    <a:p>
                      <a:pPr marL="0" lvl="0" indent="0" algn="ctr" rtl="0">
                        <a:spcBef>
                          <a:spcPts val="0"/>
                        </a:spcBef>
                        <a:spcAft>
                          <a:spcPts val="0"/>
                        </a:spcAft>
                        <a:buNone/>
                      </a:pPr>
                      <a:r>
                        <a:rPr lang="en-US" sz="1200" b="1">
                          <a:solidFill>
                            <a:srgbClr val="385463"/>
                          </a:solidFill>
                          <a:latin typeface="Calibri"/>
                          <a:ea typeface="Calibri"/>
                          <a:cs typeface="Calibri"/>
                          <a:sym typeface="Calibri"/>
                        </a:rPr>
                        <a:t>Measure</a:t>
                      </a:r>
                      <a:endParaRPr sz="1200" b="1">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b="1">
                          <a:solidFill>
                            <a:srgbClr val="385463"/>
                          </a:solidFill>
                          <a:latin typeface="Calibri"/>
                          <a:ea typeface="Calibri"/>
                          <a:cs typeface="Calibri"/>
                          <a:sym typeface="Calibri"/>
                        </a:rPr>
                        <a:t>Kindergarten</a:t>
                      </a:r>
                      <a:endParaRPr sz="1200" b="1">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b="1">
                          <a:solidFill>
                            <a:srgbClr val="385463"/>
                          </a:solidFill>
                          <a:latin typeface="Calibri"/>
                          <a:ea typeface="Calibri"/>
                          <a:cs typeface="Calibri"/>
                          <a:sym typeface="Calibri"/>
                        </a:rPr>
                        <a:t>Grade 1</a:t>
                      </a:r>
                      <a:endParaRPr sz="1200" b="1">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b="1">
                          <a:solidFill>
                            <a:srgbClr val="385463"/>
                          </a:solidFill>
                          <a:latin typeface="Calibri"/>
                          <a:ea typeface="Calibri"/>
                          <a:cs typeface="Calibri"/>
                          <a:sym typeface="Calibri"/>
                        </a:rPr>
                        <a:t>Grade 2</a:t>
                      </a:r>
                      <a:endParaRPr sz="1200" b="1">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b="1">
                          <a:solidFill>
                            <a:srgbClr val="385463"/>
                          </a:solidFill>
                          <a:latin typeface="Calibri"/>
                          <a:ea typeface="Calibri"/>
                          <a:cs typeface="Calibri"/>
                          <a:sym typeface="Calibri"/>
                        </a:rPr>
                        <a:t>Grade 3</a:t>
                      </a:r>
                      <a:endParaRPr sz="1200" b="1">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r h="547475">
                <a:tc>
                  <a:txBody>
                    <a:bodyPr/>
                    <a:lstStyle/>
                    <a:p>
                      <a:pPr marL="0" lvl="0" indent="0" algn="just" rtl="0">
                        <a:spcBef>
                          <a:spcPts val="0"/>
                        </a:spcBef>
                        <a:spcAft>
                          <a:spcPts val="0"/>
                        </a:spcAft>
                        <a:buNone/>
                      </a:pPr>
                      <a:r>
                        <a:rPr lang="en-US" sz="1200">
                          <a:solidFill>
                            <a:srgbClr val="385463"/>
                          </a:solidFill>
                          <a:latin typeface="Calibri"/>
                          <a:ea typeface="Calibri"/>
                          <a:cs typeface="Calibri"/>
                          <a:sym typeface="Calibri"/>
                        </a:rPr>
                        <a:t>Letter Naming Fluency</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547475">
                <a:tc>
                  <a:txBody>
                    <a:bodyPr/>
                    <a:lstStyle/>
                    <a:p>
                      <a:pPr marL="0" lvl="0" indent="0" algn="just" rtl="0">
                        <a:spcBef>
                          <a:spcPts val="0"/>
                        </a:spcBef>
                        <a:spcAft>
                          <a:spcPts val="0"/>
                        </a:spcAft>
                        <a:buNone/>
                      </a:pPr>
                      <a:r>
                        <a:rPr lang="en-US" sz="1200">
                          <a:solidFill>
                            <a:srgbClr val="385463"/>
                          </a:solidFill>
                          <a:latin typeface="Calibri"/>
                          <a:ea typeface="Calibri"/>
                          <a:cs typeface="Calibri"/>
                          <a:sym typeface="Calibri"/>
                        </a:rPr>
                        <a:t>Phonemic Segmentation</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544125">
                <a:tc>
                  <a:txBody>
                    <a:bodyPr/>
                    <a:lstStyle/>
                    <a:p>
                      <a:pPr marL="0" lvl="0" indent="0" algn="just" rtl="0">
                        <a:spcBef>
                          <a:spcPts val="0"/>
                        </a:spcBef>
                        <a:spcAft>
                          <a:spcPts val="0"/>
                        </a:spcAft>
                        <a:buNone/>
                      </a:pPr>
                      <a:r>
                        <a:rPr lang="en-US" sz="1200">
                          <a:solidFill>
                            <a:srgbClr val="385463"/>
                          </a:solidFill>
                          <a:latin typeface="Calibri"/>
                          <a:ea typeface="Calibri"/>
                          <a:cs typeface="Calibri"/>
                          <a:sym typeface="Calibri"/>
                        </a:rPr>
                        <a:t>Nonsense Word Fluency</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544125">
                <a:tc>
                  <a:txBody>
                    <a:bodyPr/>
                    <a:lstStyle/>
                    <a:p>
                      <a:pPr marL="0" lvl="0" indent="0" algn="just" rtl="0">
                        <a:spcBef>
                          <a:spcPts val="0"/>
                        </a:spcBef>
                        <a:spcAft>
                          <a:spcPts val="0"/>
                        </a:spcAft>
                        <a:buNone/>
                      </a:pPr>
                      <a:r>
                        <a:rPr lang="en-US" sz="1200">
                          <a:solidFill>
                            <a:srgbClr val="385463"/>
                          </a:solidFill>
                          <a:latin typeface="Calibri"/>
                          <a:ea typeface="Calibri"/>
                          <a:cs typeface="Calibri"/>
                          <a:sym typeface="Calibri"/>
                        </a:rPr>
                        <a:t>Word Reading Fluency</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547475">
                <a:tc>
                  <a:txBody>
                    <a:bodyPr/>
                    <a:lstStyle/>
                    <a:p>
                      <a:pPr marL="0" lvl="0" indent="0" algn="just" rtl="0">
                        <a:spcBef>
                          <a:spcPts val="0"/>
                        </a:spcBef>
                        <a:spcAft>
                          <a:spcPts val="0"/>
                        </a:spcAft>
                        <a:buNone/>
                      </a:pPr>
                      <a:r>
                        <a:rPr lang="en-US" sz="1200">
                          <a:solidFill>
                            <a:srgbClr val="385463"/>
                          </a:solidFill>
                          <a:latin typeface="Calibri"/>
                          <a:ea typeface="Calibri"/>
                          <a:cs typeface="Calibri"/>
                          <a:sym typeface="Calibri"/>
                        </a:rPr>
                        <a:t>Oral Reading Fluency</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5"/>
                  </a:ext>
                </a:extLst>
              </a:tr>
              <a:tr h="547475">
                <a:tc>
                  <a:txBody>
                    <a:bodyPr/>
                    <a:lstStyle/>
                    <a:p>
                      <a:pPr marL="0" lvl="0" indent="0" algn="just" rtl="0">
                        <a:spcBef>
                          <a:spcPts val="0"/>
                        </a:spcBef>
                        <a:spcAft>
                          <a:spcPts val="0"/>
                        </a:spcAft>
                        <a:buNone/>
                      </a:pPr>
                      <a:r>
                        <a:rPr lang="en-US" sz="1200">
                          <a:solidFill>
                            <a:srgbClr val="385463"/>
                          </a:solidFill>
                          <a:latin typeface="Calibri"/>
                          <a:ea typeface="Calibri"/>
                          <a:cs typeface="Calibri"/>
                          <a:sym typeface="Calibri"/>
                        </a:rPr>
                        <a:t>Maze (Basic Comprehension)</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200">
                          <a:solidFill>
                            <a:srgbClr val="385463"/>
                          </a:solidFill>
                          <a:latin typeface="Calibri"/>
                          <a:ea typeface="Calibri"/>
                          <a:cs typeface="Calibri"/>
                          <a:sym typeface="Calibri"/>
                        </a:rPr>
                        <a:t>✔</a:t>
                      </a:r>
                      <a:endParaRPr sz="1200">
                        <a:solidFill>
                          <a:srgbClr val="385463"/>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ctrTitle"/>
          </p:nvPr>
        </p:nvSpPr>
        <p:spPr>
          <a:xfrm>
            <a:off x="461400" y="1153425"/>
            <a:ext cx="8221200" cy="792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Roles and Responsibilities</a:t>
            </a:r>
            <a:endParaRPr/>
          </a:p>
        </p:txBody>
      </p:sp>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3566</Words>
  <Application>Microsoft Office PowerPoint</Application>
  <PresentationFormat>On-screen Show (16:9)</PresentationFormat>
  <Paragraphs>366</Paragraphs>
  <Slides>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Public Sans Medium</vt:lpstr>
      <vt:lpstr>Public Sans</vt:lpstr>
      <vt:lpstr>Roboto</vt:lpstr>
      <vt:lpstr>Arial</vt:lpstr>
      <vt:lpstr>Calibri</vt:lpstr>
      <vt:lpstr>LDOE</vt:lpstr>
      <vt:lpstr>  State Administered K-3 Literacy Screening for MOY  November 28, 2023</vt:lpstr>
      <vt:lpstr>Agenda Items</vt:lpstr>
      <vt:lpstr>Overview of  K-3 Literacy Screening</vt:lpstr>
      <vt:lpstr>Statewide K-3 Literacy Screening</vt:lpstr>
      <vt:lpstr>Selection of Statewide Screener</vt:lpstr>
      <vt:lpstr>Middle-of-Year (MOY) Administration 2023</vt:lpstr>
      <vt:lpstr>Screener Content</vt:lpstr>
      <vt:lpstr>Literacy Measures Required by Grade Level</vt:lpstr>
      <vt:lpstr>Roles and Responsibilities</vt:lpstr>
      <vt:lpstr>Role of the District Test Coordinator</vt:lpstr>
      <vt:lpstr>Role of the School Test Coordinator</vt:lpstr>
      <vt:lpstr>Role of the Test Administrator</vt:lpstr>
      <vt:lpstr> Training for Test Administrators</vt:lpstr>
      <vt:lpstr>Test Administrator Required Training</vt:lpstr>
      <vt:lpstr>Access to mCLASS for Training</vt:lpstr>
      <vt:lpstr>Suggested Training Models</vt:lpstr>
      <vt:lpstr>Screening Administration</vt:lpstr>
      <vt:lpstr>Amplify Portal</vt:lpstr>
      <vt:lpstr>Technology</vt:lpstr>
      <vt:lpstr>Logging into Amplify and Setting Up Accounts</vt:lpstr>
      <vt:lpstr>Accessing Testing Manuals</vt:lpstr>
      <vt:lpstr>Preparation of Testing Materials for Students</vt:lpstr>
      <vt:lpstr>Online Screening</vt:lpstr>
      <vt:lpstr>Paperless Screening</vt:lpstr>
      <vt:lpstr>Notice to District Test Coordinators</vt:lpstr>
      <vt:lpstr>District Test Coordinator Setup</vt:lpstr>
      <vt:lpstr>Assigning School Test Coordinators</vt:lpstr>
      <vt:lpstr>Sending Password Email Links to STCs</vt:lpstr>
      <vt:lpstr>Assigning Test Administrators</vt:lpstr>
      <vt:lpstr>Assigning Students to Classes</vt:lpstr>
      <vt:lpstr>Class Rosters</vt:lpstr>
      <vt:lpstr>Creating a Class</vt:lpstr>
      <vt:lpstr>Adding a Student</vt:lpstr>
      <vt:lpstr>Adding a Student: Single or Multiple</vt:lpstr>
      <vt:lpstr>Transferring a Student </vt:lpstr>
      <vt:lpstr>Timeline for Student Updates in Amplify</vt:lpstr>
      <vt:lpstr>Removal of Students from the Roster</vt:lpstr>
      <vt:lpstr>Restarting the Screener</vt:lpstr>
      <vt:lpstr>Accountability Codes</vt:lpstr>
      <vt:lpstr>Special Populations</vt:lpstr>
      <vt:lpstr>Accommodations</vt:lpstr>
      <vt:lpstr>Extended Time</vt:lpstr>
      <vt:lpstr>Providing Extended Time in the Amplify System</vt:lpstr>
      <vt:lpstr>Braille</vt:lpstr>
      <vt:lpstr>Testing Accommodations Not Permitted</vt:lpstr>
      <vt:lpstr>Remote Administration</vt:lpstr>
      <vt:lpstr>Window 2 Remote Administration</vt:lpstr>
      <vt:lpstr>Test Security</vt:lpstr>
      <vt:lpstr>Test Security</vt:lpstr>
      <vt:lpstr>Oaths of Security</vt:lpstr>
      <vt:lpstr>Prohibited Materials</vt:lpstr>
      <vt:lpstr>Reporting Results</vt:lpstr>
      <vt:lpstr>Receiving a Report from the System</vt:lpstr>
      <vt:lpstr>Example of Reporting </vt:lpstr>
      <vt:lpstr>Alternate Assessment: Reporting to EdLink</vt:lpstr>
      <vt:lpstr>Qualifying for Alternate Assessment</vt:lpstr>
      <vt:lpstr>Field Testing</vt:lpstr>
      <vt:lpstr>Sites Selected for Field Testing</vt:lpstr>
      <vt:lpstr>Remote Administration of Field Test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Administered K-3 Literacy Screening for MOY  November 28, 2023</dc:title>
  <dc:creator>Jennifer Baird</dc:creator>
  <cp:lastModifiedBy>Jennifer Baird</cp:lastModifiedBy>
  <cp:revision>2</cp:revision>
  <dcterms:modified xsi:type="dcterms:W3CDTF">2023-11-30T02:21:58Z</dcterms:modified>
</cp:coreProperties>
</file>