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Public Sans Medium" pitchFamily="2"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Public Sans"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d83ee4e9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9d83ee4e9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59ddb56c5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59ddb56c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59de710d9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59de710d9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59de710d9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59de710d9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59e18899d3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59e18899d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59e18899d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59e18899d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59e18899d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59e18899d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9d83ee4e93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9d83ee4e93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31965918f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31965918f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59d4a72f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59d4a72f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to the student: “First I want to make sure that you can see what’s on the screen. Tell me the name of each of these letters/shapes.” Have student name each letter/shape, prompting the student to “Keep going” if needed.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9d4a72f30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59d4a72f3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9d4a72f3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59d4a72f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Examiner: pg. 4 of the scoring guidance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59d4a72f3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59d4a72f3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59d4a72f3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59d4a72f3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9d4a72f3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9d4a72f3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59ddb56c5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59ddb56c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1" name="Google Shape;11;p2"/>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1">
  <p:cSld name="TITLE_3">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1" name="Google Shape;71;p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 name="Google Shape;7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8" name="Google Shape;7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7" name="Google Shape;17;p3"/>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3"/>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3" name="Google Shape;23;p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8" name="Google Shape;28;p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 name="Google Shape;29;p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4" name="Google Shape;34;p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5" name="Google Shape;35;p6"/>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37" name="Google Shape;37;p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8" name="Google Shape;38;p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41" name="Google Shape;41;p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7"/>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7"/>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5" name="Google Shape;45;p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8"/>
          <p:cNvSpPr>
            <a:spLocks noGrp="1"/>
          </p:cNvSpPr>
          <p:nvPr>
            <p:ph type="pic" idx="2"/>
          </p:nvPr>
        </p:nvSpPr>
        <p:spPr>
          <a:xfrm>
            <a:off x="5286900" y="285000"/>
            <a:ext cx="3607500" cy="3607500"/>
          </a:xfrm>
          <a:prstGeom prst="ellipse">
            <a:avLst/>
          </a:prstGeom>
          <a:noFill/>
          <a:ln>
            <a:noFill/>
          </a:ln>
        </p:spPr>
      </p:sp>
      <p:pic>
        <p:nvPicPr>
          <p:cNvPr id="48" name="Google Shape;48;p8"/>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49" name="Google Shape;49;p8"/>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51" name="Google Shape;51;p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2" name="Google Shape;52;p8"/>
          <p:cNvSpPr txBox="1">
            <a:spLocks noGrp="1"/>
          </p:cNvSpPr>
          <p:nvPr>
            <p:ph type="title"/>
          </p:nvPr>
        </p:nvSpPr>
        <p:spPr>
          <a:xfrm>
            <a:off x="229775"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8"/>
          <p:cNvSpPr txBox="1">
            <a:spLocks noGrp="1"/>
          </p:cNvSpPr>
          <p:nvPr>
            <p:ph type="body" idx="4"/>
          </p:nvPr>
        </p:nvSpPr>
        <p:spPr>
          <a:xfrm>
            <a:off x="252400" y="1148750"/>
            <a:ext cx="49524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4" name="Google Shape;54;p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912250"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9"/>
          <p:cNvSpPr>
            <a:spLocks noGrp="1"/>
          </p:cNvSpPr>
          <p:nvPr>
            <p:ph type="pic" idx="2"/>
          </p:nvPr>
        </p:nvSpPr>
        <p:spPr>
          <a:xfrm>
            <a:off x="284100" y="285000"/>
            <a:ext cx="3607500" cy="3607500"/>
          </a:xfrm>
          <a:prstGeom prst="ellipse">
            <a:avLst/>
          </a:prstGeom>
          <a:noFill/>
          <a:ln>
            <a:noFill/>
          </a:ln>
        </p:spPr>
      </p:sp>
      <p:sp>
        <p:nvSpPr>
          <p:cNvPr id="58" name="Google Shape;58;p9"/>
          <p:cNvSpPr txBox="1">
            <a:spLocks noGrp="1"/>
          </p:cNvSpPr>
          <p:nvPr>
            <p:ph type="body" idx="1"/>
          </p:nvPr>
        </p:nvSpPr>
        <p:spPr>
          <a:xfrm>
            <a:off x="3934875" y="1148750"/>
            <a:ext cx="50781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59" name="Google Shape;59;p9"/>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60" name="Google Shape;60;p9"/>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9"/>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62" name="Google Shape;62;p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3" name="Google Shape;63;p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64"/>
        <p:cNvGrpSpPr/>
        <p:nvPr/>
      </p:nvGrpSpPr>
      <p:grpSpPr>
        <a:xfrm>
          <a:off x="0" y="0"/>
          <a:ext cx="0" cy="0"/>
          <a:chOff x="0" y="0"/>
          <a:chExt cx="0" cy="0"/>
        </a:xfrm>
      </p:grpSpPr>
      <p:pic>
        <p:nvPicPr>
          <p:cNvPr id="65" name="Google Shape;65;p10"/>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66" name="Google Shape;66;p10"/>
          <p:cNvSpPr>
            <a:spLocks noGrp="1"/>
          </p:cNvSpPr>
          <p:nvPr>
            <p:ph type="pic" idx="2"/>
          </p:nvPr>
        </p:nvSpPr>
        <p:spPr>
          <a:xfrm>
            <a:off x="0" y="0"/>
            <a:ext cx="9144000" cy="4129500"/>
          </a:xfrm>
          <a:prstGeom prst="rect">
            <a:avLst/>
          </a:prstGeom>
          <a:noFill/>
          <a:ln>
            <a:noFill/>
          </a:ln>
        </p:spPr>
      </p:sp>
      <p:sp>
        <p:nvSpPr>
          <p:cNvPr id="67" name="Google Shape;67;p10"/>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DIBELS 8th Edition: Grade 3</a:t>
            </a:r>
            <a:endParaRPr/>
          </a:p>
        </p:txBody>
      </p:sp>
      <p:sp>
        <p:nvSpPr>
          <p:cNvPr id="84" name="Google Shape;84;p1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MOY Remote Administration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3"/>
          <p:cNvPicPr preferRelativeResize="0"/>
          <p:nvPr/>
        </p:nvPicPr>
        <p:blipFill rotWithShape="1">
          <a:blip r:embed="rId3">
            <a:alphaModFix/>
          </a:blip>
          <a:srcRect l="38145" t="23178" r="34659" b="28178"/>
          <a:stretch/>
        </p:blipFill>
        <p:spPr>
          <a:xfrm>
            <a:off x="1996072" y="0"/>
            <a:ext cx="5111779"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MAZE</a:t>
            </a:r>
            <a:endParaRPr/>
          </a:p>
        </p:txBody>
      </p:sp>
      <p:sp>
        <p:nvSpPr>
          <p:cNvPr id="141" name="Google Shape;14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silently reads a passage for 180 seconds, verbally choosing the best multiple-choice answer for missing words.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5"/>
          <p:cNvPicPr preferRelativeResize="0"/>
          <p:nvPr/>
        </p:nvPicPr>
        <p:blipFill rotWithShape="1">
          <a:blip r:embed="rId3">
            <a:alphaModFix/>
          </a:blip>
          <a:srcRect l="22534" t="26283" r="20329" b="12003"/>
          <a:stretch/>
        </p:blipFill>
        <p:spPr>
          <a:xfrm>
            <a:off x="339099" y="0"/>
            <a:ext cx="8465813"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6"/>
          <p:cNvPicPr preferRelativeResize="0"/>
          <p:nvPr/>
        </p:nvPicPr>
        <p:blipFill rotWithShape="1">
          <a:blip r:embed="rId3">
            <a:alphaModFix/>
          </a:blip>
          <a:srcRect l="37808" t="23179" r="33983" b="6856"/>
          <a:stretch/>
        </p:blipFill>
        <p:spPr>
          <a:xfrm>
            <a:off x="2342899" y="0"/>
            <a:ext cx="4458202"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7"/>
          <p:cNvPicPr preferRelativeResize="0"/>
          <p:nvPr/>
        </p:nvPicPr>
        <p:blipFill rotWithShape="1">
          <a:blip r:embed="rId3">
            <a:alphaModFix/>
          </a:blip>
          <a:srcRect l="36796" t="21671" r="33982" b="7762"/>
          <a:stretch/>
        </p:blipFill>
        <p:spPr>
          <a:xfrm>
            <a:off x="2350013" y="0"/>
            <a:ext cx="4443974"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8"/>
          <p:cNvPicPr preferRelativeResize="0"/>
          <p:nvPr/>
        </p:nvPicPr>
        <p:blipFill rotWithShape="1">
          <a:blip r:embed="rId3">
            <a:alphaModFix/>
          </a:blip>
          <a:srcRect l="36962" t="21072" r="33985" b="9565"/>
          <a:stretch/>
        </p:blipFill>
        <p:spPr>
          <a:xfrm>
            <a:off x="2355775" y="0"/>
            <a:ext cx="443245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9"/>
          <p:cNvPicPr preferRelativeResize="0"/>
          <p:nvPr/>
        </p:nvPicPr>
        <p:blipFill rotWithShape="1">
          <a:blip r:embed="rId3">
            <a:alphaModFix/>
          </a:blip>
          <a:srcRect l="36796" t="24681" r="34152" b="4209"/>
          <a:stretch/>
        </p:blipFill>
        <p:spPr>
          <a:xfrm>
            <a:off x="2318925" y="0"/>
            <a:ext cx="4506149"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ctrTitle"/>
          </p:nvPr>
        </p:nvSpPr>
        <p:spPr>
          <a:xfrm>
            <a:off x="311700" y="1081075"/>
            <a:ext cx="8520600" cy="406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22">
                <a:latin typeface="Calibri"/>
                <a:ea typeface="Calibri"/>
                <a:cs typeface="Calibri"/>
                <a:sym typeface="Calibri"/>
              </a:rPr>
              <a:t>Prior to reading the remote screening agreement, please ensure video and audio are working and the session is being </a:t>
            </a:r>
            <a:r>
              <a:rPr lang="en" sz="1422" b="1">
                <a:latin typeface="Calibri"/>
                <a:ea typeface="Calibri"/>
                <a:cs typeface="Calibri"/>
                <a:sym typeface="Calibri"/>
              </a:rPr>
              <a:t>recorded</a:t>
            </a:r>
            <a:r>
              <a:rPr lang="en" sz="1422">
                <a:latin typeface="Calibri"/>
                <a:ea typeface="Calibri"/>
                <a:cs typeface="Calibri"/>
                <a:sym typeface="Calibri"/>
              </a:rPr>
              <a:t>.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a:t>
            </a: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r>
              <a:rPr lang="en" sz="1422">
                <a:latin typeface="Calibri"/>
                <a:ea typeface="Calibri"/>
                <a:cs typeface="Calibri"/>
                <a:sym typeface="Calibri"/>
              </a:rPr>
              <a:t>Parents/Guardians</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assist with providing a quiet work space with limited distractions.</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ensure the student is following along in the correct section.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prompt or solicit a response from the student.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disclose screening materials to the student prior to their testing session.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show the answer key to the student at any time.</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Webcams and audio must stay on the entire testing session with the student in view. </a:t>
            </a: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r>
              <a:rPr lang="en" sz="1422">
                <a:latin typeface="Calibri"/>
                <a:ea typeface="Calibri"/>
                <a:cs typeface="Calibri"/>
                <a:sym typeface="Calibri"/>
              </a:rPr>
              <a:t>Student</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ask a parent or guardian for assistance with answering the screening items.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review test materials prior to screening.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review the answer key at any time prior to screening.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Should follow the directions from the test administrator for each subtest and answer to the best of their ability.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Webcams and audio must stay on the entire testing session with the student in view.</a:t>
            </a:r>
            <a:endParaRPr sz="140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p:nvPr/>
        </p:nvSpPr>
        <p:spPr>
          <a:xfrm>
            <a:off x="2254950" y="2001750"/>
            <a:ext cx="4887300" cy="147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pic>
        <p:nvPicPr>
          <p:cNvPr id="96" name="Google Shape;96;p16"/>
          <p:cNvPicPr preferRelativeResize="0"/>
          <p:nvPr/>
        </p:nvPicPr>
        <p:blipFill rotWithShape="1">
          <a:blip r:embed="rId3">
            <a:alphaModFix/>
          </a:blip>
          <a:srcRect l="48484" t="47601" r="22891" b="29167"/>
          <a:stretch/>
        </p:blipFill>
        <p:spPr>
          <a:xfrm>
            <a:off x="1638663" y="1174813"/>
            <a:ext cx="6119875" cy="2793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Nonsense Word Fluency (NWF)</a:t>
            </a:r>
            <a:endParaRPr/>
          </a:p>
        </p:txBody>
      </p:sp>
      <p:sp>
        <p:nvSpPr>
          <p:cNvPr id="102" name="Google Shape;10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 Student reads or sounds out make-believe words for 60 seconds. </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3">
            <a:alphaModFix/>
          </a:blip>
          <a:srcRect l="22274" t="36444" r="18578" b="24160"/>
          <a:stretch/>
        </p:blipFill>
        <p:spPr>
          <a:xfrm>
            <a:off x="2028013" y="1618650"/>
            <a:ext cx="5087976" cy="1906200"/>
          </a:xfrm>
          <a:prstGeom prst="rect">
            <a:avLst/>
          </a:prstGeom>
          <a:noFill/>
          <a:ln>
            <a:noFill/>
          </a:ln>
        </p:spPr>
      </p:pic>
      <p:sp>
        <p:nvSpPr>
          <p:cNvPr id="108" name="Google Shape;108;p18"/>
          <p:cNvSpPr txBox="1"/>
          <p:nvPr/>
        </p:nvSpPr>
        <p:spPr>
          <a:xfrm>
            <a:off x="592400" y="468200"/>
            <a:ext cx="29238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Practice: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9"/>
          <p:cNvPicPr preferRelativeResize="0"/>
          <p:nvPr/>
        </p:nvPicPr>
        <p:blipFill rotWithShape="1">
          <a:blip r:embed="rId3">
            <a:alphaModFix/>
          </a:blip>
          <a:srcRect l="35781" t="21970" r="34997" b="9262"/>
          <a:stretch/>
        </p:blipFill>
        <p:spPr>
          <a:xfrm>
            <a:off x="2376525" y="0"/>
            <a:ext cx="4390949"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Word Reading Fluency (WRF)</a:t>
            </a:r>
            <a:endParaRPr/>
          </a:p>
        </p:txBody>
      </p:sp>
      <p:sp>
        <p:nvSpPr>
          <p:cNvPr id="119" name="Google Shape;11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reads sight words for 60 seconds.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1"/>
          <p:cNvPicPr preferRelativeResize="0"/>
          <p:nvPr/>
        </p:nvPicPr>
        <p:blipFill rotWithShape="1">
          <a:blip r:embed="rId3">
            <a:alphaModFix/>
          </a:blip>
          <a:srcRect l="35275" t="21669" r="33984" b="8653"/>
          <a:stretch/>
        </p:blipFill>
        <p:spPr>
          <a:xfrm>
            <a:off x="2334275" y="0"/>
            <a:ext cx="4475448"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Oral Reading Fluency (ORF)</a:t>
            </a:r>
            <a:endParaRPr/>
          </a:p>
        </p:txBody>
      </p:sp>
      <p:sp>
        <p:nvSpPr>
          <p:cNvPr id="130" name="Google Shape;13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reads a passage aloud for 60 seconds. </a:t>
            </a:r>
            <a:endParaRPr/>
          </a:p>
        </p:txBody>
      </p:sp>
    </p:spTree>
  </p:cSld>
  <p:clrMapOvr>
    <a:masterClrMapping/>
  </p:clrMapOvr>
</p:sld>
</file>

<file path=ppt/theme/theme1.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395</Words>
  <Application>Microsoft Office PowerPoint</Application>
  <PresentationFormat>On-screen Show (16:9)</PresentationFormat>
  <Paragraphs>32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Public Sans Medium</vt:lpstr>
      <vt:lpstr>Calibri</vt:lpstr>
      <vt:lpstr>Public Sans</vt:lpstr>
      <vt:lpstr>LDOE</vt:lpstr>
      <vt:lpstr>DIBELS 8th Edition: Grade 3</vt:lpstr>
      <vt:lpstr>Prior to reading the remote screening agreement, please ensure video and audio are working and the session is being recorded.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  Parents/Guardians May assist with providing a quiet work space with limited distractions. May ensure the student is following along in the correct section.  May not prompt or solicit a response from the student.  May not disclose screening materials to the student prior to their testing session.  May not show the answer key to the student at any time. Webcams and audio must stay on the entire testing session with the student in view.    Student May not ask a parent or guardian for assistance with answering the screening items.  May not review test materials prior to screening.  May not review the answer key at any time prior to screening.  Should follow the directions from the test administrator for each subtest and answer to the best of their ability.  Webcams and audio must stay on the entire testing session with the student in view.</vt:lpstr>
      <vt:lpstr>PowerPoint Presentation</vt:lpstr>
      <vt:lpstr>Nonsense Word Fluency (NWF)</vt:lpstr>
      <vt:lpstr>PowerPoint Presentation</vt:lpstr>
      <vt:lpstr>PowerPoint Presentation</vt:lpstr>
      <vt:lpstr>Word Reading Fluency (WRF)</vt:lpstr>
      <vt:lpstr>PowerPoint Presentation</vt:lpstr>
      <vt:lpstr>Oral Reading Fluency (ORF)</vt:lpstr>
      <vt:lpstr>PowerPoint Presentation</vt:lpstr>
      <vt:lpstr>MAZE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DIBELS 8th Edition: Grade 3</dc:title>
  <dc:creator>Bridgette Cupstid</dc:creator>
  <cp:lastModifiedBy>Jennifer Baird</cp:lastModifiedBy>
  <cp:revision>2</cp:revision>
  <dcterms:modified xsi:type="dcterms:W3CDTF">2024-10-21T17:47:03Z</dcterms:modified>
</cp:coreProperties>
</file>