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501">
          <p15:clr>
            <a:srgbClr val="A4A3A4"/>
          </p15:clr>
        </p15:guide>
        <p15:guide id="3" orient="horz" pos="2261">
          <p15:clr>
            <a:srgbClr val="9AA0A6"/>
          </p15:clr>
        </p15:guide>
        <p15:guide id="4" orient="horz" pos="2044">
          <p15:clr>
            <a:srgbClr val="9AA0A6"/>
          </p15:clr>
        </p15:guide>
        <p15:guide id="5" orient="horz" pos="919">
          <p15:clr>
            <a:srgbClr val="9AA0A6"/>
          </p15:clr>
        </p15:guide>
        <p15:guide id="6" orient="horz" pos="143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D6DF990-74EB-4CDE-B0BF-B81AE1865494}">
  <a:tblStyle styleId="{7D6DF990-74EB-4CDE-B0BF-B81AE186549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501"/>
        <p:guide pos="2261" orient="horz"/>
        <p:guide pos="2044" orient="horz"/>
        <p:guide pos="919" orient="horz"/>
        <p:guide pos="1435"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schemas.openxmlformats.org/officeDocument/2006/relationships/slide" Target="slides/slide4.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be97e906c5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be97e906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be97e906c5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be97e906c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hyperlink" Target="https://docs.google.com/document/d/14IZsyi0vcQj_t4w8fyrV4HafFU2l-DViDzscwlzqYLg/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 Id="rId9" Type="http://schemas.openxmlformats.org/officeDocument/2006/relationships/hyperlink" Target="https://www.louisianabelieves.com/docs/default-source/literacy/content-literacy-support---creating-a-claim.pdf?sfvrsn=458b6318_2" TargetMode="External"/><Relationship Id="rId5" Type="http://schemas.openxmlformats.org/officeDocument/2006/relationships/hyperlink" Target="https://www.louisianabelieves.com/docs/default-source/literacy/content-literacy-support---annotating-text.pdf?sfvrsn=39796518_5" TargetMode="External"/><Relationship Id="rId6" Type="http://schemas.openxmlformats.org/officeDocument/2006/relationships/hyperlink" Target="https://www.louisianabelieves.com/docs/default-source/literacy/annotation-symbols.pdf" TargetMode="External"/><Relationship Id="rId7" Type="http://schemas.openxmlformats.org/officeDocument/2006/relationships/hyperlink" Target="https://www.louisianabelieves.com/docs/default-source/literacy/ms-and-hs-session-3---morphology-part-2.pdf?sfvrsn=b1fa6518_4" TargetMode="External"/><Relationship Id="rId8" Type="http://schemas.openxmlformats.org/officeDocument/2006/relationships/hyperlink" Target="https://www.louisianabelieves.com/docs/default-source/literacy/content-literacy-support---partner-reading.pdf?sfvrsn=46426518_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hyperlink" Target="https://www.louisianabelieves.com/docs/default-source/literacy/content-literacy-support---using-student-exemplars.pdf?sfvrsn=47426518_4" TargetMode="External"/><Relationship Id="rId6" Type="http://schemas.openxmlformats.org/officeDocument/2006/relationships/hyperlink" Target="https://www.louisianabelieves.com/docs/default-source/literacy/content-literacy-support---writing-frames.pdf?sfvrsn=308b6318_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jpg"/><Relationship Id="rId11" Type="http://schemas.openxmlformats.org/officeDocument/2006/relationships/hyperlink" Target="https://docs.google.com/document/d/14IZsyi0vcQj_t4w8fyrV4HafFU2l-DViDzscwlzqYLg/edit?usp=sharing" TargetMode="External"/><Relationship Id="rId10" Type="http://schemas.openxmlformats.org/officeDocument/2006/relationships/hyperlink" Target="https://drive.google.com/file/d/1WRqUoUc0g2qgfH-RKaF-LZ084Z5VCooE/view?usp=sharing" TargetMode="External"/><Relationship Id="rId9" Type="http://schemas.openxmlformats.org/officeDocument/2006/relationships/hyperlink" Target="https://drive.google.com/file/d/1WRqUoUc0g2qgfH-RKaF-LZ084Z5VCooE/view?usp=sharing" TargetMode="External"/><Relationship Id="rId5" Type="http://schemas.openxmlformats.org/officeDocument/2006/relationships/hyperlink" Target="https://drive.google.com/file/d/1TwS9moaYQboHb6_5YSp8BrqZcum4BaB2/view?usp=sharing" TargetMode="External"/><Relationship Id="rId6" Type="http://schemas.openxmlformats.org/officeDocument/2006/relationships/hyperlink" Target="https://drive.google.com/file/d/1TwS9moaYQboHb6_5YSp8BrqZcum4BaB2/view?usp=sharing" TargetMode="External"/><Relationship Id="rId7" Type="http://schemas.openxmlformats.org/officeDocument/2006/relationships/hyperlink" Target="https://drive.google.com/file/d/1WhbRV-04rWO_9gK8W0JJ_9h8ODIWYwyw/view?usp=sharing" TargetMode="External"/><Relationship Id="rId8" Type="http://schemas.openxmlformats.org/officeDocument/2006/relationships/hyperlink" Target="https://drive.google.com/file/d/1WhbRV-04rWO_9gK8W0JJ_9h8ODIWYwyw/view?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{7D6DF990-74EB-4CDE-B0BF-B81AE1865494}</a:tableStyleId>
              </a:tblPr>
              <a:tblGrid>
                <a:gridCol w="802925"/>
                <a:gridCol w="2280425"/>
                <a:gridCol w="2057250"/>
                <a:gridCol w="1698525"/>
              </a:tblGrid>
              <a:tr h="548600">
                <a:tc gridSpan="4">
                  <a:txBody>
                    <a:bodyPr/>
                    <a:lstStyle/>
                    <a:p>
                      <a:pPr indent="0" lvl="0" marL="0" rtl="0" algn="ctr">
                        <a:spcBef>
                          <a:spcPts val="0"/>
                        </a:spcBef>
                        <a:spcAft>
                          <a:spcPts val="0"/>
                        </a:spcAft>
                        <a:buNone/>
                      </a:pPr>
                      <a:r>
                        <a:rPr b="1" lang="en" sz="1500">
                          <a:latin typeface="Calibri"/>
                          <a:ea typeface="Calibri"/>
                          <a:cs typeface="Calibri"/>
                          <a:sym typeface="Calibri"/>
                        </a:rPr>
                        <a:t>Support</a:t>
                      </a:r>
                      <a:r>
                        <a:rPr b="1" lang="en" sz="1500">
                          <a:latin typeface="Calibri"/>
                          <a:ea typeface="Calibri"/>
                          <a:cs typeface="Calibri"/>
                          <a:sym typeface="Calibri"/>
                        </a:rPr>
                        <a:t>: Close </a:t>
                      </a:r>
                      <a:r>
                        <a:rPr b="1" lang="en" sz="1500">
                          <a:latin typeface="Calibri"/>
                          <a:ea typeface="Calibri"/>
                          <a:cs typeface="Calibri"/>
                          <a:sym typeface="Calibri"/>
                        </a:rPr>
                        <a:t>Reading</a:t>
                      </a:r>
                      <a:endParaRPr sz="13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r>
            </a:tbl>
          </a:graphicData>
        </a:graphic>
      </p:graphicFrame>
      <p:graphicFrame>
        <p:nvGraphicFramePr>
          <p:cNvPr id="57" name="Google Shape;57;p13"/>
          <p:cNvGraphicFramePr/>
          <p:nvPr/>
        </p:nvGraphicFramePr>
        <p:xfrm>
          <a:off x="382600" y="1882100"/>
          <a:ext cx="3000000" cy="3000000"/>
        </p:xfrm>
        <a:graphic>
          <a:graphicData uri="http://schemas.openxmlformats.org/drawingml/2006/table">
            <a:tbl>
              <a:tblPr>
                <a:noFill/>
                <a:tableStyleId>{7D6DF990-74EB-4CDE-B0BF-B81AE1865494}</a:tableStyleId>
              </a:tblPr>
              <a:tblGrid>
                <a:gridCol w="2063625"/>
                <a:gridCol w="1311425"/>
                <a:gridCol w="1817275"/>
                <a:gridCol w="1730775"/>
              </a:tblGrid>
              <a:tr h="362150">
                <a:tc>
                  <a:txBody>
                    <a:bodyPr/>
                    <a:lstStyle/>
                    <a:p>
                      <a:pPr indent="0" lvl="0" marL="0" rtl="0" algn="ctr">
                        <a:spcBef>
                          <a:spcPts val="0"/>
                        </a:spcBef>
                        <a:spcAft>
                          <a:spcPts val="0"/>
                        </a:spcAft>
                        <a:buNone/>
                      </a:pPr>
                      <a:r>
                        <a:rPr b="1" lang="en"/>
                        <a:t>ELA</a:t>
                      </a:r>
                      <a:endParaRPr b="1"/>
                    </a:p>
                  </a:txBody>
                  <a:tcPr marT="91425" marB="91425" marR="91425" marL="91425">
                    <a:lnL cap="flat" cmpd="sng" w="19050">
                      <a:solidFill>
                        <a:srgbClr val="9E9E9E"/>
                      </a:solidFill>
                      <a:prstDash val="solid"/>
                      <a:round/>
                      <a:headEnd len="sm" w="sm" type="none"/>
                      <a:tailEnd len="sm" w="sm" type="none"/>
                    </a:lnL>
                    <a:lnR cap="flat" cmpd="sng" w="19050">
                      <a:solidFill>
                        <a:srgbClr val="9D90BB"/>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alpha val="0"/>
                        </a:srgbClr>
                      </a:solidFill>
                      <a:prstDash val="solid"/>
                      <a:round/>
                      <a:headEnd len="sm" w="sm" type="none"/>
                      <a:tailEnd len="sm" w="sm" type="none"/>
                    </a:lnB>
                    <a:solidFill>
                      <a:srgbClr val="9D90BB"/>
                    </a:solidFill>
                  </a:tcPr>
                </a:tc>
                <a:tc>
                  <a:txBody>
                    <a:bodyPr/>
                    <a:lstStyle/>
                    <a:p>
                      <a:pPr indent="0" lvl="0" marL="0" rtl="0" algn="ctr">
                        <a:spcBef>
                          <a:spcPts val="0"/>
                        </a:spcBef>
                        <a:spcAft>
                          <a:spcPts val="0"/>
                        </a:spcAft>
                        <a:buNone/>
                      </a:pPr>
                      <a:r>
                        <a:rPr b="1" lang="en"/>
                        <a:t>Math</a:t>
                      </a:r>
                      <a:endParaRPr b="1"/>
                    </a:p>
                  </a:txBody>
                  <a:tcPr marT="91425" marB="91425" marR="91425" marL="91425">
                    <a:lnL cap="flat" cmpd="sng" w="19050">
                      <a:solidFill>
                        <a:srgbClr val="9D90BB"/>
                      </a:solidFill>
                      <a:prstDash val="solid"/>
                      <a:round/>
                      <a:headEnd len="sm" w="sm" type="none"/>
                      <a:tailEnd len="sm" w="sm" type="none"/>
                    </a:lnL>
                    <a:lnR cap="flat" cmpd="sng" w="19050">
                      <a:solidFill>
                        <a:srgbClr val="9D90BB"/>
                      </a:solidFill>
                      <a:prstDash val="solid"/>
                      <a:round/>
                      <a:headEnd len="sm" w="sm" type="none"/>
                      <a:tailEnd len="sm" w="sm" type="none"/>
                    </a:lnR>
                    <a:lnT cap="flat" cmpd="sng" w="19050">
                      <a:solidFill>
                        <a:srgbClr val="9D90BB"/>
                      </a:solidFill>
                      <a:prstDash val="solid"/>
                      <a:round/>
                      <a:headEnd len="sm" w="sm" type="none"/>
                      <a:tailEnd len="sm" w="sm" type="none"/>
                    </a:lnT>
                    <a:lnB cap="flat" cmpd="sng" w="19050">
                      <a:solidFill>
                        <a:schemeClr val="dk1">
                          <a:alpha val="0"/>
                        </a:schemeClr>
                      </a:solidFill>
                      <a:prstDash val="solid"/>
                      <a:round/>
                      <a:headEnd len="sm" w="sm" type="none"/>
                      <a:tailEnd len="sm" w="sm" type="none"/>
                    </a:lnB>
                    <a:solidFill>
                      <a:srgbClr val="9D90BB"/>
                    </a:solidFill>
                  </a:tcPr>
                </a:tc>
                <a:tc>
                  <a:txBody>
                    <a:bodyPr/>
                    <a:lstStyle/>
                    <a:p>
                      <a:pPr indent="0" lvl="0" marL="0" rtl="0" algn="ctr">
                        <a:spcBef>
                          <a:spcPts val="0"/>
                        </a:spcBef>
                        <a:spcAft>
                          <a:spcPts val="0"/>
                        </a:spcAft>
                        <a:buNone/>
                      </a:pPr>
                      <a:r>
                        <a:rPr b="1" lang="en"/>
                        <a:t>Science</a:t>
                      </a:r>
                      <a:endParaRPr b="1"/>
                    </a:p>
                  </a:txBody>
                  <a:tcPr marT="91425" marB="91425" marR="91425" marL="91425">
                    <a:lnL cap="flat" cmpd="sng" w="19050">
                      <a:solidFill>
                        <a:srgbClr val="9D90BB"/>
                      </a:solidFill>
                      <a:prstDash val="solid"/>
                      <a:round/>
                      <a:headEnd len="sm" w="sm" type="none"/>
                      <a:tailEnd len="sm" w="sm" type="none"/>
                    </a:lnL>
                    <a:lnR cap="flat" cmpd="sng" w="19050">
                      <a:solidFill>
                        <a:srgbClr val="9D90BB"/>
                      </a:solidFill>
                      <a:prstDash val="solid"/>
                      <a:round/>
                      <a:headEnd len="sm" w="sm" type="none"/>
                      <a:tailEnd len="sm" w="sm" type="none"/>
                    </a:lnR>
                    <a:lnT cap="flat" cmpd="sng" w="19050">
                      <a:solidFill>
                        <a:srgbClr val="9D90BB"/>
                      </a:solidFill>
                      <a:prstDash val="solid"/>
                      <a:round/>
                      <a:headEnd len="sm" w="sm" type="none"/>
                      <a:tailEnd len="sm" w="sm" type="none"/>
                    </a:lnT>
                    <a:lnB cap="flat" cmpd="sng" w="19050">
                      <a:solidFill>
                        <a:srgbClr val="9D90BB">
                          <a:alpha val="0"/>
                        </a:srgbClr>
                      </a:solidFill>
                      <a:prstDash val="solid"/>
                      <a:round/>
                      <a:headEnd len="sm" w="sm" type="none"/>
                      <a:tailEnd len="sm" w="sm" type="none"/>
                    </a:lnB>
                    <a:solidFill>
                      <a:srgbClr val="9D90BB"/>
                    </a:solidFill>
                  </a:tcPr>
                </a:tc>
                <a:tc>
                  <a:txBody>
                    <a:bodyPr/>
                    <a:lstStyle/>
                    <a:p>
                      <a:pPr indent="0" lvl="0" marL="0" rtl="0" algn="ctr">
                        <a:spcBef>
                          <a:spcPts val="0"/>
                        </a:spcBef>
                        <a:spcAft>
                          <a:spcPts val="0"/>
                        </a:spcAft>
                        <a:buNone/>
                      </a:pPr>
                      <a:r>
                        <a:rPr b="1" lang="en"/>
                        <a:t>Social Studies</a:t>
                      </a:r>
                      <a:endParaRPr b="1"/>
                    </a:p>
                  </a:txBody>
                  <a:tcPr marT="91425" marB="91425" marR="91425" marL="91425">
                    <a:lnL cap="flat" cmpd="sng" w="19050">
                      <a:solidFill>
                        <a:srgbClr val="9D90BB"/>
                      </a:solidFill>
                      <a:prstDash val="solid"/>
                      <a:round/>
                      <a:headEnd len="sm" w="sm" type="none"/>
                      <a:tailEnd len="sm" w="sm" type="none"/>
                    </a:lnL>
                    <a:lnR cap="flat" cmpd="sng" w="19050">
                      <a:solidFill>
                        <a:srgbClr val="9D90BB"/>
                      </a:solidFill>
                      <a:prstDash val="solid"/>
                      <a:round/>
                      <a:headEnd len="sm" w="sm" type="none"/>
                      <a:tailEnd len="sm" w="sm" type="none"/>
                    </a:lnR>
                    <a:lnT cap="flat" cmpd="sng" w="19050">
                      <a:solidFill>
                        <a:srgbClr val="9D90BB"/>
                      </a:solidFill>
                      <a:prstDash val="solid"/>
                      <a:round/>
                      <a:headEnd len="sm" w="sm" type="none"/>
                      <a:tailEnd len="sm" w="sm" type="none"/>
                    </a:lnT>
                    <a:lnB cap="flat" cmpd="sng" w="19050">
                      <a:solidFill>
                        <a:srgbClr val="9D90BB">
                          <a:alpha val="0"/>
                        </a:srgbClr>
                      </a:solidFill>
                      <a:prstDash val="solid"/>
                      <a:round/>
                      <a:headEnd len="sm" w="sm" type="none"/>
                      <a:tailEnd len="sm" w="sm" type="none"/>
                    </a:lnB>
                    <a:solidFill>
                      <a:srgbClr val="9D90BB"/>
                    </a:solidFill>
                  </a:tcPr>
                </a:tc>
              </a:tr>
              <a:tr h="1706825">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closely reading texts for different purposes </a:t>
                      </a:r>
                      <a:endParaRPr sz="1200">
                        <a:solidFill>
                          <a:schemeClr val="dk1"/>
                        </a:solidFill>
                        <a:latin typeface="Calibri"/>
                        <a:ea typeface="Calibri"/>
                        <a:cs typeface="Calibri"/>
                        <a:sym typeface="Calibri"/>
                      </a:endParaRPr>
                    </a:p>
                    <a:p>
                      <a:pPr indent="0" lvl="0" marL="457200" rtl="0" algn="l">
                        <a:spcBef>
                          <a:spcPts val="0"/>
                        </a:spcBef>
                        <a:spcAft>
                          <a:spcPts val="0"/>
                        </a:spcAft>
                        <a:buNone/>
                      </a:pPr>
                      <a:r>
                        <a:rPr lang="en" sz="1200">
                          <a:solidFill>
                            <a:schemeClr val="dk1"/>
                          </a:solidFill>
                          <a:latin typeface="Calibri"/>
                          <a:ea typeface="Calibri"/>
                          <a:cs typeface="Calibri"/>
                          <a:sym typeface="Calibri"/>
                        </a:rPr>
                        <a:t>◆analyzing characters ◆determining theme </a:t>
                      </a:r>
                      <a:endParaRPr sz="1200">
                        <a:solidFill>
                          <a:schemeClr val="dk1"/>
                        </a:solidFill>
                        <a:latin typeface="Calibri"/>
                        <a:ea typeface="Calibri"/>
                        <a:cs typeface="Calibri"/>
                        <a:sym typeface="Calibri"/>
                      </a:endParaRPr>
                    </a:p>
                    <a:p>
                      <a:pPr indent="0" lvl="0" marL="457200" rtl="0" algn="l">
                        <a:spcBef>
                          <a:spcPts val="0"/>
                        </a:spcBef>
                        <a:spcAft>
                          <a:spcPts val="0"/>
                        </a:spcAft>
                        <a:buNone/>
                      </a:pPr>
                      <a:r>
                        <a:rPr lang="en" sz="1200">
                          <a:solidFill>
                            <a:schemeClr val="dk1"/>
                          </a:solidFill>
                          <a:latin typeface="Calibri"/>
                          <a:ea typeface="Calibri"/>
                          <a:cs typeface="Calibri"/>
                          <a:sym typeface="Calibri"/>
                        </a:rPr>
                        <a:t>◆locating text evidence </a:t>
                      </a:r>
                      <a:endParaRPr sz="1200">
                        <a:solidFill>
                          <a:schemeClr val="dk1"/>
                        </a:solidFill>
                        <a:latin typeface="Calibri"/>
                        <a:ea typeface="Calibri"/>
                        <a:cs typeface="Calibri"/>
                        <a:sym typeface="Calibri"/>
                      </a:endParaRPr>
                    </a:p>
                    <a:p>
                      <a:pPr indent="0" lvl="0" marL="457200" rtl="0" algn="l">
                        <a:spcBef>
                          <a:spcPts val="0"/>
                        </a:spcBef>
                        <a:spcAft>
                          <a:spcPts val="0"/>
                        </a:spcAft>
                        <a:buNone/>
                      </a:pPr>
                      <a:r>
                        <a:rPr lang="en" sz="1200">
                          <a:solidFill>
                            <a:schemeClr val="dk1"/>
                          </a:solidFill>
                          <a:latin typeface="Calibri"/>
                          <a:ea typeface="Calibri"/>
                          <a:cs typeface="Calibri"/>
                          <a:sym typeface="Calibri"/>
                        </a:rPr>
                        <a:t>◆comparing and contrasting topics across texts ◆interpreting graphs/images/charts/tables </a:t>
                      </a:r>
                      <a:endParaRPr sz="1200">
                        <a:solidFill>
                          <a:schemeClr val="dk1"/>
                        </a:solidFill>
                        <a:latin typeface="Calibri"/>
                        <a:ea typeface="Calibri"/>
                        <a:cs typeface="Calibri"/>
                        <a:sym typeface="Calibri"/>
                      </a:endParaRPr>
                    </a:p>
                  </a:txBody>
                  <a:tcPr marT="91425" marB="91425" marR="91425" marL="91425">
                    <a:lnL cap="flat" cmpd="sng" w="19050">
                      <a:solidFill>
                        <a:srgbClr val="9E9E9E">
                          <a:alpha val="0"/>
                        </a:srgbClr>
                      </a:solidFill>
                      <a:prstDash val="solid"/>
                      <a:round/>
                      <a:headEnd len="sm" w="sm" type="none"/>
                      <a:tailEnd len="sm" w="sm" type="none"/>
                    </a:lnL>
                    <a:lnR cap="flat" cmpd="sng" w="19050">
                      <a:solidFill>
                        <a:schemeClr val="dk1">
                          <a:alpha val="0"/>
                        </a:schemeClr>
                      </a:solidFill>
                      <a:prstDash val="solid"/>
                      <a:round/>
                      <a:headEnd len="sm" w="sm" type="none"/>
                      <a:tailEnd len="sm" w="sm" type="none"/>
                    </a:lnR>
                    <a:lnT cap="flat" cmpd="sng" w="19050">
                      <a:solidFill>
                        <a:srgbClr val="9E9E9E">
                          <a:alpha val="0"/>
                        </a:srgbClr>
                      </a:solidFill>
                      <a:prstDash val="solid"/>
                      <a:round/>
                      <a:headEnd len="sm" w="sm" type="none"/>
                      <a:tailEnd len="sm" w="sm" type="none"/>
                    </a:lnT>
                    <a:lnB cap="flat" cmpd="sng" w="19050">
                      <a:solidFill>
                        <a:srgbClr val="9E9E9E">
                          <a:alpha val="0"/>
                        </a:srgbClr>
                      </a:solidFill>
                      <a:prstDash val="solid"/>
                      <a:round/>
                      <a:headEnd len="sm" w="sm" type="none"/>
                      <a:tailEnd len="sm" w="sm" type="none"/>
                    </a:lnB>
                  </a:tcPr>
                </a:tc>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Solving word problems with complex text</a:t>
                      </a:r>
                      <a:endParaRPr sz="1200">
                        <a:solidFill>
                          <a:schemeClr val="dk1"/>
                        </a:solidFill>
                        <a:latin typeface="Calibri"/>
                        <a:ea typeface="Calibri"/>
                        <a:cs typeface="Calibri"/>
                        <a:sym typeface="Calibri"/>
                      </a:endParaRPr>
                    </a:p>
                  </a:txBody>
                  <a:tcPr marT="91425" marB="91425" marR="91425" marL="91425">
                    <a:lnL cap="flat" cmpd="sng" w="19050">
                      <a:solidFill>
                        <a:schemeClr val="dk1">
                          <a:alpha val="0"/>
                        </a:schemeClr>
                      </a:solidFill>
                      <a:prstDash val="solid"/>
                      <a:round/>
                      <a:headEnd len="sm" w="sm" type="none"/>
                      <a:tailEnd len="sm" w="sm" type="none"/>
                    </a:lnL>
                    <a:lnR cap="flat" cmpd="sng" w="19050">
                      <a:solidFill>
                        <a:schemeClr val="dk1">
                          <a:alpha val="0"/>
                        </a:schemeClr>
                      </a:solidFill>
                      <a:prstDash val="solid"/>
                      <a:round/>
                      <a:headEnd len="sm" w="sm" type="none"/>
                      <a:tailEnd len="sm" w="sm" type="none"/>
                    </a:lnR>
                    <a:lnT cap="flat" cmpd="sng" w="19050">
                      <a:solidFill>
                        <a:schemeClr val="dk1">
                          <a:alpha val="0"/>
                        </a:schemeClr>
                      </a:solidFill>
                      <a:prstDash val="solid"/>
                      <a:round/>
                      <a:headEnd len="sm" w="sm" type="none"/>
                      <a:tailEnd len="sm" w="sm" type="none"/>
                    </a:lnT>
                    <a:lnB cap="flat" cmpd="sng" w="19050">
                      <a:solidFill>
                        <a:schemeClr val="dk1">
                          <a:alpha val="0"/>
                        </a:schemeClr>
                      </a:solidFill>
                      <a:prstDash val="solid"/>
                      <a:round/>
                      <a:headEnd len="sm" w="sm" type="none"/>
                      <a:tailEnd len="sm" w="sm" type="none"/>
                    </a:lnB>
                  </a:tcPr>
                </a:tc>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collecting relevant data and/or evidence across various, valid resources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comparing various sources to create a coherent understanding of a phenomenon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 revising a consensus model</a:t>
                      </a:r>
                      <a:endParaRPr sz="1200">
                        <a:solidFill>
                          <a:schemeClr val="dk1"/>
                        </a:solidFill>
                        <a:latin typeface="Calibri"/>
                        <a:ea typeface="Calibri"/>
                        <a:cs typeface="Calibri"/>
                        <a:sym typeface="Calibri"/>
                      </a:endParaRPr>
                    </a:p>
                  </a:txBody>
                  <a:tcPr marT="91425" marB="91425" marR="91425" marL="91425">
                    <a:lnL cap="flat" cmpd="sng" w="19050">
                      <a:solidFill>
                        <a:schemeClr val="dk1">
                          <a:alpha val="0"/>
                        </a:schemeClr>
                      </a:solidFill>
                      <a:prstDash val="solid"/>
                      <a:round/>
                      <a:headEnd len="sm" w="sm" type="none"/>
                      <a:tailEnd len="sm" w="sm" type="none"/>
                    </a:lnL>
                    <a:lnR cap="flat" cmpd="sng" w="19050">
                      <a:solidFill>
                        <a:srgbClr val="9D90BB">
                          <a:alpha val="0"/>
                        </a:srgbClr>
                      </a:solidFill>
                      <a:prstDash val="solid"/>
                      <a:round/>
                      <a:headEnd len="sm" w="sm" type="none"/>
                      <a:tailEnd len="sm" w="sm" type="none"/>
                    </a:lnR>
                    <a:lnT cap="flat" cmpd="sng" w="19050">
                      <a:solidFill>
                        <a:srgbClr val="9D90BB">
                          <a:alpha val="0"/>
                        </a:srgbClr>
                      </a:solidFill>
                      <a:prstDash val="solid"/>
                      <a:round/>
                      <a:headEnd len="sm" w="sm" type="none"/>
                      <a:tailEnd len="sm" w="sm" type="none"/>
                    </a:lnT>
                    <a:lnB cap="flat" cmpd="sng" w="19050">
                      <a:solidFill>
                        <a:srgbClr val="9D90BB">
                          <a:alpha val="0"/>
                        </a:srgbClr>
                      </a:solidFill>
                      <a:prstDash val="solid"/>
                      <a:round/>
                      <a:headEnd len="sm" w="sm" type="none"/>
                      <a:tailEnd len="sm" w="sm" type="none"/>
                    </a:lnB>
                  </a:tcPr>
                </a:tc>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reading: </a:t>
                      </a:r>
                      <a:endParaRPr sz="1200">
                        <a:solidFill>
                          <a:schemeClr val="dk1"/>
                        </a:solidFill>
                        <a:latin typeface="Calibri"/>
                        <a:ea typeface="Calibri"/>
                        <a:cs typeface="Calibri"/>
                        <a:sym typeface="Calibri"/>
                      </a:endParaRPr>
                    </a:p>
                    <a:p>
                      <a:pPr indent="0" lvl="0" marL="457200" rtl="0" algn="l">
                        <a:spcBef>
                          <a:spcPts val="0"/>
                        </a:spcBef>
                        <a:spcAft>
                          <a:spcPts val="0"/>
                        </a:spcAft>
                        <a:buNone/>
                      </a:pPr>
                      <a:r>
                        <a:rPr lang="en" sz="1200">
                          <a:solidFill>
                            <a:schemeClr val="dk1"/>
                          </a:solidFill>
                          <a:latin typeface="Calibri"/>
                          <a:ea typeface="Calibri"/>
                          <a:cs typeface="Calibri"/>
                          <a:sym typeface="Calibri"/>
                        </a:rPr>
                        <a:t>◆primary sources ◆secondary sources</a:t>
                      </a:r>
                      <a:endParaRPr sz="1200">
                        <a:solidFill>
                          <a:schemeClr val="dk1"/>
                        </a:solidFill>
                        <a:latin typeface="Calibri"/>
                        <a:ea typeface="Calibri"/>
                        <a:cs typeface="Calibri"/>
                        <a:sym typeface="Calibri"/>
                      </a:endParaRPr>
                    </a:p>
                  </a:txBody>
                  <a:tcPr marT="91425" marB="91425" marR="91425" marL="91425">
                    <a:lnL cap="flat" cmpd="sng" w="19050">
                      <a:solidFill>
                        <a:srgbClr val="9D90BB">
                          <a:alpha val="0"/>
                        </a:srgbClr>
                      </a:solidFill>
                      <a:prstDash val="solid"/>
                      <a:round/>
                      <a:headEnd len="sm" w="sm" type="none"/>
                      <a:tailEnd len="sm" w="sm" type="none"/>
                    </a:lnL>
                    <a:lnR cap="flat" cmpd="sng" w="19050">
                      <a:solidFill>
                        <a:srgbClr val="9D90BB">
                          <a:alpha val="0"/>
                        </a:srgbClr>
                      </a:solidFill>
                      <a:prstDash val="solid"/>
                      <a:round/>
                      <a:headEnd len="sm" w="sm" type="none"/>
                      <a:tailEnd len="sm" w="sm" type="none"/>
                    </a:lnR>
                    <a:lnT cap="flat" cmpd="sng" w="19050">
                      <a:solidFill>
                        <a:srgbClr val="9D90BB">
                          <a:alpha val="0"/>
                        </a:srgbClr>
                      </a:solidFill>
                      <a:prstDash val="solid"/>
                      <a:round/>
                      <a:headEnd len="sm" w="sm" type="none"/>
                      <a:tailEnd len="sm" w="sm" type="none"/>
                    </a:lnT>
                    <a:lnB cap="flat" cmpd="sng" w="19050">
                      <a:solidFill>
                        <a:srgbClr val="9D90BB">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382625" y="4644813"/>
          <a:ext cx="3000000" cy="3000000"/>
        </p:xfrm>
        <a:graphic>
          <a:graphicData uri="http://schemas.openxmlformats.org/drawingml/2006/table">
            <a:tbl>
              <a:tblPr>
                <a:noFill/>
                <a:tableStyleId>{7D6DF990-74EB-4CDE-B0BF-B81AE1865494}</a:tableStyleId>
              </a:tblPr>
              <a:tblGrid>
                <a:gridCol w="1979575"/>
                <a:gridCol w="5027575"/>
              </a:tblGrid>
              <a:tr h="614625">
                <a:tc>
                  <a:txBody>
                    <a:bodyPr/>
                    <a:lstStyle/>
                    <a:p>
                      <a:pPr indent="0" lvl="0" marL="0" rtl="0" algn="l">
                        <a:spcBef>
                          <a:spcPts val="0"/>
                        </a:spcBef>
                        <a:spcAft>
                          <a:spcPts val="0"/>
                        </a:spcAft>
                        <a:buNone/>
                      </a:pPr>
                      <a:r>
                        <a:rPr b="1" lang="en" sz="1200"/>
                        <a:t>Who could this support?</a:t>
                      </a:r>
                      <a:endParaRPr b="1" sz="12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Students in any content area where they will need to read a complex text and make meaning from what they have read.</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29875">
                <a:tc>
                  <a:txBody>
                    <a:bodyPr/>
                    <a:lstStyle/>
                    <a:p>
                      <a:pPr indent="0" lvl="0" marL="0" rtl="0" algn="l">
                        <a:spcBef>
                          <a:spcPts val="0"/>
                        </a:spcBef>
                        <a:spcAft>
                          <a:spcPts val="0"/>
                        </a:spcAft>
                        <a:buNone/>
                      </a:pPr>
                      <a:r>
                        <a:rPr b="1" lang="en" sz="1200"/>
                        <a:t>Purpose:</a:t>
                      </a:r>
                      <a:endParaRPr b="1" sz="12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solidFill>
                            <a:schemeClr val="dk1"/>
                          </a:solidFill>
                          <a:latin typeface="Calibri"/>
                          <a:ea typeface="Calibri"/>
                          <a:cs typeface="Calibri"/>
                          <a:sym typeface="Calibri"/>
                        </a:rPr>
                        <a:t>Provide students with a method to help them analyze complex texts to prepare them to speak and write about what they have read.</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29875">
                <a:tc>
                  <a:txBody>
                    <a:bodyPr/>
                    <a:lstStyle/>
                    <a:p>
                      <a:pPr indent="0" lvl="0" marL="0" rtl="0" algn="l">
                        <a:spcBef>
                          <a:spcPts val="0"/>
                        </a:spcBef>
                        <a:spcAft>
                          <a:spcPts val="0"/>
                        </a:spcAft>
                        <a:buNone/>
                      </a:pPr>
                      <a:r>
                        <a:rPr b="1" lang="en" sz="1200"/>
                        <a:t>Communicating the purpose: </a:t>
                      </a:r>
                      <a:endParaRPr b="1" sz="12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It is very important to communicate the purpose of the strategy with the students so that they know what they are doing and why. This helps with motivation and buy-in for the lesson and topic.</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59" name="Google Shape;59;p13"/>
          <p:cNvGraphicFramePr/>
          <p:nvPr/>
        </p:nvGraphicFramePr>
        <p:xfrm>
          <a:off x="362888" y="6801750"/>
          <a:ext cx="3000000" cy="3000000"/>
        </p:xfrm>
        <a:graphic>
          <a:graphicData uri="http://schemas.openxmlformats.org/drawingml/2006/table">
            <a:tbl>
              <a:tblPr>
                <a:noFill/>
                <a:tableStyleId>{7D6DF990-74EB-4CDE-B0BF-B81AE1865494}</a:tableStyleId>
              </a:tblPr>
              <a:tblGrid>
                <a:gridCol w="827275"/>
                <a:gridCol w="6219375"/>
              </a:tblGrid>
              <a:tr h="259050">
                <a:tc gridSpan="2">
                  <a:txBody>
                    <a:bodyPr/>
                    <a:lstStyle/>
                    <a:p>
                      <a:pPr indent="0" lvl="0" marL="0" rtl="0" algn="ctr">
                        <a:spcBef>
                          <a:spcPts val="0"/>
                        </a:spcBef>
                        <a:spcAft>
                          <a:spcPts val="0"/>
                        </a:spcAft>
                        <a:buNone/>
                      </a:pPr>
                      <a:r>
                        <a:rPr b="1" lang="en" sz="1500"/>
                        <a:t>Process</a:t>
                      </a:r>
                      <a:endParaRPr b="1" sz="15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4D193"/>
                    </a:solidFill>
                  </a:tcPr>
                </a:tc>
                <a:tc hMerge="1"/>
              </a:tr>
              <a:tr h="1255050">
                <a:tc>
                  <a:txBody>
                    <a:bodyPr/>
                    <a:lstStyle/>
                    <a:p>
                      <a:pPr indent="0" lvl="0" marL="0" rtl="0" algn="l">
                        <a:spcBef>
                          <a:spcPts val="0"/>
                        </a:spcBef>
                        <a:spcAft>
                          <a:spcPts val="0"/>
                        </a:spcAft>
                        <a:buNone/>
                      </a:pPr>
                      <a:r>
                        <a:rPr b="1" lang="en" sz="1100"/>
                        <a:t>Prework</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304800" lvl="0" marL="4572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Prepare a piece of text that you will be working with. There should be a first read of the entire text (whether that is a short story, chapter, section, etc) before moving on to close reading. Make sure there is space in the margins or between lines of text for students to annotate. This section of text should be a portion of the text that students can dig deep into and use to answer a pre-selected text-dependent question/prompt that students will need to discuss and/or write about after reading. This is a good place to use some backwards design. Ask yourself: What is the end goal with this unit and how does this activity fit into it? What portion of the text offers the most value in achieving the goals of the lesson, section, or unit?  Use this as a starting point for planning what to extract on each read through. </a:t>
                      </a:r>
                      <a:r>
                        <a:rPr lang="en" sz="1200">
                          <a:solidFill>
                            <a:schemeClr val="dk1"/>
                          </a:solidFill>
                          <a:latin typeface="Calibri"/>
                          <a:ea typeface="Calibri"/>
                          <a:cs typeface="Calibri"/>
                          <a:sym typeface="Calibri"/>
                        </a:rPr>
                        <a:t> A blank template to support this strategy can be found </a:t>
                      </a:r>
                      <a:r>
                        <a:rPr b="1" lang="en" sz="1200" u="sng">
                          <a:solidFill>
                            <a:srgbClr val="1155CC"/>
                          </a:solidFill>
                          <a:latin typeface="Calibri"/>
                          <a:ea typeface="Calibri"/>
                          <a:cs typeface="Calibri"/>
                          <a:sym typeface="Calibri"/>
                          <a:hlinkClick r:id="rId5">
                            <a:extLst>
                              <a:ext uri="{A12FA001-AC4F-418D-AE19-62706E023703}">
                                <ahyp:hlinkClr val="tx"/>
                              </a:ext>
                            </a:extLst>
                          </a:hlinkClick>
                        </a:rPr>
                        <a:t>here</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362875" y="1459500"/>
          <a:ext cx="3000000" cy="3000000"/>
        </p:xfrm>
        <a:graphic>
          <a:graphicData uri="http://schemas.openxmlformats.org/drawingml/2006/table">
            <a:tbl>
              <a:tblPr>
                <a:noFill/>
                <a:tableStyleId>{7D6DF990-74EB-4CDE-B0BF-B81AE1865494}</a:tableStyleId>
              </a:tblPr>
              <a:tblGrid>
                <a:gridCol w="827275"/>
                <a:gridCol w="6219375"/>
              </a:tblGrid>
              <a:tr h="361600">
                <a:tc gridSpan="2">
                  <a:txBody>
                    <a:bodyPr/>
                    <a:lstStyle/>
                    <a:p>
                      <a:pPr indent="0" lvl="0" marL="0" rtl="0" algn="ctr">
                        <a:spcBef>
                          <a:spcPts val="0"/>
                        </a:spcBef>
                        <a:spcAft>
                          <a:spcPts val="0"/>
                        </a:spcAft>
                        <a:buClr>
                          <a:schemeClr val="dk1"/>
                        </a:buClr>
                        <a:buSzPts val="1100"/>
                        <a:buFont typeface="Arial"/>
                        <a:buNone/>
                      </a:pPr>
                      <a:r>
                        <a:rPr b="1" lang="en" sz="1500">
                          <a:solidFill>
                            <a:schemeClr val="dk1"/>
                          </a:solidFill>
                        </a:rPr>
                        <a:t>Process (continued)</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4D193"/>
                    </a:solidFill>
                  </a:tcPr>
                </a:tc>
                <a:tc hMerge="1"/>
              </a:tr>
              <a:tr h="718850">
                <a:tc>
                  <a:txBody>
                    <a:bodyPr/>
                    <a:lstStyle/>
                    <a:p>
                      <a:pPr indent="0" lvl="0" marL="0" rtl="0" algn="l">
                        <a:spcBef>
                          <a:spcPts val="0"/>
                        </a:spcBef>
                        <a:spcAft>
                          <a:spcPts val="0"/>
                        </a:spcAft>
                        <a:buNone/>
                      </a:pPr>
                      <a:r>
                        <a:rPr b="1" lang="en" sz="1100"/>
                        <a:t>Step 1</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t/>
                      </a:r>
                      <a:endParaRPr b="1" sz="1100"/>
                    </a:p>
                    <a:p>
                      <a:pPr indent="0" lvl="0" marL="0" rtl="0" algn="l">
                        <a:spcBef>
                          <a:spcPts val="0"/>
                        </a:spcBef>
                        <a:spcAft>
                          <a:spcPts val="0"/>
                        </a:spcAft>
                        <a:buNone/>
                      </a:pPr>
                      <a:r>
                        <a:rPr b="1" lang="en" sz="1100"/>
                        <a:t>Step 2</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0"/>
                        </a:spcAft>
                        <a:buNone/>
                      </a:pPr>
                      <a:r>
                        <a:rPr lang="en" sz="1200">
                          <a:solidFill>
                            <a:srgbClr val="0D0D0D"/>
                          </a:solidFill>
                          <a:highlight>
                            <a:srgbClr val="FFFFFF"/>
                          </a:highlight>
                          <a:latin typeface="Calibri"/>
                          <a:ea typeface="Calibri"/>
                          <a:cs typeface="Calibri"/>
                          <a:sym typeface="Calibri"/>
                        </a:rPr>
                        <a:t>Inform students of the purpose for the activity. Emphasize that each re-reading of the text serves a distinct purpose aimed at aiding their ability to respond to a prompt later. Encourage them to annotate while reading, utilizing an annotation guide or established procedures.</a:t>
                      </a:r>
                      <a:endParaRPr sz="1200">
                        <a:solidFill>
                          <a:srgbClr val="0D0D0D"/>
                        </a:solidFill>
                        <a:highlight>
                          <a:srgbClr val="FFFFFF"/>
                        </a:highlight>
                        <a:latin typeface="Calibri"/>
                        <a:ea typeface="Calibri"/>
                        <a:cs typeface="Calibri"/>
                        <a:sym typeface="Calibri"/>
                      </a:endParaRPr>
                    </a:p>
                    <a:p>
                      <a:pPr indent="-304800" lvl="0" marL="457200" rtl="0" algn="l">
                        <a:lnSpc>
                          <a:spcPct val="115000"/>
                        </a:lnSpc>
                        <a:spcBef>
                          <a:spcPts val="800"/>
                        </a:spcBef>
                        <a:spcAft>
                          <a:spcPts val="0"/>
                        </a:spcAft>
                        <a:buClr>
                          <a:schemeClr val="dk1"/>
                        </a:buClr>
                        <a:buSzPts val="1200"/>
                        <a:buFont typeface="Times New Roman"/>
                        <a:buChar char="●"/>
                      </a:pPr>
                      <a:r>
                        <a:rPr lang="en" sz="1200">
                          <a:solidFill>
                            <a:schemeClr val="dk1"/>
                          </a:solidFill>
                          <a:latin typeface="Calibri"/>
                          <a:ea typeface="Calibri"/>
                          <a:cs typeface="Calibri"/>
                          <a:sym typeface="Calibri"/>
                        </a:rPr>
                        <a:t>There is also an example of an </a:t>
                      </a:r>
                      <a:r>
                        <a:rPr lang="en" sz="1200" u="sng">
                          <a:solidFill>
                            <a:srgbClr val="1155CC"/>
                          </a:solidFill>
                          <a:latin typeface="Calibri"/>
                          <a:ea typeface="Calibri"/>
                          <a:cs typeface="Calibri"/>
                          <a:sym typeface="Calibri"/>
                          <a:hlinkClick r:id="rId5">
                            <a:extLst>
                              <a:ext uri="{A12FA001-AC4F-418D-AE19-62706E023703}">
                                <ahyp:hlinkClr val="tx"/>
                              </a:ext>
                            </a:extLst>
                          </a:hlinkClick>
                        </a:rPr>
                        <a:t>annotation guide here</a:t>
                      </a:r>
                      <a:r>
                        <a:rPr b="1"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or</a:t>
                      </a:r>
                      <a:r>
                        <a:rPr lang="en" sz="1200" u="sng">
                          <a:solidFill>
                            <a:srgbClr val="1155CC"/>
                          </a:solidFill>
                          <a:latin typeface="Calibri"/>
                          <a:ea typeface="Calibri"/>
                          <a:cs typeface="Calibri"/>
                          <a:sym typeface="Calibri"/>
                          <a:hlinkClick r:id="rId6">
                            <a:extLst>
                              <a:ext uri="{A12FA001-AC4F-418D-AE19-62706E023703}">
                                <ahyp:hlinkClr val="tx"/>
                              </a:ext>
                            </a:extLst>
                          </a:hlinkClick>
                        </a:rPr>
                        <a:t> the annotations symbols</a:t>
                      </a:r>
                      <a:r>
                        <a:rPr lang="en" sz="1200">
                          <a:solidFill>
                            <a:schemeClr val="dk1"/>
                          </a:solidFill>
                          <a:latin typeface="Calibri"/>
                          <a:ea typeface="Calibri"/>
                          <a:cs typeface="Calibri"/>
                          <a:sym typeface="Calibri"/>
                        </a:rPr>
                        <a:t> chart. But you can use other established annotation procedures as well.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200">
                          <a:solidFill>
                            <a:srgbClr val="0D0D0D"/>
                          </a:solidFill>
                          <a:highlight>
                            <a:srgbClr val="FFFFFF"/>
                          </a:highlight>
                          <a:latin typeface="Calibri"/>
                          <a:ea typeface="Calibri"/>
                          <a:cs typeface="Calibri"/>
                          <a:sym typeface="Calibri"/>
                        </a:rPr>
                        <a:t>The teacher reads the selected text while students follow along and the teacher models annotating areas of confusion, points of interest, or connections to other texts or real life. After reading, briefly discuss these annotations and guide students on using subsequent reads to clarify confusion and deepen understanding. Teacher models how to develop a brief summary or gist statement and ensure students connect the section to the larger work of literature.</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8850">
                <a:tc>
                  <a:txBody>
                    <a:bodyPr/>
                    <a:lstStyle/>
                    <a:p>
                      <a:pPr indent="0" lvl="0" marL="0" rtl="0" algn="l">
                        <a:spcBef>
                          <a:spcPts val="0"/>
                        </a:spcBef>
                        <a:spcAft>
                          <a:spcPts val="0"/>
                        </a:spcAft>
                        <a:buNone/>
                      </a:pPr>
                      <a:r>
                        <a:rPr b="1" lang="en" sz="1100"/>
                        <a:t>Step 3</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Instruct students to silently read independently or with a partner, annotating unfamiliar words or phrases. Limit them to identifying 5-7 terms. Have students share their circled words with a partner to compile a combined list. Together, explore the meanings of these words before rereading the text. Consider additional vocab activities like Synonym Swap or Morpheme Activity.</a:t>
                      </a:r>
                      <a:endParaRPr sz="1200">
                        <a:solidFill>
                          <a:srgbClr val="0D0D0D"/>
                        </a:solidFill>
                        <a:highlight>
                          <a:srgbClr val="FFFFFF"/>
                        </a:highlight>
                        <a:latin typeface="Calibri"/>
                        <a:ea typeface="Calibri"/>
                        <a:cs typeface="Calibri"/>
                        <a:sym typeface="Calibri"/>
                      </a:endParaRPr>
                    </a:p>
                    <a:p>
                      <a:pPr indent="-304800" lvl="0" marL="457200" rtl="0" algn="l">
                        <a:lnSpc>
                          <a:spcPct val="115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Synonym Swap - students look up synonyms that they are familiar with and write it above the word or phrase they are unfamiliar with to reference when reading.</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Morpheme Activity (examples of some are found </a:t>
                      </a:r>
                      <a:r>
                        <a:rPr lang="en" sz="1200" u="sng">
                          <a:solidFill>
                            <a:srgbClr val="1155CC"/>
                          </a:solidFill>
                          <a:latin typeface="Calibri"/>
                          <a:ea typeface="Calibri"/>
                          <a:cs typeface="Calibri"/>
                          <a:sym typeface="Calibri"/>
                          <a:hlinkClick r:id="rId7">
                            <a:extLst>
                              <a:ext uri="{A12FA001-AC4F-418D-AE19-62706E023703}">
                                <ahyp:hlinkClr val="tx"/>
                              </a:ext>
                            </a:extLst>
                          </a:hlinkClick>
                        </a:rPr>
                        <a:t>here</a:t>
                      </a:r>
                      <a:r>
                        <a:rPr lang="en" sz="1200">
                          <a:solidFill>
                            <a:schemeClr val="dk1"/>
                          </a:solidFill>
                          <a:latin typeface="Calibri"/>
                          <a:ea typeface="Calibri"/>
                          <a:cs typeface="Calibri"/>
                          <a:sym typeface="Calibri"/>
                        </a:rPr>
                        <a:t>).</a:t>
                      </a:r>
                      <a:endParaRPr sz="1200">
                        <a:solidFill>
                          <a:srgbClr val="0D0D0D"/>
                        </a:solidFill>
                        <a:highlight>
                          <a:srgbClr val="FFFFFF"/>
                        </a:highlight>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8850">
                <a:tc>
                  <a:txBody>
                    <a:bodyPr/>
                    <a:lstStyle/>
                    <a:p>
                      <a:pPr indent="0" lvl="0" marL="0" rtl="0" algn="l">
                        <a:spcBef>
                          <a:spcPts val="0"/>
                        </a:spcBef>
                        <a:spcAft>
                          <a:spcPts val="0"/>
                        </a:spcAft>
                        <a:buNone/>
                      </a:pPr>
                      <a:r>
                        <a:rPr b="1" lang="en" sz="1100"/>
                        <a:t>Step 4</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Model rereading the text with a predetermined purpose, such as identifying the claim with supporting evidence, main idea and supporting details, tone, theme, conflict, narrative techniques, point of view, or characterization. This can be done independently or in pairs, with established expectations for </a:t>
                      </a:r>
                      <a:r>
                        <a:rPr lang="en" sz="1200" u="sng">
                          <a:solidFill>
                            <a:schemeClr val="accent1"/>
                          </a:solidFill>
                          <a:highlight>
                            <a:srgbClr val="FFFFFF"/>
                          </a:highlight>
                          <a:latin typeface="Calibri"/>
                          <a:ea typeface="Calibri"/>
                          <a:cs typeface="Calibri"/>
                          <a:sym typeface="Calibri"/>
                          <a:hlinkClick r:id="rId8">
                            <a:extLst>
                              <a:ext uri="{A12FA001-AC4F-418D-AE19-62706E023703}">
                                <ahyp:hlinkClr val="tx"/>
                              </a:ext>
                            </a:extLst>
                          </a:hlinkClick>
                        </a:rPr>
                        <a:t>partner reading</a:t>
                      </a:r>
                      <a:r>
                        <a:rPr lang="en" sz="1200">
                          <a:solidFill>
                            <a:srgbClr val="0D0D0D"/>
                          </a:solidFill>
                          <a:highlight>
                            <a:srgbClr val="FFFFFF"/>
                          </a:highlight>
                          <a:latin typeface="Calibri"/>
                          <a:ea typeface="Calibri"/>
                          <a:cs typeface="Calibri"/>
                          <a:sym typeface="Calibri"/>
                        </a:rPr>
                        <a:t>. Explain the purpose for the reread and provide specific instructions for annotating the text, using highlighting or predetermined markings. Repeat this process for additional purposes as needed to aid students in answering questions.</a:t>
                      </a:r>
                      <a:endParaRPr sz="1200">
                        <a:solidFill>
                          <a:srgbClr val="0D0D0D"/>
                        </a:solidFill>
                        <a:highlight>
                          <a:srgbClr val="FFFFFF"/>
                        </a:highlight>
                        <a:latin typeface="Calibri"/>
                        <a:ea typeface="Calibri"/>
                        <a:cs typeface="Calibri"/>
                        <a:sym typeface="Calibri"/>
                      </a:endParaRPr>
                    </a:p>
                    <a:p>
                      <a:pPr indent="-304800" lvl="0" marL="457200" rtl="0" algn="l">
                        <a:lnSpc>
                          <a:spcPct val="107916"/>
                        </a:lnSpc>
                        <a:spcBef>
                          <a:spcPts val="800"/>
                        </a:spcBef>
                        <a:spcAft>
                          <a:spcPts val="0"/>
                        </a:spcAft>
                        <a:buClr>
                          <a:srgbClr val="0D0D0D"/>
                        </a:buClr>
                        <a:buSzPts val="1200"/>
                        <a:buFont typeface="Calibri"/>
                        <a:buChar char="●"/>
                      </a:pPr>
                      <a:r>
                        <a:rPr lang="en" sz="1200">
                          <a:solidFill>
                            <a:srgbClr val="0D0D0D"/>
                          </a:solidFill>
                          <a:highlight>
                            <a:srgbClr val="FFFFFF"/>
                          </a:highlight>
                          <a:latin typeface="Calibri"/>
                          <a:ea typeface="Calibri"/>
                          <a:cs typeface="Calibri"/>
                          <a:sym typeface="Calibri"/>
                        </a:rPr>
                        <a:t>Repeat as needed for another specific purpose to help students answer the questions.</a:t>
                      </a:r>
                      <a:endParaRPr sz="1200">
                        <a:solidFill>
                          <a:srgbClr val="0D0D0D"/>
                        </a:solidFill>
                        <a:highlight>
                          <a:srgbClr val="FFFFFF"/>
                        </a:highlight>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8850">
                <a:tc>
                  <a:txBody>
                    <a:bodyPr/>
                    <a:lstStyle/>
                    <a:p>
                      <a:pPr indent="0" lvl="0" marL="0" rtl="0" algn="l">
                        <a:spcBef>
                          <a:spcPts val="0"/>
                        </a:spcBef>
                        <a:spcAft>
                          <a:spcPts val="0"/>
                        </a:spcAft>
                        <a:buNone/>
                      </a:pPr>
                      <a:r>
                        <a:rPr b="1" lang="en" sz="1100"/>
                        <a:t>Step 5</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Students review their annotations and teacher models writing a claim for the pre-selected prompt individually. After modeling, have students </a:t>
                      </a:r>
                      <a:r>
                        <a:rPr lang="en" sz="1200">
                          <a:solidFill>
                            <a:srgbClr val="0D0D0D"/>
                          </a:solidFill>
                          <a:highlight>
                            <a:srgbClr val="FFFFFF"/>
                          </a:highlight>
                          <a:latin typeface="Calibri"/>
                          <a:ea typeface="Calibri"/>
                          <a:cs typeface="Calibri"/>
                          <a:sym typeface="Calibri"/>
                        </a:rPr>
                        <a:t>write</a:t>
                      </a:r>
                      <a:r>
                        <a:rPr lang="en" sz="1200">
                          <a:solidFill>
                            <a:srgbClr val="0D0D0D"/>
                          </a:solidFill>
                          <a:highlight>
                            <a:srgbClr val="FFFFFF"/>
                          </a:highlight>
                          <a:latin typeface="Calibri"/>
                          <a:ea typeface="Calibri"/>
                          <a:cs typeface="Calibri"/>
                          <a:sym typeface="Calibri"/>
                        </a:rPr>
                        <a:t> their own claims and have them share their claims with a partner for feedback and adjustments. If students struggle, utilize the creating claims resource. Model claim analysis and use student examples for class discussion.</a:t>
                      </a:r>
                      <a:endParaRPr sz="1200">
                        <a:solidFill>
                          <a:srgbClr val="0D0D0D"/>
                        </a:solidFill>
                        <a:highlight>
                          <a:srgbClr val="FFFFFF"/>
                        </a:highlight>
                        <a:latin typeface="Calibri"/>
                        <a:ea typeface="Calibri"/>
                        <a:cs typeface="Calibri"/>
                        <a:sym typeface="Calibri"/>
                      </a:endParaRPr>
                    </a:p>
                    <a:p>
                      <a:pPr indent="-304800" lvl="0" marL="457200" rtl="0" algn="l">
                        <a:lnSpc>
                          <a:spcPct val="115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If you notice students are struggling to complete this step, consider using the </a:t>
                      </a:r>
                      <a:r>
                        <a:rPr lang="en" sz="1200" u="sng">
                          <a:solidFill>
                            <a:srgbClr val="1155CC"/>
                          </a:solidFill>
                          <a:latin typeface="Calibri"/>
                          <a:ea typeface="Calibri"/>
                          <a:cs typeface="Calibri"/>
                          <a:sym typeface="Calibri"/>
                          <a:hlinkClick r:id="rId9">
                            <a:extLst>
                              <a:ext uri="{A12FA001-AC4F-418D-AE19-62706E023703}">
                                <ahyp:hlinkClr val="tx"/>
                              </a:ext>
                            </a:extLst>
                          </a:hlinkClick>
                        </a:rPr>
                        <a:t>creating claims resource</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It may be helpful to model analyzing a claim and then use some student examples to analyze as a class. </a:t>
                      </a:r>
                      <a:endParaRPr sz="1200">
                        <a:solidFill>
                          <a:srgbClr val="0D0D0D"/>
                        </a:solidFill>
                        <a:highlight>
                          <a:srgbClr val="FFFFFF"/>
                        </a:highlight>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362875" y="1459500"/>
          <a:ext cx="3000000" cy="3000000"/>
        </p:xfrm>
        <a:graphic>
          <a:graphicData uri="http://schemas.openxmlformats.org/drawingml/2006/table">
            <a:tbl>
              <a:tblPr>
                <a:noFill/>
                <a:tableStyleId>{7D6DF990-74EB-4CDE-B0BF-B81AE1865494}</a:tableStyleId>
              </a:tblPr>
              <a:tblGrid>
                <a:gridCol w="827275"/>
                <a:gridCol w="6219375"/>
              </a:tblGrid>
              <a:tr h="361600">
                <a:tc gridSpan="2">
                  <a:txBody>
                    <a:bodyPr/>
                    <a:lstStyle/>
                    <a:p>
                      <a:pPr indent="0" lvl="0" marL="0" rtl="0" algn="ctr">
                        <a:spcBef>
                          <a:spcPts val="0"/>
                        </a:spcBef>
                        <a:spcAft>
                          <a:spcPts val="0"/>
                        </a:spcAft>
                        <a:buClr>
                          <a:schemeClr val="dk1"/>
                        </a:buClr>
                        <a:buSzPts val="1100"/>
                        <a:buFont typeface="Arial"/>
                        <a:buNone/>
                      </a:pPr>
                      <a:r>
                        <a:rPr b="1" lang="en" sz="1500">
                          <a:solidFill>
                            <a:schemeClr val="dk1"/>
                          </a:solidFill>
                        </a:rPr>
                        <a:t>Process (continued)</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4D193"/>
                    </a:solidFill>
                  </a:tcPr>
                </a:tc>
                <a:tc hMerge="1"/>
              </a:tr>
              <a:tr h="718850">
                <a:tc>
                  <a:txBody>
                    <a:bodyPr/>
                    <a:lstStyle/>
                    <a:p>
                      <a:pPr indent="0" lvl="0" marL="0" rtl="0" algn="l">
                        <a:spcBef>
                          <a:spcPts val="0"/>
                        </a:spcBef>
                        <a:spcAft>
                          <a:spcPts val="0"/>
                        </a:spcAft>
                        <a:buNone/>
                      </a:pPr>
                      <a:r>
                        <a:rPr b="1" lang="en" sz="1100"/>
                        <a:t>Step 6</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80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Have students engage in small group or whole class discussions about the prompt as an extension. Encourage them to use their annotations and refer back to the text to support their answers. While listening, students should take notes on others' points as well. This provides formative assessment feedback before students begin writing about the text.</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8850">
                <a:tc>
                  <a:txBody>
                    <a:bodyPr/>
                    <a:lstStyle/>
                    <a:p>
                      <a:pPr indent="0" lvl="0" marL="0" rtl="0" algn="l">
                        <a:spcBef>
                          <a:spcPts val="0"/>
                        </a:spcBef>
                        <a:spcAft>
                          <a:spcPts val="0"/>
                        </a:spcAft>
                        <a:buNone/>
                      </a:pPr>
                      <a:r>
                        <a:rPr b="1" lang="en" sz="1100"/>
                        <a:t>Step 7</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07916"/>
                        </a:lnSpc>
                        <a:spcBef>
                          <a:spcPts val="0"/>
                        </a:spcBef>
                        <a:spcAft>
                          <a:spcPts val="80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Students independently respond to the prompt in writing, including a claim, evidence, and reasoning. Those struggling may benefit from reviewing</a:t>
                      </a:r>
                      <a:r>
                        <a:rPr lang="en" sz="1200">
                          <a:solidFill>
                            <a:srgbClr val="4A86E8"/>
                          </a:solidFill>
                          <a:highlight>
                            <a:srgbClr val="FFFFFF"/>
                          </a:highlight>
                          <a:latin typeface="Calibri"/>
                          <a:ea typeface="Calibri"/>
                          <a:cs typeface="Calibri"/>
                          <a:sym typeface="Calibri"/>
                        </a:rPr>
                        <a:t> </a:t>
                      </a:r>
                      <a:r>
                        <a:rPr lang="en" sz="1200" u="sng">
                          <a:solidFill>
                            <a:srgbClr val="4A86E8"/>
                          </a:solidFill>
                          <a:highlight>
                            <a:srgbClr val="FFFFFF"/>
                          </a:highlight>
                          <a:latin typeface="Calibri"/>
                          <a:ea typeface="Calibri"/>
                          <a:cs typeface="Calibri"/>
                          <a:sym typeface="Calibri"/>
                          <a:hlinkClick r:id="rId5">
                            <a:extLst>
                              <a:ext uri="{A12FA001-AC4F-418D-AE19-62706E023703}">
                                <ahyp:hlinkClr val="tx"/>
                              </a:ext>
                            </a:extLst>
                          </a:hlinkClick>
                        </a:rPr>
                        <a:t>student examples </a:t>
                      </a:r>
                      <a:r>
                        <a:rPr lang="en" sz="1200">
                          <a:solidFill>
                            <a:srgbClr val="0D0D0D"/>
                          </a:solidFill>
                          <a:highlight>
                            <a:srgbClr val="FFFFFF"/>
                          </a:highlight>
                          <a:latin typeface="Calibri"/>
                          <a:ea typeface="Calibri"/>
                          <a:cs typeface="Calibri"/>
                          <a:sym typeface="Calibri"/>
                        </a:rPr>
                        <a:t>or using </a:t>
                      </a:r>
                      <a:r>
                        <a:rPr lang="en" sz="1200" u="sng">
                          <a:solidFill>
                            <a:srgbClr val="4A86E8"/>
                          </a:solidFill>
                          <a:highlight>
                            <a:srgbClr val="FFFFFF"/>
                          </a:highlight>
                          <a:latin typeface="Calibri"/>
                          <a:ea typeface="Calibri"/>
                          <a:cs typeface="Calibri"/>
                          <a:sym typeface="Calibri"/>
                          <a:hlinkClick r:id="rId6">
                            <a:extLst>
                              <a:ext uri="{A12FA001-AC4F-418D-AE19-62706E023703}">
                                <ahyp:hlinkClr val="tx"/>
                              </a:ext>
                            </a:extLst>
                          </a:hlinkClick>
                        </a:rPr>
                        <a:t>writing frames</a:t>
                      </a:r>
                      <a:r>
                        <a:rPr lang="en" sz="1200">
                          <a:solidFill>
                            <a:srgbClr val="0D0D0D"/>
                          </a:solidFill>
                          <a:highlight>
                            <a:srgbClr val="FFFFFF"/>
                          </a:highlight>
                          <a:latin typeface="Calibri"/>
                          <a:ea typeface="Calibri"/>
                          <a:cs typeface="Calibri"/>
                          <a:sym typeface="Calibri"/>
                        </a:rPr>
                        <a:t>.</a:t>
                      </a:r>
                      <a:endParaRPr sz="11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718850">
                <a:tc>
                  <a:txBody>
                    <a:bodyPr/>
                    <a:lstStyle/>
                    <a:p>
                      <a:pPr indent="0" lvl="0" marL="0" rtl="0" algn="l">
                        <a:lnSpc>
                          <a:spcPct val="107916"/>
                        </a:lnSpc>
                        <a:spcBef>
                          <a:spcPts val="0"/>
                        </a:spcBef>
                        <a:spcAft>
                          <a:spcPts val="800"/>
                        </a:spcAft>
                        <a:buClr>
                          <a:schemeClr val="dk1"/>
                        </a:buClr>
                        <a:buSzPts val="1100"/>
                        <a:buFont typeface="Arial"/>
                        <a:buNone/>
                      </a:pPr>
                      <a:r>
                        <a:rPr b="1" lang="en" sz="1100">
                          <a:solidFill>
                            <a:schemeClr val="dk1"/>
                          </a:solidFill>
                          <a:latin typeface="Calibri"/>
                          <a:ea typeface="Calibri"/>
                          <a:cs typeface="Calibri"/>
                          <a:sym typeface="Calibri"/>
                        </a:rPr>
                        <a:t>I know I’m successful when</a:t>
                      </a:r>
                      <a:r>
                        <a:rPr lang="en" sz="1100">
                          <a:solidFill>
                            <a:schemeClr val="dk1"/>
                          </a:solidFill>
                          <a:latin typeface="Calibri"/>
                          <a:ea typeface="Calibri"/>
                          <a:cs typeface="Calibri"/>
                          <a:sym typeface="Calibri"/>
                        </a:rPr>
                        <a:t>… </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200">
                          <a:solidFill>
                            <a:srgbClr val="0D0D0D"/>
                          </a:solidFill>
                          <a:highlight>
                            <a:srgbClr val="FFFFFF"/>
                          </a:highlight>
                          <a:latin typeface="Calibri"/>
                          <a:ea typeface="Calibri"/>
                          <a:cs typeface="Calibri"/>
                          <a:sym typeface="Calibri"/>
                        </a:rPr>
                        <a:t>Students are able to speak to the text and/or write a well-developed response to the prompt, including a strong claim, relevant text evidence, and reasoning. The composition should demonstrate a deep understanding of the text, content, and tagged standard.</a:t>
                      </a:r>
                      <a:endParaRPr sz="1200">
                        <a:solidFill>
                          <a:srgbClr val="0D0D0D"/>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graphicFrame>
        <p:nvGraphicFramePr>
          <p:cNvPr id="74" name="Google Shape;74;p15"/>
          <p:cNvGraphicFramePr/>
          <p:nvPr/>
        </p:nvGraphicFramePr>
        <p:xfrm>
          <a:off x="362875" y="4474950"/>
          <a:ext cx="3000000" cy="3000000"/>
        </p:xfrm>
        <a:graphic>
          <a:graphicData uri="http://schemas.openxmlformats.org/drawingml/2006/table">
            <a:tbl>
              <a:tblPr>
                <a:noFill/>
                <a:tableStyleId>{7D6DF990-74EB-4CDE-B0BF-B81AE1865494}</a:tableStyleId>
              </a:tblPr>
              <a:tblGrid>
                <a:gridCol w="7046650"/>
              </a:tblGrid>
              <a:tr h="396200">
                <a:tc>
                  <a:txBody>
                    <a:bodyPr/>
                    <a:lstStyle/>
                    <a:p>
                      <a:pPr indent="0" lvl="0" marL="0" rtl="0" algn="ctr">
                        <a:spcBef>
                          <a:spcPts val="0"/>
                        </a:spcBef>
                        <a:spcAft>
                          <a:spcPts val="0"/>
                        </a:spcAft>
                        <a:buNone/>
                      </a:pPr>
                      <a:r>
                        <a:rPr b="1" lang="en"/>
                        <a:t>Additional </a:t>
                      </a:r>
                      <a:r>
                        <a:rPr b="1" lang="en"/>
                        <a:t>Considerations</a:t>
                      </a:r>
                      <a:endParaRPr b="1"/>
                    </a:p>
                  </a:txBody>
                  <a:tcPr marT="91425" marB="91425" marR="91425" marL="91425">
                    <a:lnB cap="flat" cmpd="sng" w="9525">
                      <a:solidFill>
                        <a:schemeClr val="lt1"/>
                      </a:solidFill>
                      <a:prstDash val="solid"/>
                      <a:round/>
                      <a:headEnd len="sm" w="sm" type="none"/>
                      <a:tailEnd len="sm" w="sm" type="none"/>
                    </a:lnB>
                    <a:solidFill>
                      <a:srgbClr val="94D193"/>
                    </a:solidFill>
                  </a:tcPr>
                </a:tc>
              </a:tr>
              <a:tr h="381000">
                <a:tc>
                  <a:txBody>
                    <a:bodyPr/>
                    <a:lstStyle/>
                    <a:p>
                      <a:pPr indent="-298450" lvl="0" marL="457200" rtl="0" algn="l">
                        <a:lnSpc>
                          <a:spcPct val="107916"/>
                        </a:lnSpc>
                        <a:spcBef>
                          <a:spcPts val="0"/>
                        </a:spcBef>
                        <a:spcAft>
                          <a:spcPts val="0"/>
                        </a:spcAft>
                        <a:buClr>
                          <a:schemeClr val="dk1"/>
                        </a:buClr>
                        <a:buSzPts val="1100"/>
                        <a:buFont typeface="Calibri"/>
                        <a:buChar char="●"/>
                      </a:pPr>
                      <a:r>
                        <a:rPr lang="en" sz="1200">
                          <a:solidFill>
                            <a:srgbClr val="0D0D0D"/>
                          </a:solidFill>
                          <a:highlight>
                            <a:srgbClr val="FFFFFF"/>
                          </a:highlight>
                          <a:latin typeface="Calibri"/>
                          <a:ea typeface="Calibri"/>
                          <a:cs typeface="Calibri"/>
                          <a:sym typeface="Calibri"/>
                        </a:rPr>
                        <a:t>The first time you do this with your class, model via think-aloud and visually with a projector or smartboard. You can start by modeling a re-read using only the first paragraph, then have students continue in groups or independently. Alternatively, you may model each step with the entire text initially. Adapt based on your class's proficiency level, deciding how many iterations are necessary before they work in pairs or independently. </a:t>
                      </a:r>
                      <a:endParaRPr sz="1200">
                        <a:solidFill>
                          <a:srgbClr val="0D0D0D"/>
                        </a:solidFill>
                        <a:highlight>
                          <a:srgbClr val="FFFFFF"/>
                        </a:highlight>
                        <a:latin typeface="Calibri"/>
                        <a:ea typeface="Calibri"/>
                        <a:cs typeface="Calibri"/>
                        <a:sym typeface="Calibri"/>
                      </a:endParaRPr>
                    </a:p>
                    <a:p>
                      <a:pPr indent="-304800" lvl="0" marL="457200" rtl="0" algn="l">
                        <a:lnSpc>
                          <a:spcPct val="107916"/>
                        </a:lnSpc>
                        <a:spcBef>
                          <a:spcPts val="800"/>
                        </a:spcBef>
                        <a:spcAft>
                          <a:spcPts val="0"/>
                        </a:spcAft>
                        <a:buClr>
                          <a:srgbClr val="0D0D0D"/>
                        </a:buClr>
                        <a:buSzPts val="1200"/>
                        <a:buFont typeface="Calibri"/>
                        <a:buChar char="●"/>
                      </a:pPr>
                      <a:r>
                        <a:rPr lang="en" sz="1200">
                          <a:solidFill>
                            <a:srgbClr val="0D0D0D"/>
                          </a:solidFill>
                          <a:highlight>
                            <a:srgbClr val="FFFFFF"/>
                          </a:highlight>
                          <a:latin typeface="Calibri"/>
                          <a:ea typeface="Calibri"/>
                          <a:cs typeface="Calibri"/>
                          <a:sym typeface="Calibri"/>
                        </a:rPr>
                        <a:t>Some students may need several models before they are proficient. Feel free to pull groups to a teacher table who need more support with this strategy. </a:t>
                      </a:r>
                      <a:endParaRPr sz="1200">
                        <a:solidFill>
                          <a:srgbClr val="0D0D0D"/>
                        </a:solidFill>
                        <a:highlight>
                          <a:srgbClr val="FFFFFF"/>
                        </a:highlight>
                        <a:latin typeface="Calibri"/>
                        <a:ea typeface="Calibri"/>
                        <a:cs typeface="Calibri"/>
                        <a:sym typeface="Calibri"/>
                      </a:endParaRPr>
                    </a:p>
                    <a:p>
                      <a:pPr indent="-298450" lvl="0" marL="457200" rtl="0" algn="l">
                        <a:lnSpc>
                          <a:spcPct val="107916"/>
                        </a:lnSpc>
                        <a:spcBef>
                          <a:spcPts val="800"/>
                        </a:spcBef>
                        <a:spcAft>
                          <a:spcPts val="0"/>
                        </a:spcAft>
                        <a:buClr>
                          <a:schemeClr val="dk1"/>
                        </a:buClr>
                        <a:buSzPts val="1100"/>
                        <a:buFont typeface="Calibri"/>
                        <a:buChar char="●"/>
                      </a:pPr>
                      <a:r>
                        <a:rPr lang="en" sz="1200">
                          <a:solidFill>
                            <a:srgbClr val="0D0D0D"/>
                          </a:solidFill>
                          <a:highlight>
                            <a:srgbClr val="FFFFFF"/>
                          </a:highlight>
                          <a:latin typeface="Calibri"/>
                          <a:ea typeface="Calibri"/>
                          <a:cs typeface="Calibri"/>
                          <a:sym typeface="Calibri"/>
                        </a:rPr>
                        <a:t>Monitor student annotation for formative assessment and intervene if needed before they reach the claim step. For additional support, embed scaffolded questions throughout the text. </a:t>
                      </a:r>
                      <a:endParaRPr sz="1200">
                        <a:solidFill>
                          <a:srgbClr val="0D0D0D"/>
                        </a:solidFill>
                        <a:highlight>
                          <a:srgbClr val="FFFFFF"/>
                        </a:highlight>
                        <a:latin typeface="Calibri"/>
                        <a:ea typeface="Calibri"/>
                        <a:cs typeface="Calibri"/>
                        <a:sym typeface="Calibri"/>
                      </a:endParaRPr>
                    </a:p>
                    <a:p>
                      <a:pPr indent="-298450" lvl="0" marL="457200" rtl="0" algn="l">
                        <a:lnSpc>
                          <a:spcPct val="107916"/>
                        </a:lnSpc>
                        <a:spcBef>
                          <a:spcPts val="800"/>
                        </a:spcBef>
                        <a:spcAft>
                          <a:spcPts val="800"/>
                        </a:spcAft>
                        <a:buClr>
                          <a:schemeClr val="dk1"/>
                        </a:buClr>
                        <a:buSzPts val="1100"/>
                        <a:buFont typeface="Calibri"/>
                        <a:buChar char="●"/>
                      </a:pPr>
                      <a:r>
                        <a:rPr lang="en" sz="1200">
                          <a:solidFill>
                            <a:srgbClr val="0D0D0D"/>
                          </a:solidFill>
                          <a:highlight>
                            <a:srgbClr val="FFFFFF"/>
                          </a:highlight>
                          <a:latin typeface="Calibri"/>
                          <a:ea typeface="Calibri"/>
                          <a:cs typeface="Calibri"/>
                          <a:sym typeface="Calibri"/>
                        </a:rPr>
                        <a:t>While this method aids in close text analysis, reserve it for enriching experiences with complex texts rather than every text.</a:t>
                      </a:r>
                      <a:endParaRPr sz="1100">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graphicFrame>
        <p:nvGraphicFramePr>
          <p:cNvPr id="75" name="Google Shape;75;p15"/>
          <p:cNvGraphicFramePr/>
          <p:nvPr/>
        </p:nvGraphicFramePr>
        <p:xfrm>
          <a:off x="446900" y="7621925"/>
          <a:ext cx="3000000" cy="3000000"/>
        </p:xfrm>
        <a:graphic>
          <a:graphicData uri="http://schemas.openxmlformats.org/drawingml/2006/table">
            <a:tbl>
              <a:tblPr>
                <a:noFill/>
                <a:tableStyleId>{7D6DF990-74EB-4CDE-B0BF-B81AE1865494}</a:tableStyleId>
              </a:tblPr>
              <a:tblGrid>
                <a:gridCol w="7046650"/>
              </a:tblGrid>
              <a:tr h="230875">
                <a:tc>
                  <a:txBody>
                    <a:bodyPr/>
                    <a:lstStyle/>
                    <a:p>
                      <a:pPr indent="0" lvl="0" marL="0" rtl="0" algn="ctr">
                        <a:spcBef>
                          <a:spcPts val="0"/>
                        </a:spcBef>
                        <a:spcAft>
                          <a:spcPts val="0"/>
                        </a:spcAft>
                        <a:buNone/>
                      </a:pPr>
                      <a:r>
                        <a:rPr b="1" lang="en"/>
                        <a:t>References</a:t>
                      </a:r>
                      <a:endParaRPr b="1"/>
                    </a:p>
                  </a:txBody>
                  <a:tcPr marT="91425" marB="91425" marR="91425" marL="91425">
                    <a:lnB cap="flat" cmpd="sng" w="9525">
                      <a:solidFill>
                        <a:schemeClr val="lt1"/>
                      </a:solidFill>
                      <a:prstDash val="solid"/>
                      <a:round/>
                      <a:headEnd len="sm" w="sm" type="none"/>
                      <a:tailEnd len="sm" w="sm" type="none"/>
                    </a:lnB>
                    <a:solidFill>
                      <a:srgbClr val="94D193"/>
                    </a:solidFill>
                  </a:tcPr>
                </a:tc>
              </a:tr>
              <a:tr h="1356875">
                <a:tc>
                  <a:txBody>
                    <a:bodyPr/>
                    <a:lstStyle/>
                    <a:p>
                      <a:pPr indent="0" lvl="0" marL="0" rtl="0" algn="l">
                        <a:lnSpc>
                          <a:spcPct val="100000"/>
                        </a:lnSpc>
                        <a:spcBef>
                          <a:spcPts val="0"/>
                        </a:spcBef>
                        <a:spcAft>
                          <a:spcPts val="0"/>
                        </a:spcAft>
                        <a:buNone/>
                      </a:pPr>
                      <a:r>
                        <a:rPr lang="en" sz="1200">
                          <a:solidFill>
                            <a:schemeClr val="dk1"/>
                          </a:solidFill>
                          <a:latin typeface="Calibri"/>
                          <a:ea typeface="Calibri"/>
                          <a:cs typeface="Calibri"/>
                          <a:sym typeface="Calibri"/>
                        </a:rPr>
                        <a:t>Flygare, Jeff. “Helping Students to Enjoy Close Reading.” </a:t>
                      </a:r>
                      <a:r>
                        <a:rPr i="1" lang="en" sz="1200">
                          <a:solidFill>
                            <a:schemeClr val="dk1"/>
                          </a:solidFill>
                          <a:latin typeface="Calibri"/>
                          <a:ea typeface="Calibri"/>
                          <a:cs typeface="Calibri"/>
                          <a:sym typeface="Calibri"/>
                        </a:rPr>
                        <a:t>Solution Tree Blog</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rPr lang="en" sz="1200">
                          <a:solidFill>
                            <a:schemeClr val="dk1"/>
                          </a:solidFill>
                          <a:latin typeface="Calibri"/>
                          <a:ea typeface="Calibri"/>
                          <a:cs typeface="Calibri"/>
                          <a:sym typeface="Calibri"/>
                        </a:rPr>
                        <a:t>www.solutiontree.com/blog/helping-students-to-enjoy-close-reading/. Accessed 1 Mar. 2024.</a:t>
                      </a:r>
                      <a:endParaRPr sz="1200">
                        <a:solidFill>
                          <a:schemeClr val="dk1"/>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lang="en" sz="1200">
                          <a:solidFill>
                            <a:schemeClr val="dk1"/>
                          </a:solidFill>
                          <a:latin typeface="Calibri"/>
                          <a:ea typeface="Calibri"/>
                          <a:cs typeface="Calibri"/>
                          <a:sym typeface="Calibri"/>
                        </a:rPr>
                        <a:t>Shanahan, Timothy . “What Is Close Reading?” </a:t>
                      </a:r>
                      <a:r>
                        <a:rPr i="1" lang="en" sz="1200">
                          <a:solidFill>
                            <a:schemeClr val="dk1"/>
                          </a:solidFill>
                          <a:latin typeface="Calibri"/>
                          <a:ea typeface="Calibri"/>
                          <a:cs typeface="Calibri"/>
                          <a:sym typeface="Calibri"/>
                        </a:rPr>
                        <a:t>Shanahan on Literacy</a:t>
                      </a:r>
                      <a:r>
                        <a:rPr lang="en" sz="1200">
                          <a:solidFill>
                            <a:schemeClr val="dk1"/>
                          </a:solidFill>
                          <a:latin typeface="Calibri"/>
                          <a:ea typeface="Calibri"/>
                          <a:cs typeface="Calibri"/>
                          <a:sym typeface="Calibri"/>
                        </a:rPr>
                        <a:t>, 18 June 2018,</a:t>
                      </a:r>
                      <a:endParaRPr sz="12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rPr lang="en" sz="1200">
                          <a:solidFill>
                            <a:schemeClr val="dk1"/>
                          </a:solidFill>
                          <a:latin typeface="Calibri"/>
                          <a:ea typeface="Calibri"/>
                          <a:cs typeface="Calibri"/>
                          <a:sym typeface="Calibri"/>
                        </a:rPr>
                        <a:t>www.shanahanonliteracy.com/blog/what-is-close-reading#:~:text=Close%20reading%20requires%20a%20substantial,it%20through%20some%20textbook%20commentary). Accessed 1 Mar. 2024.</a:t>
                      </a:r>
                      <a:endParaRPr sz="12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t/>
                      </a:r>
                      <a:endParaRPr sz="1100">
                        <a:solidFill>
                          <a:schemeClr val="dk1"/>
                        </a:solidFill>
                        <a:latin typeface="Calibri"/>
                        <a:ea typeface="Calibri"/>
                        <a:cs typeface="Calibri"/>
                        <a:sym typeface="Calibri"/>
                      </a:endParaRPr>
                    </a:p>
                    <a:p>
                      <a:pPr indent="0" lvl="0" marL="457200" rtl="0" algn="l">
                        <a:lnSpc>
                          <a:spcPct val="115000"/>
                        </a:lnSpc>
                        <a:spcBef>
                          <a:spcPts val="120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457200" rtl="0" algn="l">
                        <a:lnSpc>
                          <a:spcPct val="107916"/>
                        </a:lnSpc>
                        <a:spcBef>
                          <a:spcPts val="1200"/>
                        </a:spcBef>
                        <a:spcAft>
                          <a:spcPts val="800"/>
                        </a:spcAft>
                        <a:buNone/>
                      </a:pPr>
                      <a:r>
                        <a:t/>
                      </a:r>
                      <a:endParaRPr sz="1350">
                        <a:solidFill>
                          <a:srgbClr val="2C3E50"/>
                        </a:solidFill>
                        <a:highlight>
                          <a:srgbClr val="FEF1C4"/>
                        </a:highlight>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r h="226425">
                <a:tc>
                  <a:txBody>
                    <a:bodyPr/>
                    <a:lstStyle/>
                    <a:p>
                      <a:pPr indent="0" lvl="0" marL="0" rtl="0" algn="l">
                        <a:lnSpc>
                          <a:spcPct val="100000"/>
                        </a:lnSpc>
                        <a:spcBef>
                          <a:spcPts val="0"/>
                        </a:spcBef>
                        <a:spcAft>
                          <a:spcPts val="0"/>
                        </a:spcAft>
                        <a:buNone/>
                      </a:pPr>
                      <a:r>
                        <a:t/>
                      </a:r>
                      <a:endParaRPr sz="1350">
                        <a:solidFill>
                          <a:schemeClr val="dk1"/>
                        </a:solidFill>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9" name="Shape 79"/>
        <p:cNvGrpSpPr/>
        <p:nvPr/>
      </p:nvGrpSpPr>
      <p:grpSpPr>
        <a:xfrm>
          <a:off x="0" y="0"/>
          <a:ext cx="0" cy="0"/>
          <a:chOff x="0" y="0"/>
          <a:chExt cx="0" cy="0"/>
        </a:xfrm>
      </p:grpSpPr>
      <p:pic>
        <p:nvPicPr>
          <p:cNvPr id="80" name="Google Shape;80;p16"/>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81" name="Google Shape;81;p16"/>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82" name="Google Shape;82;p16"/>
          <p:cNvGraphicFramePr/>
          <p:nvPr/>
        </p:nvGraphicFramePr>
        <p:xfrm>
          <a:off x="198350" y="1459500"/>
          <a:ext cx="3000000" cy="3000000"/>
        </p:xfrm>
        <a:graphic>
          <a:graphicData uri="http://schemas.openxmlformats.org/drawingml/2006/table">
            <a:tbl>
              <a:tblPr>
                <a:noFill/>
                <a:tableStyleId>{7D6DF990-74EB-4CDE-B0BF-B81AE1865494}</a:tableStyleId>
              </a:tblPr>
              <a:tblGrid>
                <a:gridCol w="7164275"/>
              </a:tblGrid>
              <a:tr h="316000">
                <a:tc>
                  <a:txBody>
                    <a:bodyPr/>
                    <a:lstStyle/>
                    <a:p>
                      <a:pPr indent="0" lvl="0" marL="0" rtl="0" algn="ctr">
                        <a:spcBef>
                          <a:spcPts val="0"/>
                        </a:spcBef>
                        <a:spcAft>
                          <a:spcPts val="0"/>
                        </a:spcAft>
                        <a:buClr>
                          <a:schemeClr val="dk1"/>
                        </a:buClr>
                        <a:buSzPts val="1100"/>
                        <a:buFont typeface="Arial"/>
                        <a:buNone/>
                      </a:pPr>
                      <a:r>
                        <a:rPr b="1" lang="en" sz="1500">
                          <a:solidFill>
                            <a:schemeClr val="dk1"/>
                          </a:solidFill>
                        </a:rPr>
                        <a:t>ELA Example Using Close Read Protocol</a:t>
                      </a:r>
                      <a:endParaRPr b="1" sz="1100"/>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94D193"/>
                    </a:solidFill>
                  </a:tcPr>
                </a:tc>
              </a:tr>
              <a:tr h="5370725">
                <a:tc>
                  <a:txBody>
                    <a:bodyPr/>
                    <a:lstStyle/>
                    <a:p>
                      <a:pPr indent="0" lvl="0" marL="0" rtl="0" algn="l">
                        <a:lnSpc>
                          <a:spcPct val="115000"/>
                        </a:lnSpc>
                        <a:spcBef>
                          <a:spcPts val="0"/>
                        </a:spcBef>
                        <a:spcAft>
                          <a:spcPts val="0"/>
                        </a:spcAft>
                        <a:buClr>
                          <a:schemeClr val="dk1"/>
                        </a:buClr>
                        <a:buSzPts val="1100"/>
                        <a:buFont typeface="Arial"/>
                        <a:buNone/>
                      </a:pPr>
                      <a:r>
                        <a:rPr lang="en" sz="1200">
                          <a:solidFill>
                            <a:srgbClr val="0D0D0D"/>
                          </a:solidFill>
                          <a:highlight>
                            <a:srgbClr val="FFFFFF"/>
                          </a:highlight>
                          <a:latin typeface="Calibri"/>
                          <a:ea typeface="Calibri"/>
                          <a:cs typeface="Calibri"/>
                          <a:sym typeface="Calibri"/>
                        </a:rPr>
                        <a:t>Before teaching, establish the purpose for each reread. Typically, the first read is conducted by the teacher. Subsequent reads, done independently or in pairs, focus on vocabulary and grasping the text's essence. These subsequent reads should target information relevant to answering a pre-selected prompt. As part of preparation, you should complete each round as a student to ensure they glean desired information from this portion of text. </a:t>
                      </a:r>
                      <a:r>
                        <a:rPr lang="en" sz="1200">
                          <a:solidFill>
                            <a:schemeClr val="dk1"/>
                          </a:solidFill>
                          <a:latin typeface="Calibri"/>
                          <a:ea typeface="Calibri"/>
                          <a:cs typeface="Calibri"/>
                          <a:sym typeface="Calibri"/>
                        </a:rPr>
                        <a:t>Examples of possible consumables for ELA can be found here: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Times New Roman"/>
                        <a:buChar char="●"/>
                      </a:pPr>
                      <a:r>
                        <a:rPr b="1" i="1" lang="en" sz="1200" u="sng">
                          <a:solidFill>
                            <a:srgbClr val="4A86E8"/>
                          </a:solidFill>
                          <a:latin typeface="Calibri"/>
                          <a:ea typeface="Calibri"/>
                          <a:cs typeface="Calibri"/>
                          <a:sym typeface="Calibri"/>
                          <a:hlinkClick r:id="rId5">
                            <a:extLst>
                              <a:ext uri="{A12FA001-AC4F-418D-AE19-62706E023703}">
                                <ahyp:hlinkClr val="tx"/>
                              </a:ext>
                            </a:extLst>
                          </a:hlinkClick>
                        </a:rPr>
                        <a:t>Gatsby</a:t>
                      </a:r>
                      <a:r>
                        <a:rPr b="1" lang="en" sz="1200" u="sng">
                          <a:solidFill>
                            <a:srgbClr val="4A86E8"/>
                          </a:solidFill>
                          <a:latin typeface="Calibri"/>
                          <a:ea typeface="Calibri"/>
                          <a:cs typeface="Calibri"/>
                          <a:sym typeface="Calibri"/>
                          <a:hlinkClick r:id="rId6">
                            <a:extLst>
                              <a:ext uri="{A12FA001-AC4F-418D-AE19-62706E023703}">
                                <ahyp:hlinkClr val="tx"/>
                              </a:ext>
                            </a:extLst>
                          </a:hlinkClick>
                        </a:rPr>
                        <a:t> Example</a:t>
                      </a:r>
                      <a:r>
                        <a:rPr lang="en" sz="1200">
                          <a:solidFill>
                            <a:schemeClr val="dk1"/>
                          </a:solidFill>
                          <a:latin typeface="Calibri"/>
                          <a:ea typeface="Calibri"/>
                          <a:cs typeface="Calibri"/>
                          <a:sym typeface="Calibri"/>
                        </a:rPr>
                        <a:t> from Section 1, lesson 3 of </a:t>
                      </a:r>
                      <a:r>
                        <a:rPr lang="en" sz="1200">
                          <a:solidFill>
                            <a:schemeClr val="dk1"/>
                          </a:solidFill>
                          <a:latin typeface="Calibri"/>
                          <a:ea typeface="Calibri"/>
                          <a:cs typeface="Calibri"/>
                          <a:sym typeface="Calibri"/>
                        </a:rPr>
                        <a:t>ELA Guidebooks 9-12 (2020)</a:t>
                      </a:r>
                      <a:endParaRPr sz="1200">
                        <a:solidFill>
                          <a:schemeClr val="dk1"/>
                        </a:solidFill>
                        <a:latin typeface="Calibri"/>
                        <a:ea typeface="Calibri"/>
                        <a:cs typeface="Calibri"/>
                        <a:sym typeface="Calibri"/>
                      </a:endParaRPr>
                    </a:p>
                    <a:p>
                      <a:pPr indent="-304800" lvl="1" marL="9144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How does this align with the big picture of the novel/unit::</a:t>
                      </a:r>
                      <a:endParaRPr sz="1200">
                        <a:solidFill>
                          <a:schemeClr val="dk1"/>
                        </a:solidFill>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Times New Roman"/>
                        <a:buChar char="■"/>
                      </a:pPr>
                      <a:r>
                        <a:rPr b="1" lang="en" sz="1200">
                          <a:solidFill>
                            <a:schemeClr val="dk1"/>
                          </a:solidFill>
                          <a:latin typeface="Calibri"/>
                          <a:ea typeface="Calibri"/>
                          <a:cs typeface="Calibri"/>
                          <a:sym typeface="Calibri"/>
                        </a:rPr>
                        <a:t>Section Diagnostic:</a:t>
                      </a:r>
                      <a:r>
                        <a:rPr lang="en" sz="1200">
                          <a:solidFill>
                            <a:schemeClr val="dk1"/>
                          </a:solidFill>
                          <a:latin typeface="Calibri"/>
                          <a:ea typeface="Calibri"/>
                          <a:cs typeface="Calibri"/>
                          <a:sym typeface="Calibri"/>
                        </a:rPr>
                        <a:t> </a:t>
                      </a:r>
                      <a:r>
                        <a:rPr lang="en" sz="1200">
                          <a:solidFill>
                            <a:srgbClr val="292929"/>
                          </a:solidFill>
                          <a:highlight>
                            <a:srgbClr val="FFFFFF"/>
                          </a:highlight>
                          <a:latin typeface="Calibri"/>
                          <a:ea typeface="Calibri"/>
                          <a:cs typeface="Calibri"/>
                          <a:sym typeface="Calibri"/>
                        </a:rPr>
                        <a:t>What is the narrative structure of </a:t>
                      </a:r>
                      <a:r>
                        <a:rPr i="1" lang="en" sz="1200">
                          <a:solidFill>
                            <a:srgbClr val="292929"/>
                          </a:solidFill>
                          <a:highlight>
                            <a:srgbClr val="FFFFFF"/>
                          </a:highlight>
                          <a:latin typeface="Calibri"/>
                          <a:ea typeface="Calibri"/>
                          <a:cs typeface="Calibri"/>
                          <a:sym typeface="Calibri"/>
                        </a:rPr>
                        <a:t>The Great Gatsby</a:t>
                      </a:r>
                      <a:r>
                        <a:rPr lang="en" sz="1200">
                          <a:solidFill>
                            <a:srgbClr val="292929"/>
                          </a:solidFill>
                          <a:highlight>
                            <a:srgbClr val="FFFFFF"/>
                          </a:highlight>
                          <a:latin typeface="Calibri"/>
                          <a:ea typeface="Calibri"/>
                          <a:cs typeface="Calibri"/>
                          <a:sym typeface="Calibri"/>
                        </a:rPr>
                        <a:t>? How could that narrative structure influence the way the story is told? Use details from the first four pages of the novel to support your claim.</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One of the look-fors for this lesson is: Can students locate places in pages 1 - 4 in which Nick discusses his perception of himself, other characters, events, or settings? The close read directly aligns to this look for. From here you could address the other objective of how the author supports a claim he develops (about Nick) via a class discussion. Additionally, this is something they can refer back to when they work on the section diagnostic for this section.</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Times New Roman"/>
                        <a:buChar char="●"/>
                      </a:pPr>
                      <a:r>
                        <a:rPr b="1" i="1" lang="en" sz="1200" u="sng">
                          <a:solidFill>
                            <a:schemeClr val="hlink"/>
                          </a:solidFill>
                          <a:latin typeface="Calibri"/>
                          <a:ea typeface="Calibri"/>
                          <a:cs typeface="Calibri"/>
                          <a:sym typeface="Calibri"/>
                          <a:hlinkClick r:id="rId7"/>
                        </a:rPr>
                        <a:t>Gatsby </a:t>
                      </a:r>
                      <a:r>
                        <a:rPr b="1" lang="en" sz="1200" u="sng">
                          <a:solidFill>
                            <a:schemeClr val="hlink"/>
                          </a:solidFill>
                          <a:latin typeface="Calibri"/>
                          <a:ea typeface="Calibri"/>
                          <a:cs typeface="Calibri"/>
                          <a:sym typeface="Calibri"/>
                          <a:hlinkClick r:id="rId8"/>
                        </a:rPr>
                        <a:t>Example</a:t>
                      </a:r>
                      <a:r>
                        <a:rPr lang="en" sz="1200">
                          <a:solidFill>
                            <a:schemeClr val="dk1"/>
                          </a:solidFill>
                          <a:latin typeface="Calibri"/>
                          <a:ea typeface="Calibri"/>
                          <a:cs typeface="Calibri"/>
                          <a:sym typeface="Calibri"/>
                        </a:rPr>
                        <a:t> from Section 3, lesson 2 of Guidebooks 3.0</a:t>
                      </a:r>
                      <a:endParaRPr sz="1200">
                        <a:solidFill>
                          <a:schemeClr val="dk1"/>
                        </a:solidFill>
                        <a:latin typeface="Calibri"/>
                        <a:ea typeface="Calibri"/>
                        <a:cs typeface="Calibri"/>
                        <a:sym typeface="Calibri"/>
                      </a:endParaRPr>
                    </a:p>
                    <a:p>
                      <a:pPr indent="-304800" lvl="1" marL="9144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How does this align with the big picture of the novel/unit:</a:t>
                      </a:r>
                      <a:endParaRPr sz="1200">
                        <a:solidFill>
                          <a:schemeClr val="dk1"/>
                        </a:solidFill>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Times New Roman"/>
                        <a:buChar char="■"/>
                      </a:pPr>
                      <a:r>
                        <a:rPr b="1" lang="en" sz="1200">
                          <a:solidFill>
                            <a:schemeClr val="dk1"/>
                          </a:solidFill>
                          <a:latin typeface="Calibri"/>
                          <a:ea typeface="Calibri"/>
                          <a:cs typeface="Calibri"/>
                          <a:sym typeface="Calibri"/>
                        </a:rPr>
                        <a:t>Section Diagnostic:</a:t>
                      </a:r>
                      <a:r>
                        <a:rPr lang="en" sz="1200">
                          <a:solidFill>
                            <a:schemeClr val="dk1"/>
                          </a:solidFill>
                          <a:latin typeface="Calibri"/>
                          <a:ea typeface="Calibri"/>
                          <a:cs typeface="Calibri"/>
                          <a:sym typeface="Calibri"/>
                        </a:rPr>
                        <a:t> </a:t>
                      </a:r>
                      <a:r>
                        <a:rPr lang="en" sz="1200">
                          <a:solidFill>
                            <a:srgbClr val="292929"/>
                          </a:solidFill>
                          <a:highlight>
                            <a:srgbClr val="FFFFFF"/>
                          </a:highlight>
                          <a:latin typeface="Calibri"/>
                          <a:ea typeface="Calibri"/>
                          <a:cs typeface="Calibri"/>
                          <a:sym typeface="Calibri"/>
                        </a:rPr>
                        <a:t>Students participate in a whole-class discussion in response to the prompt:  According to the texts in this section, what is the relationship between perception and ambition?  How does perception influence Jay Gatsby’s ambition?</a:t>
                      </a:r>
                      <a:endParaRPr sz="1200">
                        <a:solidFill>
                          <a:srgbClr val="292929"/>
                        </a:solidFill>
                        <a:highlight>
                          <a:srgbClr val="FFFFFF"/>
                        </a:highlight>
                        <a:latin typeface="Calibri"/>
                        <a:ea typeface="Calibri"/>
                        <a:cs typeface="Calibri"/>
                        <a:sym typeface="Calibri"/>
                      </a:endParaRPr>
                    </a:p>
                    <a:p>
                      <a:pPr indent="-304800" lvl="3" marL="1828800" rtl="0" algn="l">
                        <a:lnSpc>
                          <a:spcPct val="115000"/>
                        </a:lnSpc>
                        <a:spcBef>
                          <a:spcPts val="0"/>
                        </a:spcBef>
                        <a:spcAft>
                          <a:spcPts val="0"/>
                        </a:spcAft>
                        <a:buClr>
                          <a:srgbClr val="292929"/>
                        </a:buClr>
                        <a:buSzPts val="1200"/>
                        <a:buFont typeface="Calibri"/>
                        <a:buChar char="●"/>
                      </a:pPr>
                      <a:r>
                        <a:rPr lang="en" sz="1200">
                          <a:solidFill>
                            <a:srgbClr val="292929"/>
                          </a:solidFill>
                          <a:highlight>
                            <a:srgbClr val="FFFFFF"/>
                          </a:highlight>
                          <a:latin typeface="Calibri"/>
                          <a:ea typeface="Calibri"/>
                          <a:cs typeface="Calibri"/>
                          <a:sym typeface="Calibri"/>
                        </a:rPr>
                        <a:t>Students can refer back to this annotation/writing prompt to discuss how Gatsby’s ambition for the American dream led him to the curation of a life that he hoped would win Daisy over.</a:t>
                      </a:r>
                      <a:endParaRPr sz="1200">
                        <a:solidFill>
                          <a:srgbClr val="292929"/>
                        </a:solidFill>
                        <a:highlight>
                          <a:srgbClr val="FFFFFF"/>
                        </a:highlight>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Times New Roman"/>
                        <a:buChar char="■"/>
                      </a:pPr>
                      <a:r>
                        <a:rPr b="1" lang="en" sz="1200">
                          <a:solidFill>
                            <a:schemeClr val="dk1"/>
                          </a:solidFill>
                          <a:latin typeface="Calibri"/>
                          <a:ea typeface="Calibri"/>
                          <a:cs typeface="Calibri"/>
                          <a:sym typeface="Calibri"/>
                        </a:rPr>
                        <a:t>Lesson Objectives: </a:t>
                      </a:r>
                      <a:r>
                        <a:rPr lang="en" sz="1200">
                          <a:solidFill>
                            <a:schemeClr val="dk1"/>
                          </a:solidFill>
                          <a:latin typeface="Calibri"/>
                          <a:ea typeface="Calibri"/>
                          <a:cs typeface="Calibri"/>
                          <a:sym typeface="Calibri"/>
                        </a:rPr>
                        <a:t> Can students identify how the author is developing a theme about perception? Can students identify the way the author uses symbolism to communicate the character’s perceptions of each other?</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Times New Roman"/>
                        <a:buChar char="●"/>
                      </a:pPr>
                      <a:r>
                        <a:rPr b="1" i="1" lang="en" sz="1200" u="sng">
                          <a:solidFill>
                            <a:schemeClr val="hlink"/>
                          </a:solidFill>
                          <a:latin typeface="Calibri"/>
                          <a:ea typeface="Calibri"/>
                          <a:cs typeface="Calibri"/>
                          <a:sym typeface="Calibri"/>
                          <a:hlinkClick r:id="rId9"/>
                        </a:rPr>
                        <a:t>Gatsby </a:t>
                      </a:r>
                      <a:r>
                        <a:rPr b="1" lang="en" sz="1200" u="sng">
                          <a:solidFill>
                            <a:schemeClr val="hlink"/>
                          </a:solidFill>
                          <a:latin typeface="Calibri"/>
                          <a:ea typeface="Calibri"/>
                          <a:cs typeface="Calibri"/>
                          <a:sym typeface="Calibri"/>
                          <a:hlinkClick r:id="rId10"/>
                        </a:rPr>
                        <a:t>Example</a:t>
                      </a:r>
                      <a:r>
                        <a:rPr b="1" lang="en" sz="1200">
                          <a:solidFill>
                            <a:srgbClr val="FF0000"/>
                          </a:solidFill>
                          <a:latin typeface="Calibri"/>
                          <a:ea typeface="Calibri"/>
                          <a:cs typeface="Calibri"/>
                          <a:sym typeface="Calibri"/>
                        </a:rPr>
                        <a:t> </a:t>
                      </a:r>
                      <a:r>
                        <a:rPr lang="en" sz="1200">
                          <a:solidFill>
                            <a:schemeClr val="dk1"/>
                          </a:solidFill>
                          <a:latin typeface="Calibri"/>
                          <a:ea typeface="Calibri"/>
                          <a:cs typeface="Calibri"/>
                          <a:sym typeface="Calibri"/>
                        </a:rPr>
                        <a:t>from section 4, lesson 1 of Guidebooks 3.0 </a:t>
                      </a:r>
                      <a:endParaRPr sz="1200">
                        <a:solidFill>
                          <a:schemeClr val="dk1"/>
                        </a:solidFill>
                        <a:latin typeface="Calibri"/>
                        <a:ea typeface="Calibri"/>
                        <a:cs typeface="Calibri"/>
                        <a:sym typeface="Calibri"/>
                      </a:endParaRPr>
                    </a:p>
                    <a:p>
                      <a:pPr indent="-304800" lvl="1" marL="9144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How does this align with the big picture of the novel/unit:</a:t>
                      </a:r>
                      <a:endParaRPr sz="1200">
                        <a:solidFill>
                          <a:schemeClr val="dk1"/>
                        </a:solidFill>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Times New Roman"/>
                        <a:buChar char="■"/>
                      </a:pPr>
                      <a:r>
                        <a:rPr b="1" lang="en" sz="1200">
                          <a:solidFill>
                            <a:schemeClr val="dk1"/>
                          </a:solidFill>
                          <a:latin typeface="Calibri"/>
                          <a:ea typeface="Calibri"/>
                          <a:cs typeface="Calibri"/>
                          <a:sym typeface="Calibri"/>
                        </a:rPr>
                        <a:t>Section Diagnostic:</a:t>
                      </a:r>
                      <a:r>
                        <a:rPr lang="en" sz="1200">
                          <a:solidFill>
                            <a:schemeClr val="dk1"/>
                          </a:solidFill>
                          <a:latin typeface="Calibri"/>
                          <a:ea typeface="Calibri"/>
                          <a:cs typeface="Calibri"/>
                          <a:sym typeface="Calibri"/>
                        </a:rPr>
                        <a:t> Write a response to the prompt: How does Fitzgerald use mistakes in perception to develop a theme in the last three chapters? </a:t>
                      </a:r>
                      <a:endParaRPr sz="1200">
                        <a:solidFill>
                          <a:schemeClr val="dk1"/>
                        </a:solidFill>
                        <a:latin typeface="Calibri"/>
                        <a:ea typeface="Calibri"/>
                        <a:cs typeface="Calibri"/>
                        <a:sym typeface="Calibri"/>
                      </a:endParaRPr>
                    </a:p>
                    <a:p>
                      <a:pPr indent="-304800" lvl="2" marL="1371600" rtl="0" algn="l">
                        <a:lnSpc>
                          <a:spcPct val="115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This close read focuses on Nick and Daisy’s changing perspectives on Gatsby when Tom reveals several inaccuracies in their perceptions of </a:t>
                      </a:r>
                      <a:r>
                        <a:rPr lang="en" sz="1200">
                          <a:solidFill>
                            <a:schemeClr val="dk1"/>
                          </a:solidFill>
                          <a:latin typeface="Calibri"/>
                          <a:ea typeface="Calibri"/>
                          <a:cs typeface="Calibri"/>
                          <a:sym typeface="Calibri"/>
                        </a:rPr>
                        <a:t>Gatsby</a:t>
                      </a:r>
                      <a:r>
                        <a:rPr lang="en" sz="1200">
                          <a:solidFill>
                            <a:schemeClr val="dk1"/>
                          </a:solidFill>
                          <a:latin typeface="Calibri"/>
                          <a:ea typeface="Calibri"/>
                          <a:cs typeface="Calibri"/>
                          <a:sym typeface="Calibri"/>
                        </a:rPr>
                        <a:t>. This activity can be something they refer back to when having class discussions or writings about this prompt.  </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Times New Roman"/>
                        <a:buChar char="●"/>
                      </a:pPr>
                      <a:r>
                        <a:rPr lang="en" sz="1200">
                          <a:solidFill>
                            <a:schemeClr val="dk1"/>
                          </a:solidFill>
                          <a:latin typeface="Calibri"/>
                          <a:ea typeface="Calibri"/>
                          <a:cs typeface="Calibri"/>
                          <a:sym typeface="Calibri"/>
                        </a:rPr>
                        <a:t> Blank Template is </a:t>
                      </a:r>
                      <a:r>
                        <a:rPr b="1" lang="en" sz="1200" u="sng">
                          <a:solidFill>
                            <a:srgbClr val="1155CC"/>
                          </a:solidFill>
                          <a:latin typeface="Calibri"/>
                          <a:ea typeface="Calibri"/>
                          <a:cs typeface="Calibri"/>
                          <a:sym typeface="Calibri"/>
                          <a:hlinkClick r:id="rId11">
                            <a:extLst>
                              <a:ext uri="{A12FA001-AC4F-418D-AE19-62706E023703}">
                                <ahyp:hlinkClr val="tx"/>
                              </a:ext>
                            </a:extLst>
                          </a:hlinkClick>
                        </a:rPr>
                        <a:t>here</a:t>
                      </a:r>
                      <a:r>
                        <a:rPr lang="en" sz="1200">
                          <a:solidFill>
                            <a:schemeClr val="dk1"/>
                          </a:solidFill>
                          <a:latin typeface="Calibri"/>
                          <a:ea typeface="Calibri"/>
                          <a:cs typeface="Calibri"/>
                          <a:sym typeface="Calibri"/>
                        </a:rPr>
                        <a:t>.</a:t>
                      </a:r>
                      <a:endParaRPr sz="1200">
                        <a:latin typeface="Calibri"/>
                        <a:ea typeface="Calibri"/>
                        <a:cs typeface="Calibri"/>
                        <a:sym typeface="Calibri"/>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04300">
                <a:tc>
                  <a:txBody>
                    <a:bodyPr/>
                    <a:lstStyle/>
                    <a:p>
                      <a:pPr indent="0" lvl="0" marL="0" rtl="0" algn="l">
                        <a:spcBef>
                          <a:spcPts val="0"/>
                        </a:spcBef>
                        <a:spcAft>
                          <a:spcPts val="0"/>
                        </a:spcAft>
                        <a:buNone/>
                      </a:pPr>
                      <a:r>
                        <a:t/>
                      </a:r>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