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1947F56-8A84-4FD4-85F7-EE0DBAE3DC7A}">
  <a:tblStyle styleId="{01947F56-8A84-4FD4-85F7-EE0DBAE3DC7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{01947F56-8A84-4FD4-85F7-EE0DBAE3DC7A}</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200">
                          <a:latin typeface="Calibri"/>
                          <a:ea typeface="Calibri"/>
                          <a:cs typeface="Calibri"/>
                          <a:sym typeface="Calibri"/>
                        </a:rPr>
                        <a:t>Identifying Words in a Short Sentence or Phrase</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Phonological Awareness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50" y="3253375"/>
          <a:ext cx="3000000" cy="3000000"/>
        </p:xfrm>
        <a:graphic>
          <a:graphicData uri="http://schemas.openxmlformats.org/drawingml/2006/table">
            <a:tbl>
              <a:tblPr>
                <a:noFill/>
                <a:tableStyleId>{01947F56-8A84-4FD4-85F7-EE0DBAE3DC7A}</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highlight>
                            <a:srgbClr val="FFFFFF"/>
                          </a:highlight>
                          <a:latin typeface="Calibri"/>
                          <a:ea typeface="Calibri"/>
                          <a:cs typeface="Calibri"/>
                          <a:sym typeface="Calibri"/>
                        </a:rPr>
                        <a:t>sentences or phrases </a:t>
                      </a:r>
                      <a:r>
                        <a:rPr lang="en" sz="1100">
                          <a:solidFill>
                            <a:schemeClr val="dk1"/>
                          </a:solidFill>
                          <a:latin typeface="Calibri"/>
                          <a:ea typeface="Calibri"/>
                          <a:cs typeface="Calibri"/>
                          <a:sym typeface="Calibri"/>
                        </a:rPr>
                        <a:t>(2, 3, 4, or 5 one-syllable words each, depending on the level of students)</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rPr b="1" lang="en" sz="1100">
                          <a:solidFill>
                            <a:schemeClr val="dk1"/>
                          </a:solidFill>
                          <a:latin typeface="Calibri"/>
                          <a:ea typeface="Calibri"/>
                          <a:cs typeface="Calibri"/>
                          <a:sym typeface="Calibri"/>
                        </a:rPr>
                        <a:t>*Note: This is an auditory activity only. Students must only </a:t>
                      </a:r>
                      <a:r>
                        <a:rPr b="1" i="1" lang="en" sz="1100">
                          <a:solidFill>
                            <a:schemeClr val="dk1"/>
                          </a:solidFill>
                          <a:latin typeface="Calibri"/>
                          <a:ea typeface="Calibri"/>
                          <a:cs typeface="Calibri"/>
                          <a:sym typeface="Calibri"/>
                        </a:rPr>
                        <a:t>hear</a:t>
                      </a:r>
                      <a:r>
                        <a:rPr b="1" lang="en" sz="1100">
                          <a:solidFill>
                            <a:schemeClr val="dk1"/>
                          </a:solidFill>
                          <a:latin typeface="Calibri"/>
                          <a:ea typeface="Calibri"/>
                          <a:cs typeface="Calibri"/>
                          <a:sym typeface="Calibri"/>
                        </a:rPr>
                        <a:t> the sentence. Visual representations of sentences are not a part of this specific activity.</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75" y="6895965"/>
          <a:ext cx="3000000" cy="3000000"/>
        </p:xfrm>
        <a:graphic>
          <a:graphicData uri="http://schemas.openxmlformats.org/drawingml/2006/table">
            <a:tbl>
              <a:tblPr>
                <a:noFill/>
                <a:tableStyleId>{01947F56-8A84-4FD4-85F7-EE0DBAE3DC7A}</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you will say some sentences aloud.  First, they will listen to the sentence. Then, they will repeat the sentence exactly as it was said, with the same expression in their voices.</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Now, tell the students they will </a:t>
                      </a:r>
                      <a:r>
                        <a:rPr b="1" lang="en" sz="1100">
                          <a:solidFill>
                            <a:schemeClr val="dk1"/>
                          </a:solidFill>
                          <a:latin typeface="Calibri"/>
                          <a:ea typeface="Calibri"/>
                          <a:cs typeface="Calibri"/>
                          <a:sym typeface="Calibri"/>
                        </a:rPr>
                        <a:t>count</a:t>
                      </a:r>
                      <a:r>
                        <a:rPr lang="en" sz="1100">
                          <a:solidFill>
                            <a:schemeClr val="dk1"/>
                          </a:solidFill>
                          <a:latin typeface="Calibri"/>
                          <a:ea typeface="Calibri"/>
                          <a:cs typeface="Calibri"/>
                          <a:sym typeface="Calibri"/>
                        </a:rPr>
                        <a:t> the words in the sentence with you. Repeat the sentence, holding up your hand and counting on your fingers so the students can see what you are doing.</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Lastly, the students will count on </a:t>
                      </a:r>
                      <a:r>
                        <a:rPr i="1" lang="en" sz="1100">
                          <a:solidFill>
                            <a:schemeClr val="dk1"/>
                          </a:solidFill>
                          <a:latin typeface="Calibri"/>
                          <a:ea typeface="Calibri"/>
                          <a:cs typeface="Calibri"/>
                          <a:sym typeface="Calibri"/>
                        </a:rPr>
                        <a:t>their fingers </a:t>
                      </a:r>
                      <a:r>
                        <a:rPr lang="en" sz="1100">
                          <a:solidFill>
                            <a:schemeClr val="dk1"/>
                          </a:solidFill>
                          <a:latin typeface="Calibri"/>
                          <a:ea typeface="Calibri"/>
                          <a:cs typeface="Calibri"/>
                          <a:sym typeface="Calibri"/>
                        </a:rPr>
                        <a:t>as they repeat the sentence with you. Ask: How many words were in that sentence? Repeat the sentence if necessary.</a:t>
                      </a:r>
                      <a:endParaRPr sz="1100">
                        <a:solidFill>
                          <a:schemeClr val="dk1"/>
                        </a:solidFill>
                        <a:highlight>
                          <a:srgbClr val="FFFF00"/>
                        </a:highlight>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If a student struggles to count the words in sentences, provide support by speaking very slowly and modeling if necessary. Teachers should also begin with sentences that are short, until mastery is achieved. Then, move to longer sentences. Using a variety of lengths throughout the activity is optimal. Teachers can also encourage students to clap for spoken words, also. </a:t>
                      </a:r>
                      <a:endParaRPr sz="11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0773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Students who struggle to “hear” and identify individual spoken words in sentences will struggle to read individual words in a text.  This is an important beginning skill for students who are learning print awareness (Moats, Tolman, ,2009) and the alphabetic principle. This activity will raise awareness of spoken words in complete sentences. Students can repeat this activity using different sentences of varying lengths.</a:t>
            </a:r>
            <a:endParaRPr sz="1200"/>
          </a:p>
        </p:txBody>
      </p:sp>
      <p:sp>
        <p:nvSpPr>
          <p:cNvPr id="60" name="Google Shape;60;p13"/>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t/>
            </a:r>
            <a:endParaRPr/>
          </a:p>
        </p:txBody>
      </p:sp>
      <p:graphicFrame>
        <p:nvGraphicFramePr>
          <p:cNvPr id="61" name="Google Shape;61;p13"/>
          <p:cNvGraphicFramePr/>
          <p:nvPr/>
        </p:nvGraphicFramePr>
        <p:xfrm>
          <a:off x="494213" y="4113825"/>
          <a:ext cx="3000000" cy="3000000"/>
        </p:xfrm>
        <a:graphic>
          <a:graphicData uri="http://schemas.openxmlformats.org/drawingml/2006/table">
            <a:tbl>
              <a:tblPr>
                <a:noFill/>
                <a:tableStyleId>{01947F56-8A84-4FD4-85F7-EE0DBAE3DC7A}</a:tableStyleId>
              </a:tblPr>
              <a:tblGrid>
                <a:gridCol w="1696025"/>
                <a:gridCol w="1696025"/>
                <a:gridCol w="1696025"/>
                <a:gridCol w="1696025"/>
              </a:tblGrid>
              <a:tr h="381000">
                <a:tc gridSpan="4">
                  <a:txBody>
                    <a:bodyPr/>
                    <a:lstStyle/>
                    <a:p>
                      <a:pPr indent="0" lvl="0" marL="0" rtl="0" algn="l">
                        <a:spcBef>
                          <a:spcPts val="0"/>
                        </a:spcBef>
                        <a:spcAft>
                          <a:spcPts val="0"/>
                        </a:spcAft>
                        <a:buNone/>
                      </a:pPr>
                      <a:r>
                        <a:rPr lang="en" sz="1100"/>
                        <a:t>Sample Sentences and Phrases:</a:t>
                      </a:r>
                      <a:endParaRPr sz="1100"/>
                    </a:p>
                  </a:txBody>
                  <a:tcPr marT="91425" marB="91425" marR="91425" marL="91425"/>
                </a:tc>
                <a:tc hMerge="1"/>
                <a:tc hMerge="1"/>
                <a:tc hMerge="1"/>
              </a:tr>
              <a:tr h="381000">
                <a:tc>
                  <a:txBody>
                    <a:bodyPr/>
                    <a:lstStyle/>
                    <a:p>
                      <a:pPr indent="0" lvl="0" marL="0" rtl="0" algn="ctr">
                        <a:spcBef>
                          <a:spcPts val="0"/>
                        </a:spcBef>
                        <a:spcAft>
                          <a:spcPts val="0"/>
                        </a:spcAft>
                        <a:buNone/>
                      </a:pPr>
                      <a:r>
                        <a:rPr lang="en" sz="1100"/>
                        <a:t>2 Words</a:t>
                      </a:r>
                      <a:endParaRPr sz="1100"/>
                    </a:p>
                  </a:txBody>
                  <a:tcPr marT="91425" marB="91425" marR="91425" marL="91425"/>
                </a:tc>
                <a:tc>
                  <a:txBody>
                    <a:bodyPr/>
                    <a:lstStyle/>
                    <a:p>
                      <a:pPr indent="0" lvl="0" marL="0" rtl="0" algn="ctr">
                        <a:spcBef>
                          <a:spcPts val="0"/>
                        </a:spcBef>
                        <a:spcAft>
                          <a:spcPts val="0"/>
                        </a:spcAft>
                        <a:buNone/>
                      </a:pPr>
                      <a:r>
                        <a:rPr lang="en" sz="1100"/>
                        <a:t>3 Words</a:t>
                      </a:r>
                      <a:endParaRPr sz="1100"/>
                    </a:p>
                  </a:txBody>
                  <a:tcPr marT="91425" marB="91425" marR="91425" marL="91425"/>
                </a:tc>
                <a:tc>
                  <a:txBody>
                    <a:bodyPr/>
                    <a:lstStyle/>
                    <a:p>
                      <a:pPr indent="0" lvl="0" marL="0" rtl="0" algn="ctr">
                        <a:spcBef>
                          <a:spcPts val="0"/>
                        </a:spcBef>
                        <a:spcAft>
                          <a:spcPts val="0"/>
                        </a:spcAft>
                        <a:buNone/>
                      </a:pPr>
                      <a:r>
                        <a:rPr lang="en" sz="1100"/>
                        <a:t>4 Words</a:t>
                      </a:r>
                      <a:endParaRPr sz="1100"/>
                    </a:p>
                  </a:txBody>
                  <a:tcPr marT="91425" marB="91425" marR="91425" marL="91425"/>
                </a:tc>
                <a:tc>
                  <a:txBody>
                    <a:bodyPr/>
                    <a:lstStyle/>
                    <a:p>
                      <a:pPr indent="0" lvl="0" marL="0" rtl="0" algn="ctr">
                        <a:spcBef>
                          <a:spcPts val="0"/>
                        </a:spcBef>
                        <a:spcAft>
                          <a:spcPts val="0"/>
                        </a:spcAft>
                        <a:buNone/>
                      </a:pPr>
                      <a:r>
                        <a:rPr lang="en" sz="1100"/>
                        <a:t>5 Words</a:t>
                      </a:r>
                      <a:endParaRPr sz="1100"/>
                    </a:p>
                  </a:txBody>
                  <a:tcPr marT="91425" marB="91425" marR="91425" marL="91425"/>
                </a:tc>
              </a:tr>
              <a:tr h="381000">
                <a:tc>
                  <a:txBody>
                    <a:bodyPr/>
                    <a:lstStyle/>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Dogs bark.</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Flowers grow.</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Dad eats.</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I read.</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Mom drives.</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fall down</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my ball</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large pot</a:t>
                      </a:r>
                      <a:endParaRPr sz="11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She can paint.</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The cat hops.</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I am big.</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We are laughing.</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I like school. </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t</a:t>
                      </a:r>
                      <a:r>
                        <a:rPr b="1" lang="en" sz="1100">
                          <a:solidFill>
                            <a:schemeClr val="dk1"/>
                          </a:solidFill>
                          <a:latin typeface="Calibri"/>
                          <a:ea typeface="Calibri"/>
                          <a:cs typeface="Calibri"/>
                          <a:sym typeface="Calibri"/>
                        </a:rPr>
                        <a:t>he red cup</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m</a:t>
                      </a:r>
                      <a:r>
                        <a:rPr b="1" lang="en" sz="1100">
                          <a:solidFill>
                            <a:schemeClr val="dk1"/>
                          </a:solidFill>
                          <a:latin typeface="Calibri"/>
                          <a:ea typeface="Calibri"/>
                          <a:cs typeface="Calibri"/>
                          <a:sym typeface="Calibri"/>
                        </a:rPr>
                        <a:t>y hurt finger</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i</a:t>
                      </a:r>
                      <a:r>
                        <a:rPr b="1" lang="en" sz="1100">
                          <a:solidFill>
                            <a:schemeClr val="dk1"/>
                          </a:solidFill>
                          <a:latin typeface="Calibri"/>
                          <a:ea typeface="Calibri"/>
                          <a:cs typeface="Calibri"/>
                          <a:sym typeface="Calibri"/>
                        </a:rPr>
                        <a:t>n the tree</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y</a:t>
                      </a:r>
                      <a:r>
                        <a:rPr b="1" lang="en" sz="1100">
                          <a:solidFill>
                            <a:schemeClr val="dk1"/>
                          </a:solidFill>
                          <a:latin typeface="Calibri"/>
                          <a:ea typeface="Calibri"/>
                          <a:cs typeface="Calibri"/>
                          <a:sym typeface="Calibri"/>
                        </a:rPr>
                        <a:t>our hot dog</a:t>
                      </a:r>
                      <a:endParaRPr b="1"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We can play outside.</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I see a bird.</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The little mouse slept.</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The bug is black.</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A bus stopped here.</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f</a:t>
                      </a:r>
                      <a:r>
                        <a:rPr b="1" lang="en" sz="1100">
                          <a:solidFill>
                            <a:schemeClr val="dk1"/>
                          </a:solidFill>
                          <a:latin typeface="Calibri"/>
                          <a:ea typeface="Calibri"/>
                          <a:cs typeface="Calibri"/>
                          <a:sym typeface="Calibri"/>
                        </a:rPr>
                        <a:t>or the first time</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w</a:t>
                      </a:r>
                      <a:r>
                        <a:rPr b="1" lang="en" sz="1100">
                          <a:solidFill>
                            <a:schemeClr val="dk1"/>
                          </a:solidFill>
                          <a:latin typeface="Calibri"/>
                          <a:ea typeface="Calibri"/>
                          <a:cs typeface="Calibri"/>
                          <a:sym typeface="Calibri"/>
                        </a:rPr>
                        <a:t>ait till you see</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f</a:t>
                      </a:r>
                      <a:r>
                        <a:rPr b="1" lang="en" sz="1100">
                          <a:solidFill>
                            <a:schemeClr val="dk1"/>
                          </a:solidFill>
                          <a:latin typeface="Calibri"/>
                          <a:ea typeface="Calibri"/>
                          <a:cs typeface="Calibri"/>
                          <a:sym typeface="Calibri"/>
                        </a:rPr>
                        <a:t>rom here to there</a:t>
                      </a:r>
                      <a:endParaRPr b="1"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n</a:t>
                      </a:r>
                      <a:r>
                        <a:rPr b="1" lang="en" sz="1100">
                          <a:solidFill>
                            <a:schemeClr val="dk1"/>
                          </a:solidFill>
                          <a:latin typeface="Calibri"/>
                          <a:ea typeface="Calibri"/>
                          <a:cs typeface="Calibri"/>
                          <a:sym typeface="Calibri"/>
                        </a:rPr>
                        <a:t>ow is the time</a:t>
                      </a:r>
                      <a:endParaRPr sz="1100"/>
                    </a:p>
                  </a:txBody>
                  <a:tcPr marT="91425" marB="91425" marR="91425" marL="91425"/>
                </a:tc>
                <a:tc>
                  <a:txBody>
                    <a:bodyPr/>
                    <a:lstStyle/>
                    <a:p>
                      <a:pPr indent="0" lvl="0" marL="0" rtl="0" algn="l">
                        <a:spcBef>
                          <a:spcPts val="0"/>
                        </a:spcBef>
                        <a:spcAft>
                          <a:spcPts val="0"/>
                        </a:spcAft>
                        <a:buNone/>
                      </a:pPr>
                      <a:r>
                        <a:rPr b="1" lang="en" sz="1100">
                          <a:solidFill>
                            <a:schemeClr val="dk1"/>
                          </a:solidFill>
                          <a:latin typeface="Calibri"/>
                          <a:ea typeface="Calibri"/>
                          <a:cs typeface="Calibri"/>
                          <a:sym typeface="Calibri"/>
                        </a:rPr>
                        <a:t>She drank the cold water.</a:t>
                      </a:r>
                      <a:endParaRPr b="1" sz="1100">
                        <a:solidFill>
                          <a:schemeClr val="dk1"/>
                        </a:solidFill>
                        <a:latin typeface="Calibri"/>
                        <a:ea typeface="Calibri"/>
                        <a:cs typeface="Calibri"/>
                        <a:sym typeface="Calibri"/>
                      </a:endParaRPr>
                    </a:p>
                    <a:p>
                      <a:pPr indent="0" lvl="0" marL="0" rtl="0" algn="l">
                        <a:spcBef>
                          <a:spcPts val="0"/>
                        </a:spcBef>
                        <a:spcAft>
                          <a:spcPts val="0"/>
                        </a:spcAft>
                        <a:buNone/>
                      </a:pPr>
                      <a:r>
                        <a:rPr b="1" lang="en" sz="1100">
                          <a:solidFill>
                            <a:schemeClr val="dk1"/>
                          </a:solidFill>
                          <a:latin typeface="Calibri"/>
                          <a:ea typeface="Calibri"/>
                          <a:cs typeface="Calibri"/>
                          <a:sym typeface="Calibri"/>
                        </a:rPr>
                        <a:t>I ate my ice cream.</a:t>
                      </a:r>
                      <a:endParaRPr b="1" sz="1100">
                        <a:solidFill>
                          <a:schemeClr val="dk1"/>
                        </a:solidFill>
                        <a:latin typeface="Calibri"/>
                        <a:ea typeface="Calibri"/>
                        <a:cs typeface="Calibri"/>
                        <a:sym typeface="Calibri"/>
                      </a:endParaRPr>
                    </a:p>
                    <a:p>
                      <a:pPr indent="0" lvl="0" marL="0" rtl="0" algn="l">
                        <a:spcBef>
                          <a:spcPts val="0"/>
                        </a:spcBef>
                        <a:spcAft>
                          <a:spcPts val="0"/>
                        </a:spcAft>
                        <a:buNone/>
                      </a:pPr>
                      <a:r>
                        <a:rPr b="1" lang="en" sz="1100">
                          <a:solidFill>
                            <a:schemeClr val="dk1"/>
                          </a:solidFill>
                          <a:latin typeface="Calibri"/>
                          <a:ea typeface="Calibri"/>
                          <a:cs typeface="Calibri"/>
                          <a:sym typeface="Calibri"/>
                        </a:rPr>
                        <a:t>The tree has green leaves.</a:t>
                      </a:r>
                      <a:endParaRPr b="1" sz="1100">
                        <a:solidFill>
                          <a:schemeClr val="dk1"/>
                        </a:solidFill>
                        <a:latin typeface="Calibri"/>
                        <a:ea typeface="Calibri"/>
                        <a:cs typeface="Calibri"/>
                        <a:sym typeface="Calibri"/>
                      </a:endParaRPr>
                    </a:p>
                    <a:p>
                      <a:pPr indent="0" lvl="0" marL="0" rtl="0" algn="l">
                        <a:spcBef>
                          <a:spcPts val="0"/>
                        </a:spcBef>
                        <a:spcAft>
                          <a:spcPts val="0"/>
                        </a:spcAft>
                        <a:buNone/>
                      </a:pPr>
                      <a:r>
                        <a:rPr b="1" lang="en" sz="1100">
                          <a:solidFill>
                            <a:schemeClr val="dk1"/>
                          </a:solidFill>
                          <a:latin typeface="Calibri"/>
                          <a:ea typeface="Calibri"/>
                          <a:cs typeface="Calibri"/>
                          <a:sym typeface="Calibri"/>
                        </a:rPr>
                        <a:t>Now we will go play.</a:t>
                      </a:r>
                      <a:endParaRPr b="1" sz="1100">
                        <a:solidFill>
                          <a:schemeClr val="dk1"/>
                        </a:solidFill>
                        <a:latin typeface="Calibri"/>
                        <a:ea typeface="Calibri"/>
                        <a:cs typeface="Calibri"/>
                        <a:sym typeface="Calibri"/>
                      </a:endParaRPr>
                    </a:p>
                    <a:p>
                      <a:pPr indent="0" lvl="0" marL="0" rtl="0" algn="l">
                        <a:spcBef>
                          <a:spcPts val="0"/>
                        </a:spcBef>
                        <a:spcAft>
                          <a:spcPts val="0"/>
                        </a:spcAft>
                        <a:buNone/>
                      </a:pPr>
                      <a:r>
                        <a:rPr b="1" lang="en" sz="1100">
                          <a:solidFill>
                            <a:schemeClr val="dk1"/>
                          </a:solidFill>
                          <a:latin typeface="Calibri"/>
                          <a:ea typeface="Calibri"/>
                          <a:cs typeface="Calibri"/>
                          <a:sym typeface="Calibri"/>
                        </a:rPr>
                        <a:t>We read the new book.</a:t>
                      </a:r>
                      <a:endParaRPr b="1" sz="1100">
                        <a:solidFill>
                          <a:schemeClr val="dk1"/>
                        </a:solidFill>
                        <a:latin typeface="Calibri"/>
                        <a:ea typeface="Calibri"/>
                        <a:cs typeface="Calibri"/>
                        <a:sym typeface="Calibri"/>
                      </a:endParaRPr>
                    </a:p>
                    <a:p>
                      <a:pPr indent="0" lvl="0" marL="0" rtl="0" algn="l">
                        <a:spcBef>
                          <a:spcPts val="0"/>
                        </a:spcBef>
                        <a:spcAft>
                          <a:spcPts val="0"/>
                        </a:spcAft>
                        <a:buNone/>
                      </a:pPr>
                      <a:r>
                        <a:rPr b="1" lang="en" sz="1100">
                          <a:solidFill>
                            <a:schemeClr val="dk1"/>
                          </a:solidFill>
                          <a:latin typeface="Calibri"/>
                          <a:ea typeface="Calibri"/>
                          <a:cs typeface="Calibri"/>
                          <a:sym typeface="Calibri"/>
                        </a:rPr>
                        <a:t>as big as the first</a:t>
                      </a:r>
                      <a:endParaRPr b="1" sz="1100">
                        <a:solidFill>
                          <a:schemeClr val="dk1"/>
                        </a:solidFill>
                        <a:latin typeface="Calibri"/>
                        <a:ea typeface="Calibri"/>
                        <a:cs typeface="Calibri"/>
                        <a:sym typeface="Calibri"/>
                      </a:endParaRPr>
                    </a:p>
                    <a:p>
                      <a:pPr indent="0" lvl="0" marL="0" rtl="0" algn="l">
                        <a:spcBef>
                          <a:spcPts val="0"/>
                        </a:spcBef>
                        <a:spcAft>
                          <a:spcPts val="0"/>
                        </a:spcAft>
                        <a:buNone/>
                      </a:pPr>
                      <a:r>
                        <a:rPr b="1" lang="en" sz="1100">
                          <a:solidFill>
                            <a:schemeClr val="dk1"/>
                          </a:solidFill>
                          <a:latin typeface="Calibri"/>
                          <a:ea typeface="Calibri"/>
                          <a:cs typeface="Calibri"/>
                          <a:sym typeface="Calibri"/>
                        </a:rPr>
                        <a:t>for some of the kids</a:t>
                      </a:r>
                      <a:endParaRPr b="1" sz="1100">
                        <a:solidFill>
                          <a:schemeClr val="dk1"/>
                        </a:solidFill>
                        <a:latin typeface="Calibri"/>
                        <a:ea typeface="Calibri"/>
                        <a:cs typeface="Calibri"/>
                        <a:sym typeface="Calibri"/>
                      </a:endParaRPr>
                    </a:p>
                    <a:p>
                      <a:pPr indent="0" lvl="0" marL="0" rtl="0" algn="l">
                        <a:spcBef>
                          <a:spcPts val="0"/>
                        </a:spcBef>
                        <a:spcAft>
                          <a:spcPts val="0"/>
                        </a:spcAft>
                        <a:buNone/>
                      </a:pPr>
                      <a:r>
                        <a:rPr b="1" lang="en" sz="1100">
                          <a:solidFill>
                            <a:schemeClr val="dk1"/>
                          </a:solidFill>
                          <a:latin typeface="Calibri"/>
                          <a:ea typeface="Calibri"/>
                          <a:cs typeface="Calibri"/>
                          <a:sym typeface="Calibri"/>
                        </a:rPr>
                        <a:t>more people can go there</a:t>
                      </a:r>
                      <a:endParaRPr b="1" sz="1100">
                        <a:solidFill>
                          <a:schemeClr val="dk1"/>
                        </a:solidFill>
                        <a:latin typeface="Calibri"/>
                        <a:ea typeface="Calibri"/>
                        <a:cs typeface="Calibri"/>
                        <a:sym typeface="Calibri"/>
                      </a:endParaRPr>
                    </a:p>
                    <a:p>
                      <a:pPr indent="0" lvl="0" marL="0" rtl="0" algn="l">
                        <a:spcBef>
                          <a:spcPts val="0"/>
                        </a:spcBef>
                        <a:spcAft>
                          <a:spcPts val="0"/>
                        </a:spcAft>
                        <a:buNone/>
                      </a:pPr>
                      <a:r>
                        <a:rPr b="1" lang="en" sz="1100">
                          <a:solidFill>
                            <a:schemeClr val="dk1"/>
                          </a:solidFill>
                          <a:latin typeface="Calibri"/>
                          <a:ea typeface="Calibri"/>
                          <a:cs typeface="Calibri"/>
                          <a:sym typeface="Calibri"/>
                        </a:rPr>
                        <a:t>with his friends and family</a:t>
                      </a:r>
                      <a:endParaRPr sz="1100"/>
                    </a:p>
                  </a:txBody>
                  <a:tcPr marT="91425" marB="91425" marR="91425" marL="91425"/>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5" name="Shape 65"/>
        <p:cNvGrpSpPr/>
        <p:nvPr/>
      </p:nvGrpSpPr>
      <p:grpSpPr>
        <a:xfrm>
          <a:off x="0" y="0"/>
          <a:ext cx="0" cy="0"/>
          <a:chOff x="0" y="0"/>
          <a:chExt cx="0" cy="0"/>
        </a:xfrm>
      </p:grpSpPr>
      <p:pic>
        <p:nvPicPr>
          <p:cNvPr id="66" name="Google Shape;66;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7" name="Google Shape;67;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8" name="Google Shape;68;p14"/>
          <p:cNvGraphicFramePr/>
          <p:nvPr/>
        </p:nvGraphicFramePr>
        <p:xfrm>
          <a:off x="464513" y="1584308"/>
          <a:ext cx="3000000" cy="3000000"/>
        </p:xfrm>
        <a:graphic>
          <a:graphicData uri="http://schemas.openxmlformats.org/drawingml/2006/table">
            <a:tbl>
              <a:tblPr>
                <a:noFill/>
                <a:tableStyleId>{01947F56-8A84-4FD4-85F7-EE0DBAE3DC7A}</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determine how many words/phrases were in a sentence; Mark N if they could not. </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c hMerge="1"/>
                <a:tc hMerge="1"/>
                <a:tc hMerge="1"/>
              </a:tr>
            </a:tbl>
          </a:graphicData>
        </a:graphic>
      </p:graphicFrame>
      <p:graphicFrame>
        <p:nvGraphicFramePr>
          <p:cNvPr id="69" name="Google Shape;69;p14"/>
          <p:cNvGraphicFramePr/>
          <p:nvPr/>
        </p:nvGraphicFramePr>
        <p:xfrm>
          <a:off x="464513" y="2441982"/>
          <a:ext cx="3000000" cy="3000000"/>
        </p:xfrm>
        <a:graphic>
          <a:graphicData uri="http://schemas.openxmlformats.org/drawingml/2006/table">
            <a:tbl>
              <a:tblPr>
                <a:noFill/>
                <a:tableStyleId>{01947F56-8A84-4FD4-85F7-EE0DBAE3DC7A}</a:tableStyleId>
              </a:tblPr>
              <a:tblGrid>
                <a:gridCol w="977625"/>
                <a:gridCol w="977625"/>
                <a:gridCol w="977625"/>
                <a:gridCol w="977625"/>
                <a:gridCol w="977625"/>
                <a:gridCol w="977625"/>
                <a:gridCol w="977625"/>
              </a:tblGrid>
              <a:tr h="229250">
                <a:tc>
                  <a:txBody>
                    <a:bodyPr/>
                    <a:lstStyle/>
                    <a:p>
                      <a:pPr indent="0" lvl="0" marL="0" rtl="0" algn="ctr">
                        <a:spcBef>
                          <a:spcPts val="0"/>
                        </a:spcBef>
                        <a:spcAft>
                          <a:spcPts val="0"/>
                        </a:spcAft>
                        <a:buNone/>
                      </a:pPr>
                      <a:r>
                        <a:rPr b="1" lang="en">
                          <a:latin typeface="Calibri"/>
                          <a:ea typeface="Calibri"/>
                          <a:cs typeface="Calibri"/>
                          <a:sym typeface="Calibri"/>
                        </a:rPr>
                        <a:t>Number of words in a sentence</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Student Name</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229250">
                <a:tc>
                  <a:txBody>
                    <a:bodyPr/>
                    <a:lstStyle/>
                    <a:p>
                      <a:pPr indent="0" lvl="0" marL="0" rtl="0" algn="ctr">
                        <a:spcBef>
                          <a:spcPts val="0"/>
                        </a:spcBef>
                        <a:spcAft>
                          <a:spcPts val="0"/>
                        </a:spcAft>
                        <a:buNone/>
                      </a:pPr>
                      <a:r>
                        <a:rPr b="1" lang="en">
                          <a:latin typeface="Calibri"/>
                          <a:ea typeface="Calibri"/>
                          <a:cs typeface="Calibri"/>
                          <a:sym typeface="Calibri"/>
                        </a:rPr>
                        <a:t>2</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3</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4</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5</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graphicFrame>
        <p:nvGraphicFramePr>
          <p:cNvPr id="70" name="Google Shape;70;p14"/>
          <p:cNvGraphicFramePr/>
          <p:nvPr/>
        </p:nvGraphicFramePr>
        <p:xfrm>
          <a:off x="464500" y="4186183"/>
          <a:ext cx="3000000" cy="3000000"/>
        </p:xfrm>
        <a:graphic>
          <a:graphicData uri="http://schemas.openxmlformats.org/drawingml/2006/table">
            <a:tbl>
              <a:tblPr>
                <a:noFill/>
                <a:tableStyleId>{01947F56-8A84-4FD4-85F7-EE0DBAE3DC7A}</a:tableStyleId>
              </a:tblPr>
              <a:tblGrid>
                <a:gridCol w="977625"/>
                <a:gridCol w="977625"/>
                <a:gridCol w="977625"/>
                <a:gridCol w="977625"/>
                <a:gridCol w="977625"/>
                <a:gridCol w="977625"/>
                <a:gridCol w="977625"/>
              </a:tblGrid>
              <a:tr h="229250">
                <a:tc>
                  <a:txBody>
                    <a:bodyPr/>
                    <a:lstStyle/>
                    <a:p>
                      <a:pPr indent="0" lvl="0" marL="0" rtl="0" algn="ctr">
                        <a:spcBef>
                          <a:spcPts val="0"/>
                        </a:spcBef>
                        <a:spcAft>
                          <a:spcPts val="0"/>
                        </a:spcAft>
                        <a:buNone/>
                      </a:pPr>
                      <a:r>
                        <a:rPr b="1" lang="en">
                          <a:latin typeface="Calibri"/>
                          <a:ea typeface="Calibri"/>
                          <a:cs typeface="Calibri"/>
                          <a:sym typeface="Calibri"/>
                        </a:rPr>
                        <a:t>Number of words in a sentence</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Student Name</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229250">
                <a:tc>
                  <a:txBody>
                    <a:bodyPr/>
                    <a:lstStyle/>
                    <a:p>
                      <a:pPr indent="0" lvl="0" marL="0" rtl="0" algn="ctr">
                        <a:spcBef>
                          <a:spcPts val="0"/>
                        </a:spcBef>
                        <a:spcAft>
                          <a:spcPts val="0"/>
                        </a:spcAft>
                        <a:buNone/>
                      </a:pPr>
                      <a:r>
                        <a:rPr b="1" lang="en">
                          <a:latin typeface="Calibri"/>
                          <a:ea typeface="Calibri"/>
                          <a:cs typeface="Calibri"/>
                          <a:sym typeface="Calibri"/>
                        </a:rPr>
                        <a:t>2</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3</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4</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5</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graphicFrame>
        <p:nvGraphicFramePr>
          <p:cNvPr id="71" name="Google Shape;71;p14"/>
          <p:cNvGraphicFramePr/>
          <p:nvPr/>
        </p:nvGraphicFramePr>
        <p:xfrm>
          <a:off x="464513" y="5878508"/>
          <a:ext cx="3000000" cy="3000000"/>
        </p:xfrm>
        <a:graphic>
          <a:graphicData uri="http://schemas.openxmlformats.org/drawingml/2006/table">
            <a:tbl>
              <a:tblPr>
                <a:noFill/>
                <a:tableStyleId>{01947F56-8A84-4FD4-85F7-EE0DBAE3DC7A}</a:tableStyleId>
              </a:tblPr>
              <a:tblGrid>
                <a:gridCol w="977625"/>
                <a:gridCol w="977625"/>
                <a:gridCol w="977625"/>
                <a:gridCol w="977625"/>
                <a:gridCol w="977625"/>
                <a:gridCol w="977625"/>
                <a:gridCol w="977625"/>
              </a:tblGrid>
              <a:tr h="229250">
                <a:tc>
                  <a:txBody>
                    <a:bodyPr/>
                    <a:lstStyle/>
                    <a:p>
                      <a:pPr indent="0" lvl="0" marL="0" rtl="0" algn="ctr">
                        <a:spcBef>
                          <a:spcPts val="0"/>
                        </a:spcBef>
                        <a:spcAft>
                          <a:spcPts val="0"/>
                        </a:spcAft>
                        <a:buNone/>
                      </a:pPr>
                      <a:r>
                        <a:rPr b="1" lang="en">
                          <a:latin typeface="Calibri"/>
                          <a:ea typeface="Calibri"/>
                          <a:cs typeface="Calibri"/>
                          <a:sym typeface="Calibri"/>
                        </a:rPr>
                        <a:t>Number of words in a sentence</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Student Name</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229250">
                <a:tc>
                  <a:txBody>
                    <a:bodyPr/>
                    <a:lstStyle/>
                    <a:p>
                      <a:pPr indent="0" lvl="0" marL="0" rtl="0" algn="ctr">
                        <a:spcBef>
                          <a:spcPts val="0"/>
                        </a:spcBef>
                        <a:spcAft>
                          <a:spcPts val="0"/>
                        </a:spcAft>
                        <a:buNone/>
                      </a:pPr>
                      <a:r>
                        <a:rPr b="1" lang="en">
                          <a:latin typeface="Calibri"/>
                          <a:ea typeface="Calibri"/>
                          <a:cs typeface="Calibri"/>
                          <a:sym typeface="Calibri"/>
                        </a:rPr>
                        <a:t>2</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3</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4</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5</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graphicFrame>
        <p:nvGraphicFramePr>
          <p:cNvPr id="72" name="Google Shape;72;p14"/>
          <p:cNvGraphicFramePr/>
          <p:nvPr/>
        </p:nvGraphicFramePr>
        <p:xfrm>
          <a:off x="464488" y="7570833"/>
          <a:ext cx="3000000" cy="3000000"/>
        </p:xfrm>
        <a:graphic>
          <a:graphicData uri="http://schemas.openxmlformats.org/drawingml/2006/table">
            <a:tbl>
              <a:tblPr>
                <a:noFill/>
                <a:tableStyleId>{01947F56-8A84-4FD4-85F7-EE0DBAE3DC7A}</a:tableStyleId>
              </a:tblPr>
              <a:tblGrid>
                <a:gridCol w="977625"/>
                <a:gridCol w="977625"/>
                <a:gridCol w="977625"/>
                <a:gridCol w="977625"/>
                <a:gridCol w="977625"/>
                <a:gridCol w="977625"/>
                <a:gridCol w="977625"/>
              </a:tblGrid>
              <a:tr h="229250">
                <a:tc>
                  <a:txBody>
                    <a:bodyPr/>
                    <a:lstStyle/>
                    <a:p>
                      <a:pPr indent="0" lvl="0" marL="0" rtl="0" algn="ctr">
                        <a:spcBef>
                          <a:spcPts val="0"/>
                        </a:spcBef>
                        <a:spcAft>
                          <a:spcPts val="0"/>
                        </a:spcAft>
                        <a:buNone/>
                      </a:pPr>
                      <a:r>
                        <a:rPr b="1" lang="en">
                          <a:latin typeface="Calibri"/>
                          <a:ea typeface="Calibri"/>
                          <a:cs typeface="Calibri"/>
                          <a:sym typeface="Calibri"/>
                        </a:rPr>
                        <a:t>Number of words in a sentence</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Student Name</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229250">
                <a:tc>
                  <a:txBody>
                    <a:bodyPr/>
                    <a:lstStyle/>
                    <a:p>
                      <a:pPr indent="0" lvl="0" marL="0" rtl="0" algn="ctr">
                        <a:spcBef>
                          <a:spcPts val="0"/>
                        </a:spcBef>
                        <a:spcAft>
                          <a:spcPts val="0"/>
                        </a:spcAft>
                        <a:buNone/>
                      </a:pPr>
                      <a:r>
                        <a:rPr b="1" lang="en">
                          <a:latin typeface="Calibri"/>
                          <a:ea typeface="Calibri"/>
                          <a:cs typeface="Calibri"/>
                          <a:sym typeface="Calibri"/>
                        </a:rPr>
                        <a:t>2</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3</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4</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5</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