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DA814DD-B81D-4DD5-A763-D8D0B9BAC156}">
  <a:tblStyle styleId="{6DA814DD-B81D-4DD5-A763-D8D0B9BAC15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4EE13D8-7A68-4CBA-979D-7F378EEA7CB3}"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108" y="52"/>
      </p:cViewPr>
      <p:guideLst>
        <p:guide orient="horz" pos="3168"/>
        <p:guide pos="2448"/>
        <p:guide orient="horz" pos="20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t="2954" b="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6839125" cy="548600"/>
        </p:xfrm>
        <a:graphic>
          <a:graphicData uri="http://schemas.openxmlformats.org/drawingml/2006/table">
            <a:tbl>
              <a:tblPr>
                <a:noFill/>
                <a:tableStyleId>{6DA814DD-B81D-4DD5-A763-D8D0B9BAC156}</a:tableStyleId>
              </a:tblPr>
              <a:tblGrid>
                <a:gridCol w="802925">
                  <a:extLst>
                    <a:ext uri="{9D8B030D-6E8A-4147-A177-3AD203B41FA5}">
                      <a16:colId xmlns:a16="http://schemas.microsoft.com/office/drawing/2014/main" val="20000"/>
                    </a:ext>
                  </a:extLst>
                </a:gridCol>
                <a:gridCol w="2280425">
                  <a:extLst>
                    <a:ext uri="{9D8B030D-6E8A-4147-A177-3AD203B41FA5}">
                      <a16:colId xmlns:a16="http://schemas.microsoft.com/office/drawing/2014/main" val="20001"/>
                    </a:ext>
                  </a:extLst>
                </a:gridCol>
                <a:gridCol w="2057250">
                  <a:extLst>
                    <a:ext uri="{9D8B030D-6E8A-4147-A177-3AD203B41FA5}">
                      <a16:colId xmlns:a16="http://schemas.microsoft.com/office/drawing/2014/main" val="20002"/>
                    </a:ext>
                  </a:extLst>
                </a:gridCol>
                <a:gridCol w="1698525">
                  <a:extLst>
                    <a:ext uri="{9D8B030D-6E8A-4147-A177-3AD203B41FA5}">
                      <a16:colId xmlns:a16="http://schemas.microsoft.com/office/drawing/2014/main" val="20003"/>
                    </a:ext>
                  </a:extLst>
                </a:gridCol>
              </a:tblGrid>
              <a:tr h="548600">
                <a:tc>
                  <a:txBody>
                    <a:bodyPr/>
                    <a:lstStyle/>
                    <a:p>
                      <a:pPr marL="0" lvl="0" indent="0" algn="l" rtl="0">
                        <a:spcBef>
                          <a:spcPts val="0"/>
                        </a:spcBef>
                        <a:spcAft>
                          <a:spcPts val="0"/>
                        </a:spcAft>
                        <a:buNone/>
                      </a:pPr>
                      <a:r>
                        <a:rPr lang="en" b="1">
                          <a:latin typeface="Calibri"/>
                          <a:ea typeface="Calibri"/>
                          <a:cs typeface="Calibri"/>
                          <a:sym typeface="Calibri"/>
                        </a:rPr>
                        <a:t>Activity:</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Words with the Schwa Sound</a:t>
                      </a:r>
                      <a:endParaRPr sz="1200"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b="1">
                          <a:latin typeface="Calibri"/>
                          <a:ea typeface="Calibri"/>
                          <a:cs typeface="Calibri"/>
                          <a:sym typeface="Calibri"/>
                        </a:rPr>
                        <a:t>“Reading Rope” Strand:</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just" rtl="0">
                        <a:spcBef>
                          <a:spcPts val="0"/>
                        </a:spcBef>
                        <a:spcAft>
                          <a:spcPts val="0"/>
                        </a:spcAft>
                        <a:buClr>
                          <a:schemeClr val="dk1"/>
                        </a:buClr>
                        <a:buSzPts val="1100"/>
                        <a:buFont typeface="Arial"/>
                        <a:buNone/>
                      </a:pPr>
                      <a:r>
                        <a:rPr lang="en" sz="1200">
                          <a:latin typeface="Calibri"/>
                          <a:ea typeface="Calibri"/>
                          <a:cs typeface="Calibri"/>
                          <a:sym typeface="Calibri"/>
                        </a:rPr>
                        <a:t>Decoding</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57" name="Google Shape;57;p13"/>
          <p:cNvGraphicFramePr/>
          <p:nvPr/>
        </p:nvGraphicFramePr>
        <p:xfrm>
          <a:off x="466663" y="3321650"/>
          <a:ext cx="6784100" cy="1089040"/>
        </p:xfrm>
        <a:graphic>
          <a:graphicData uri="http://schemas.openxmlformats.org/drawingml/2006/table">
            <a:tbl>
              <a:tblPr>
                <a:noFill/>
                <a:tableStyleId>{6DA814DD-B81D-4DD5-A763-D8D0B9BAC156}</a:tableStyleId>
              </a:tblPr>
              <a:tblGrid>
                <a:gridCol w="1212225">
                  <a:extLst>
                    <a:ext uri="{9D8B030D-6E8A-4147-A177-3AD203B41FA5}">
                      <a16:colId xmlns:a16="http://schemas.microsoft.com/office/drawing/2014/main" val="20000"/>
                    </a:ext>
                  </a:extLst>
                </a:gridCol>
                <a:gridCol w="5571875">
                  <a:extLst>
                    <a:ext uri="{9D8B030D-6E8A-4147-A177-3AD203B41FA5}">
                      <a16:colId xmlns:a16="http://schemas.microsoft.com/office/drawing/2014/main" val="20001"/>
                    </a:ext>
                  </a:extLst>
                </a:gridCol>
              </a:tblGrid>
              <a:tr h="235600">
                <a:tc rowSpan="2">
                  <a:txBody>
                    <a:bodyPr/>
                    <a:lstStyle/>
                    <a:p>
                      <a:pPr marL="0" marR="0" lvl="0" indent="0" algn="l" rtl="0">
                        <a:lnSpc>
                          <a:spcPct val="100000"/>
                        </a:lnSpc>
                        <a:spcBef>
                          <a:spcPts val="0"/>
                        </a:spcBef>
                        <a:spcAft>
                          <a:spcPts val="0"/>
                        </a:spcAft>
                        <a:buNone/>
                      </a:pPr>
                      <a:r>
                        <a:rPr lang="en" b="1">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list of words containing the schwa sound</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teacher-made anchor chart showing the schwa as /ə/ or /u/</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the four vowels a, e, i, o</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an umbrella (to remind students that the schwa makes the /u/ sound like in umbrella)</a:t>
                      </a:r>
                      <a:endParaRPr sz="1100">
                        <a:solidFill>
                          <a:schemeClr val="dk1"/>
                        </a:solidFill>
                        <a:latin typeface="Calibri"/>
                        <a:ea typeface="Calibri"/>
                        <a:cs typeface="Calibri"/>
                        <a:sym typeface="Calibri"/>
                      </a:endParaRPr>
                    </a:p>
                    <a:p>
                      <a:pPr marL="457200" lvl="0" indent="0" algn="just" rtl="0">
                        <a:spcBef>
                          <a:spcPts val="0"/>
                        </a:spcBef>
                        <a:spcAft>
                          <a:spcPts val="0"/>
                        </a:spcAft>
                        <a:buNone/>
                      </a:pP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r h="235600">
                <a:tc vMerge="1">
                  <a:txBody>
                    <a:bodyPr/>
                    <a:lstStyle/>
                    <a:p>
                      <a:endParaRPr lang="en-US"/>
                    </a:p>
                  </a:txBody>
                  <a:tcPr/>
                </a:tc>
                <a:tc>
                  <a:txBody>
                    <a:bodyPr/>
                    <a:lstStyle/>
                    <a:p>
                      <a:pPr marL="457200" lvl="0" indent="0" algn="l" rtl="0">
                        <a:spcBef>
                          <a:spcPts val="0"/>
                        </a:spcBef>
                        <a:spcAft>
                          <a:spcPts val="0"/>
                        </a:spcAft>
                        <a:buNone/>
                      </a:pP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58" name="Google Shape;58;p13"/>
          <p:cNvGraphicFramePr/>
          <p:nvPr/>
        </p:nvGraphicFramePr>
        <p:xfrm>
          <a:off x="466725" y="4189778"/>
          <a:ext cx="6838975" cy="1569300"/>
        </p:xfrm>
        <a:graphic>
          <a:graphicData uri="http://schemas.openxmlformats.org/drawingml/2006/table">
            <a:tbl>
              <a:tblPr>
                <a:noFill/>
                <a:tableStyleId>{6DA814DD-B81D-4DD5-A763-D8D0B9BAC156}</a:tableStyleId>
              </a:tblPr>
              <a:tblGrid>
                <a:gridCol w="1106650">
                  <a:extLst>
                    <a:ext uri="{9D8B030D-6E8A-4147-A177-3AD203B41FA5}">
                      <a16:colId xmlns:a16="http://schemas.microsoft.com/office/drawing/2014/main" val="20000"/>
                    </a:ext>
                  </a:extLst>
                </a:gridCol>
                <a:gridCol w="2872550">
                  <a:extLst>
                    <a:ext uri="{9D8B030D-6E8A-4147-A177-3AD203B41FA5}">
                      <a16:colId xmlns:a16="http://schemas.microsoft.com/office/drawing/2014/main" val="20001"/>
                    </a:ext>
                  </a:extLst>
                </a:gridCol>
                <a:gridCol w="2859775">
                  <a:extLst>
                    <a:ext uri="{9D8B030D-6E8A-4147-A177-3AD203B41FA5}">
                      <a16:colId xmlns:a16="http://schemas.microsoft.com/office/drawing/2014/main" val="20002"/>
                    </a:ext>
                  </a:extLst>
                </a:gridCol>
              </a:tblGrid>
              <a:tr h="1569300">
                <a:tc>
                  <a:txBody>
                    <a:bodyPr/>
                    <a:lstStyle/>
                    <a:p>
                      <a:pPr marL="0" marR="0" lvl="0" indent="0" algn="ctr" rtl="0">
                        <a:lnSpc>
                          <a:spcPct val="100000"/>
                        </a:lnSpc>
                        <a:spcBef>
                          <a:spcPts val="0"/>
                        </a:spcBef>
                        <a:spcAft>
                          <a:spcPts val="0"/>
                        </a:spcAft>
                        <a:buNone/>
                      </a:pPr>
                      <a:r>
                        <a:rPr lang="en" b="1">
                          <a:latin typeface="Calibri"/>
                          <a:ea typeface="Calibri"/>
                          <a:cs typeface="Calibri"/>
                          <a:sym typeface="Calibri"/>
                        </a:rPr>
                        <a:t>Description of Activity:</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gridSpan="2">
                  <a:txBody>
                    <a:bodyPr/>
                    <a:lstStyle/>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sometimes the vowels a, e, i, and o make the /u/ sound like the beginning of the word umbrella. </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Demonstrate by displaying a word from the list below. </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Model how to say the sounds in the word, making sure to stress the /u/ sound in the word. </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Continue to practice with the other words. Make sure to ask the students to be looking for other words that contain the schwa sound. Continued conversations about the schwa in other words will increase students’ awareness, and ultimately, decoding skills. </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bl>
          </a:graphicData>
        </a:graphic>
      </p:graphicFrame>
      <p:sp>
        <p:nvSpPr>
          <p:cNvPr id="59" name="Google Shape;59;p13"/>
          <p:cNvSpPr txBox="1"/>
          <p:nvPr/>
        </p:nvSpPr>
        <p:spPr>
          <a:xfrm>
            <a:off x="466663" y="2015450"/>
            <a:ext cx="6839100" cy="1246800"/>
          </a:xfrm>
          <a:prstGeom prst="rect">
            <a:avLst/>
          </a:prstGeom>
          <a:noFill/>
          <a:ln w="28575" cap="flat" cmpd="sng">
            <a:solidFill>
              <a:srgbClr val="9D90BB"/>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 schwa is a common vowel sound in an unstressed syllable. It makes the /u/ sound and any letter that is a vowel can make the sound. It is important for students to recognize that all vowel letters can make this sound. Students can practice decoding words with the schwa to improve fluency and comprehension. Students must be aware of vowel patterns, recognize them in a word, and decode words accurately. Being fluent in decoding will increase comprehension and ultimately produce a successful reader.</a:t>
            </a:r>
            <a:endParaRPr sz="1200"/>
          </a:p>
        </p:txBody>
      </p:sp>
      <p:graphicFrame>
        <p:nvGraphicFramePr>
          <p:cNvPr id="60" name="Google Shape;60;p13"/>
          <p:cNvGraphicFramePr/>
          <p:nvPr/>
        </p:nvGraphicFramePr>
        <p:xfrm>
          <a:off x="457225" y="5844525"/>
          <a:ext cx="6858000" cy="589280"/>
        </p:xfrm>
        <a:graphic>
          <a:graphicData uri="http://schemas.openxmlformats.org/drawingml/2006/table">
            <a:tbl>
              <a:tblPr>
                <a:noFill/>
                <a:tableStyleId>{94EE13D8-7A68-4CBA-979D-7F378EEA7CB3}</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tblGrid>
              <a:tr h="0">
                <a:tc>
                  <a:txBody>
                    <a:bodyPr/>
                    <a:lstStyle/>
                    <a:p>
                      <a:pPr marL="0" lvl="0" indent="0" algn="l" rtl="0">
                        <a:spcBef>
                          <a:spcPts val="0"/>
                        </a:spcBef>
                        <a:spcAft>
                          <a:spcPts val="0"/>
                        </a:spcAft>
                        <a:buNone/>
                      </a:pPr>
                      <a:r>
                        <a:rPr lang="en" sz="1100">
                          <a:latin typeface="Calibri"/>
                          <a:ea typeface="Calibri"/>
                          <a:cs typeface="Calibri"/>
                          <a:sym typeface="Calibri"/>
                        </a:rPr>
                        <a:t>family</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bottom</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animal</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bacon</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parrot</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capital</a:t>
                      </a:r>
                      <a:endParaRPr sz="1100">
                        <a:latin typeface="Calibri"/>
                        <a:ea typeface="Calibri"/>
                        <a:cs typeface="Calibri"/>
                        <a:sym typeface="Calibri"/>
                      </a:endParaRPr>
                    </a:p>
                  </a:txBody>
                  <a:tcPr marL="63500" marR="63500" marT="63500" marB="63500"/>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100">
                          <a:latin typeface="Calibri"/>
                          <a:ea typeface="Calibri"/>
                          <a:cs typeface="Calibri"/>
                          <a:sym typeface="Calibri"/>
                        </a:rPr>
                        <a:t>again</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lemon</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president</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travel</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was</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nickel</a:t>
                      </a:r>
                      <a:endParaRPr sz="1100">
                        <a:latin typeface="Calibri"/>
                        <a:ea typeface="Calibri"/>
                        <a:cs typeface="Calibri"/>
                        <a:sym typeface="Calibri"/>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61" name="Google Shape;61;p13"/>
          <p:cNvGraphicFramePr/>
          <p:nvPr/>
        </p:nvGraphicFramePr>
        <p:xfrm>
          <a:off x="464513" y="6603983"/>
          <a:ext cx="6843375" cy="670575"/>
        </p:xfrm>
        <a:graphic>
          <a:graphicData uri="http://schemas.openxmlformats.org/drawingml/2006/table">
            <a:tbl>
              <a:tblPr>
                <a:noFill/>
                <a:tableStyleId>{6DA814DD-B81D-4DD5-A763-D8D0B9BAC156}</a:tableStyleId>
              </a:tblPr>
              <a:tblGrid>
                <a:gridCol w="1368675">
                  <a:extLst>
                    <a:ext uri="{9D8B030D-6E8A-4147-A177-3AD203B41FA5}">
                      <a16:colId xmlns:a16="http://schemas.microsoft.com/office/drawing/2014/main" val="20000"/>
                    </a:ext>
                  </a:extLst>
                </a:gridCol>
                <a:gridCol w="1368675">
                  <a:extLst>
                    <a:ext uri="{9D8B030D-6E8A-4147-A177-3AD203B41FA5}">
                      <a16:colId xmlns:a16="http://schemas.microsoft.com/office/drawing/2014/main" val="20001"/>
                    </a:ext>
                  </a:extLst>
                </a:gridCol>
                <a:gridCol w="1368675">
                  <a:extLst>
                    <a:ext uri="{9D8B030D-6E8A-4147-A177-3AD203B41FA5}">
                      <a16:colId xmlns:a16="http://schemas.microsoft.com/office/drawing/2014/main" val="20002"/>
                    </a:ext>
                  </a:extLst>
                </a:gridCol>
                <a:gridCol w="1368675">
                  <a:extLst>
                    <a:ext uri="{9D8B030D-6E8A-4147-A177-3AD203B41FA5}">
                      <a16:colId xmlns:a16="http://schemas.microsoft.com/office/drawing/2014/main" val="20003"/>
                    </a:ext>
                  </a:extLst>
                </a:gridCol>
                <a:gridCol w="1368675">
                  <a:extLst>
                    <a:ext uri="{9D8B030D-6E8A-4147-A177-3AD203B41FA5}">
                      <a16:colId xmlns:a16="http://schemas.microsoft.com/office/drawing/2014/main" val="20004"/>
                    </a:ext>
                  </a:extLst>
                </a:gridCol>
              </a:tblGrid>
              <a:tr h="670575">
                <a:tc gridSpan="5">
                  <a:txBody>
                    <a:bodyPr/>
                    <a:lstStyle/>
                    <a:p>
                      <a:pPr marL="0" lvl="0" indent="0" algn="l" rtl="0">
                        <a:spcBef>
                          <a:spcPts val="0"/>
                        </a:spcBef>
                        <a:spcAft>
                          <a:spcPts val="0"/>
                        </a:spcAft>
                        <a:buNone/>
                      </a:pPr>
                      <a:r>
                        <a:rPr lang="en" b="1">
                          <a:latin typeface="Calibri"/>
                          <a:ea typeface="Calibri"/>
                          <a:cs typeface="Calibri"/>
                          <a:sym typeface="Calibri"/>
                        </a:rPr>
                        <a:t>Recording: </a:t>
                      </a:r>
                      <a:r>
                        <a:rPr lang="en">
                          <a:latin typeface="Calibri"/>
                          <a:ea typeface="Calibri"/>
                          <a:cs typeface="Calibri"/>
                          <a:sym typeface="Calibri"/>
                        </a:rPr>
                        <a:t>Mark Y if the student was able to read the following words; Mark N if they could not. </a:t>
                      </a:r>
                      <a:endParaRPr>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bl>
          </a:graphicData>
        </a:graphic>
      </p:graphicFrame>
      <p:graphicFrame>
        <p:nvGraphicFramePr>
          <p:cNvPr id="62" name="Google Shape;62;p13"/>
          <p:cNvGraphicFramePr/>
          <p:nvPr/>
        </p:nvGraphicFramePr>
        <p:xfrm>
          <a:off x="457838" y="7124700"/>
          <a:ext cx="6857675" cy="1590990"/>
        </p:xfrm>
        <a:graphic>
          <a:graphicData uri="http://schemas.openxmlformats.org/drawingml/2006/table">
            <a:tbl>
              <a:tblPr>
                <a:noFill/>
                <a:tableStyleId>{94EE13D8-7A68-4CBA-979D-7F378EEA7CB3}</a:tableStyleId>
              </a:tblPr>
              <a:tblGrid>
                <a:gridCol w="638550">
                  <a:extLst>
                    <a:ext uri="{9D8B030D-6E8A-4147-A177-3AD203B41FA5}">
                      <a16:colId xmlns:a16="http://schemas.microsoft.com/office/drawing/2014/main" val="20000"/>
                    </a:ext>
                  </a:extLst>
                </a:gridCol>
                <a:gridCol w="565375">
                  <a:extLst>
                    <a:ext uri="{9D8B030D-6E8A-4147-A177-3AD203B41FA5}">
                      <a16:colId xmlns:a16="http://schemas.microsoft.com/office/drawing/2014/main" val="20001"/>
                    </a:ext>
                  </a:extLst>
                </a:gridCol>
                <a:gridCol w="565375">
                  <a:extLst>
                    <a:ext uri="{9D8B030D-6E8A-4147-A177-3AD203B41FA5}">
                      <a16:colId xmlns:a16="http://schemas.microsoft.com/office/drawing/2014/main" val="20002"/>
                    </a:ext>
                  </a:extLst>
                </a:gridCol>
                <a:gridCol w="565375">
                  <a:extLst>
                    <a:ext uri="{9D8B030D-6E8A-4147-A177-3AD203B41FA5}">
                      <a16:colId xmlns:a16="http://schemas.microsoft.com/office/drawing/2014/main" val="20003"/>
                    </a:ext>
                  </a:extLst>
                </a:gridCol>
                <a:gridCol w="565375">
                  <a:extLst>
                    <a:ext uri="{9D8B030D-6E8A-4147-A177-3AD203B41FA5}">
                      <a16:colId xmlns:a16="http://schemas.microsoft.com/office/drawing/2014/main" val="20004"/>
                    </a:ext>
                  </a:extLst>
                </a:gridCol>
                <a:gridCol w="565375">
                  <a:extLst>
                    <a:ext uri="{9D8B030D-6E8A-4147-A177-3AD203B41FA5}">
                      <a16:colId xmlns:a16="http://schemas.microsoft.com/office/drawing/2014/main" val="20005"/>
                    </a:ext>
                  </a:extLst>
                </a:gridCol>
                <a:gridCol w="565375">
                  <a:extLst>
                    <a:ext uri="{9D8B030D-6E8A-4147-A177-3AD203B41FA5}">
                      <a16:colId xmlns:a16="http://schemas.microsoft.com/office/drawing/2014/main" val="20006"/>
                    </a:ext>
                  </a:extLst>
                </a:gridCol>
                <a:gridCol w="565375">
                  <a:extLst>
                    <a:ext uri="{9D8B030D-6E8A-4147-A177-3AD203B41FA5}">
                      <a16:colId xmlns:a16="http://schemas.microsoft.com/office/drawing/2014/main" val="20007"/>
                    </a:ext>
                  </a:extLst>
                </a:gridCol>
                <a:gridCol w="565375">
                  <a:extLst>
                    <a:ext uri="{9D8B030D-6E8A-4147-A177-3AD203B41FA5}">
                      <a16:colId xmlns:a16="http://schemas.microsoft.com/office/drawing/2014/main" val="20008"/>
                    </a:ext>
                  </a:extLst>
                </a:gridCol>
                <a:gridCol w="565375">
                  <a:extLst>
                    <a:ext uri="{9D8B030D-6E8A-4147-A177-3AD203B41FA5}">
                      <a16:colId xmlns:a16="http://schemas.microsoft.com/office/drawing/2014/main" val="20009"/>
                    </a:ext>
                  </a:extLst>
                </a:gridCol>
                <a:gridCol w="565375">
                  <a:extLst>
                    <a:ext uri="{9D8B030D-6E8A-4147-A177-3AD203B41FA5}">
                      <a16:colId xmlns:a16="http://schemas.microsoft.com/office/drawing/2014/main" val="20010"/>
                    </a:ext>
                  </a:extLst>
                </a:gridCol>
                <a:gridCol w="565375">
                  <a:extLst>
                    <a:ext uri="{9D8B030D-6E8A-4147-A177-3AD203B41FA5}">
                      <a16:colId xmlns:a16="http://schemas.microsoft.com/office/drawing/2014/main" val="20011"/>
                    </a:ext>
                  </a:extLst>
                </a:gridCol>
              </a:tblGrid>
              <a:tr h="0">
                <a:tc>
                  <a:txBody>
                    <a:bodyPr/>
                    <a:lstStyle/>
                    <a:p>
                      <a:pPr marL="0" lvl="0" indent="0" algn="l" rtl="0">
                        <a:spcBef>
                          <a:spcPts val="0"/>
                        </a:spcBef>
                        <a:spcAft>
                          <a:spcPts val="0"/>
                        </a:spcAft>
                        <a:buNone/>
                      </a:pPr>
                      <a:endParaRPr sz="9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r>
                        <a:rPr lang="en" sz="800" b="1">
                          <a:latin typeface="Calibri"/>
                          <a:ea typeface="Calibri"/>
                          <a:cs typeface="Calibri"/>
                          <a:sym typeface="Calibri"/>
                        </a:rPr>
                        <a:t>Student names</a:t>
                      </a:r>
                      <a:endParaRPr sz="8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extLst>
                  <a:ext uri="{0D108BD9-81ED-4DB2-BD59-A6C34878D82A}">
                    <a16:rowId xmlns:a16="http://schemas.microsoft.com/office/drawing/2014/main" val="10000"/>
                  </a:ext>
                </a:extLst>
              </a:tr>
              <a:tr h="336200">
                <a:tc>
                  <a:txBody>
                    <a:bodyPr/>
                    <a:lstStyle/>
                    <a:p>
                      <a:pPr marL="0" lvl="0" indent="0" algn="l" rtl="0">
                        <a:spcBef>
                          <a:spcPts val="0"/>
                        </a:spcBef>
                        <a:spcAft>
                          <a:spcPts val="0"/>
                        </a:spcAft>
                        <a:buNone/>
                      </a:pPr>
                      <a:r>
                        <a:rPr lang="en" sz="1000" b="1">
                          <a:latin typeface="Calibri"/>
                          <a:ea typeface="Calibri"/>
                          <a:cs typeface="Calibri"/>
                          <a:sym typeface="Calibri"/>
                        </a:rPr>
                        <a:t>denim</a:t>
                      </a:r>
                      <a:endParaRPr sz="1000" b="1">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94650">
                <a:tc>
                  <a:txBody>
                    <a:bodyPr/>
                    <a:lstStyle/>
                    <a:p>
                      <a:pPr marL="0" lvl="0" indent="0" algn="l" rtl="0">
                        <a:spcBef>
                          <a:spcPts val="0"/>
                        </a:spcBef>
                        <a:spcAft>
                          <a:spcPts val="0"/>
                        </a:spcAft>
                        <a:buNone/>
                      </a:pPr>
                      <a:r>
                        <a:rPr lang="en" sz="1000" b="1">
                          <a:latin typeface="Calibri"/>
                          <a:ea typeface="Calibri"/>
                          <a:cs typeface="Calibri"/>
                          <a:sym typeface="Calibri"/>
                        </a:rPr>
                        <a:t>balloon</a:t>
                      </a:r>
                      <a:endParaRPr sz="1000" b="1">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94650">
                <a:tc>
                  <a:txBody>
                    <a:bodyPr/>
                    <a:lstStyle/>
                    <a:p>
                      <a:pPr marL="0" lvl="0" indent="0" algn="l" rtl="0">
                        <a:spcBef>
                          <a:spcPts val="0"/>
                        </a:spcBef>
                        <a:spcAft>
                          <a:spcPts val="0"/>
                        </a:spcAft>
                        <a:buNone/>
                      </a:pPr>
                      <a:r>
                        <a:rPr lang="en" sz="1000" b="1">
                          <a:latin typeface="Calibri"/>
                          <a:ea typeface="Calibri"/>
                          <a:cs typeface="Calibri"/>
                          <a:sym typeface="Calibri"/>
                        </a:rPr>
                        <a:t>gallon</a:t>
                      </a:r>
                      <a:endParaRPr sz="1000" b="1">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94650">
                <a:tc>
                  <a:txBody>
                    <a:bodyPr/>
                    <a:lstStyle/>
                    <a:p>
                      <a:pPr marL="0" lvl="0" indent="0" algn="l" rtl="0">
                        <a:spcBef>
                          <a:spcPts val="0"/>
                        </a:spcBef>
                        <a:spcAft>
                          <a:spcPts val="0"/>
                        </a:spcAft>
                        <a:buNone/>
                      </a:pPr>
                      <a:r>
                        <a:rPr lang="en" sz="1000" b="1">
                          <a:latin typeface="Calibri"/>
                          <a:ea typeface="Calibri"/>
                          <a:cs typeface="Calibri"/>
                          <a:sym typeface="Calibri"/>
                        </a:rPr>
                        <a:t>problem</a:t>
                      </a:r>
                      <a:endParaRPr sz="1000" b="1">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Holliday</dc:creator>
  <cp:lastModifiedBy>Lisa Holliday</cp:lastModifiedBy>
  <cp:revision>1</cp:revision>
  <dcterms:modified xsi:type="dcterms:W3CDTF">2022-06-14T22:00:28Z</dcterms:modified>
</cp:coreProperties>
</file>