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51EC1AD-EABB-42A8-9CB1-ADEA8F4FB5D3}">
  <a:tblStyle styleId="{E51EC1AD-EABB-42A8-9CB1-ADEA8F4FB5D3}"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A03DE100-58B4-441D-99DC-2F92B4E8A570}"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{E51EC1AD-EABB-42A8-9CB1-ADEA8F4FB5D3}</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Decode Words With Digraphs in Short Phrases (ch, sh, th, wh)</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Phonics</a:t>
                      </a:r>
                      <a:endParaRPr sz="11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94175" y="3498113"/>
          <a:ext cx="3000000" cy="3000000"/>
        </p:xfrm>
        <a:graphic>
          <a:graphicData uri="http://schemas.openxmlformats.org/drawingml/2006/table">
            <a:tbl>
              <a:tblPr>
                <a:noFill/>
                <a:tableStyleId>{E51EC1AD-EABB-42A8-9CB1-ADEA8F4FB5D3}</a:tableStyleId>
              </a:tblPr>
              <a:tblGrid>
                <a:gridCol w="1258700"/>
                <a:gridCol w="5525400"/>
              </a:tblGrid>
              <a:tr h="235600">
                <a:tc>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298450" lvl="0" marL="457200" rtl="0" algn="l">
                        <a:spcBef>
                          <a:spcPts val="0"/>
                        </a:spcBef>
                        <a:spcAft>
                          <a:spcPts val="0"/>
                        </a:spcAft>
                        <a:buSzPts val="1100"/>
                        <a:buFont typeface="Calibri"/>
                        <a:buChar char="❏"/>
                      </a:pPr>
                      <a:r>
                        <a:rPr lang="en" sz="1100">
                          <a:latin typeface="Calibri"/>
                          <a:ea typeface="Calibri"/>
                          <a:cs typeface="Calibri"/>
                          <a:sym typeface="Calibri"/>
                        </a:rPr>
                        <a:t>list of phrases that contain words with digraphs</a:t>
                      </a:r>
                      <a:endParaRPr sz="11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29850" y="3793315"/>
          <a:ext cx="3000000" cy="3000000"/>
        </p:xfrm>
        <a:graphic>
          <a:graphicData uri="http://schemas.openxmlformats.org/drawingml/2006/table">
            <a:tbl>
              <a:tblPr>
                <a:noFill/>
                <a:tableStyleId>{E51EC1AD-EABB-42A8-9CB1-ADEA8F4FB5D3}</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they are going to practice reading phrases, or groups of words, that contain words with digraphs.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Make sure to explain the meaning of a word with a digraph. It is also important to thoroughly review the sounds prior to reading the phrases.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As each phrase is presented, the teacher should read with the student and then gradually release the responsibility to the student. Phrases can be presented over and over to increase fluency.</a:t>
                      </a:r>
                      <a:endParaRPr sz="11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75" y="2015450"/>
            <a:ext cx="6839100" cy="14160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The early ability to sound out words with success is a strong predictor of a student’s future ability in decoding (Lundberg, 1984). Students with weak decoding skills struggle to comprehend text. Decoding of words must be taught explicitly and must be practiced consistently. When students come upon an unfamiliar word in a text, it is best for students to decode the word using strategies (saying sounds, blending, etc.). Students must be given decoding practice daily, with support, during the school day. To build fluency, students should read phrases that contain words with digraphs.</a:t>
            </a:r>
            <a:endParaRPr sz="1200"/>
          </a:p>
        </p:txBody>
      </p:sp>
      <p:graphicFrame>
        <p:nvGraphicFramePr>
          <p:cNvPr id="60" name="Google Shape;60;p13"/>
          <p:cNvGraphicFramePr/>
          <p:nvPr/>
        </p:nvGraphicFramePr>
        <p:xfrm>
          <a:off x="457200" y="5181600"/>
          <a:ext cx="3000000" cy="3000000"/>
        </p:xfrm>
        <a:graphic>
          <a:graphicData uri="http://schemas.openxmlformats.org/drawingml/2006/table">
            <a:tbl>
              <a:tblPr>
                <a:noFill/>
                <a:tableStyleId>{A03DE100-58B4-441D-99DC-2F92B4E8A570}</a:tableStyleId>
              </a:tblPr>
              <a:tblGrid>
                <a:gridCol w="1714500"/>
                <a:gridCol w="1714500"/>
                <a:gridCol w="1714500"/>
                <a:gridCol w="1714500"/>
              </a:tblGrid>
              <a:tr h="319125">
                <a:tc>
                  <a:txBody>
                    <a:bodyPr/>
                    <a:lstStyle/>
                    <a:p>
                      <a:pPr indent="0" lvl="0" marL="0" rtl="0" algn="ctr">
                        <a:spcBef>
                          <a:spcPts val="0"/>
                        </a:spcBef>
                        <a:spcAft>
                          <a:spcPts val="0"/>
                        </a:spcAft>
                        <a:buNone/>
                      </a:pPr>
                      <a:r>
                        <a:rPr lang="en" sz="1100">
                          <a:latin typeface="Calibri"/>
                          <a:ea typeface="Calibri"/>
                          <a:cs typeface="Calibri"/>
                          <a:sym typeface="Calibri"/>
                        </a:rPr>
                        <a:t>ch</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lang="en" sz="1100">
                          <a:latin typeface="Calibri"/>
                          <a:ea typeface="Calibri"/>
                          <a:cs typeface="Calibri"/>
                          <a:sym typeface="Calibri"/>
                        </a:rPr>
                        <a:t>sh</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lang="en" sz="1100">
                          <a:latin typeface="Calibri"/>
                          <a:ea typeface="Calibri"/>
                          <a:cs typeface="Calibri"/>
                          <a:sym typeface="Calibri"/>
                        </a:rPr>
                        <a:t>th</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lang="en" sz="1100">
                          <a:latin typeface="Calibri"/>
                          <a:ea typeface="Calibri"/>
                          <a:cs typeface="Calibri"/>
                          <a:sym typeface="Calibri"/>
                        </a:rPr>
                        <a:t>wh</a:t>
                      </a:r>
                      <a:endParaRPr sz="1100">
                        <a:latin typeface="Calibri"/>
                        <a:ea typeface="Calibri"/>
                        <a:cs typeface="Calibri"/>
                        <a:sym typeface="Calibri"/>
                      </a:endParaRPr>
                    </a:p>
                  </a:txBody>
                  <a:tcPr marT="63500" marB="63500" marR="63500" marL="63500">
                    <a:solidFill>
                      <a:srgbClr val="94D193"/>
                    </a:solidFill>
                  </a:tcPr>
                </a:tc>
              </a:tr>
              <a:tr h="12700">
                <a:tc>
                  <a:txBody>
                    <a:bodyPr/>
                    <a:lstStyle/>
                    <a:p>
                      <a:pPr indent="0" lvl="0" marL="0" rtl="0" algn="l">
                        <a:spcBef>
                          <a:spcPts val="0"/>
                        </a:spcBef>
                        <a:spcAft>
                          <a:spcPts val="0"/>
                        </a:spcAft>
                        <a:buNone/>
                      </a:pPr>
                      <a:r>
                        <a:rPr lang="en" sz="1100">
                          <a:latin typeface="Calibri"/>
                          <a:ea typeface="Calibri"/>
                          <a:cs typeface="Calibri"/>
                          <a:sym typeface="Calibri"/>
                        </a:rPr>
                        <a:t>bank is rich</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chat with mom</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dip a chip</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make a wish</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get on the ship</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latch the shed door</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pick that up</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grab the cloth</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sit with me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whip the cream</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my white bag</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whisk the mix</a:t>
                      </a:r>
                      <a:endParaRPr sz="1100">
                        <a:latin typeface="Calibri"/>
                        <a:ea typeface="Calibri"/>
                        <a:cs typeface="Calibri"/>
                        <a:sym typeface="Calibri"/>
                      </a:endParaRPr>
                    </a:p>
                  </a:txBody>
                  <a:tcPr marT="63500" marB="63500" marR="63500" marL="63500"/>
                </a:tc>
              </a:tr>
            </a:tbl>
          </a:graphicData>
        </a:graphic>
      </p:graphicFrame>
      <p:graphicFrame>
        <p:nvGraphicFramePr>
          <p:cNvPr id="61" name="Google Shape;61;p13"/>
          <p:cNvGraphicFramePr/>
          <p:nvPr/>
        </p:nvGraphicFramePr>
        <p:xfrm>
          <a:off x="464525" y="6212533"/>
          <a:ext cx="3000000" cy="3000000"/>
        </p:xfrm>
        <a:graphic>
          <a:graphicData uri="http://schemas.openxmlformats.org/drawingml/2006/table">
            <a:tbl>
              <a:tblPr>
                <a:noFill/>
                <a:tableStyleId>{E51EC1AD-EABB-42A8-9CB1-ADEA8F4FB5D3}</a:tableStyleId>
              </a:tblPr>
              <a:tblGrid>
                <a:gridCol w="1368675"/>
                <a:gridCol w="1368675"/>
                <a:gridCol w="1368675"/>
                <a:gridCol w="1368675"/>
                <a:gridCol w="1368675"/>
              </a:tblGrid>
              <a:tr h="2932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complete the activity; Mark N if they could not. </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2" name="Google Shape;62;p13"/>
          <p:cNvGraphicFramePr/>
          <p:nvPr/>
        </p:nvGraphicFramePr>
        <p:xfrm>
          <a:off x="464450" y="6601933"/>
          <a:ext cx="3000000" cy="3000000"/>
        </p:xfrm>
        <a:graphic>
          <a:graphicData uri="http://schemas.openxmlformats.org/drawingml/2006/table">
            <a:tbl>
              <a:tblPr>
                <a:noFill/>
                <a:tableStyleId>{E51EC1AD-EABB-42A8-9CB1-ADEA8F4FB5D3}</a:tableStyleId>
              </a:tblPr>
              <a:tblGrid>
                <a:gridCol w="684350"/>
                <a:gridCol w="684350"/>
                <a:gridCol w="684350"/>
                <a:gridCol w="684350"/>
                <a:gridCol w="684350"/>
                <a:gridCol w="684350"/>
                <a:gridCol w="684350"/>
                <a:gridCol w="684350"/>
                <a:gridCol w="684350"/>
                <a:gridCol w="684350"/>
              </a:tblGrid>
              <a:tr h="229250">
                <a:tc>
                  <a:txBody>
                    <a:bodyPr/>
                    <a:lstStyle/>
                    <a:p>
                      <a:pPr indent="0" lvl="0" marL="0" rtl="0" algn="ctr">
                        <a:spcBef>
                          <a:spcPts val="0"/>
                        </a:spcBef>
                        <a:spcAft>
                          <a:spcPts val="0"/>
                        </a:spcAft>
                        <a:buNone/>
                      </a:pPr>
                      <a:r>
                        <a:rPr b="1" lang="en">
                          <a:latin typeface="Calibri"/>
                          <a:ea typeface="Calibri"/>
                          <a:cs typeface="Calibri"/>
                          <a:sym typeface="Calibri"/>
                        </a:rPr>
                        <a:t>Student Names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229250">
                <a:tc>
                  <a:txBody>
                    <a:bodyPr/>
                    <a:lstStyle/>
                    <a:p>
                      <a:pPr indent="0" lvl="0" marL="0" rtl="0" algn="ctr">
                        <a:spcBef>
                          <a:spcPts val="0"/>
                        </a:spcBef>
                        <a:spcAft>
                          <a:spcPts val="0"/>
                        </a:spcAft>
                        <a:buNone/>
                      </a:pPr>
                      <a:r>
                        <a:rPr b="1" lang="en" sz="1100">
                          <a:latin typeface="Calibri"/>
                          <a:ea typeface="Calibri"/>
                          <a:cs typeface="Calibri"/>
                          <a:sym typeface="Calibri"/>
                        </a:rPr>
                        <a:t>Can read a phrase correctly.</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sz="1100">
                          <a:latin typeface="Calibri"/>
                          <a:ea typeface="Calibri"/>
                          <a:cs typeface="Calibri"/>
                          <a:sym typeface="Calibri"/>
                        </a:rPr>
                        <a:t>Can read several phrases correctly.</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sz="1100">
                          <a:latin typeface="Calibri"/>
                          <a:ea typeface="Calibri"/>
                          <a:cs typeface="Calibri"/>
                          <a:sym typeface="Calibri"/>
                        </a:rPr>
                        <a:t>Can read  most phrases correctly.</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