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 id="257" r:id="rId8"/>
  </p:sldIdLst>
  <p:sldSz cy="10058400" cx="7772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guide id="3" orient="horz" pos="2044">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727B7D27-4AB0-4288-8D4C-58C00F6C8999}">
  <a:tblStyle styleId="{727B7D27-4AB0-4288-8D4C-58C00F6C8999}"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 pos="2044" orient="horz"/>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gf9bf711952_0_0: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f9bf71195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50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397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64945" y="4206107"/>
            <a:ext cx="72426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64945" y="2253729"/>
            <a:ext cx="7242600" cy="6681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7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25675" y="2411542"/>
            <a:ext cx="3438300" cy="28986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600" cy="7226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jp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53"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0" y="9471725"/>
            <a:ext cx="7772400" cy="803975"/>
          </a:xfrm>
          <a:prstGeom prst="rect">
            <a:avLst/>
          </a:prstGeom>
          <a:noFill/>
          <a:ln>
            <a:noFill/>
          </a:ln>
        </p:spPr>
      </p:pic>
      <p:pic>
        <p:nvPicPr>
          <p:cNvPr id="55" name="Google Shape;55;p13"/>
          <p:cNvPicPr preferRelativeResize="0"/>
          <p:nvPr/>
        </p:nvPicPr>
        <p:blipFill rotWithShape="1">
          <a:blip r:embed="rId4">
            <a:alphaModFix/>
          </a:blip>
          <a:srcRect b="2954" l="0" r="0" t="2954"/>
          <a:stretch/>
        </p:blipFill>
        <p:spPr>
          <a:xfrm>
            <a:off x="0" y="-114300"/>
            <a:ext cx="7772400" cy="1343025"/>
          </a:xfrm>
          <a:prstGeom prst="rect">
            <a:avLst/>
          </a:prstGeom>
          <a:noFill/>
          <a:ln>
            <a:noFill/>
          </a:ln>
        </p:spPr>
      </p:pic>
      <p:graphicFrame>
        <p:nvGraphicFramePr>
          <p:cNvPr id="56" name="Google Shape;56;p13"/>
          <p:cNvGraphicFramePr/>
          <p:nvPr/>
        </p:nvGraphicFramePr>
        <p:xfrm>
          <a:off x="466638" y="1400175"/>
          <a:ext cx="3000000" cy="3000000"/>
        </p:xfrm>
        <a:graphic>
          <a:graphicData uri="http://schemas.openxmlformats.org/drawingml/2006/table">
            <a:tbl>
              <a:tblPr>
                <a:noFill/>
                <a:tableStyleId>{727B7D27-4AB0-4288-8D4C-58C00F6C8999}</a:tableStyleId>
              </a:tblPr>
              <a:tblGrid>
                <a:gridCol w="802925"/>
                <a:gridCol w="2280425"/>
                <a:gridCol w="2057250"/>
                <a:gridCol w="1698525"/>
              </a:tblGrid>
              <a:tr h="548600">
                <a:tc>
                  <a:txBody>
                    <a:bodyPr/>
                    <a:lstStyle/>
                    <a:p>
                      <a:pPr indent="0" lvl="0" marL="0" rtl="0" algn="l">
                        <a:spcBef>
                          <a:spcPts val="0"/>
                        </a:spcBef>
                        <a:spcAft>
                          <a:spcPts val="0"/>
                        </a:spcAft>
                        <a:buNone/>
                      </a:pPr>
                      <a:r>
                        <a:rPr b="1" lang="en">
                          <a:latin typeface="Calibri"/>
                          <a:ea typeface="Calibri"/>
                          <a:cs typeface="Calibri"/>
                          <a:sym typeface="Calibri"/>
                        </a:rPr>
                        <a:t>Activity</a:t>
                      </a:r>
                      <a:r>
                        <a:rPr b="1" lang="en">
                          <a:latin typeface="Calibri"/>
                          <a:ea typeface="Calibri"/>
                          <a:cs typeface="Calibri"/>
                          <a:sym typeface="Calibri"/>
                        </a:rPr>
                        <a:t>:</a:t>
                      </a:r>
                      <a:endParaRPr b="1">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0" lvl="0" marL="0" rtl="0" algn="l">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Decoding CVCe Words in Sentences</a:t>
                      </a:r>
                      <a:endParaRPr b="1" sz="1200">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0" lvl="0" marL="0" rtl="0" algn="l">
                        <a:spcBef>
                          <a:spcPts val="0"/>
                        </a:spcBef>
                        <a:spcAft>
                          <a:spcPts val="0"/>
                        </a:spcAft>
                        <a:buNone/>
                      </a:pPr>
                      <a:r>
                        <a:rPr b="1" lang="en">
                          <a:latin typeface="Calibri"/>
                          <a:ea typeface="Calibri"/>
                          <a:cs typeface="Calibri"/>
                          <a:sym typeface="Calibri"/>
                        </a:rPr>
                        <a:t>“Reading Rope” </a:t>
                      </a:r>
                      <a:r>
                        <a:rPr b="1" lang="en">
                          <a:latin typeface="Calibri"/>
                          <a:ea typeface="Calibri"/>
                          <a:cs typeface="Calibri"/>
                          <a:sym typeface="Calibri"/>
                        </a:rPr>
                        <a:t>Strand</a:t>
                      </a:r>
                      <a:r>
                        <a:rPr b="1" lang="en">
                          <a:latin typeface="Calibri"/>
                          <a:ea typeface="Calibri"/>
                          <a:cs typeface="Calibri"/>
                          <a:sym typeface="Calibri"/>
                        </a:rPr>
                        <a:t>:</a:t>
                      </a:r>
                      <a:endParaRPr b="1">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0" lvl="0" marL="0" rtl="0" algn="just">
                        <a:spcBef>
                          <a:spcPts val="0"/>
                        </a:spcBef>
                        <a:spcAft>
                          <a:spcPts val="0"/>
                        </a:spcAft>
                        <a:buClr>
                          <a:schemeClr val="dk1"/>
                        </a:buClr>
                        <a:buSzPts val="1100"/>
                        <a:buFont typeface="Arial"/>
                        <a:buNone/>
                      </a:pPr>
                      <a:r>
                        <a:rPr lang="en" sz="1200">
                          <a:solidFill>
                            <a:schemeClr val="dk1"/>
                          </a:solidFill>
                          <a:latin typeface="Calibri"/>
                          <a:ea typeface="Calibri"/>
                          <a:cs typeface="Calibri"/>
                          <a:sym typeface="Calibri"/>
                        </a:rPr>
                        <a:t>Phonics</a:t>
                      </a:r>
                      <a:endParaRPr sz="1200">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r>
            </a:tbl>
          </a:graphicData>
        </a:graphic>
      </p:graphicFrame>
      <p:graphicFrame>
        <p:nvGraphicFramePr>
          <p:cNvPr id="57" name="Google Shape;57;p13"/>
          <p:cNvGraphicFramePr/>
          <p:nvPr/>
        </p:nvGraphicFramePr>
        <p:xfrm>
          <a:off x="494150" y="3667613"/>
          <a:ext cx="3000000" cy="3000000"/>
        </p:xfrm>
        <a:graphic>
          <a:graphicData uri="http://schemas.openxmlformats.org/drawingml/2006/table">
            <a:tbl>
              <a:tblPr>
                <a:noFill/>
                <a:tableStyleId>{727B7D27-4AB0-4288-8D4C-58C00F6C8999}</a:tableStyleId>
              </a:tblPr>
              <a:tblGrid>
                <a:gridCol w="1212225"/>
                <a:gridCol w="5571875"/>
              </a:tblGrid>
              <a:tr h="235600">
                <a:tc rowSpan="2">
                  <a:txBody>
                    <a:bodyPr/>
                    <a:lstStyle/>
                    <a:p>
                      <a:pPr indent="0" lvl="0" marL="0" marR="0" rtl="0" algn="l">
                        <a:lnSpc>
                          <a:spcPct val="100000"/>
                        </a:lnSpc>
                        <a:spcBef>
                          <a:spcPts val="0"/>
                        </a:spcBef>
                        <a:spcAft>
                          <a:spcPts val="0"/>
                        </a:spcAft>
                        <a:buNone/>
                      </a:pPr>
                      <a:r>
                        <a:rPr b="1" lang="en">
                          <a:latin typeface="Calibri"/>
                          <a:ea typeface="Calibri"/>
                          <a:cs typeface="Calibri"/>
                          <a:sym typeface="Calibri"/>
                        </a:rPr>
                        <a:t>Materials</a:t>
                      </a:r>
                      <a:r>
                        <a:rPr lang="en">
                          <a:latin typeface="Calibri"/>
                          <a:ea typeface="Calibri"/>
                          <a:cs typeface="Calibri"/>
                          <a:sym typeface="Calibri"/>
                        </a:rPr>
                        <a:t>:</a:t>
                      </a:r>
                      <a:endParaRPr>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CVCe anchor chart</a:t>
                      </a:r>
                      <a:endParaRPr sz="1200">
                        <a:latin typeface="Calibri"/>
                        <a:ea typeface="Calibri"/>
                        <a:cs typeface="Calibri"/>
                        <a:sym typeface="Calibri"/>
                      </a:endParaRPr>
                    </a:p>
                  </a:txBody>
                  <a:tcPr marT="0" marB="0" marR="0" marL="0">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r>
              <a:tr h="235600">
                <a:tc vMerge="1"/>
                <a:tc>
                  <a:txBody>
                    <a:bodyPr/>
                    <a:lstStyle/>
                    <a:p>
                      <a:pPr indent="-304800" lvl="0" marL="457200" rtl="0" algn="just">
                        <a:spcBef>
                          <a:spcPts val="0"/>
                        </a:spcBef>
                        <a:spcAft>
                          <a:spcPts val="0"/>
                        </a:spcAft>
                        <a:buClr>
                          <a:schemeClr val="dk1"/>
                        </a:buClr>
                        <a:buSzPts val="1200"/>
                        <a:buFont typeface="Calibri"/>
                        <a:buChar char="❏"/>
                      </a:pPr>
                      <a:r>
                        <a:rPr lang="en" sz="1100">
                          <a:solidFill>
                            <a:schemeClr val="dk1"/>
                          </a:solidFill>
                          <a:latin typeface="Calibri"/>
                          <a:ea typeface="Calibri"/>
                          <a:cs typeface="Calibri"/>
                          <a:sym typeface="Calibri"/>
                        </a:rPr>
                        <a:t>sentences taken from a familiar book</a:t>
                      </a:r>
                      <a:endParaRPr sz="1200">
                        <a:latin typeface="Calibri"/>
                        <a:ea typeface="Calibri"/>
                        <a:cs typeface="Calibri"/>
                        <a:sym typeface="Calibri"/>
                      </a:endParaRPr>
                    </a:p>
                  </a:txBody>
                  <a:tcPr marT="0" marB="0" marR="0" marL="0">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r>
            </a:tbl>
          </a:graphicData>
        </a:graphic>
      </p:graphicFrame>
      <p:graphicFrame>
        <p:nvGraphicFramePr>
          <p:cNvPr id="58" name="Google Shape;58;p13"/>
          <p:cNvGraphicFramePr/>
          <p:nvPr/>
        </p:nvGraphicFramePr>
        <p:xfrm>
          <a:off x="466738" y="4205490"/>
          <a:ext cx="3000000" cy="3000000"/>
        </p:xfrm>
        <a:graphic>
          <a:graphicData uri="http://schemas.openxmlformats.org/drawingml/2006/table">
            <a:tbl>
              <a:tblPr>
                <a:noFill/>
                <a:tableStyleId>{727B7D27-4AB0-4288-8D4C-58C00F6C8999}</a:tableStyleId>
              </a:tblPr>
              <a:tblGrid>
                <a:gridCol w="1106650"/>
                <a:gridCol w="2872550"/>
                <a:gridCol w="2859775"/>
              </a:tblGrid>
              <a:tr h="1695975">
                <a:tc>
                  <a:txBody>
                    <a:bodyPr/>
                    <a:lstStyle/>
                    <a:p>
                      <a:pPr indent="0" lvl="0" marL="0" marR="0" rtl="0" algn="ctr">
                        <a:lnSpc>
                          <a:spcPct val="100000"/>
                        </a:lnSpc>
                        <a:spcBef>
                          <a:spcPts val="0"/>
                        </a:spcBef>
                        <a:spcAft>
                          <a:spcPts val="0"/>
                        </a:spcAft>
                        <a:buNone/>
                      </a:pPr>
                      <a:r>
                        <a:rPr b="1" lang="en">
                          <a:latin typeface="Calibri"/>
                          <a:ea typeface="Calibri"/>
                          <a:cs typeface="Calibri"/>
                          <a:sym typeface="Calibri"/>
                        </a:rPr>
                        <a:t>Description of Activity:</a:t>
                      </a:r>
                      <a:endParaRPr>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gridSpan="2">
                  <a:txBody>
                    <a:bodyPr/>
                    <a:lstStyle/>
                    <a:p>
                      <a:pPr indent="-304800" lvl="0" marL="9144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First, you will need to make sure your students are proficient in decoding long-vowel words with the CVCe pattern.  For students who are unable to do this, more practice with long vowels is needed. </a:t>
                      </a:r>
                      <a:endParaRPr sz="1100">
                        <a:solidFill>
                          <a:schemeClr val="dk1"/>
                        </a:solidFill>
                        <a:latin typeface="Calibri"/>
                        <a:ea typeface="Calibri"/>
                        <a:cs typeface="Calibri"/>
                        <a:sym typeface="Calibri"/>
                      </a:endParaRPr>
                    </a:p>
                    <a:p>
                      <a:pPr indent="-304800" lvl="0" marL="9144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Create sentence cards. These can be taken from actual texts used in class. In this way, the sentences are relevant and on-level. </a:t>
                      </a:r>
                      <a:endParaRPr sz="1100">
                        <a:solidFill>
                          <a:schemeClr val="dk1"/>
                        </a:solidFill>
                        <a:latin typeface="Calibri"/>
                        <a:ea typeface="Calibri"/>
                        <a:cs typeface="Calibri"/>
                        <a:sym typeface="Calibri"/>
                      </a:endParaRPr>
                    </a:p>
                    <a:p>
                      <a:pPr indent="-304800" lvl="1" marL="13716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Listed below are other sentences that can be used. Also, It is helpful for students if the vowel and the e are the same color so it clearly shows the student that these letters work together. </a:t>
                      </a:r>
                      <a:endParaRPr sz="1100">
                        <a:solidFill>
                          <a:schemeClr val="dk1"/>
                        </a:solidFill>
                        <a:latin typeface="Calibri"/>
                        <a:ea typeface="Calibri"/>
                        <a:cs typeface="Calibri"/>
                        <a:sym typeface="Calibri"/>
                      </a:endParaRPr>
                    </a:p>
                    <a:p>
                      <a:pPr indent="-304800" lvl="0" marL="9144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If an anchor chart was made,  it should be nearby to remind students about CVCe decoding. Words can still be blended if necessary. </a:t>
                      </a:r>
                      <a:endParaRPr sz="1200">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hMerge="1"/>
              </a:tr>
              <a:tr h="1303025">
                <a:tc gridSpan="3">
                  <a:txBody>
                    <a:bodyPr/>
                    <a:lstStyle/>
                    <a:p>
                      <a:pPr indent="0" lvl="0" marL="0" marR="0" rtl="0" algn="ctr">
                        <a:lnSpc>
                          <a:spcPct val="100000"/>
                        </a:lnSpc>
                        <a:spcBef>
                          <a:spcPts val="0"/>
                        </a:spcBef>
                        <a:spcAft>
                          <a:spcPts val="0"/>
                        </a:spcAft>
                        <a:buNone/>
                      </a:pPr>
                      <a:r>
                        <a:t/>
                      </a:r>
                      <a:endParaRPr b="1">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hMerge="1"/>
                <a:tc hMerge="1"/>
              </a:tr>
            </a:tbl>
          </a:graphicData>
        </a:graphic>
      </p:graphicFrame>
      <p:sp>
        <p:nvSpPr>
          <p:cNvPr id="59" name="Google Shape;59;p13"/>
          <p:cNvSpPr txBox="1"/>
          <p:nvPr/>
        </p:nvSpPr>
        <p:spPr>
          <a:xfrm>
            <a:off x="466663" y="2015450"/>
            <a:ext cx="6839100" cy="1585500"/>
          </a:xfrm>
          <a:prstGeom prst="rect">
            <a:avLst/>
          </a:prstGeom>
          <a:noFill/>
          <a:ln cap="flat" cmpd="sng" w="28575">
            <a:solidFill>
              <a:srgbClr val="9D90BB"/>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None/>
            </a:pPr>
            <a:r>
              <a:rPr b="1" lang="en">
                <a:solidFill>
                  <a:schemeClr val="dk1"/>
                </a:solidFill>
                <a:latin typeface="Calibri"/>
                <a:ea typeface="Calibri"/>
                <a:cs typeface="Calibri"/>
                <a:sym typeface="Calibri"/>
              </a:rPr>
              <a:t>Rationale</a:t>
            </a:r>
            <a:endParaRPr sz="1100">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The early ability to sound out words with success is a strong predictor of a student’s future ability in decoding (Lundberg, 1984). Once students are proficient in decoding cvc words (which contain short vowels), they are ready for a long vowel pattern. A basic one to begin with is CVCe. It contains a vowel-consonant-e pattern. In many early literacy classrooms, the e is called “bossy e,” “magic e,” etc. This is the teacher’s choice. The main concept to teach is that the e makes the vowel say its name. An anchor chart is recommended to create, with student input, so the CVCe pattern can be referenced visually. Sometimes students can only decode in isolation. It is important to help students transition and apply CVCe decoding to familiar texts. </a:t>
            </a:r>
            <a:endParaRPr sz="1200"/>
          </a:p>
        </p:txBody>
      </p:sp>
      <p:graphicFrame>
        <p:nvGraphicFramePr>
          <p:cNvPr id="60" name="Google Shape;60;p13"/>
          <p:cNvGraphicFramePr/>
          <p:nvPr/>
        </p:nvGraphicFramePr>
        <p:xfrm>
          <a:off x="466675" y="6241063"/>
          <a:ext cx="3000000" cy="3000000"/>
        </p:xfrm>
        <a:graphic>
          <a:graphicData uri="http://schemas.openxmlformats.org/drawingml/2006/table">
            <a:tbl>
              <a:tblPr>
                <a:noFill/>
                <a:tableStyleId>{727B7D27-4AB0-4288-8D4C-58C00F6C8999}</a:tableStyleId>
              </a:tblPr>
              <a:tblGrid>
                <a:gridCol w="1696025"/>
                <a:gridCol w="1696025"/>
                <a:gridCol w="1696025"/>
                <a:gridCol w="1696025"/>
              </a:tblGrid>
              <a:tr h="295275">
                <a:tc>
                  <a:txBody>
                    <a:bodyPr/>
                    <a:lstStyle/>
                    <a:p>
                      <a:pPr indent="0" lvl="0" marL="0" rtl="0" algn="just">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I can use the tape. </a:t>
                      </a:r>
                      <a:endParaRPr/>
                    </a:p>
                  </a:txBody>
                  <a:tcPr marT="91425" marB="91425" marR="91425" marL="91425"/>
                </a:tc>
                <a:tc>
                  <a:txBody>
                    <a:bodyPr/>
                    <a:lstStyle/>
                    <a:p>
                      <a:pPr indent="0" lvl="0" marL="0" rtl="0" algn="just">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Dad has a red cane. </a:t>
                      </a:r>
                      <a:endParaRPr/>
                    </a:p>
                  </a:txBody>
                  <a:tcPr marT="91425" marB="91425" marR="91425" marL="91425"/>
                </a:tc>
                <a:tc>
                  <a:txBody>
                    <a:bodyPr/>
                    <a:lstStyle/>
                    <a:p>
                      <a:pPr indent="0" lvl="0" marL="0" rtl="0" algn="just">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Mom made a big cake. </a:t>
                      </a:r>
                      <a:endParaRPr/>
                    </a:p>
                  </a:txBody>
                  <a:tcPr marT="91425" marB="91425" marR="91425" marL="91425"/>
                </a:tc>
                <a:tc>
                  <a:txBody>
                    <a:bodyPr/>
                    <a:lstStyle/>
                    <a:p>
                      <a:pPr indent="0" lvl="0" marL="0" rtl="0" algn="just">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 She has a red robe.	</a:t>
                      </a:r>
                      <a:endParaRPr/>
                    </a:p>
                  </a:txBody>
                  <a:tcPr marT="91425" marB="91425" marR="91425" marL="91425"/>
                </a:tc>
              </a:tr>
              <a:tr h="381000">
                <a:tc>
                  <a:txBody>
                    <a:bodyPr/>
                    <a:lstStyle/>
                    <a:p>
                      <a:pPr indent="0" lvl="0" marL="0" rtl="0" algn="just">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He can play a tune. 	</a:t>
                      </a:r>
                      <a:endParaRPr/>
                    </a:p>
                  </a:txBody>
                  <a:tcPr marT="91425" marB="91425" marR="91425" marL="91425"/>
                </a:tc>
                <a:tc>
                  <a:txBody>
                    <a:bodyPr/>
                    <a:lstStyle/>
                    <a:p>
                      <a:pPr indent="0" lvl="0" marL="0" rtl="0" algn="just">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I will ride the bike.</a:t>
                      </a:r>
                      <a:endParaRPr/>
                    </a:p>
                  </a:txBody>
                  <a:tcPr marT="91425" marB="91425" marR="91425" marL="91425"/>
                </a:tc>
                <a:tc>
                  <a:txBody>
                    <a:bodyPr/>
                    <a:lstStyle/>
                    <a:p>
                      <a:pPr indent="0" lvl="0" marL="0" rtl="0" algn="just">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The dog has a bone.	</a:t>
                      </a:r>
                      <a:endParaRPr/>
                    </a:p>
                  </a:txBody>
                  <a:tcPr marT="91425" marB="91425" marR="91425" marL="91425"/>
                </a:tc>
                <a:tc>
                  <a:txBody>
                    <a:bodyPr/>
                    <a:lstStyle/>
                    <a:p>
                      <a:pPr indent="0" lvl="0" marL="0" rtl="0" algn="just">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The hat is for sale.</a:t>
                      </a:r>
                      <a:endParaRPr/>
                    </a:p>
                  </a:txBody>
                  <a:tcPr marT="91425" marB="91425" marR="91425" marL="91425"/>
                </a:tc>
              </a:tr>
            </a:tbl>
          </a:graphicData>
        </a:graphic>
      </p:graphicFrame>
      <p:graphicFrame>
        <p:nvGraphicFramePr>
          <p:cNvPr id="61" name="Google Shape;61;p13"/>
          <p:cNvGraphicFramePr/>
          <p:nvPr/>
        </p:nvGraphicFramePr>
        <p:xfrm>
          <a:off x="464513" y="7142508"/>
          <a:ext cx="3000000" cy="3000000"/>
        </p:xfrm>
        <a:graphic>
          <a:graphicData uri="http://schemas.openxmlformats.org/drawingml/2006/table">
            <a:tbl>
              <a:tblPr>
                <a:noFill/>
                <a:tableStyleId>{727B7D27-4AB0-4288-8D4C-58C00F6C8999}</a:tableStyleId>
              </a:tblPr>
              <a:tblGrid>
                <a:gridCol w="1368675"/>
                <a:gridCol w="1368675"/>
                <a:gridCol w="1368675"/>
                <a:gridCol w="1368675"/>
                <a:gridCol w="1368675"/>
              </a:tblGrid>
              <a:tr h="670575">
                <a:tc gridSpan="5">
                  <a:txBody>
                    <a:bodyPr/>
                    <a:lstStyle/>
                    <a:p>
                      <a:pPr indent="0" lvl="0" marL="0" rtl="0" algn="l">
                        <a:spcBef>
                          <a:spcPts val="0"/>
                        </a:spcBef>
                        <a:spcAft>
                          <a:spcPts val="0"/>
                        </a:spcAft>
                        <a:buNone/>
                      </a:pPr>
                      <a:r>
                        <a:rPr b="1" lang="en">
                          <a:latin typeface="Calibri"/>
                          <a:ea typeface="Calibri"/>
                          <a:cs typeface="Calibri"/>
                          <a:sym typeface="Calibri"/>
                        </a:rPr>
                        <a:t>Recording: </a:t>
                      </a:r>
                      <a:r>
                        <a:rPr lang="en">
                          <a:solidFill>
                            <a:schemeClr val="dk1"/>
                          </a:solidFill>
                          <a:latin typeface="Calibri"/>
                          <a:ea typeface="Calibri"/>
                          <a:cs typeface="Calibri"/>
                          <a:sym typeface="Calibri"/>
                        </a:rPr>
                        <a:t>Mark Y if the student was able to read the sentence; mark N if they could not.</a:t>
                      </a:r>
                      <a:endParaRPr>
                        <a:latin typeface="Calibri"/>
                        <a:ea typeface="Calibri"/>
                        <a:cs typeface="Calibri"/>
                        <a:sym typeface="Calibri"/>
                      </a:endParaRPr>
                    </a:p>
                  </a:txBody>
                  <a:tcPr marT="0" marB="0" marR="0" marL="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tcPr>
                </a:tc>
                <a:tc hMerge="1"/>
                <a:tc hMerge="1"/>
                <a:tc hMerge="1"/>
                <a:tc hMerge="1"/>
              </a:tr>
            </a:tbl>
          </a:graphicData>
        </a:graphic>
      </p:graphicFrame>
      <p:graphicFrame>
        <p:nvGraphicFramePr>
          <p:cNvPr id="62" name="Google Shape;62;p13"/>
          <p:cNvGraphicFramePr/>
          <p:nvPr/>
        </p:nvGraphicFramePr>
        <p:xfrm>
          <a:off x="437000" y="7495408"/>
          <a:ext cx="3000000" cy="3000000"/>
        </p:xfrm>
        <a:graphic>
          <a:graphicData uri="http://schemas.openxmlformats.org/drawingml/2006/table">
            <a:tbl>
              <a:tblPr>
                <a:noFill/>
                <a:tableStyleId>{727B7D27-4AB0-4288-8D4C-58C00F6C8999}</a:tableStyleId>
              </a:tblPr>
              <a:tblGrid>
                <a:gridCol w="1140575"/>
                <a:gridCol w="1140575"/>
                <a:gridCol w="1140575"/>
                <a:gridCol w="1140575"/>
                <a:gridCol w="1140575"/>
                <a:gridCol w="1140575"/>
              </a:tblGrid>
              <a:tr h="229250">
                <a:tc>
                  <a:txBody>
                    <a:bodyPr/>
                    <a:lstStyle/>
                    <a:p>
                      <a:pPr indent="0" lvl="0" marL="0" rtl="0" algn="ctr">
                        <a:spcBef>
                          <a:spcPts val="0"/>
                        </a:spcBef>
                        <a:spcAft>
                          <a:spcPts val="0"/>
                        </a:spcAft>
                        <a:buNone/>
                      </a:pPr>
                      <a:r>
                        <a:rPr b="1" lang="en" sz="1200">
                          <a:latin typeface="Calibri"/>
                          <a:ea typeface="Calibri"/>
                          <a:cs typeface="Calibri"/>
                          <a:sym typeface="Calibri"/>
                        </a:rPr>
                        <a:t>Student names</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r>
              <a:tr h="229250">
                <a:tc>
                  <a:txBody>
                    <a:bodyPr/>
                    <a:lstStyle/>
                    <a:p>
                      <a:pPr indent="0" lvl="0" marL="0" rtl="0" algn="ctr">
                        <a:spcBef>
                          <a:spcPts val="0"/>
                        </a:spcBef>
                        <a:spcAft>
                          <a:spcPts val="0"/>
                        </a:spcAft>
                        <a:buNone/>
                      </a:pPr>
                      <a:r>
                        <a:rPr b="1" lang="en" sz="1200">
                          <a:latin typeface="Calibri"/>
                          <a:ea typeface="Calibri"/>
                          <a:cs typeface="Calibri"/>
                          <a:sym typeface="Calibri"/>
                        </a:rPr>
                        <a:t>Sentences</a:t>
                      </a:r>
                      <a:endParaRPr sz="1200"/>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F3F3F3"/>
                    </a:solidFill>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r>
              <a:tr h="229250">
                <a:tc>
                  <a:txBody>
                    <a:bodyPr/>
                    <a:lstStyle/>
                    <a:p>
                      <a:pPr indent="0" lvl="0" marL="0" rtl="0" algn="l">
                        <a:spcBef>
                          <a:spcPts val="0"/>
                        </a:spcBef>
                        <a:spcAft>
                          <a:spcPts val="0"/>
                        </a:spcAft>
                        <a:buNone/>
                      </a:pPr>
                      <a:r>
                        <a:t/>
                      </a:r>
                      <a:endParaRPr>
                        <a:highlight>
                          <a:srgbClr val="F3F3F3"/>
                        </a:highlight>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F3F3F3"/>
                    </a:solidFill>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r>
              <a:tr h="229250">
                <a:tc>
                  <a:txBody>
                    <a:bodyPr/>
                    <a:lstStyle/>
                    <a:p>
                      <a:pPr indent="0" lvl="0" marL="0" rtl="0" algn="ctr">
                        <a:spcBef>
                          <a:spcPts val="0"/>
                        </a:spcBef>
                        <a:spcAft>
                          <a:spcPts val="0"/>
                        </a:spcAft>
                        <a:buNone/>
                      </a:pPr>
                      <a:r>
                        <a:t/>
                      </a:r>
                      <a:endParaRPr b="1">
                        <a:highlight>
                          <a:srgbClr val="F3F3F3"/>
                        </a:highlight>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F3F3F3"/>
                    </a:solidFill>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r>
              <a:tr h="229250">
                <a:tc>
                  <a:txBody>
                    <a:bodyPr/>
                    <a:lstStyle/>
                    <a:p>
                      <a:pPr indent="0" lvl="0" marL="0" rtl="0" algn="ctr">
                        <a:spcBef>
                          <a:spcPts val="0"/>
                        </a:spcBef>
                        <a:spcAft>
                          <a:spcPts val="0"/>
                        </a:spcAft>
                        <a:buNone/>
                      </a:pPr>
                      <a:r>
                        <a:t/>
                      </a:r>
                      <a:endParaRPr b="1">
                        <a:highlight>
                          <a:srgbClr val="F3F3F3"/>
                        </a:highlight>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F3F3F3"/>
                    </a:solidFill>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r>
              <a:tr h="229250">
                <a:tc>
                  <a:txBody>
                    <a:bodyPr/>
                    <a:lstStyle/>
                    <a:p>
                      <a:pPr indent="0" lvl="0" marL="0" rtl="0" algn="ctr">
                        <a:spcBef>
                          <a:spcPts val="0"/>
                        </a:spcBef>
                        <a:spcAft>
                          <a:spcPts val="0"/>
                        </a:spcAft>
                        <a:buNone/>
                      </a:pPr>
                      <a:r>
                        <a:t/>
                      </a:r>
                      <a:endParaRPr b="1">
                        <a:highlight>
                          <a:srgbClr val="F3F3F3"/>
                        </a:highlight>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F3F3F3"/>
                    </a:solidFill>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r>
              <a:tr h="229250">
                <a:tc>
                  <a:txBody>
                    <a:bodyPr/>
                    <a:lstStyle/>
                    <a:p>
                      <a:pPr indent="0" lvl="0" marL="0" rtl="0" algn="ctr">
                        <a:spcBef>
                          <a:spcPts val="0"/>
                        </a:spcBef>
                        <a:spcAft>
                          <a:spcPts val="0"/>
                        </a:spcAft>
                        <a:buNone/>
                      </a:pPr>
                      <a:r>
                        <a:t/>
                      </a:r>
                      <a:endParaRPr b="1">
                        <a:highlight>
                          <a:srgbClr val="F3F3F3"/>
                        </a:highlight>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F3F3F3"/>
                    </a:solidFill>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66" name="Shape 66"/>
        <p:cNvGrpSpPr/>
        <p:nvPr/>
      </p:nvGrpSpPr>
      <p:grpSpPr>
        <a:xfrm>
          <a:off x="0" y="0"/>
          <a:ext cx="0" cy="0"/>
          <a:chOff x="0" y="0"/>
          <a:chExt cx="0" cy="0"/>
        </a:xfrm>
      </p:grpSpPr>
      <p:pic>
        <p:nvPicPr>
          <p:cNvPr id="67" name="Google Shape;67;p14"/>
          <p:cNvPicPr preferRelativeResize="0"/>
          <p:nvPr/>
        </p:nvPicPr>
        <p:blipFill>
          <a:blip r:embed="rId3">
            <a:alphaModFix/>
          </a:blip>
          <a:stretch>
            <a:fillRect/>
          </a:stretch>
        </p:blipFill>
        <p:spPr>
          <a:xfrm>
            <a:off x="0" y="9471725"/>
            <a:ext cx="7772400" cy="803975"/>
          </a:xfrm>
          <a:prstGeom prst="rect">
            <a:avLst/>
          </a:prstGeom>
          <a:noFill/>
          <a:ln>
            <a:noFill/>
          </a:ln>
        </p:spPr>
      </p:pic>
      <p:pic>
        <p:nvPicPr>
          <p:cNvPr id="68" name="Google Shape;68;p14"/>
          <p:cNvPicPr preferRelativeResize="0"/>
          <p:nvPr/>
        </p:nvPicPr>
        <p:blipFill rotWithShape="1">
          <a:blip r:embed="rId4">
            <a:alphaModFix/>
          </a:blip>
          <a:srcRect b="2954" l="0" r="0" t="2954"/>
          <a:stretch/>
        </p:blipFill>
        <p:spPr>
          <a:xfrm>
            <a:off x="0" y="-114300"/>
            <a:ext cx="7772400" cy="1343025"/>
          </a:xfrm>
          <a:prstGeom prst="rect">
            <a:avLst/>
          </a:prstGeom>
          <a:noFill/>
          <a:ln>
            <a:noFill/>
          </a:ln>
        </p:spPr>
      </p:pic>
      <p:graphicFrame>
        <p:nvGraphicFramePr>
          <p:cNvPr id="69" name="Google Shape;69;p14"/>
          <p:cNvGraphicFramePr/>
          <p:nvPr/>
        </p:nvGraphicFramePr>
        <p:xfrm>
          <a:off x="464513" y="1584308"/>
          <a:ext cx="3000000" cy="3000000"/>
        </p:xfrm>
        <a:graphic>
          <a:graphicData uri="http://schemas.openxmlformats.org/drawingml/2006/table">
            <a:tbl>
              <a:tblPr>
                <a:noFill/>
                <a:tableStyleId>{727B7D27-4AB0-4288-8D4C-58C00F6C8999}</a:tableStyleId>
              </a:tblPr>
              <a:tblGrid>
                <a:gridCol w="1368675"/>
                <a:gridCol w="1368675"/>
                <a:gridCol w="1368675"/>
                <a:gridCol w="1368675"/>
                <a:gridCol w="1368675"/>
              </a:tblGrid>
              <a:tr h="670575">
                <a:tc gridSpan="5">
                  <a:txBody>
                    <a:bodyPr/>
                    <a:lstStyle/>
                    <a:p>
                      <a:pPr indent="0" lvl="0" marL="0" rtl="0" algn="l">
                        <a:spcBef>
                          <a:spcPts val="0"/>
                        </a:spcBef>
                        <a:spcAft>
                          <a:spcPts val="0"/>
                        </a:spcAft>
                        <a:buNone/>
                      </a:pPr>
                      <a:r>
                        <a:rPr b="1" lang="en">
                          <a:latin typeface="Calibri"/>
                          <a:ea typeface="Calibri"/>
                          <a:cs typeface="Calibri"/>
                          <a:sym typeface="Calibri"/>
                        </a:rPr>
                        <a:t>Recording: </a:t>
                      </a:r>
                      <a:r>
                        <a:rPr lang="en">
                          <a:solidFill>
                            <a:schemeClr val="dk1"/>
                          </a:solidFill>
                          <a:latin typeface="Calibri"/>
                          <a:ea typeface="Calibri"/>
                          <a:cs typeface="Calibri"/>
                          <a:sym typeface="Calibri"/>
                        </a:rPr>
                        <a:t>Mark Y if the student was able to read the sentence; mark N if they could not.</a:t>
                      </a:r>
                      <a:endParaRPr>
                        <a:latin typeface="Calibri"/>
                        <a:ea typeface="Calibri"/>
                        <a:cs typeface="Calibri"/>
                        <a:sym typeface="Calibri"/>
                      </a:endParaRPr>
                    </a:p>
                  </a:txBody>
                  <a:tcPr marT="0" marB="0" marR="0" marL="0">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hMerge="1"/>
                <a:tc hMerge="1"/>
                <a:tc hMerge="1"/>
                <a:tc hMerge="1"/>
              </a:tr>
            </a:tbl>
          </a:graphicData>
        </a:graphic>
      </p:graphicFrame>
      <p:graphicFrame>
        <p:nvGraphicFramePr>
          <p:cNvPr id="70" name="Google Shape;70;p14"/>
          <p:cNvGraphicFramePr/>
          <p:nvPr/>
        </p:nvGraphicFramePr>
        <p:xfrm>
          <a:off x="464475" y="2126182"/>
          <a:ext cx="3000000" cy="3000000"/>
        </p:xfrm>
        <a:graphic>
          <a:graphicData uri="http://schemas.openxmlformats.org/drawingml/2006/table">
            <a:tbl>
              <a:tblPr>
                <a:noFill/>
                <a:tableStyleId>{727B7D27-4AB0-4288-8D4C-58C00F6C8999}</a:tableStyleId>
              </a:tblPr>
              <a:tblGrid>
                <a:gridCol w="1140575"/>
                <a:gridCol w="1140575"/>
                <a:gridCol w="1140575"/>
                <a:gridCol w="1140575"/>
                <a:gridCol w="1140575"/>
                <a:gridCol w="1140575"/>
              </a:tblGrid>
              <a:tr h="229250">
                <a:tc>
                  <a:txBody>
                    <a:bodyPr/>
                    <a:lstStyle/>
                    <a:p>
                      <a:pPr indent="0" lvl="0" marL="0" rtl="0" algn="ctr">
                        <a:spcBef>
                          <a:spcPts val="0"/>
                        </a:spcBef>
                        <a:spcAft>
                          <a:spcPts val="0"/>
                        </a:spcAft>
                        <a:buNone/>
                      </a:pPr>
                      <a:r>
                        <a:rPr b="1" lang="en">
                          <a:latin typeface="Calibri"/>
                          <a:ea typeface="Calibri"/>
                          <a:cs typeface="Calibri"/>
                          <a:sym typeface="Calibri"/>
                        </a:rPr>
                        <a:t>Student names</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r>
              <a:tr h="229250">
                <a:tc>
                  <a:txBody>
                    <a:bodyPr/>
                    <a:lstStyle/>
                    <a:p>
                      <a:pPr indent="0" lvl="0" marL="0" rtl="0" algn="r">
                        <a:spcBef>
                          <a:spcPts val="0"/>
                        </a:spcBef>
                        <a:spcAft>
                          <a:spcPts val="0"/>
                        </a:spcAft>
                        <a:buNone/>
                      </a:pPr>
                      <a:r>
                        <a:rPr b="1" lang="en">
                          <a:latin typeface="Calibri"/>
                          <a:ea typeface="Calibri"/>
                          <a:cs typeface="Calibri"/>
                          <a:sym typeface="Calibri"/>
                        </a:rPr>
                        <a:t>Sentences</a:t>
                      </a:r>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F3F3F3"/>
                    </a:solidFill>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r>
              <a:tr h="229250">
                <a:tc>
                  <a:txBody>
                    <a:bodyPr/>
                    <a:lstStyle/>
                    <a:p>
                      <a:pPr indent="0" lvl="0" marL="0" rtl="0" algn="l">
                        <a:spcBef>
                          <a:spcPts val="0"/>
                        </a:spcBef>
                        <a:spcAft>
                          <a:spcPts val="0"/>
                        </a:spcAft>
                        <a:buNone/>
                      </a:pPr>
                      <a:r>
                        <a:t/>
                      </a:r>
                      <a:endParaRPr>
                        <a:highlight>
                          <a:srgbClr val="F3F3F3"/>
                        </a:highlight>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F3F3F3"/>
                    </a:solidFill>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r>
              <a:tr h="229250">
                <a:tc>
                  <a:txBody>
                    <a:bodyPr/>
                    <a:lstStyle/>
                    <a:p>
                      <a:pPr indent="0" lvl="0" marL="0" rtl="0" algn="ctr">
                        <a:spcBef>
                          <a:spcPts val="0"/>
                        </a:spcBef>
                        <a:spcAft>
                          <a:spcPts val="0"/>
                        </a:spcAft>
                        <a:buNone/>
                      </a:pPr>
                      <a:r>
                        <a:t/>
                      </a:r>
                      <a:endParaRPr b="1">
                        <a:highlight>
                          <a:srgbClr val="F3F3F3"/>
                        </a:highlight>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F3F3F3"/>
                    </a:solidFill>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r>
              <a:tr h="229250">
                <a:tc>
                  <a:txBody>
                    <a:bodyPr/>
                    <a:lstStyle/>
                    <a:p>
                      <a:pPr indent="0" lvl="0" marL="0" rtl="0" algn="ctr">
                        <a:spcBef>
                          <a:spcPts val="0"/>
                        </a:spcBef>
                        <a:spcAft>
                          <a:spcPts val="0"/>
                        </a:spcAft>
                        <a:buNone/>
                      </a:pPr>
                      <a:r>
                        <a:t/>
                      </a:r>
                      <a:endParaRPr b="1">
                        <a:highlight>
                          <a:srgbClr val="F3F3F3"/>
                        </a:highlight>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F3F3F3"/>
                    </a:solidFill>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r>
              <a:tr h="229250">
                <a:tc>
                  <a:txBody>
                    <a:bodyPr/>
                    <a:lstStyle/>
                    <a:p>
                      <a:pPr indent="0" lvl="0" marL="0" rtl="0" algn="ctr">
                        <a:spcBef>
                          <a:spcPts val="0"/>
                        </a:spcBef>
                        <a:spcAft>
                          <a:spcPts val="0"/>
                        </a:spcAft>
                        <a:buNone/>
                      </a:pPr>
                      <a:r>
                        <a:t/>
                      </a:r>
                      <a:endParaRPr b="1">
                        <a:highlight>
                          <a:srgbClr val="F3F3F3"/>
                        </a:highlight>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F3F3F3"/>
                    </a:solidFill>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r>
              <a:tr h="229250">
                <a:tc>
                  <a:txBody>
                    <a:bodyPr/>
                    <a:lstStyle/>
                    <a:p>
                      <a:pPr indent="0" lvl="0" marL="0" rtl="0" algn="ctr">
                        <a:spcBef>
                          <a:spcPts val="0"/>
                        </a:spcBef>
                        <a:spcAft>
                          <a:spcPts val="0"/>
                        </a:spcAft>
                        <a:buNone/>
                      </a:pPr>
                      <a:r>
                        <a:t/>
                      </a:r>
                      <a:endParaRPr b="1">
                        <a:highlight>
                          <a:srgbClr val="F3F3F3"/>
                        </a:highlight>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F3F3F3"/>
                    </a:solidFill>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r>
            </a:tbl>
          </a:graphicData>
        </a:graphic>
      </p:graphicFrame>
      <p:graphicFrame>
        <p:nvGraphicFramePr>
          <p:cNvPr id="71" name="Google Shape;71;p14"/>
          <p:cNvGraphicFramePr/>
          <p:nvPr/>
        </p:nvGraphicFramePr>
        <p:xfrm>
          <a:off x="464475" y="3873383"/>
          <a:ext cx="3000000" cy="3000000"/>
        </p:xfrm>
        <a:graphic>
          <a:graphicData uri="http://schemas.openxmlformats.org/drawingml/2006/table">
            <a:tbl>
              <a:tblPr>
                <a:noFill/>
                <a:tableStyleId>{727B7D27-4AB0-4288-8D4C-58C00F6C8999}</a:tableStyleId>
              </a:tblPr>
              <a:tblGrid>
                <a:gridCol w="1140575"/>
                <a:gridCol w="1140575"/>
                <a:gridCol w="1140575"/>
                <a:gridCol w="1140575"/>
                <a:gridCol w="1140575"/>
                <a:gridCol w="1140575"/>
              </a:tblGrid>
              <a:tr h="229250">
                <a:tc>
                  <a:txBody>
                    <a:bodyPr/>
                    <a:lstStyle/>
                    <a:p>
                      <a:pPr indent="0" lvl="0" marL="0" rtl="0" algn="ctr">
                        <a:spcBef>
                          <a:spcPts val="0"/>
                        </a:spcBef>
                        <a:spcAft>
                          <a:spcPts val="0"/>
                        </a:spcAft>
                        <a:buNone/>
                      </a:pPr>
                      <a:r>
                        <a:rPr b="1" lang="en">
                          <a:latin typeface="Calibri"/>
                          <a:ea typeface="Calibri"/>
                          <a:cs typeface="Calibri"/>
                          <a:sym typeface="Calibri"/>
                        </a:rPr>
                        <a:t>Student names</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r>
              <a:tr h="229250">
                <a:tc>
                  <a:txBody>
                    <a:bodyPr/>
                    <a:lstStyle/>
                    <a:p>
                      <a:pPr indent="0" lvl="0" marL="0" rtl="0" algn="r">
                        <a:spcBef>
                          <a:spcPts val="0"/>
                        </a:spcBef>
                        <a:spcAft>
                          <a:spcPts val="0"/>
                        </a:spcAft>
                        <a:buNone/>
                      </a:pPr>
                      <a:r>
                        <a:rPr b="1" lang="en">
                          <a:latin typeface="Calibri"/>
                          <a:ea typeface="Calibri"/>
                          <a:cs typeface="Calibri"/>
                          <a:sym typeface="Calibri"/>
                        </a:rPr>
                        <a:t>Sentences</a:t>
                      </a:r>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F3F3F3"/>
                    </a:solidFill>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r>
              <a:tr h="229250">
                <a:tc>
                  <a:txBody>
                    <a:bodyPr/>
                    <a:lstStyle/>
                    <a:p>
                      <a:pPr indent="0" lvl="0" marL="0" rtl="0" algn="l">
                        <a:spcBef>
                          <a:spcPts val="0"/>
                        </a:spcBef>
                        <a:spcAft>
                          <a:spcPts val="0"/>
                        </a:spcAft>
                        <a:buNone/>
                      </a:pPr>
                      <a:r>
                        <a:t/>
                      </a:r>
                      <a:endParaRPr>
                        <a:highlight>
                          <a:srgbClr val="F3F3F3"/>
                        </a:highlight>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F3F3F3"/>
                    </a:solidFill>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r>
              <a:tr h="229250">
                <a:tc>
                  <a:txBody>
                    <a:bodyPr/>
                    <a:lstStyle/>
                    <a:p>
                      <a:pPr indent="0" lvl="0" marL="0" rtl="0" algn="ctr">
                        <a:spcBef>
                          <a:spcPts val="0"/>
                        </a:spcBef>
                        <a:spcAft>
                          <a:spcPts val="0"/>
                        </a:spcAft>
                        <a:buNone/>
                      </a:pPr>
                      <a:r>
                        <a:t/>
                      </a:r>
                      <a:endParaRPr b="1">
                        <a:highlight>
                          <a:srgbClr val="F3F3F3"/>
                        </a:highlight>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F3F3F3"/>
                    </a:solidFill>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r>
              <a:tr h="229250">
                <a:tc>
                  <a:txBody>
                    <a:bodyPr/>
                    <a:lstStyle/>
                    <a:p>
                      <a:pPr indent="0" lvl="0" marL="0" rtl="0" algn="ctr">
                        <a:spcBef>
                          <a:spcPts val="0"/>
                        </a:spcBef>
                        <a:spcAft>
                          <a:spcPts val="0"/>
                        </a:spcAft>
                        <a:buNone/>
                      </a:pPr>
                      <a:r>
                        <a:t/>
                      </a:r>
                      <a:endParaRPr b="1">
                        <a:highlight>
                          <a:srgbClr val="F3F3F3"/>
                        </a:highlight>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F3F3F3"/>
                    </a:solidFill>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r>
              <a:tr h="229250">
                <a:tc>
                  <a:txBody>
                    <a:bodyPr/>
                    <a:lstStyle/>
                    <a:p>
                      <a:pPr indent="0" lvl="0" marL="0" rtl="0" algn="ctr">
                        <a:spcBef>
                          <a:spcPts val="0"/>
                        </a:spcBef>
                        <a:spcAft>
                          <a:spcPts val="0"/>
                        </a:spcAft>
                        <a:buNone/>
                      </a:pPr>
                      <a:r>
                        <a:t/>
                      </a:r>
                      <a:endParaRPr b="1">
                        <a:highlight>
                          <a:srgbClr val="F3F3F3"/>
                        </a:highlight>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F3F3F3"/>
                    </a:solidFill>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r>
              <a:tr h="229250">
                <a:tc>
                  <a:txBody>
                    <a:bodyPr/>
                    <a:lstStyle/>
                    <a:p>
                      <a:pPr indent="0" lvl="0" marL="0" rtl="0" algn="ctr">
                        <a:spcBef>
                          <a:spcPts val="0"/>
                        </a:spcBef>
                        <a:spcAft>
                          <a:spcPts val="0"/>
                        </a:spcAft>
                        <a:buNone/>
                      </a:pPr>
                      <a:r>
                        <a:t/>
                      </a:r>
                      <a:endParaRPr b="1">
                        <a:highlight>
                          <a:srgbClr val="F3F3F3"/>
                        </a:highlight>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F3F3F3"/>
                    </a:solidFill>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r>
            </a:tbl>
          </a:graphicData>
        </a:graphic>
      </p:graphicFrame>
      <p:graphicFrame>
        <p:nvGraphicFramePr>
          <p:cNvPr id="72" name="Google Shape;72;p14"/>
          <p:cNvGraphicFramePr/>
          <p:nvPr/>
        </p:nvGraphicFramePr>
        <p:xfrm>
          <a:off x="464488" y="5620583"/>
          <a:ext cx="3000000" cy="3000000"/>
        </p:xfrm>
        <a:graphic>
          <a:graphicData uri="http://schemas.openxmlformats.org/drawingml/2006/table">
            <a:tbl>
              <a:tblPr>
                <a:noFill/>
                <a:tableStyleId>{727B7D27-4AB0-4288-8D4C-58C00F6C8999}</a:tableStyleId>
              </a:tblPr>
              <a:tblGrid>
                <a:gridCol w="1140575"/>
                <a:gridCol w="1140575"/>
                <a:gridCol w="1140575"/>
                <a:gridCol w="1140575"/>
                <a:gridCol w="1140575"/>
                <a:gridCol w="1140575"/>
              </a:tblGrid>
              <a:tr h="229250">
                <a:tc>
                  <a:txBody>
                    <a:bodyPr/>
                    <a:lstStyle/>
                    <a:p>
                      <a:pPr indent="0" lvl="0" marL="0" rtl="0" algn="ctr">
                        <a:spcBef>
                          <a:spcPts val="0"/>
                        </a:spcBef>
                        <a:spcAft>
                          <a:spcPts val="0"/>
                        </a:spcAft>
                        <a:buNone/>
                      </a:pPr>
                      <a:r>
                        <a:rPr b="1" lang="en">
                          <a:latin typeface="Calibri"/>
                          <a:ea typeface="Calibri"/>
                          <a:cs typeface="Calibri"/>
                          <a:sym typeface="Calibri"/>
                        </a:rPr>
                        <a:t>Student names</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r>
              <a:tr h="229250">
                <a:tc>
                  <a:txBody>
                    <a:bodyPr/>
                    <a:lstStyle/>
                    <a:p>
                      <a:pPr indent="0" lvl="0" marL="0" rtl="0" algn="r">
                        <a:spcBef>
                          <a:spcPts val="0"/>
                        </a:spcBef>
                        <a:spcAft>
                          <a:spcPts val="0"/>
                        </a:spcAft>
                        <a:buNone/>
                      </a:pPr>
                      <a:r>
                        <a:rPr b="1" lang="en">
                          <a:latin typeface="Calibri"/>
                          <a:ea typeface="Calibri"/>
                          <a:cs typeface="Calibri"/>
                          <a:sym typeface="Calibri"/>
                        </a:rPr>
                        <a:t>Sentences</a:t>
                      </a:r>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F3F3F3"/>
                    </a:solidFill>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r>
              <a:tr h="229250">
                <a:tc>
                  <a:txBody>
                    <a:bodyPr/>
                    <a:lstStyle/>
                    <a:p>
                      <a:pPr indent="0" lvl="0" marL="0" rtl="0" algn="l">
                        <a:spcBef>
                          <a:spcPts val="0"/>
                        </a:spcBef>
                        <a:spcAft>
                          <a:spcPts val="0"/>
                        </a:spcAft>
                        <a:buNone/>
                      </a:pPr>
                      <a:r>
                        <a:t/>
                      </a:r>
                      <a:endParaRPr>
                        <a:highlight>
                          <a:srgbClr val="F3F3F3"/>
                        </a:highlight>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F3F3F3"/>
                    </a:solidFill>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r>
              <a:tr h="229250">
                <a:tc>
                  <a:txBody>
                    <a:bodyPr/>
                    <a:lstStyle/>
                    <a:p>
                      <a:pPr indent="0" lvl="0" marL="0" rtl="0" algn="ctr">
                        <a:spcBef>
                          <a:spcPts val="0"/>
                        </a:spcBef>
                        <a:spcAft>
                          <a:spcPts val="0"/>
                        </a:spcAft>
                        <a:buNone/>
                      </a:pPr>
                      <a:r>
                        <a:t/>
                      </a:r>
                      <a:endParaRPr b="1">
                        <a:highlight>
                          <a:srgbClr val="F3F3F3"/>
                        </a:highlight>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F3F3F3"/>
                    </a:solidFill>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r>
              <a:tr h="229250">
                <a:tc>
                  <a:txBody>
                    <a:bodyPr/>
                    <a:lstStyle/>
                    <a:p>
                      <a:pPr indent="0" lvl="0" marL="0" rtl="0" algn="ctr">
                        <a:spcBef>
                          <a:spcPts val="0"/>
                        </a:spcBef>
                        <a:spcAft>
                          <a:spcPts val="0"/>
                        </a:spcAft>
                        <a:buNone/>
                      </a:pPr>
                      <a:r>
                        <a:t/>
                      </a:r>
                      <a:endParaRPr b="1">
                        <a:highlight>
                          <a:srgbClr val="F3F3F3"/>
                        </a:highlight>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F3F3F3"/>
                    </a:solidFill>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r>
              <a:tr h="229250">
                <a:tc>
                  <a:txBody>
                    <a:bodyPr/>
                    <a:lstStyle/>
                    <a:p>
                      <a:pPr indent="0" lvl="0" marL="0" rtl="0" algn="ctr">
                        <a:spcBef>
                          <a:spcPts val="0"/>
                        </a:spcBef>
                        <a:spcAft>
                          <a:spcPts val="0"/>
                        </a:spcAft>
                        <a:buNone/>
                      </a:pPr>
                      <a:r>
                        <a:t/>
                      </a:r>
                      <a:endParaRPr b="1">
                        <a:highlight>
                          <a:srgbClr val="F3F3F3"/>
                        </a:highlight>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F3F3F3"/>
                    </a:solidFill>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r>
              <a:tr h="229250">
                <a:tc>
                  <a:txBody>
                    <a:bodyPr/>
                    <a:lstStyle/>
                    <a:p>
                      <a:pPr indent="0" lvl="0" marL="0" rtl="0" algn="ctr">
                        <a:spcBef>
                          <a:spcPts val="0"/>
                        </a:spcBef>
                        <a:spcAft>
                          <a:spcPts val="0"/>
                        </a:spcAft>
                        <a:buNone/>
                      </a:pPr>
                      <a:r>
                        <a:t/>
                      </a:r>
                      <a:endParaRPr b="1">
                        <a:highlight>
                          <a:srgbClr val="F3F3F3"/>
                        </a:highlight>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F3F3F3"/>
                    </a:solidFill>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r>
            </a:tbl>
          </a:graphicData>
        </a:graphic>
      </p:graphicFrame>
      <p:graphicFrame>
        <p:nvGraphicFramePr>
          <p:cNvPr id="73" name="Google Shape;73;p14"/>
          <p:cNvGraphicFramePr/>
          <p:nvPr/>
        </p:nvGraphicFramePr>
        <p:xfrm>
          <a:off x="464500" y="7367783"/>
          <a:ext cx="3000000" cy="3000000"/>
        </p:xfrm>
        <a:graphic>
          <a:graphicData uri="http://schemas.openxmlformats.org/drawingml/2006/table">
            <a:tbl>
              <a:tblPr>
                <a:noFill/>
                <a:tableStyleId>{727B7D27-4AB0-4288-8D4C-58C00F6C8999}</a:tableStyleId>
              </a:tblPr>
              <a:tblGrid>
                <a:gridCol w="1140575"/>
                <a:gridCol w="1140575"/>
                <a:gridCol w="1140575"/>
                <a:gridCol w="1140575"/>
                <a:gridCol w="1140575"/>
                <a:gridCol w="1140575"/>
              </a:tblGrid>
              <a:tr h="229250">
                <a:tc>
                  <a:txBody>
                    <a:bodyPr/>
                    <a:lstStyle/>
                    <a:p>
                      <a:pPr indent="0" lvl="0" marL="0" rtl="0" algn="ctr">
                        <a:spcBef>
                          <a:spcPts val="0"/>
                        </a:spcBef>
                        <a:spcAft>
                          <a:spcPts val="0"/>
                        </a:spcAft>
                        <a:buNone/>
                      </a:pPr>
                      <a:r>
                        <a:rPr b="1" lang="en">
                          <a:latin typeface="Calibri"/>
                          <a:ea typeface="Calibri"/>
                          <a:cs typeface="Calibri"/>
                          <a:sym typeface="Calibri"/>
                        </a:rPr>
                        <a:t>Student names</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r>
              <a:tr h="229250">
                <a:tc>
                  <a:txBody>
                    <a:bodyPr/>
                    <a:lstStyle/>
                    <a:p>
                      <a:pPr indent="0" lvl="0" marL="0" rtl="0" algn="r">
                        <a:spcBef>
                          <a:spcPts val="0"/>
                        </a:spcBef>
                        <a:spcAft>
                          <a:spcPts val="0"/>
                        </a:spcAft>
                        <a:buNone/>
                      </a:pPr>
                      <a:r>
                        <a:rPr b="1" lang="en">
                          <a:latin typeface="Calibri"/>
                          <a:ea typeface="Calibri"/>
                          <a:cs typeface="Calibri"/>
                          <a:sym typeface="Calibri"/>
                        </a:rPr>
                        <a:t>Sentences</a:t>
                      </a:r>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F3F3F3"/>
                    </a:solidFill>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r>
              <a:tr h="229250">
                <a:tc>
                  <a:txBody>
                    <a:bodyPr/>
                    <a:lstStyle/>
                    <a:p>
                      <a:pPr indent="0" lvl="0" marL="0" rtl="0" algn="l">
                        <a:spcBef>
                          <a:spcPts val="0"/>
                        </a:spcBef>
                        <a:spcAft>
                          <a:spcPts val="0"/>
                        </a:spcAft>
                        <a:buNone/>
                      </a:pPr>
                      <a:r>
                        <a:t/>
                      </a:r>
                      <a:endParaRPr>
                        <a:highlight>
                          <a:srgbClr val="F3F3F3"/>
                        </a:highlight>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F3F3F3"/>
                    </a:solidFill>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r>
              <a:tr h="229250">
                <a:tc>
                  <a:txBody>
                    <a:bodyPr/>
                    <a:lstStyle/>
                    <a:p>
                      <a:pPr indent="0" lvl="0" marL="0" rtl="0" algn="ctr">
                        <a:spcBef>
                          <a:spcPts val="0"/>
                        </a:spcBef>
                        <a:spcAft>
                          <a:spcPts val="0"/>
                        </a:spcAft>
                        <a:buNone/>
                      </a:pPr>
                      <a:r>
                        <a:t/>
                      </a:r>
                      <a:endParaRPr b="1">
                        <a:highlight>
                          <a:srgbClr val="F3F3F3"/>
                        </a:highlight>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F3F3F3"/>
                    </a:solidFill>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r>
              <a:tr h="229250">
                <a:tc>
                  <a:txBody>
                    <a:bodyPr/>
                    <a:lstStyle/>
                    <a:p>
                      <a:pPr indent="0" lvl="0" marL="0" rtl="0" algn="ctr">
                        <a:spcBef>
                          <a:spcPts val="0"/>
                        </a:spcBef>
                        <a:spcAft>
                          <a:spcPts val="0"/>
                        </a:spcAft>
                        <a:buNone/>
                      </a:pPr>
                      <a:r>
                        <a:t/>
                      </a:r>
                      <a:endParaRPr b="1">
                        <a:highlight>
                          <a:srgbClr val="F3F3F3"/>
                        </a:highlight>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F3F3F3"/>
                    </a:solidFill>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r>
              <a:tr h="229250">
                <a:tc>
                  <a:txBody>
                    <a:bodyPr/>
                    <a:lstStyle/>
                    <a:p>
                      <a:pPr indent="0" lvl="0" marL="0" rtl="0" algn="ctr">
                        <a:spcBef>
                          <a:spcPts val="0"/>
                        </a:spcBef>
                        <a:spcAft>
                          <a:spcPts val="0"/>
                        </a:spcAft>
                        <a:buNone/>
                      </a:pPr>
                      <a:r>
                        <a:t/>
                      </a:r>
                      <a:endParaRPr b="1">
                        <a:highlight>
                          <a:srgbClr val="F3F3F3"/>
                        </a:highlight>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F3F3F3"/>
                    </a:solidFill>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r>
              <a:tr h="229250">
                <a:tc>
                  <a:txBody>
                    <a:bodyPr/>
                    <a:lstStyle/>
                    <a:p>
                      <a:pPr indent="0" lvl="0" marL="0" rtl="0" algn="ctr">
                        <a:spcBef>
                          <a:spcPts val="0"/>
                        </a:spcBef>
                        <a:spcAft>
                          <a:spcPts val="0"/>
                        </a:spcAft>
                        <a:buNone/>
                      </a:pPr>
                      <a:r>
                        <a:t/>
                      </a:r>
                      <a:endParaRPr b="1">
                        <a:highlight>
                          <a:srgbClr val="F3F3F3"/>
                        </a:highlight>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F3F3F3"/>
                    </a:solidFill>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