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orient="horz" pos="204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646BC5-2E8E-4F1B-8C6A-524875430395}">
  <a:tblStyle styleId="{70646BC5-2E8E-4F1B-8C6A-52487543039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7CD9ED1-BC01-4653-A319-4C04F6EEABEC}"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044"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9471725"/>
            <a:ext cx="7772400" cy="803975"/>
          </a:xfrm>
          <a:prstGeom prst="rect">
            <a:avLst/>
          </a:prstGeom>
          <a:noFill/>
          <a:ln>
            <a:noFill/>
          </a:ln>
        </p:spPr>
      </p:pic>
      <p:pic>
        <p:nvPicPr>
          <p:cNvPr id="55" name="Google Shape;55;p13"/>
          <p:cNvPicPr preferRelativeResize="0"/>
          <p:nvPr/>
        </p:nvPicPr>
        <p:blipFill rotWithShape="1">
          <a:blip r:embed="rId4">
            <a:alphaModFix/>
          </a:blip>
          <a:srcRect b="2954" l="0" r="0" t="2954"/>
          <a:stretch/>
        </p:blipFill>
        <p:spPr>
          <a:xfrm>
            <a:off x="0" y="-114300"/>
            <a:ext cx="7772400" cy="1343025"/>
          </a:xfrm>
          <a:prstGeom prst="rect">
            <a:avLst/>
          </a:prstGeom>
          <a:noFill/>
          <a:ln>
            <a:noFill/>
          </a:ln>
        </p:spPr>
      </p:pic>
      <p:graphicFrame>
        <p:nvGraphicFramePr>
          <p:cNvPr id="56" name="Google Shape;56;p13"/>
          <p:cNvGraphicFramePr/>
          <p:nvPr/>
        </p:nvGraphicFramePr>
        <p:xfrm>
          <a:off x="466638" y="1400175"/>
          <a:ext cx="3000000" cy="3000000"/>
        </p:xfrm>
        <a:graphic>
          <a:graphicData uri="http://schemas.openxmlformats.org/drawingml/2006/table">
            <a:tbl>
              <a:tblPr>
                <a:noFill/>
                <a:tableStyleId>{70646BC5-2E8E-4F1B-8C6A-524875430395}</a:tableStyleId>
              </a:tblPr>
              <a:tblGrid>
                <a:gridCol w="802925"/>
                <a:gridCol w="2280425"/>
                <a:gridCol w="2057250"/>
                <a:gridCol w="1698525"/>
              </a:tblGrid>
              <a:tr h="548600">
                <a:tc>
                  <a:txBody>
                    <a:bodyPr/>
                    <a:lstStyle/>
                    <a:p>
                      <a:pPr indent="0" lvl="0" marL="0" rtl="0" algn="l">
                        <a:spcBef>
                          <a:spcPts val="0"/>
                        </a:spcBef>
                        <a:spcAft>
                          <a:spcPts val="0"/>
                        </a:spcAft>
                        <a:buNone/>
                      </a:pPr>
                      <a:r>
                        <a:rPr b="1" lang="en">
                          <a:latin typeface="Calibri"/>
                          <a:ea typeface="Calibri"/>
                          <a:cs typeface="Calibri"/>
                          <a:sym typeface="Calibri"/>
                        </a:rPr>
                        <a:t>Activity</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Identifying Rhyming Words </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l">
                        <a:spcBef>
                          <a:spcPts val="0"/>
                        </a:spcBef>
                        <a:spcAft>
                          <a:spcPts val="0"/>
                        </a:spcAft>
                        <a:buNone/>
                      </a:pPr>
                      <a:r>
                        <a:rPr b="1" lang="en">
                          <a:latin typeface="Calibri"/>
                          <a:ea typeface="Calibri"/>
                          <a:cs typeface="Calibri"/>
                          <a:sym typeface="Calibri"/>
                        </a:rPr>
                        <a:t>“Reading Rope” </a:t>
                      </a:r>
                      <a:r>
                        <a:rPr b="1" lang="en">
                          <a:latin typeface="Calibri"/>
                          <a:ea typeface="Calibri"/>
                          <a:cs typeface="Calibri"/>
                          <a:sym typeface="Calibri"/>
                        </a:rPr>
                        <a:t>Strand</a:t>
                      </a:r>
                      <a:r>
                        <a:rPr b="1" lang="en">
                          <a:latin typeface="Calibri"/>
                          <a:ea typeface="Calibri"/>
                          <a:cs typeface="Calibri"/>
                          <a:sym typeface="Calibri"/>
                        </a:rPr>
                        <a:t>:</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0" lvl="0" marL="0" rtl="0" algn="just">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Phonological Awareness</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7" name="Google Shape;57;p13"/>
          <p:cNvGraphicFramePr/>
          <p:nvPr/>
        </p:nvGraphicFramePr>
        <p:xfrm>
          <a:off x="494150" y="4377038"/>
          <a:ext cx="3000000" cy="3000000"/>
        </p:xfrm>
        <a:graphic>
          <a:graphicData uri="http://schemas.openxmlformats.org/drawingml/2006/table">
            <a:tbl>
              <a:tblPr>
                <a:noFill/>
                <a:tableStyleId>{70646BC5-2E8E-4F1B-8C6A-524875430395}</a:tableStyleId>
              </a:tblPr>
              <a:tblGrid>
                <a:gridCol w="1212225"/>
                <a:gridCol w="5571875"/>
              </a:tblGrid>
              <a:tr h="235600">
                <a:tc rowSpan="2">
                  <a:txBody>
                    <a:bodyPr/>
                    <a:lstStyle/>
                    <a:p>
                      <a:pPr indent="0" lvl="0" marL="0" marR="0" rtl="0" algn="l">
                        <a:lnSpc>
                          <a:spcPct val="100000"/>
                        </a:lnSpc>
                        <a:spcBef>
                          <a:spcPts val="0"/>
                        </a:spcBef>
                        <a:spcAft>
                          <a:spcPts val="0"/>
                        </a:spcAft>
                        <a:buNone/>
                      </a:pPr>
                      <a:r>
                        <a:rPr b="1" lang="en">
                          <a:latin typeface="Calibri"/>
                          <a:ea typeface="Calibri"/>
                          <a:cs typeface="Calibri"/>
                          <a:sym typeface="Calibri"/>
                        </a:rPr>
                        <a:t>Materials</a:t>
                      </a:r>
                      <a:r>
                        <a:rPr lang="en">
                          <a:latin typeface="Calibri"/>
                          <a:ea typeface="Calibri"/>
                          <a:cs typeface="Calibri"/>
                          <a:sym typeface="Calibri"/>
                        </a:rPr>
                        <a:t>:</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a:txBody>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Picture cards OR</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r h="235600">
                <a:tc vMerge="1"/>
                <a:tc>
                  <a:txBody>
                    <a:bodyPr/>
                    <a:lstStyle/>
                    <a:p>
                      <a:pPr indent="-304800" lvl="0" marL="457200" rtl="0" algn="l">
                        <a:spcBef>
                          <a:spcPts val="0"/>
                        </a:spcBef>
                        <a:spcAft>
                          <a:spcPts val="0"/>
                        </a:spcAft>
                        <a:buClr>
                          <a:schemeClr val="dk1"/>
                        </a:buClr>
                        <a:buSzPts val="1200"/>
                        <a:buFont typeface="Calibri"/>
                        <a:buChar char="❏"/>
                      </a:pPr>
                      <a:r>
                        <a:rPr lang="en" sz="1200">
                          <a:latin typeface="Calibri"/>
                          <a:ea typeface="Calibri"/>
                          <a:cs typeface="Calibri"/>
                          <a:sym typeface="Calibri"/>
                        </a:rPr>
                        <a:t>Word cards</a:t>
                      </a:r>
                      <a:endParaRPr sz="1200">
                        <a:latin typeface="Calibri"/>
                        <a:ea typeface="Calibri"/>
                        <a:cs typeface="Calibri"/>
                        <a:sym typeface="Calibri"/>
                      </a:endParaRPr>
                    </a:p>
                  </a:txBody>
                  <a:tcPr marT="0" marB="0" marR="0" marL="0">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r>
            </a:tbl>
          </a:graphicData>
        </a:graphic>
      </p:graphicFrame>
      <p:graphicFrame>
        <p:nvGraphicFramePr>
          <p:cNvPr id="58" name="Google Shape;58;p13"/>
          <p:cNvGraphicFramePr/>
          <p:nvPr/>
        </p:nvGraphicFramePr>
        <p:xfrm>
          <a:off x="466725" y="5029190"/>
          <a:ext cx="3000000" cy="3000000"/>
        </p:xfrm>
        <a:graphic>
          <a:graphicData uri="http://schemas.openxmlformats.org/drawingml/2006/table">
            <a:tbl>
              <a:tblPr>
                <a:noFill/>
                <a:tableStyleId>{70646BC5-2E8E-4F1B-8C6A-524875430395}</a:tableStyleId>
              </a:tblPr>
              <a:tblGrid>
                <a:gridCol w="1106650"/>
                <a:gridCol w="2872550"/>
                <a:gridCol w="2859775"/>
              </a:tblGrid>
              <a:tr h="1869325">
                <a:tc>
                  <a:txBody>
                    <a:bodyPr/>
                    <a:lstStyle/>
                    <a:p>
                      <a:pPr indent="0" lvl="0" marL="0" marR="0" rtl="0" algn="ctr">
                        <a:lnSpc>
                          <a:spcPct val="100000"/>
                        </a:lnSpc>
                        <a:spcBef>
                          <a:spcPts val="0"/>
                        </a:spcBef>
                        <a:spcAft>
                          <a:spcPts val="0"/>
                        </a:spcAft>
                        <a:buNone/>
                      </a:pPr>
                      <a:r>
                        <a:rPr b="1" lang="en">
                          <a:latin typeface="Calibri"/>
                          <a:ea typeface="Calibri"/>
                          <a:cs typeface="Calibri"/>
                          <a:sym typeface="Calibri"/>
                        </a:rPr>
                        <a:t>Description of Activity:</a:t>
                      </a:r>
                      <a:endParaRPr>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0" lvl="0" marL="0" rtl="0" algn="just">
                        <a:spcBef>
                          <a:spcPts val="0"/>
                        </a:spcBef>
                        <a:spcAft>
                          <a:spcPts val="0"/>
                        </a:spcAft>
                        <a:buNone/>
                      </a:pPr>
                      <a:r>
                        <a:rPr lang="en" sz="1200">
                          <a:solidFill>
                            <a:schemeClr val="dk1"/>
                          </a:solidFill>
                          <a:latin typeface="Calibri"/>
                          <a:ea typeface="Calibri"/>
                          <a:cs typeface="Calibri"/>
                          <a:sym typeface="Calibri"/>
                        </a:rPr>
                        <a:t>Students will identify rhyming words through picture cards or word cards. </a:t>
                      </a:r>
                      <a:endParaRPr sz="1200">
                        <a:solidFill>
                          <a:schemeClr val="dk1"/>
                        </a:solidFill>
                        <a:latin typeface="Calibri"/>
                        <a:ea typeface="Calibri"/>
                        <a:cs typeface="Calibri"/>
                        <a:sym typeface="Calibri"/>
                      </a:endParaRPr>
                    </a:p>
                    <a:p>
                      <a:pPr indent="0" lvl="0" marL="914400" rtl="0" algn="just">
                        <a:spcBef>
                          <a:spcPts val="0"/>
                        </a:spcBef>
                        <a:spcAft>
                          <a:spcPts val="0"/>
                        </a:spcAft>
                        <a:buNone/>
                      </a:pPr>
                      <a:r>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b="1" lang="en" sz="1200">
                          <a:solidFill>
                            <a:schemeClr val="dk1"/>
                          </a:solidFill>
                          <a:latin typeface="Calibri"/>
                          <a:ea typeface="Calibri"/>
                          <a:cs typeface="Calibri"/>
                          <a:sym typeface="Calibri"/>
                        </a:rPr>
                        <a:t>Option 1:</a:t>
                      </a:r>
                      <a:r>
                        <a:rPr lang="en" sz="1200">
                          <a:solidFill>
                            <a:schemeClr val="dk1"/>
                          </a:solidFill>
                          <a:latin typeface="Calibri"/>
                          <a:ea typeface="Calibri"/>
                          <a:cs typeface="Calibri"/>
                          <a:sym typeface="Calibri"/>
                        </a:rPr>
                        <a:t> Students will identify a word that rhymes with the given picture card or word card. You can draw pictures on notecards, find pictures from magazines or trade books, or create word cards. Students will match cards that rhyme. </a:t>
                      </a:r>
                      <a:endParaRPr sz="1200">
                        <a:solidFill>
                          <a:schemeClr val="dk1"/>
                        </a:solidFill>
                        <a:latin typeface="Calibri"/>
                        <a:ea typeface="Calibri"/>
                        <a:cs typeface="Calibri"/>
                        <a:sym typeface="Calibri"/>
                      </a:endParaRPr>
                    </a:p>
                    <a:p>
                      <a:pPr indent="0" lvl="0" marL="914400" rtl="0" algn="just">
                        <a:spcBef>
                          <a:spcPts val="0"/>
                        </a:spcBef>
                        <a:spcAft>
                          <a:spcPts val="0"/>
                        </a:spcAft>
                        <a:buNone/>
                      </a:pPr>
                      <a:r>
                        <a:t/>
                      </a:r>
                      <a:endParaRPr sz="1200">
                        <a:solidFill>
                          <a:schemeClr val="dk1"/>
                        </a:solidFill>
                        <a:latin typeface="Calibri"/>
                        <a:ea typeface="Calibri"/>
                        <a:cs typeface="Calibri"/>
                        <a:sym typeface="Calibri"/>
                      </a:endParaRPr>
                    </a:p>
                    <a:p>
                      <a:pPr indent="-304800" lvl="0" marL="914400" rtl="0" algn="just">
                        <a:spcBef>
                          <a:spcPts val="0"/>
                        </a:spcBef>
                        <a:spcAft>
                          <a:spcPts val="0"/>
                        </a:spcAft>
                        <a:buSzPts val="1200"/>
                        <a:buFont typeface="Calibri"/>
                        <a:buChar char="●"/>
                      </a:pPr>
                      <a:r>
                        <a:rPr b="1" lang="en" sz="1200">
                          <a:solidFill>
                            <a:schemeClr val="dk1"/>
                          </a:solidFill>
                          <a:latin typeface="Calibri"/>
                          <a:ea typeface="Calibri"/>
                          <a:cs typeface="Calibri"/>
                          <a:sym typeface="Calibri"/>
                        </a:rPr>
                        <a:t>Option 2:</a:t>
                      </a:r>
                      <a:r>
                        <a:rPr lang="en" sz="1200">
                          <a:solidFill>
                            <a:schemeClr val="dk1"/>
                          </a:solidFill>
                          <a:latin typeface="Calibri"/>
                          <a:ea typeface="Calibri"/>
                          <a:cs typeface="Calibri"/>
                          <a:sym typeface="Calibri"/>
                        </a:rPr>
                        <a:t> Give students two words or pictures. Students will listen and decide if the two words rhyme. “Listen as I say two words. If the words or pictures rhyme, give me a thumbs up.”</a:t>
                      </a:r>
                      <a:endParaRPr sz="1200">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r h="1869325">
                <a:tc>
                  <a:txBody>
                    <a:bodyPr/>
                    <a:lstStyle/>
                    <a:p>
                      <a:pPr indent="0" lvl="0" marL="0" marR="0" rtl="0" algn="ctr">
                        <a:lnSpc>
                          <a:spcPct val="100000"/>
                        </a:lnSpc>
                        <a:spcBef>
                          <a:spcPts val="0"/>
                        </a:spcBef>
                        <a:spcAft>
                          <a:spcPts val="0"/>
                        </a:spcAft>
                        <a:buNone/>
                      </a:pPr>
                      <a:r>
                        <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228600" lvl="0" marL="914400" rtl="0" algn="just">
                        <a:spcBef>
                          <a:spcPts val="0"/>
                        </a:spcBef>
                        <a:spcAft>
                          <a:spcPts val="0"/>
                        </a:spcAft>
                        <a:buNone/>
                      </a:pPr>
                      <a:r>
                        <a:t/>
                      </a:r>
                      <a:endParaRPr sz="1100">
                        <a:solidFill>
                          <a:schemeClr val="dk1"/>
                        </a:solidFill>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r h="1869325">
                <a:tc>
                  <a:txBody>
                    <a:bodyPr/>
                    <a:lstStyle/>
                    <a:p>
                      <a:pPr indent="0" lvl="0" marL="0" marR="0" rtl="0" algn="ctr">
                        <a:lnSpc>
                          <a:spcPct val="100000"/>
                        </a:lnSpc>
                        <a:spcBef>
                          <a:spcPts val="0"/>
                        </a:spcBef>
                        <a:spcAft>
                          <a:spcPts val="0"/>
                        </a:spcAft>
                        <a:buNone/>
                      </a:pPr>
                      <a:r>
                        <a:t/>
                      </a:r>
                      <a:endParaRPr b="1">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gridSpan="2">
                  <a:txBody>
                    <a:bodyPr/>
                    <a:lstStyle/>
                    <a:p>
                      <a:pPr indent="-228600" lvl="0" marL="914400" rtl="0" algn="just">
                        <a:spcBef>
                          <a:spcPts val="0"/>
                        </a:spcBef>
                        <a:spcAft>
                          <a:spcPts val="0"/>
                        </a:spcAft>
                        <a:buNone/>
                      </a:pPr>
                      <a:r>
                        <a:t/>
                      </a:r>
                      <a:endParaRPr sz="1100">
                        <a:solidFill>
                          <a:schemeClr val="dk1"/>
                        </a:solidFill>
                        <a:latin typeface="Calibri"/>
                        <a:ea typeface="Calibri"/>
                        <a:cs typeface="Calibri"/>
                        <a:sym typeface="Calibri"/>
                      </a:endParaRPr>
                    </a:p>
                  </a:txBody>
                  <a:tcPr marT="91425" marB="91425" marR="91425" marL="91425">
                    <a:lnL cap="flat" cmpd="sng" w="9525">
                      <a:solidFill>
                        <a:srgbClr val="F7F2E9"/>
                      </a:solidFill>
                      <a:prstDash val="solid"/>
                      <a:round/>
                      <a:headEnd len="sm" w="sm" type="none"/>
                      <a:tailEnd len="sm" w="sm" type="none"/>
                    </a:lnL>
                    <a:lnR cap="flat" cmpd="sng" w="9525">
                      <a:solidFill>
                        <a:srgbClr val="F7F2E9"/>
                      </a:solidFill>
                      <a:prstDash val="solid"/>
                      <a:round/>
                      <a:headEnd len="sm" w="sm" type="none"/>
                      <a:tailEnd len="sm" w="sm" type="none"/>
                    </a:lnR>
                    <a:lnT cap="flat" cmpd="sng" w="9525">
                      <a:solidFill>
                        <a:srgbClr val="F7F2E9"/>
                      </a:solidFill>
                      <a:prstDash val="solid"/>
                      <a:round/>
                      <a:headEnd len="sm" w="sm" type="none"/>
                      <a:tailEnd len="sm" w="sm" type="none"/>
                    </a:lnT>
                    <a:lnB cap="flat" cmpd="sng" w="9525">
                      <a:solidFill>
                        <a:srgbClr val="F7F2E9"/>
                      </a:solidFill>
                      <a:prstDash val="solid"/>
                      <a:round/>
                      <a:headEnd len="sm" w="sm" type="none"/>
                      <a:tailEnd len="sm" w="sm" type="none"/>
                    </a:lnB>
                  </a:tcPr>
                </a:tc>
                <a:tc hMerge="1"/>
              </a:tr>
            </a:tbl>
          </a:graphicData>
        </a:graphic>
      </p:graphicFrame>
      <p:sp>
        <p:nvSpPr>
          <p:cNvPr id="59" name="Google Shape;59;p13"/>
          <p:cNvSpPr txBox="1"/>
          <p:nvPr/>
        </p:nvSpPr>
        <p:spPr>
          <a:xfrm>
            <a:off x="466650" y="1948775"/>
            <a:ext cx="6839100" cy="2247300"/>
          </a:xfrm>
          <a:prstGeom prst="rect">
            <a:avLst/>
          </a:prstGeom>
          <a:noFill/>
          <a:ln cap="flat" cmpd="sng" w="28575">
            <a:solidFill>
              <a:srgbClr val="9D90B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Calibri"/>
                <a:ea typeface="Calibri"/>
                <a:cs typeface="Calibri"/>
                <a:sym typeface="Calibri"/>
              </a:rPr>
              <a:t>Rationale</a:t>
            </a:r>
            <a:endParaRPr sz="11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Learning to identify rhyming words is one of the most foundational phonological awareness skills. Generally students start practicing this skill in Pre-k, however not all students may have access to this type of education before entering kindergarten. Research has shown that a students’ ability to recognize rhyming words is predictive of 2nd grade reading scores.  Additionally, struggles with hearing and identifying rhyming words can be predictive of dyslexia. It is essential to provide students with many opportunities to practice hearing, identifying, and producing rhyming words. However, identifying and producing rhyming words is not the most essential skill for students in terms of learning to decode, particularly in comparison to the phonemic awareness skills of blending and segmenting. Students should not be held back from practicing other phonological and phonemic awareness skills, such as blending and segmenting syllables, even if they are struggling to identify words that rhyme.</a:t>
            </a:r>
            <a:endParaRPr sz="1200"/>
          </a:p>
        </p:txBody>
      </p:sp>
      <p:graphicFrame>
        <p:nvGraphicFramePr>
          <p:cNvPr id="60" name="Google Shape;60;p13"/>
          <p:cNvGraphicFramePr/>
          <p:nvPr/>
        </p:nvGraphicFramePr>
        <p:xfrm>
          <a:off x="466725" y="7096838"/>
          <a:ext cx="3000000" cy="3000000"/>
        </p:xfrm>
        <a:graphic>
          <a:graphicData uri="http://schemas.openxmlformats.org/drawingml/2006/table">
            <a:tbl>
              <a:tblPr>
                <a:noFill/>
                <a:tableStyleId>{07CD9ED1-BC01-4653-A319-4C04F6EEABEC}</a:tableStyleId>
              </a:tblPr>
              <a:tblGrid>
                <a:gridCol w="831925"/>
                <a:gridCol w="3003525"/>
                <a:gridCol w="3003525"/>
              </a:tblGrid>
              <a:tr h="362925">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solidFill>
                      <a:srgbClr val="94D193"/>
                    </a:solidFill>
                  </a:tcPr>
                </a:tc>
                <a:tc>
                  <a:txBody>
                    <a:bodyPr/>
                    <a:lstStyle/>
                    <a:p>
                      <a:pPr indent="0" lvl="0" marL="0" rtl="0" algn="ctr">
                        <a:spcBef>
                          <a:spcPts val="0"/>
                        </a:spcBef>
                        <a:spcAft>
                          <a:spcPts val="0"/>
                        </a:spcAft>
                        <a:buNone/>
                      </a:pPr>
                      <a:r>
                        <a:rPr b="1" lang="en" sz="1100">
                          <a:latin typeface="Calibri"/>
                          <a:ea typeface="Calibri"/>
                          <a:cs typeface="Calibri"/>
                          <a:sym typeface="Calibri"/>
                        </a:rPr>
                        <a:t>Picture or Word Given</a:t>
                      </a:r>
                      <a:endParaRPr b="1" sz="1100">
                        <a:latin typeface="Calibri"/>
                        <a:ea typeface="Calibri"/>
                        <a:cs typeface="Calibri"/>
                        <a:sym typeface="Calibri"/>
                      </a:endParaRPr>
                    </a:p>
                  </a:txBody>
                  <a:tcPr marT="63500" marB="63500" marR="63500" marL="63500">
                    <a:solidFill>
                      <a:srgbClr val="94D193"/>
                    </a:solidFill>
                  </a:tcPr>
                </a:tc>
                <a:tc>
                  <a:txBody>
                    <a:bodyPr/>
                    <a:lstStyle/>
                    <a:p>
                      <a:pPr indent="0" lvl="0" marL="0" rtl="0" algn="ctr">
                        <a:spcBef>
                          <a:spcPts val="0"/>
                        </a:spcBef>
                        <a:spcAft>
                          <a:spcPts val="0"/>
                        </a:spcAft>
                        <a:buNone/>
                      </a:pPr>
                      <a:r>
                        <a:rPr b="1" lang="en" sz="1100">
                          <a:latin typeface="Calibri"/>
                          <a:ea typeface="Calibri"/>
                          <a:cs typeface="Calibri"/>
                          <a:sym typeface="Calibri"/>
                        </a:rPr>
                        <a:t>Student Generated Word</a:t>
                      </a:r>
                      <a:endParaRPr b="1" sz="1100">
                        <a:latin typeface="Calibri"/>
                        <a:ea typeface="Calibri"/>
                        <a:cs typeface="Calibri"/>
                        <a:sym typeface="Calibri"/>
                      </a:endParaRPr>
                    </a:p>
                  </a:txBody>
                  <a:tcPr marT="63500" marB="63500" marR="63500" marL="63500">
                    <a:solidFill>
                      <a:srgbClr val="94D193"/>
                    </a:solidFill>
                  </a:tcPr>
                </a:tc>
              </a:tr>
              <a:tr h="362925">
                <a:tc>
                  <a:txBody>
                    <a:bodyPr/>
                    <a:lstStyle/>
                    <a:p>
                      <a:pPr indent="0" lvl="0" marL="0" rtl="0" algn="l">
                        <a:spcBef>
                          <a:spcPts val="0"/>
                        </a:spcBef>
                        <a:spcAft>
                          <a:spcPts val="0"/>
                        </a:spcAft>
                        <a:buNone/>
                      </a:pPr>
                      <a:r>
                        <a:rPr b="1" lang="en" sz="1100">
                          <a:latin typeface="Calibri"/>
                          <a:ea typeface="Calibri"/>
                          <a:cs typeface="Calibri"/>
                          <a:sym typeface="Calibri"/>
                        </a:rPr>
                        <a:t>example</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rPr b="1" lang="en" sz="1100">
                          <a:latin typeface="Calibri"/>
                          <a:ea typeface="Calibri"/>
                          <a:cs typeface="Calibri"/>
                          <a:sym typeface="Calibri"/>
                        </a:rPr>
                        <a:t>pet</a:t>
                      </a:r>
                      <a:endParaRPr b="1" sz="1100">
                        <a:latin typeface="Calibri"/>
                        <a:ea typeface="Calibri"/>
                        <a:cs typeface="Calibri"/>
                        <a:sym typeface="Calibri"/>
                      </a:endParaRPr>
                    </a:p>
                  </a:txBody>
                  <a:tcPr marT="63500" marB="63500" marR="63500" marL="63500"/>
                </a:tc>
                <a:tc>
                  <a:txBody>
                    <a:bodyPr/>
                    <a:lstStyle/>
                    <a:p>
                      <a:pPr indent="0" lvl="0" marL="0" rtl="0" algn="ctr">
                        <a:spcBef>
                          <a:spcPts val="0"/>
                        </a:spcBef>
                        <a:spcAft>
                          <a:spcPts val="0"/>
                        </a:spcAft>
                        <a:buNone/>
                      </a:pPr>
                      <a:r>
                        <a:rPr b="1" lang="en" sz="1100">
                          <a:latin typeface="Calibri"/>
                          <a:ea typeface="Calibri"/>
                          <a:cs typeface="Calibri"/>
                          <a:sym typeface="Calibri"/>
                        </a:rPr>
                        <a:t>set</a:t>
                      </a:r>
                      <a:endParaRPr b="1" sz="1100">
                        <a:latin typeface="Calibri"/>
                        <a:ea typeface="Calibri"/>
                        <a:cs typeface="Calibri"/>
                        <a:sym typeface="Calibri"/>
                      </a:endParaRPr>
                    </a:p>
                  </a:txBody>
                  <a:tcPr marT="63500" marB="63500" marR="63500" marL="63500"/>
                </a:tc>
              </a:tr>
              <a:tr h="362925">
                <a:tc>
                  <a:txBody>
                    <a:bodyPr/>
                    <a:lstStyle/>
                    <a:p>
                      <a:pPr indent="0" lvl="0" marL="0" rtl="0" algn="l">
                        <a:spcBef>
                          <a:spcPts val="0"/>
                        </a:spcBef>
                        <a:spcAft>
                          <a:spcPts val="0"/>
                        </a:spcAft>
                        <a:buNone/>
                      </a:pPr>
                      <a:r>
                        <a:rPr b="1" lang="en" sz="1100">
                          <a:latin typeface="Calibri"/>
                          <a:ea typeface="Calibri"/>
                          <a:cs typeface="Calibri"/>
                          <a:sym typeface="Calibri"/>
                        </a:rPr>
                        <a:t>Student 1</a:t>
                      </a:r>
                      <a:endParaRPr b="1" sz="11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r>
              <a:tr h="362925">
                <a:tc>
                  <a:txBody>
                    <a:bodyPr/>
                    <a:lstStyle/>
                    <a:p>
                      <a:pPr indent="0" lvl="0" marL="0" rtl="0" algn="l">
                        <a:spcBef>
                          <a:spcPts val="0"/>
                        </a:spcBef>
                        <a:spcAft>
                          <a:spcPts val="0"/>
                        </a:spcAft>
                        <a:buNone/>
                      </a:pPr>
                      <a:r>
                        <a:t/>
                      </a:r>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r>
              <a:tr h="362925">
                <a:tc>
                  <a:txBody>
                    <a:bodyPr/>
                    <a:lstStyle/>
                    <a:p>
                      <a:pPr indent="0" lvl="0" marL="0" rtl="0" algn="l">
                        <a:spcBef>
                          <a:spcPts val="0"/>
                        </a:spcBef>
                        <a:spcAft>
                          <a:spcPts val="0"/>
                        </a:spcAft>
                        <a:buNone/>
                      </a:pPr>
                      <a:r>
                        <a:t/>
                      </a:r>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r>
              <a:tr h="362925">
                <a:tc>
                  <a:txBody>
                    <a:bodyPr/>
                    <a:lstStyle/>
                    <a:p>
                      <a:pPr indent="0" lvl="0" marL="0" rtl="0" algn="l">
                        <a:spcBef>
                          <a:spcPts val="0"/>
                        </a:spcBef>
                        <a:spcAft>
                          <a:spcPts val="0"/>
                        </a:spcAft>
                        <a:buNone/>
                      </a:pPr>
                      <a:r>
                        <a:t/>
                      </a:r>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c>
                  <a:txBody>
                    <a:bodyPr/>
                    <a:lstStyle/>
                    <a:p>
                      <a:pPr indent="0" lvl="0" marL="0" rtl="0" algn="l">
                        <a:spcBef>
                          <a:spcPts val="0"/>
                        </a:spcBef>
                        <a:spcAft>
                          <a:spcPts val="0"/>
                        </a:spcAft>
                        <a:buNone/>
                      </a:pPr>
                      <a:r>
                        <a:t/>
                      </a:r>
                      <a:endParaRPr b="1" sz="1100">
                        <a:latin typeface="Calibri"/>
                        <a:ea typeface="Calibri"/>
                        <a:cs typeface="Calibri"/>
                        <a:sym typeface="Calibri"/>
                      </a:endParaRPr>
                    </a:p>
                  </a:txBody>
                  <a:tcPr marT="63500" marB="63500" marR="63500" marL="6350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