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Oswald Medium"/>
      <p:regular r:id="rId21"/>
      <p:bold r:id="rId22"/>
    </p:embeddedFont>
    <p:embeddedFont>
      <p:font typeface="Public Sans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29" roundtripDataSignature="AMtx7mj/EFTiD3DlU3yZQqQhaA9LcPA0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swaldMedium-bold.fntdata"/><Relationship Id="rId21" Type="http://schemas.openxmlformats.org/officeDocument/2006/relationships/font" Target="fonts/OswaldMedium-regular.fntdata"/><Relationship Id="rId24" Type="http://schemas.openxmlformats.org/officeDocument/2006/relationships/font" Target="fonts/PublicSans-bold.fntdata"/><Relationship Id="rId23" Type="http://schemas.openxmlformats.org/officeDocument/2006/relationships/font" Target="fonts/Public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ublicSans-boldItalic.fntdata"/><Relationship Id="rId25" Type="http://schemas.openxmlformats.org/officeDocument/2006/relationships/font" Target="fonts/PublicSans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5ab14dcf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" name="Google Shape;93;g2a5ab14dcf2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658092403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g2658092403e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38b30ab2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g2638b30ab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g2638b30ab29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a5ab14dcf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g2a5ab14dcf2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93144aafa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2a93144aafa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" name="Google Shape;3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" name="Google Shape;4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5ab14dc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2a5ab14dcf2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a5ab14dc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g2a5ab14dcf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658092403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" name="Google Shape;80;g2658092403e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658092403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g2658092403e_0_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Title">
  <p:cSld name="Cover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0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Calibri"/>
              <a:buNone/>
              <a:defRPr b="1" i="0" sz="3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1"/>
          <p:cNvSpPr txBox="1"/>
          <p:nvPr/>
        </p:nvSpPr>
        <p:spPr>
          <a:xfrm>
            <a:off x="6085975" y="4696425"/>
            <a:ext cx="57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636"/>
              </a:buClr>
              <a:buSzPts val="1400"/>
              <a:buFont typeface="Calibri"/>
              <a:buNone/>
            </a:pPr>
            <a:fld id="{00000000-1234-1234-1234-123412341234}" type="slidenum">
              <a:rPr b="1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Only">
  <p:cSld name="Section 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000"/>
              <a:buFont typeface="Calibri"/>
              <a:buNone/>
              <a:defRPr b="0" i="0" sz="50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Text">
  <p:cSld name="Section Title 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3"/>
          <p:cNvSpPr/>
          <p:nvPr>
            <p:ph idx="2" type="pic"/>
          </p:nvPr>
        </p:nvSpPr>
        <p:spPr>
          <a:xfrm>
            <a:off x="39767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" name="Google Shape;20;p13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3729075" y="1292200"/>
            <a:ext cx="54150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Text Photo">
  <p:cSld name="Section Title Only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" type="body"/>
          </p:nvPr>
        </p:nvSpPr>
        <p:spPr>
          <a:xfrm>
            <a:off x="3099775" y="1292325"/>
            <a:ext cx="2951700" cy="287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marR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indent="-342900" lvl="1" marL="914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indent="-342900" lvl="2" marL="1371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indent="-342900" lvl="3" marL="1828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indent="-342900" lvl="4" marL="22860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indent="-342900" lvl="5" marL="27432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indent="-342900" lvl="6" marL="32004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indent="-342900" lvl="7" marL="36576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indent="-342900" lvl="8" marL="4114800" marR="0" rtl="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ublic Sans"/>
              <a:buChar char="•"/>
              <a:defRPr b="0" i="0" sz="1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type="title"/>
          </p:nvPr>
        </p:nvSpPr>
        <p:spPr>
          <a:xfrm>
            <a:off x="0" y="0"/>
            <a:ext cx="9144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2800"/>
              <a:buFont typeface="Public Sans"/>
              <a:buNone/>
              <a:defRPr b="1" i="0" sz="28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1053"/>
              </a:buClr>
              <a:buSzPts val="1400"/>
              <a:buFont typeface="Public Sans"/>
              <a:buNone/>
              <a:defRPr b="1" i="0" sz="1400" u="none" cap="none" strike="noStrike">
                <a:solidFill>
                  <a:srgbClr val="3C1053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/>
        </p:txBody>
      </p:sp>
      <p:sp>
        <p:nvSpPr>
          <p:cNvPr id="25" name="Google Shape;25;p14"/>
          <p:cNvSpPr/>
          <p:nvPr>
            <p:ph idx="2" type="pic"/>
          </p:nvPr>
        </p:nvSpPr>
        <p:spPr>
          <a:xfrm>
            <a:off x="60976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6" name="Google Shape;26;p14"/>
          <p:cNvSpPr/>
          <p:nvPr>
            <p:ph idx="3" type="pic"/>
          </p:nvPr>
        </p:nvSpPr>
        <p:spPr>
          <a:xfrm>
            <a:off x="173925" y="1292225"/>
            <a:ext cx="2879700" cy="28791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mayukh@operationspark.org" TargetMode="External"/><Relationship Id="rId4" Type="http://schemas.openxmlformats.org/officeDocument/2006/relationships/hyperlink" Target="mailto:Aleen.LeBoeuf@sbpsb.org" TargetMode="External"/><Relationship Id="rId5" Type="http://schemas.openxmlformats.org/officeDocument/2006/relationships/hyperlink" Target="mailto:kelly.dimarco@jpschool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/>
          <p:nvPr>
            <p:ph type="title"/>
          </p:nvPr>
        </p:nvSpPr>
        <p:spPr>
          <a:xfrm>
            <a:off x="0" y="2932550"/>
            <a:ext cx="9144000" cy="112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Operation Spark: Designing an Apprenticeship for High-Wage Careers in Tech</a:t>
            </a:r>
            <a:endParaRPr/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3">
            <a:alphaModFix/>
          </a:blip>
          <a:srcRect b="0" l="177" r="177" t="0"/>
          <a:stretch/>
        </p:blipFill>
        <p:spPr>
          <a:xfrm>
            <a:off x="0" y="0"/>
            <a:ext cx="9144000" cy="276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5ab14dcf2_1_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LDOE Pathways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6" name="Google Shape;96;g2a5ab14dcf2_1_0"/>
          <p:cNvSpPr txBox="1"/>
          <p:nvPr>
            <p:ph idx="1" type="body"/>
          </p:nvPr>
        </p:nvSpPr>
        <p:spPr>
          <a:xfrm>
            <a:off x="152400" y="1352550"/>
            <a:ext cx="59877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"/>
              <a:buChar char="•"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Basic and Advanced courses and IBCs align with…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i="1" lang="en-US" sz="2000">
                <a:latin typeface="Oswald"/>
                <a:ea typeface="Oswald"/>
                <a:cs typeface="Oswald"/>
                <a:sym typeface="Oswald"/>
              </a:rPr>
              <a:t>Fast Forward Apprenticeship Pathway</a:t>
            </a:r>
            <a:endParaRPr i="1" sz="2000">
              <a:latin typeface="Oswald"/>
              <a:ea typeface="Oswald"/>
              <a:cs typeface="Oswald"/>
              <a:sym typeface="Oswald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Jump Start Pathways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STEM Pathway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i="1" lang="en-US" sz="2000">
                <a:latin typeface="Oswald"/>
                <a:ea typeface="Oswald"/>
                <a:cs typeface="Oswald"/>
                <a:sym typeface="Oswald"/>
              </a:rPr>
              <a:t>Coding as a Foreign Language</a:t>
            </a:r>
            <a:endParaRPr i="1"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3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658092403e_0_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Fast Forward Apprenticeship Pathways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2" name="Google Shape;102;g2658092403e_0_6"/>
          <p:cNvSpPr txBox="1"/>
          <p:nvPr>
            <p:ph idx="1" type="body"/>
          </p:nvPr>
        </p:nvSpPr>
        <p:spPr>
          <a:xfrm>
            <a:off x="152400" y="1352550"/>
            <a:ext cx="8352600" cy="31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swald Medium"/>
              <a:buChar char="•"/>
            </a:pPr>
            <a:r>
              <a:rPr lang="en-US" sz="1500">
                <a:latin typeface="Oswald Medium"/>
                <a:ea typeface="Oswald Medium"/>
                <a:cs typeface="Oswald Medium"/>
                <a:sym typeface="Oswald Medium"/>
              </a:rPr>
              <a:t>Sophomore + Junior Year</a:t>
            </a:r>
            <a:endParaRPr sz="1500"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•"/>
            </a:pPr>
            <a:r>
              <a:rPr lang="en-US" sz="1400">
                <a:latin typeface="Oswald"/>
                <a:ea typeface="Oswald"/>
                <a:cs typeface="Oswald"/>
                <a:sym typeface="Oswald"/>
              </a:rPr>
              <a:t>Fundamentals of Software Development (1 credit)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•"/>
            </a:pPr>
            <a:r>
              <a:rPr lang="en-US" sz="1400">
                <a:latin typeface="Oswald"/>
                <a:ea typeface="Oswald"/>
                <a:cs typeface="Oswald"/>
                <a:sym typeface="Oswald"/>
              </a:rPr>
              <a:t>Advanced Software Development (1 credit)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•"/>
            </a:pPr>
            <a:r>
              <a:rPr lang="en-US" sz="1400">
                <a:latin typeface="Oswald"/>
                <a:ea typeface="Oswald"/>
                <a:cs typeface="Oswald"/>
                <a:sym typeface="Oswald"/>
              </a:rPr>
              <a:t>Video Game Programming (1 credit)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•"/>
            </a:pPr>
            <a:r>
              <a:rPr lang="en-US" sz="1400">
                <a:latin typeface="Oswald"/>
                <a:ea typeface="Oswald"/>
                <a:cs typeface="Oswald"/>
                <a:sym typeface="Oswald"/>
              </a:rPr>
              <a:t>Internet of Things Programming (1 credit)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swald"/>
              <a:buChar char="•"/>
            </a:pPr>
            <a:r>
              <a:rPr lang="en-US" sz="1500">
                <a:latin typeface="Oswald Medium"/>
                <a:ea typeface="Oswald Medium"/>
                <a:cs typeface="Oswald Medium"/>
                <a:sym typeface="Oswald Medium"/>
              </a:rPr>
              <a:t>Senior Year</a:t>
            </a:r>
            <a:endParaRPr sz="1500">
              <a:latin typeface="Oswald Medium"/>
              <a:ea typeface="Oswald Medium"/>
              <a:cs typeface="Oswald Medium"/>
              <a:sym typeface="Oswald Medium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•"/>
            </a:pPr>
            <a:r>
              <a:rPr lang="en-US" sz="1400">
                <a:latin typeface="Oswald"/>
                <a:ea typeface="Oswald"/>
                <a:cs typeface="Oswald"/>
                <a:sym typeface="Oswald"/>
              </a:rPr>
              <a:t>Apprenticeship Training (Professional Web Development) (6 credits)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swald"/>
              <a:buChar char="•"/>
            </a:pPr>
            <a:r>
              <a:rPr lang="en-US" sz="1500">
                <a:latin typeface="Oswald Medium"/>
                <a:ea typeface="Oswald Medium"/>
                <a:cs typeface="Oswald Medium"/>
                <a:sym typeface="Oswald Medium"/>
              </a:rPr>
              <a:t>Post-Graduation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-3175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Char char="•"/>
            </a:pPr>
            <a:r>
              <a:rPr lang="en-US" sz="1400">
                <a:latin typeface="Oswald"/>
                <a:ea typeface="Oswald"/>
                <a:cs typeface="Oswald"/>
                <a:sym typeface="Oswald"/>
              </a:rPr>
              <a:t>Complete Apprenticeship Training Hours and Paid Work Experience with Operation Spark</a:t>
            </a:r>
            <a:endParaRPr sz="14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638b30ab29_0_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Costs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9" name="Google Shape;109;g2638b30ab29_0_0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Costs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1 credit courses (Fundamentals, Advanced, </a:t>
            </a:r>
            <a:r>
              <a:rPr i="1" lang="en-US" sz="2000">
                <a:latin typeface="Oswald"/>
                <a:ea typeface="Oswald"/>
                <a:cs typeface="Oswald"/>
                <a:sym typeface="Oswald"/>
              </a:rPr>
              <a:t>IoT, Video Game</a:t>
            </a: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•"/>
            </a:pPr>
            <a:r>
              <a:rPr lang="en-US" sz="1700">
                <a:latin typeface="Oswald"/>
                <a:ea typeface="Oswald"/>
                <a:cs typeface="Oswald"/>
                <a:sym typeface="Oswald"/>
              </a:rPr>
              <a:t>Curriculum and Coaching Model (Led by Trained Teacher): $275 per student, per course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•"/>
            </a:pPr>
            <a:r>
              <a:rPr lang="en-US" sz="1700">
                <a:latin typeface="Oswald"/>
                <a:ea typeface="Oswald"/>
                <a:cs typeface="Oswald"/>
                <a:sym typeface="Oswald"/>
              </a:rPr>
              <a:t>Zoom led by Op Spark Instructor (Co-taught by Trained Teacher): $575 per student, per course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556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6 credit course (Professional Web Development, Senior Year)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3655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•"/>
            </a:pPr>
            <a:r>
              <a:rPr lang="en-US" sz="1700">
                <a:latin typeface="Oswald"/>
                <a:ea typeface="Oswald"/>
                <a:cs typeface="Oswald"/>
                <a:sym typeface="Oswald"/>
              </a:rPr>
              <a:t>$3,000 per student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a5ab14dcf2_1_5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Funding Streams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5" name="Google Shape;115;g2a5ab14dcf2_1_5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2500"/>
              <a:buFont typeface="Oswald"/>
              <a:buChar char="•"/>
            </a:pP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SCA</a:t>
            </a:r>
            <a:endParaRPr sz="25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swald"/>
              <a:buChar char="•"/>
            </a:pP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CDF, CTE Adder, Perkins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Oswald"/>
              <a:buChar char="•"/>
            </a:pPr>
            <a:r>
              <a:rPr lang="en-US" sz="2500">
                <a:latin typeface="Oswald"/>
                <a:ea typeface="Oswald"/>
                <a:cs typeface="Oswald"/>
                <a:sym typeface="Oswald"/>
              </a:rPr>
              <a:t>Apprenticeship Allocation</a:t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a93144aafa_0_1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2900">
                <a:latin typeface="Oswald"/>
                <a:ea typeface="Oswald"/>
                <a:cs typeface="Oswald"/>
                <a:sym typeface="Oswald"/>
              </a:rPr>
              <a:t>Looking and Planning Ahead</a:t>
            </a:r>
            <a:endParaRPr sz="29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1" name="Google Shape;121;g2a93144aafa_0_16"/>
          <p:cNvSpPr txBox="1"/>
          <p:nvPr>
            <p:ph idx="1" type="body"/>
          </p:nvPr>
        </p:nvSpPr>
        <p:spPr>
          <a:xfrm>
            <a:off x="152400" y="1352550"/>
            <a:ext cx="7085700" cy="3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SzPts val="1700"/>
              <a:buFont typeface="Oswald"/>
              <a:buChar char="•"/>
            </a:pPr>
            <a:r>
              <a:rPr lang="en-US" sz="1700">
                <a:latin typeface="Oswald"/>
                <a:ea typeface="Oswald"/>
                <a:cs typeface="Oswald"/>
                <a:sym typeface="Oswald"/>
              </a:rPr>
              <a:t>Building a School-Based Foundation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"/>
              <a:buChar char="•"/>
            </a:pPr>
            <a:r>
              <a:rPr lang="en-US" sz="1300">
                <a:latin typeface="Oswald"/>
                <a:ea typeface="Oswald"/>
                <a:cs typeface="Oswald"/>
                <a:sym typeface="Oswald"/>
              </a:rPr>
              <a:t>Teacher Training, Core Courses, Basic and Advanced Credentials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•"/>
            </a:pPr>
            <a:r>
              <a:rPr lang="en-US" sz="1700">
                <a:latin typeface="Oswald"/>
                <a:ea typeface="Oswald"/>
                <a:cs typeface="Oswald"/>
                <a:sym typeface="Oswald"/>
              </a:rPr>
              <a:t>Leveraging Summers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"/>
              <a:buChar char="•"/>
            </a:pPr>
            <a:r>
              <a:rPr lang="en-US" sz="1300">
                <a:latin typeface="Oswald"/>
                <a:ea typeface="Oswald"/>
                <a:cs typeface="Oswald"/>
                <a:sym typeface="Oswald"/>
              </a:rPr>
              <a:t>Jump Start Summers, After-school courses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swald"/>
              <a:buChar char="•"/>
            </a:pPr>
            <a:r>
              <a:rPr lang="en-US" sz="1700">
                <a:latin typeface="Oswald"/>
                <a:ea typeface="Oswald"/>
                <a:cs typeface="Oswald"/>
                <a:sym typeface="Oswald"/>
              </a:rPr>
              <a:t>Fast-Forward Apprenticeship</a:t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"/>
              <a:buChar char="•"/>
            </a:pPr>
            <a:r>
              <a:rPr lang="en-US" sz="1300">
                <a:latin typeface="Oswald"/>
                <a:ea typeface="Oswald"/>
                <a:cs typeface="Oswald"/>
                <a:sym typeface="Oswald"/>
              </a:rPr>
              <a:t>Identifying high-interest, high-aptitude students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"/>
              <a:buChar char="•"/>
            </a:pPr>
            <a:r>
              <a:rPr lang="en-US" sz="1300">
                <a:latin typeface="Oswald"/>
                <a:ea typeface="Oswald"/>
                <a:cs typeface="Oswald"/>
                <a:sym typeface="Oswald"/>
              </a:rPr>
              <a:t>Professional-level Career Training and Transition to Workforce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Oswald"/>
              <a:buChar char="•"/>
            </a:pPr>
            <a:r>
              <a:rPr lang="en-US" sz="1300">
                <a:latin typeface="Oswald"/>
                <a:ea typeface="Oswald"/>
                <a:cs typeface="Oswald"/>
                <a:sym typeface="Oswald"/>
              </a:rPr>
              <a:t>Grads begin high-wage careers right out of high school</a:t>
            </a:r>
            <a:endParaRPr sz="13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2" name="Google Shape;122;g2a93144aafa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5750" y="1651125"/>
            <a:ext cx="3012300" cy="225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Contact Information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8" name="Google Shape;128;p8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2600">
              <a:latin typeface="Oswald"/>
              <a:ea typeface="Oswald"/>
              <a:cs typeface="Oswald"/>
              <a:sym typeface="Oswald"/>
            </a:endParaRPr>
          </a:p>
          <a:p>
            <a:pPr indent="-38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>
                <a:latin typeface="Oswald"/>
                <a:ea typeface="Oswald"/>
                <a:cs typeface="Oswald"/>
                <a:sym typeface="Oswald"/>
              </a:rPr>
              <a:t>Mayukh Raychaudhuri, </a:t>
            </a:r>
            <a:r>
              <a:rPr lang="en-US" sz="26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mayukh@operationspark.org</a:t>
            </a:r>
            <a:endParaRPr sz="2600">
              <a:latin typeface="Oswald"/>
              <a:ea typeface="Oswald"/>
              <a:cs typeface="Oswald"/>
              <a:sym typeface="Oswald"/>
            </a:endParaRPr>
          </a:p>
          <a:p>
            <a:pPr indent="-38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>
                <a:latin typeface="Oswald"/>
                <a:ea typeface="Oswald"/>
                <a:cs typeface="Oswald"/>
                <a:sym typeface="Oswald"/>
              </a:rPr>
              <a:t>Aleen LeBoeuf, </a:t>
            </a:r>
            <a:r>
              <a:rPr lang="en-US" sz="26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4"/>
              </a:rPr>
              <a:t>Aleen.LeBoeuf@sbpsb.org</a:t>
            </a:r>
            <a:endParaRPr sz="2600">
              <a:latin typeface="Oswald"/>
              <a:ea typeface="Oswald"/>
              <a:cs typeface="Oswald"/>
              <a:sym typeface="Oswald"/>
            </a:endParaRPr>
          </a:p>
          <a:p>
            <a:pPr indent="-3810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-US" sz="2600">
                <a:latin typeface="Oswald"/>
                <a:ea typeface="Oswald"/>
                <a:cs typeface="Oswald"/>
                <a:sym typeface="Oswald"/>
              </a:rPr>
              <a:t>Kelly DiMarco, </a:t>
            </a:r>
            <a:r>
              <a:rPr lang="en-US" sz="2600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5"/>
              </a:rPr>
              <a:t>kelly.dimarco@jpschools.org</a:t>
            </a:r>
            <a:endParaRPr sz="2600">
              <a:latin typeface="Oswald"/>
              <a:ea typeface="Oswald"/>
              <a:cs typeface="Oswald"/>
              <a:sym typeface="Oswald"/>
            </a:endParaRPr>
          </a:p>
          <a:p>
            <a:pPr indent="-38100" lvl="0" marL="1714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idx="1" type="body"/>
          </p:nvPr>
        </p:nvSpPr>
        <p:spPr>
          <a:xfrm>
            <a:off x="152400" y="14287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2400"/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Presenters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1" name="Google Shape;41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" l="0" r="0" t="9"/>
          <a:stretch/>
        </p:blipFill>
        <p:spPr>
          <a:xfrm>
            <a:off x="275076" y="1385700"/>
            <a:ext cx="1309051" cy="130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7126" y="1581436"/>
            <a:ext cx="1309051" cy="917327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"/>
          <p:cNvSpPr txBox="1"/>
          <p:nvPr/>
        </p:nvSpPr>
        <p:spPr>
          <a:xfrm>
            <a:off x="4891625" y="1655350"/>
            <a:ext cx="2273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Kelly DiMarco</a:t>
            </a:r>
            <a:endParaRPr b="1" i="0" sz="15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Director of Workforce Programs</a:t>
            </a:r>
            <a:endParaRPr b="0" i="0" sz="1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Jefferson Parish Schools</a:t>
            </a:r>
            <a:endParaRPr b="0" i="0" sz="1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4" name="Google Shape;44;p4"/>
          <p:cNvSpPr txBox="1"/>
          <p:nvPr/>
        </p:nvSpPr>
        <p:spPr>
          <a:xfrm>
            <a:off x="1942050" y="1655350"/>
            <a:ext cx="1995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Aleen LeBoeuf</a:t>
            </a:r>
            <a:endParaRPr b="1" i="0" sz="15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CTE Coordinator</a:t>
            </a:r>
            <a:endParaRPr b="0" i="0" sz="1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St. Bernard Parish Schools</a:t>
            </a:r>
            <a:endParaRPr b="0" i="0" sz="1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45" name="Google Shape;45;p4"/>
          <p:cNvSpPr txBox="1"/>
          <p:nvPr/>
        </p:nvSpPr>
        <p:spPr>
          <a:xfrm>
            <a:off x="3528150" y="2930600"/>
            <a:ext cx="20877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Mayukh Raychaudhuri</a:t>
            </a:r>
            <a:endParaRPr b="1" i="0" sz="15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Director of High School Programs</a:t>
            </a:r>
            <a:endParaRPr b="0" i="0" sz="11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Operation Spark</a:t>
            </a:r>
            <a:endParaRPr b="0" i="0" sz="12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6" name="Google Shape;4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57025" y="3752849"/>
            <a:ext cx="1429949" cy="6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/>
          <p:nvPr>
            <p:ph type="title"/>
          </p:nvPr>
        </p:nvSpPr>
        <p:spPr>
          <a:xfrm>
            <a:off x="1981199" y="971550"/>
            <a:ext cx="5181601" cy="33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5000"/>
              <a:buFont typeface="Calibri"/>
              <a:buNone/>
            </a:pPr>
            <a:r>
              <a:rPr b="1" lang="en-US">
                <a:latin typeface="Oswald"/>
                <a:ea typeface="Oswald"/>
                <a:cs typeface="Oswald"/>
                <a:sym typeface="Oswald"/>
              </a:rPr>
              <a:t>Operation Spark: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200">
                <a:latin typeface="Oswald"/>
                <a:ea typeface="Oswald"/>
                <a:cs typeface="Oswald"/>
                <a:sym typeface="Oswald"/>
              </a:rPr>
              <a:t>Designing an Apprenticeship for High-Wage Careers in Tech</a:t>
            </a:r>
            <a:endParaRPr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Agenda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152400" y="1638500"/>
            <a:ext cx="8839200" cy="29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"/>
              <a:buAutoNum type="arabicPeriod"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Operation Spark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74650" lvl="0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"/>
              <a:buAutoNum type="arabicPeriod"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Partnership Modalities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74650" lvl="0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"/>
              <a:buAutoNum type="arabicPeriod"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Teacher Training + Course Delivery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74650" lvl="0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"/>
              <a:buAutoNum type="arabicPeriod"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LDOE Pathways + Apprenticeship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  <a:p>
            <a:pPr indent="-374650" lvl="0" marL="2743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Oswald"/>
              <a:buAutoNum type="arabicPeriod"/>
            </a:pPr>
            <a:r>
              <a:rPr lang="en-US" sz="2300">
                <a:latin typeface="Oswald"/>
                <a:ea typeface="Oswald"/>
                <a:cs typeface="Oswald"/>
                <a:sym typeface="Oswald"/>
              </a:rPr>
              <a:t>Looking and Planning Ahead</a:t>
            </a:r>
            <a:endParaRPr sz="23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Operation Spark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7"/>
          <p:cNvSpPr txBox="1"/>
          <p:nvPr>
            <p:ph idx="1" type="body"/>
          </p:nvPr>
        </p:nvSpPr>
        <p:spPr>
          <a:xfrm>
            <a:off x="4440000" y="1369200"/>
            <a:ext cx="4704000" cy="32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Nonprofit Coding Bootcamp 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SCA Provider Since 2017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Basic and Advanced IBCs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Oswald"/>
              <a:buChar char="•"/>
            </a:pPr>
            <a:r>
              <a:rPr lang="en-US" sz="2000">
                <a:latin typeface="Oswald"/>
                <a:ea typeface="Oswald"/>
                <a:cs typeface="Oswald"/>
                <a:sym typeface="Oswald"/>
              </a:rPr>
              <a:t>Accreditations and Higher Ed Partnerships</a:t>
            </a:r>
            <a:endParaRPr sz="20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700"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i="1" lang="en-US" sz="1700">
                <a:latin typeface="Oswald"/>
                <a:ea typeface="Oswald"/>
                <a:cs typeface="Oswald"/>
                <a:sym typeface="Oswald"/>
              </a:rPr>
              <a:t>“The quickest path to a high wage career in tech” </a:t>
            </a:r>
            <a:endParaRPr i="1" sz="17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275" y="1655800"/>
            <a:ext cx="3669300" cy="2449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a5ab14dcf2_0_5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Partnership Modalities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0" name="Google Shape;70;g2a5ab14dcf2_0_5"/>
          <p:cNvSpPr txBox="1"/>
          <p:nvPr>
            <p:ph idx="1" type="body"/>
          </p:nvPr>
        </p:nvSpPr>
        <p:spPr>
          <a:xfrm>
            <a:off x="152400" y="13260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-US" sz="1800">
                <a:latin typeface="Oswald"/>
                <a:ea typeface="Oswald"/>
                <a:cs typeface="Oswald"/>
                <a:sym typeface="Oswald"/>
              </a:rPr>
              <a:t>Teacher Training → Curriculum Licensing (more on this later)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-US" sz="1800">
                <a:latin typeface="Oswald"/>
                <a:ea typeface="Oswald"/>
                <a:cs typeface="Oswald"/>
                <a:sym typeface="Oswald"/>
              </a:rPr>
              <a:t>Jump Start Summers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3 hours daily, Mon-Fri, full month of June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Led by Op Spark Staff </a:t>
            </a:r>
            <a:r>
              <a:rPr b="1" lang="en-US">
                <a:latin typeface="Oswald"/>
                <a:ea typeface="Oswald"/>
                <a:cs typeface="Oswald"/>
                <a:sym typeface="Oswald"/>
              </a:rPr>
              <a:t>OR</a:t>
            </a:r>
            <a:r>
              <a:rPr lang="en-US">
                <a:latin typeface="Oswald"/>
                <a:ea typeface="Oswald"/>
                <a:cs typeface="Oswald"/>
                <a:sym typeface="Oswald"/>
              </a:rPr>
              <a:t> trained teacher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AutoNum type="arabicPeriod"/>
            </a:pPr>
            <a:r>
              <a:rPr lang="en-US" sz="1800">
                <a:latin typeface="Oswald"/>
                <a:ea typeface="Oswald"/>
                <a:cs typeface="Oswald"/>
                <a:sym typeface="Oswald"/>
              </a:rPr>
              <a:t>After-school courses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In person - New Orleans</a:t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•"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Virtual - statewide (students login from home)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1" name="Google Shape;71;g2a5ab14dcf2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38572" y="1798738"/>
            <a:ext cx="1519250" cy="21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a5ab14dcf2_0_0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Bringing Op Spark In-House: Teacher Training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g2a5ab14dcf2_0_0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Two-Week Teacher Trainings in July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swald"/>
              <a:buChar char="•"/>
            </a:pPr>
            <a:r>
              <a:rPr lang="en-US" sz="1500">
                <a:latin typeface="Oswald"/>
                <a:ea typeface="Oswald"/>
                <a:cs typeface="Oswald"/>
                <a:sym typeface="Oswald"/>
              </a:rPr>
              <a:t>Summer 1 → Basic IBC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-3238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swald"/>
              <a:buChar char="•"/>
            </a:pPr>
            <a:r>
              <a:rPr lang="en-US" sz="1500">
                <a:latin typeface="Oswald"/>
                <a:ea typeface="Oswald"/>
                <a:cs typeface="Oswald"/>
                <a:sym typeface="Oswald"/>
              </a:rPr>
              <a:t>Summer 2 → Advanced IBC</a:t>
            </a:r>
            <a:endParaRPr sz="1500"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High Quality + High Rigor training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Teachers from any discipline with </a:t>
            </a:r>
            <a:r>
              <a:rPr b="1" lang="en-US" sz="1900">
                <a:latin typeface="Oswald"/>
                <a:ea typeface="Oswald"/>
                <a:cs typeface="Oswald"/>
                <a:sym typeface="Oswald"/>
              </a:rPr>
              <a:t>strong records of success </a:t>
            </a: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and </a:t>
            </a:r>
            <a:r>
              <a:rPr b="1" lang="en-US" sz="1900">
                <a:latin typeface="Oswald"/>
                <a:ea typeface="Oswald"/>
                <a:cs typeface="Oswald"/>
                <a:sym typeface="Oswald"/>
              </a:rPr>
              <a:t>aptitude for fast-paced technical training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658092403e_0_33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Bringing Op Spark In-house: Course Delivery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g2658092403e_0_33"/>
          <p:cNvSpPr txBox="1"/>
          <p:nvPr>
            <p:ph idx="1" type="body"/>
          </p:nvPr>
        </p:nvSpPr>
        <p:spPr>
          <a:xfrm>
            <a:off x="152400" y="135255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 Curriculum + Coaching Partnership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Trained teacher leads course in classroom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Op Spark provides weekly coaching and ongoing PD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Virtual Courses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Op Spark Staff leads courses over Zoom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  <a:p>
            <a:pPr indent="-3492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00"/>
              <a:buFont typeface="Oswald"/>
              <a:buChar char="•"/>
            </a:pPr>
            <a:r>
              <a:rPr lang="en-US" sz="1900">
                <a:latin typeface="Oswald"/>
                <a:ea typeface="Oswald"/>
                <a:cs typeface="Oswald"/>
                <a:sym typeface="Oswald"/>
              </a:rPr>
              <a:t>Trained Teacher acts as Classroom Facilitator and TA</a:t>
            </a:r>
            <a:endParaRPr sz="19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58092403e_0_25"/>
          <p:cNvSpPr txBox="1"/>
          <p:nvPr>
            <p:ph type="title"/>
          </p:nvPr>
        </p:nvSpPr>
        <p:spPr>
          <a:xfrm>
            <a:off x="0" y="0"/>
            <a:ext cx="9144000" cy="11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3000"/>
              <a:buFont typeface="Calibri"/>
              <a:buNone/>
            </a:pPr>
            <a:r>
              <a:rPr lang="en-US">
                <a:latin typeface="Oswald"/>
                <a:ea typeface="Oswald"/>
                <a:cs typeface="Oswald"/>
                <a:sym typeface="Oswald"/>
              </a:rPr>
              <a:t>Current District Partners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9" name="Google Shape;89;g2658092403e_0_25"/>
          <p:cNvSpPr txBox="1"/>
          <p:nvPr>
            <p:ph idx="1" type="body"/>
          </p:nvPr>
        </p:nvSpPr>
        <p:spPr>
          <a:xfrm>
            <a:off x="1554400" y="1352550"/>
            <a:ext cx="2415000" cy="3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Ascension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Jefferson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Lafayette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Orleans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Natchitoches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0" name="Google Shape;90;g2658092403e_0_25"/>
          <p:cNvSpPr txBox="1"/>
          <p:nvPr>
            <p:ph idx="1" type="body"/>
          </p:nvPr>
        </p:nvSpPr>
        <p:spPr>
          <a:xfrm>
            <a:off x="5203350" y="1352550"/>
            <a:ext cx="2415000" cy="3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Plaquemines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St. Bernard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St. Charles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St. Tammany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swald"/>
              <a:buChar char="•"/>
            </a:pPr>
            <a:r>
              <a:rPr lang="en-US" sz="2200">
                <a:latin typeface="Oswald"/>
                <a:ea typeface="Oswald"/>
                <a:cs typeface="Oswald"/>
                <a:sym typeface="Oswald"/>
              </a:rPr>
              <a:t>Tangipahoa</a:t>
            </a:r>
            <a:endParaRPr sz="2200">
              <a:latin typeface="Oswald"/>
              <a:ea typeface="Oswald"/>
              <a:cs typeface="Oswald"/>
              <a:sym typeface="Oswald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4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 Believes">
  <a:themeElements>
    <a:clrScheme name="LA Believes 1">
      <a:dk1>
        <a:srgbClr val="212121"/>
      </a:dk1>
      <a:lt1>
        <a:srgbClr val="FFFFFF"/>
      </a:lt1>
      <a:dk2>
        <a:srgbClr val="47A8CA"/>
      </a:dk2>
      <a:lt2>
        <a:srgbClr val="EAEAEA"/>
      </a:lt2>
      <a:accent1>
        <a:srgbClr val="A3D6DD"/>
      </a:accent1>
      <a:accent2>
        <a:srgbClr val="92278E"/>
      </a:accent2>
      <a:accent3>
        <a:srgbClr val="9BBB59"/>
      </a:accent3>
      <a:accent4>
        <a:srgbClr val="8064A2"/>
      </a:accent4>
      <a:accent5>
        <a:srgbClr val="47A8CA"/>
      </a:accent5>
      <a:accent6>
        <a:srgbClr val="F79646"/>
      </a:accent6>
      <a:hlink>
        <a:srgbClr val="3D9BBA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Erica Spencer</dc:creator>
</cp:coreProperties>
</file>