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Public Sans ExtraBold"/>
      <p:bold r:id="rId20"/>
      <p:boldItalic r:id="rId21"/>
    </p:embeddedFont>
    <p:embeddedFont>
      <p:font typeface="Public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6" roundtripDataSignature="AMtx7mjPRZIGjpMS6235X7sz8PF9m4LM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ublicSansExtraBold-bold.fntdata"/><Relationship Id="rId22" Type="http://schemas.openxmlformats.org/officeDocument/2006/relationships/font" Target="fonts/PublicSans-regular.fntdata"/><Relationship Id="rId21" Type="http://schemas.openxmlformats.org/officeDocument/2006/relationships/font" Target="fonts/PublicSansExtraBold-boldItalic.fntdata"/><Relationship Id="rId24" Type="http://schemas.openxmlformats.org/officeDocument/2006/relationships/font" Target="fonts/PublicSans-italic.fntdata"/><Relationship Id="rId23" Type="http://schemas.openxmlformats.org/officeDocument/2006/relationships/font" Target="fonts/Public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Public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3edcab85f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263edcab8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g263edcab85f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3edcab85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263edcab8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g263edcab85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3c258857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263c25885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263c258857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3edcab85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63edcab8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Year III-additional schools and sections</a:t>
            </a:r>
            <a:endParaRPr/>
          </a:p>
        </p:txBody>
      </p:sp>
      <p:sp>
        <p:nvSpPr>
          <p:cNvPr id="85" name="Google Shape;85;g263edcab85f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Title">
  <p:cSld name="Cover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/>
        </p:nvSpPr>
        <p:spPr>
          <a:xfrm>
            <a:off x="6085975" y="4696425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40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nly">
  <p:cSld name="Section 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Text">
  <p:cSld name="Section Title 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>
            <p:ph idx="2" type="pic"/>
          </p:nvPr>
        </p:nvSpPr>
        <p:spPr>
          <a:xfrm>
            <a:off x="39767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" name="Google Shape;20;p13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3729075" y="1292200"/>
            <a:ext cx="54150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Text Photo">
  <p:cSld name="Section Title 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3099775" y="1292325"/>
            <a:ext cx="29517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5" name="Google Shape;25;p14"/>
          <p:cNvSpPr/>
          <p:nvPr>
            <p:ph idx="2" type="pic"/>
          </p:nvPr>
        </p:nvSpPr>
        <p:spPr>
          <a:xfrm>
            <a:off x="60976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14"/>
          <p:cNvSpPr/>
          <p:nvPr>
            <p:ph idx="3" type="pic"/>
          </p:nvPr>
        </p:nvSpPr>
        <p:spPr>
          <a:xfrm>
            <a:off x="1739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kelly.dimarco@jpschools.org" TargetMode="External"/><Relationship Id="rId4" Type="http://schemas.openxmlformats.org/officeDocument/2006/relationships/hyperlink" Target="mailto:ebourquelu60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Off Campus Registered Apprenticeships: Development</a:t>
            </a:r>
            <a:endParaRPr/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 b="0" l="177" r="177" t="0"/>
          <a:stretch/>
        </p:blipFill>
        <p:spPr>
          <a:xfrm>
            <a:off x="0" y="0"/>
            <a:ext cx="9144000" cy="27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95" name="Google Shape;95;p8"/>
          <p:cNvSpPr txBox="1"/>
          <p:nvPr>
            <p:ph idx="1" type="body"/>
          </p:nvPr>
        </p:nvSpPr>
        <p:spPr>
          <a:xfrm>
            <a:off x="133950" y="1209125"/>
            <a:ext cx="8857800" cy="3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Kelly DiMarco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Director of Workforce Development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Jefferson Parish Schools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kelly.dimarco@jpschools.org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Ellis Bourque</a:t>
            </a:r>
            <a:endParaRPr/>
          </a:p>
          <a:p>
            <a:pPr indent="0" lvl="0" marL="133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Director of Apprenticeship Training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New Orleans Plumbers and Steamfitters Local 60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8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ebourquelu60@gmail.com </a:t>
            </a:r>
            <a:endParaRPr sz="1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133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 txBox="1"/>
          <p:nvPr>
            <p:ph idx="1" type="body"/>
          </p:nvPr>
        </p:nvSpPr>
        <p:spPr>
          <a:xfrm>
            <a:off x="2791475" y="1265000"/>
            <a:ext cx="3419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400">
                <a:solidFill>
                  <a:srgbClr val="000000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Kelly DiMarco</a:t>
            </a:r>
            <a:endParaRPr sz="2400">
              <a:solidFill>
                <a:srgbClr val="000000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Jefferson Parish Schools</a:t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-US" sz="24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Ellis Bourque</a:t>
            </a:r>
            <a:endParaRPr b="1" sz="24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New Orleans Plumbers and Steamfitters Local 60</a:t>
            </a:r>
            <a:endParaRPr b="1" sz="24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7150" y="1149600"/>
            <a:ext cx="3026850" cy="30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125" y="1714050"/>
            <a:ext cx="2708425" cy="18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5000"/>
              <a:buFont typeface="Calibri"/>
              <a:buNone/>
            </a:pPr>
            <a:r>
              <a:rPr lang="en-US"/>
              <a:t>Registered Apprenticeship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5000"/>
              <a:buFont typeface="Calibri"/>
              <a:buNone/>
            </a:pPr>
            <a:r>
              <a:rPr lang="en-US"/>
              <a:t>Development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Introduction and Overview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Year I-The Beginning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Year II-Progress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Questions &amp; Answers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UcPeriod"/>
            </a:pPr>
            <a:r>
              <a:rPr lang="en-US"/>
              <a:t>Closing Remarks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3edcab85f_0_15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59" name="Google Shape;59;g263edcab85f_0_15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85463"/>
                </a:solidFill>
              </a:rPr>
              <a:t>High school registered apprenticeship programs combine work-based, on-the-job learning with relevant technical education in the classroom. </a:t>
            </a:r>
            <a:endParaRPr sz="1800">
              <a:solidFill>
                <a:srgbClr val="385463"/>
              </a:solidFill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400">
              <a:solidFill>
                <a:srgbClr val="385463"/>
              </a:solidFill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85463"/>
                </a:solidFill>
              </a:rPr>
              <a:t>Students who participate in apprenticeship programs graduate with a high school diploma and industry credentials.</a:t>
            </a:r>
            <a:endParaRPr sz="1800">
              <a:solidFill>
                <a:srgbClr val="385463"/>
              </a:solidFill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85463"/>
              </a:solidFill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85463"/>
                </a:solidFill>
              </a:rPr>
              <a:t>Cluster: Architecture &amp; Construction</a:t>
            </a:r>
            <a:endParaRPr sz="1800">
              <a:solidFill>
                <a:srgbClr val="385463"/>
              </a:solidFill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85463"/>
                </a:solidFill>
              </a:rPr>
              <a:t>Program of Study:  Plumbing/Pipe Trades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/>
              <a:t>Year I-The Beginning</a:t>
            </a:r>
            <a:endParaRPr/>
          </a:p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rgbClr val="385463"/>
                </a:solidFill>
              </a:rPr>
              <a:t>Once  the students complete the Fast Forward program and successfully graduate, </a:t>
            </a:r>
            <a:br>
              <a:rPr lang="en-US" sz="1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they have earned two years of registered apprenticeship credit toward the </a:t>
            </a:r>
            <a:br>
              <a:rPr lang="en-US" sz="1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five year registered apprenticeship program.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3edcab85f_0_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Student Supports</a:t>
            </a:r>
            <a:endParaRPr/>
          </a:p>
        </p:txBody>
      </p:sp>
      <p:sp>
        <p:nvSpPr>
          <p:cNvPr id="72" name="Google Shape;72;g263edcab85f_0_0"/>
          <p:cNvSpPr txBox="1"/>
          <p:nvPr>
            <p:ph idx="1" type="body"/>
          </p:nvPr>
        </p:nvSpPr>
        <p:spPr>
          <a:xfrm>
            <a:off x="113550" y="13758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463"/>
              </a:buClr>
              <a:buSzPts val="2800"/>
              <a:buFont typeface="Calibri"/>
              <a:buNone/>
            </a:pPr>
            <a:r>
              <a:rPr lang="en-US" sz="1800">
                <a:solidFill>
                  <a:srgbClr val="385463"/>
                </a:solidFill>
              </a:rPr>
              <a:t>Pulse Points</a:t>
            </a:r>
            <a:br>
              <a:rPr lang="en-US" sz="1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Orientation</a:t>
            </a:r>
            <a:br>
              <a:rPr lang="en-US" sz="2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Signing Day</a:t>
            </a:r>
            <a:br>
              <a:rPr lang="en-US" sz="1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Parent/Student Open House</a:t>
            </a:r>
            <a:br>
              <a:rPr lang="en-US" sz="1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Dual Enrollment</a:t>
            </a:r>
            <a:br>
              <a:rPr lang="en-US" sz="1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Summer Internships</a:t>
            </a:r>
            <a:br>
              <a:rPr lang="en-US" sz="1800">
                <a:solidFill>
                  <a:srgbClr val="385463"/>
                </a:solidFill>
              </a:rPr>
            </a:br>
            <a:r>
              <a:rPr lang="en-US" sz="1800">
                <a:solidFill>
                  <a:srgbClr val="385463"/>
                </a:solidFill>
              </a:rPr>
              <a:t>Job Recruitment Event</a:t>
            </a:r>
            <a:endParaRPr/>
          </a:p>
        </p:txBody>
      </p:sp>
      <p:pic>
        <p:nvPicPr>
          <p:cNvPr id="73" name="Google Shape;73;g263edcab85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800" y="1219096"/>
            <a:ext cx="2759070" cy="306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263edcab85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1585" y="1149612"/>
            <a:ext cx="2883465" cy="326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3c258857e_0_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463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385463"/>
                </a:solidFill>
              </a:rPr>
              <a:t>Funding/Transportation</a:t>
            </a:r>
            <a:endParaRPr sz="2800">
              <a:solidFill>
                <a:srgbClr val="38546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1" name="Google Shape;81;g263c258857e_0_0"/>
          <p:cNvSpPr txBox="1"/>
          <p:nvPr>
            <p:ph idx="1" type="body"/>
          </p:nvPr>
        </p:nvSpPr>
        <p:spPr>
          <a:xfrm>
            <a:off x="124325" y="1149600"/>
            <a:ext cx="88674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CDF- pre-apprenticeship course code for transportation</a:t>
            </a:r>
            <a:endParaRPr sz="1800">
              <a:solidFill>
                <a:srgbClr val="385463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385463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85463"/>
                </a:solidFill>
              </a:rPr>
              <a:t>Intended CDF Course Codes: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Fall 2022         Qualifying Pre-Apprenticeship I   080231 (2 credits)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Spring 2023    Qualifying Pre-Apprenticeship II  080234 (2 credits)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Fall 2023         Qualifying Pre-Apprenticeship III  080237 (2 credits)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Spring 2024    Qualifying Pre-Apprenticeship IV  080240 (2 credits)</a:t>
            </a:r>
            <a:endParaRPr b="1" sz="2800">
              <a:solidFill>
                <a:srgbClr val="38546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3edcab85f_0_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463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385463"/>
                </a:solidFill>
              </a:rPr>
              <a:t>Year II-Progress</a:t>
            </a:r>
            <a:endParaRPr/>
          </a:p>
        </p:txBody>
      </p:sp>
      <p:sp>
        <p:nvSpPr>
          <p:cNvPr id="88" name="Google Shape;88;g263edcab85f_0_6"/>
          <p:cNvSpPr txBox="1"/>
          <p:nvPr>
            <p:ph idx="1" type="body"/>
          </p:nvPr>
        </p:nvSpPr>
        <p:spPr>
          <a:xfrm>
            <a:off x="152400" y="11884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Attendance/Stipend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Dual enrollment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Behavioral Expectations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Transportation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Curriculum Adjustments</a:t>
            </a:r>
            <a:endParaRPr sz="1800">
              <a:solidFill>
                <a:srgbClr val="385463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463"/>
              </a:buClr>
              <a:buSzPts val="1800"/>
              <a:buChar char="•"/>
            </a:pPr>
            <a:r>
              <a:rPr lang="en-US" sz="1800">
                <a:solidFill>
                  <a:srgbClr val="385463"/>
                </a:solidFill>
              </a:rPr>
              <a:t>MOU</a:t>
            </a:r>
            <a:endParaRPr sz="1800">
              <a:solidFill>
                <a:srgbClr val="38546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38546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38546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>
              <a:solidFill>
                <a:srgbClr val="385463"/>
              </a:solidFill>
            </a:endParaRPr>
          </a:p>
        </p:txBody>
      </p:sp>
      <p:pic>
        <p:nvPicPr>
          <p:cNvPr id="89" name="Google Shape;89;g263edcab85f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6175" y="1188450"/>
            <a:ext cx="3597551" cy="32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Erica Spencer</dc:creator>
</cp:coreProperties>
</file>