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Public Sans"/>
      <p:regular r:id="rId28"/>
      <p:bold r:id="rId29"/>
      <p:italic r:id="rId30"/>
      <p:boldItalic r:id="rId31"/>
    </p:embeddedFont>
    <p:embeddedFont>
      <p:font typeface="Libre Baskerville"/>
      <p:regular r:id="rId32"/>
      <p:bold r:id="rId33"/>
      <p:italic r:id="rId34"/>
    </p:embeddedFont>
    <p:embeddedFont>
      <p:font typeface="Quicksan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7" roundtripDataSignature="AMtx7min1qoNSvI43ApvjFGgBQ0ucCFB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BE29EE-EBDE-4058-B7AC-CE84D3A5C6F4}">
  <a:tblStyle styleId="{61BE29EE-EBDE-4058-B7AC-CE84D3A5C6F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ublicSans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ublic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ublicSans-boldItalic.fntdata"/><Relationship Id="rId30" Type="http://schemas.openxmlformats.org/officeDocument/2006/relationships/font" Target="fonts/PublicSans-italic.fntdata"/><Relationship Id="rId11" Type="http://schemas.openxmlformats.org/officeDocument/2006/relationships/slide" Target="slides/slide5.xml"/><Relationship Id="rId33" Type="http://schemas.openxmlformats.org/officeDocument/2006/relationships/font" Target="fonts/LibreBaskerville-bold.fntdata"/><Relationship Id="rId10" Type="http://schemas.openxmlformats.org/officeDocument/2006/relationships/slide" Target="slides/slide4.xml"/><Relationship Id="rId32" Type="http://schemas.openxmlformats.org/officeDocument/2006/relationships/font" Target="fonts/LibreBaskerville-regular.fntdata"/><Relationship Id="rId13" Type="http://schemas.openxmlformats.org/officeDocument/2006/relationships/slide" Target="slides/slide7.xml"/><Relationship Id="rId35" Type="http://schemas.openxmlformats.org/officeDocument/2006/relationships/font" Target="fonts/Quicksand-regular.fntdata"/><Relationship Id="rId12" Type="http://schemas.openxmlformats.org/officeDocument/2006/relationships/slide" Target="slides/slide6.xml"/><Relationship Id="rId34" Type="http://schemas.openxmlformats.org/officeDocument/2006/relationships/font" Target="fonts/LibreBaskerville-italic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Quicksan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5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#of hours students accumulate begin once students are entered into RAPIDS</a:t>
            </a:r>
            <a:endParaRPr/>
          </a:p>
        </p:txBody>
      </p:sp>
      <p:sp>
        <p:nvSpPr>
          <p:cNvPr id="111" name="Google Shape;111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Currently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Soft skills Lessons</a:t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Application Completion – students select companies based on their requests</a:t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Interview Schedule – over multiple days</a:t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Next Year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Soft Skills Lessons</a:t>
            </a:r>
            <a:endParaRPr/>
          </a:p>
          <a:p>
            <a:pPr indent="-139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Application Completion – students will apply to ALL companies</a:t>
            </a:r>
            <a:endParaRPr/>
          </a:p>
          <a:p>
            <a:pPr indent="-139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Interview Schedule – one day with student rotation</a:t>
            </a:r>
            <a:endParaRPr/>
          </a:p>
          <a:p>
            <a:pPr indent="-139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3" marL="1600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8" name="Google Shape;118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Current</a:t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School calculates hours &amp; waits for business partners to supply work hours</a:t>
            </a:r>
            <a:endParaRPr/>
          </a:p>
          <a:p>
            <a:pPr indent="-1397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Going forward</a:t>
            </a:r>
            <a:endParaRPr/>
          </a:p>
          <a:p>
            <a:pPr indent="-139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/>
              <a:t>	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Develop a shareable spreadsheet to update hours which can calculate projections</a:t>
            </a:r>
            <a:endParaRPr/>
          </a:p>
        </p:txBody>
      </p:sp>
      <p:sp>
        <p:nvSpPr>
          <p:cNvPr id="130" name="Google Shape;130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173" name="Google Shape;173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" name="Google Shape;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" name="Google Shape;37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" name="Google Shape;4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>
                <a:latin typeface="Libre Baskerville"/>
                <a:ea typeface="Libre Baskerville"/>
                <a:cs typeface="Libre Baskerville"/>
                <a:sym typeface="Libre Baskerville"/>
              </a:rPr>
              <a:t>This pathway encompasses a vast array of careers or postsecondary pathways students may enter after participating in a Louisiana Workforce Commission approved pre-apprenticeship/ apprenticeship program and dually earning a Jump Start TOPS Tech Career Diploma or a TOPS University Diploma. Students will spend grades 9 and 10 on the high school campus earning required diploma coursework. During grades 11 and 12 the majority of time will be spent in a state approved pre-apprenticeship/apprenticeship earning the 9 courses required to earn a Jump Start TOPS Tech Career Diploma or a TOPS University Diploma in addition to finishing the required coursework and electives to complete a full pre-apprenticeship/ apprenticeship experience.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" name="Google Shape;5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the Apprenticeship Agreement, an apprentice, as an employee, receives supervised, structured on-the-job training and related technical instruction to perform at a highly skilled level. Some Registered Apprenticeship programs offer dual accreditation through post-secondary institutions that apply credit for apprenticeship completion toward an associate degree.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progressively increasing schedule of wages is based on the journeyman's hourly wage of the apprentice's occupation. These increases occur with satisfactory progress in both related instruction and on-the-job training until wages reach up to 95 percent of the rate paid the journeyman in the occupation.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Upon completing a one- to four-year (2,000 to 8,000 hours) apprenticeship, the worker receives an Apprenticeship Completion Certificate and is recognized nationwide as a qualified journeyman. This certificate is one of the most respected and portable industry credentials in use today. The certificate is issued by the Louisiana State Apprenticeship Division.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" name="Google Shape;65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- Additional programs</a:t>
            </a:r>
            <a:endParaRPr/>
          </a:p>
        </p:txBody>
      </p:sp>
      <p:sp>
        <p:nvSpPr>
          <p:cNvPr id="78" name="Google Shape;78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Title">
  <p:cSld name="Cover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/>
          <p:nvPr>
            <p:ph type="title"/>
          </p:nvPr>
        </p:nvSpPr>
        <p:spPr>
          <a:xfrm>
            <a:off x="0" y="2932550"/>
            <a:ext cx="91440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4"/>
          <p:cNvSpPr txBox="1"/>
          <p:nvPr/>
        </p:nvSpPr>
        <p:spPr>
          <a:xfrm>
            <a:off x="6085975" y="4696425"/>
            <a:ext cx="571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Calibri"/>
              <a:buNone/>
            </a:pPr>
            <a:fld id="{00000000-1234-1234-1234-123412341234}" type="slidenum"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Only">
  <p:cSld name="Section 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type="title"/>
          </p:nvPr>
        </p:nvSpPr>
        <p:spPr>
          <a:xfrm>
            <a:off x="1981199" y="971550"/>
            <a:ext cx="5181601" cy="33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Calibri"/>
              <a:buNone/>
              <a:defRPr b="0" i="0" sz="5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and Text">
  <p:cSld name="Section Title 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/>
          <p:nvPr>
            <p:ph idx="2" type="pic"/>
          </p:nvPr>
        </p:nvSpPr>
        <p:spPr>
          <a:xfrm>
            <a:off x="39767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26"/>
          <p:cNvSpPr txBox="1"/>
          <p:nvPr>
            <p:ph type="title"/>
          </p:nvPr>
        </p:nvSpPr>
        <p:spPr>
          <a:xfrm>
            <a:off x="0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2800"/>
              <a:buFont typeface="Public Sans"/>
              <a:buNone/>
              <a:defRPr b="1" i="0" sz="28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1" name="Google Shape;21;p26"/>
          <p:cNvSpPr txBox="1"/>
          <p:nvPr>
            <p:ph idx="1" type="body"/>
          </p:nvPr>
        </p:nvSpPr>
        <p:spPr>
          <a:xfrm>
            <a:off x="3729075" y="1292200"/>
            <a:ext cx="5415000" cy="28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ext Photo">
  <p:cSld name="Section Title 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3099775" y="1292325"/>
            <a:ext cx="2951700" cy="28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42900" lvl="1" marL="9144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42900" lvl="2" marL="13716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42900" lvl="3" marL="18288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42900" lvl="4" marL="22860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42900" lvl="5" marL="27432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42900" lvl="6" marL="32004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42900" lvl="7" marL="36576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42900" lvl="8" marL="41148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ublic Sans"/>
              <a:buChar char="•"/>
              <a:defRPr b="0" i="0" sz="1800" u="none" cap="none" strike="noStrike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4" name="Google Shape;24;p27"/>
          <p:cNvSpPr txBox="1"/>
          <p:nvPr>
            <p:ph type="title"/>
          </p:nvPr>
        </p:nvSpPr>
        <p:spPr>
          <a:xfrm>
            <a:off x="0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2800"/>
              <a:buFont typeface="Public Sans"/>
              <a:buNone/>
              <a:defRPr b="1" i="0" sz="28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053"/>
              </a:buClr>
              <a:buSzPts val="1400"/>
              <a:buFont typeface="Public Sans"/>
              <a:buNone/>
              <a:defRPr b="1" i="0" sz="1400" u="none" cap="none" strike="noStrike">
                <a:solidFill>
                  <a:srgbClr val="3C1053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25" name="Google Shape;25;p27"/>
          <p:cNvSpPr/>
          <p:nvPr>
            <p:ph idx="2" type="pic"/>
          </p:nvPr>
        </p:nvSpPr>
        <p:spPr>
          <a:xfrm>
            <a:off x="609762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27"/>
          <p:cNvSpPr/>
          <p:nvPr>
            <p:ph idx="3" type="pic"/>
          </p:nvPr>
        </p:nvSpPr>
        <p:spPr>
          <a:xfrm>
            <a:off x="173925" y="1292225"/>
            <a:ext cx="2879700" cy="287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jp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3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jpg"/><Relationship Id="rId10" Type="http://schemas.openxmlformats.org/officeDocument/2006/relationships/image" Target="../media/image28.jpg"/><Relationship Id="rId13" Type="http://schemas.openxmlformats.org/officeDocument/2006/relationships/image" Target="../media/image27.jp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41.jpg"/><Relationship Id="rId9" Type="http://schemas.openxmlformats.org/officeDocument/2006/relationships/image" Target="../media/image25.jpg"/><Relationship Id="rId15" Type="http://schemas.openxmlformats.org/officeDocument/2006/relationships/image" Target="../media/image32.jpg"/><Relationship Id="rId14" Type="http://schemas.openxmlformats.org/officeDocument/2006/relationships/image" Target="../media/image44.jpg"/><Relationship Id="rId17" Type="http://schemas.openxmlformats.org/officeDocument/2006/relationships/image" Target="../media/image43.jpg"/><Relationship Id="rId16" Type="http://schemas.openxmlformats.org/officeDocument/2006/relationships/image" Target="../media/image40.jpg"/><Relationship Id="rId5" Type="http://schemas.openxmlformats.org/officeDocument/2006/relationships/image" Target="../media/image30.jpg"/><Relationship Id="rId6" Type="http://schemas.openxmlformats.org/officeDocument/2006/relationships/image" Target="../media/image26.jpg"/><Relationship Id="rId7" Type="http://schemas.openxmlformats.org/officeDocument/2006/relationships/image" Target="../media/image29.jpg"/><Relationship Id="rId8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blefort@mylpsd.com" TargetMode="External"/><Relationship Id="rId4" Type="http://schemas.openxmlformats.org/officeDocument/2006/relationships/hyperlink" Target="mailto:jpwalker@mylpsd.com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34.jpg"/><Relationship Id="rId10" Type="http://schemas.openxmlformats.org/officeDocument/2006/relationships/image" Target="../media/image18.jpg"/><Relationship Id="rId9" Type="http://schemas.openxmlformats.org/officeDocument/2006/relationships/image" Target="../media/image12.jpg"/><Relationship Id="rId5" Type="http://schemas.openxmlformats.org/officeDocument/2006/relationships/image" Target="../media/image11.jpg"/><Relationship Id="rId6" Type="http://schemas.openxmlformats.org/officeDocument/2006/relationships/image" Target="../media/image8.jpg"/><Relationship Id="rId7" Type="http://schemas.openxmlformats.org/officeDocument/2006/relationships/image" Target="../media/image14.jpg"/><Relationship Id="rId8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 txBox="1"/>
          <p:nvPr>
            <p:ph type="title"/>
          </p:nvPr>
        </p:nvSpPr>
        <p:spPr>
          <a:xfrm>
            <a:off x="0" y="2932550"/>
            <a:ext cx="9144000" cy="11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LWC Registered Apprenticeships</a:t>
            </a:r>
            <a:br>
              <a:rPr lang="en-US"/>
            </a:br>
            <a:r>
              <a:rPr lang="en-US"/>
              <a:t>(the second year…)</a:t>
            </a:r>
            <a:endParaRPr/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/>
          </a:blip>
          <a:srcRect b="0" l="178" r="178" t="0"/>
          <a:stretch/>
        </p:blipFill>
        <p:spPr>
          <a:xfrm>
            <a:off x="0" y="0"/>
            <a:ext cx="9144000" cy="27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r>
              <a:rPr baseline="30000" lang="en-US">
                <a:latin typeface="Libre Baskerville"/>
                <a:ea typeface="Libre Baskerville"/>
                <a:cs typeface="Libre Baskerville"/>
                <a:sym typeface="Libre Baskerville"/>
              </a:rPr>
              <a:t>st</a:t>
            </a: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 Cohort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  <p:sp>
        <p:nvSpPr>
          <p:cNvPr id="102" name="Google Shape;102;p10"/>
          <p:cNvSpPr txBox="1"/>
          <p:nvPr>
            <p:ph idx="1" type="body"/>
          </p:nvPr>
        </p:nvSpPr>
        <p:spPr>
          <a:xfrm>
            <a:off x="348826" y="1426304"/>
            <a:ext cx="8642773" cy="3126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Welding Apprenticeship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Process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Active Advisory Board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Strategic Partnership with LCTCS (Fletcher Technical Community College)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03" name="Google Shape;1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446" y="3310996"/>
            <a:ext cx="1747182" cy="77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2512" y="3143906"/>
            <a:ext cx="1309159" cy="130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6310" y="3124200"/>
            <a:ext cx="1041838" cy="134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769" y="3081871"/>
            <a:ext cx="1590786" cy="1497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preview" id="107" name="Google Shape;10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7429" y="753533"/>
            <a:ext cx="2304125" cy="1728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Lessons Learned 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  <p:sp>
        <p:nvSpPr>
          <p:cNvPr id="114" name="Google Shape;114;p11"/>
          <p:cNvSpPr txBox="1"/>
          <p:nvPr>
            <p:ph idx="1" type="body"/>
          </p:nvPr>
        </p:nvSpPr>
        <p:spPr>
          <a:xfrm>
            <a:off x="152400" y="1395413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en-US" sz="3600">
                <a:latin typeface="Libre Baskerville"/>
                <a:ea typeface="Libre Baskerville"/>
                <a:cs typeface="Libre Baskerville"/>
                <a:sym typeface="Libre Baskerville"/>
              </a:rPr>
              <a:t>Timing of Selection Process</a:t>
            </a:r>
            <a:endParaRPr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Cohort 1 – Spring</a:t>
            </a:r>
            <a:endParaRPr sz="3000"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Cohort 2 – Fall/Winter	</a:t>
            </a:r>
            <a:endParaRPr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en-US" sz="3600">
                <a:latin typeface="Libre Baskerville"/>
                <a:ea typeface="Libre Baskerville"/>
                <a:cs typeface="Libre Baskerville"/>
                <a:sym typeface="Libre Baskerville"/>
              </a:rPr>
              <a:t>Interview Process</a:t>
            </a:r>
            <a:endParaRPr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Cohort 1 &amp; 2</a:t>
            </a:r>
            <a:endParaRPr sz="3000"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Plans for Cohort 3</a:t>
            </a:r>
            <a:endParaRPr sz="3000"/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21" name="Google Shape;121;p12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Lessons Learned 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13"/>
          <p:cNvGraphicFramePr/>
          <p:nvPr/>
        </p:nvGraphicFramePr>
        <p:xfrm>
          <a:off x="2328863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{61BE29EE-EBDE-4058-B7AC-CE84D3A5C6F4}</a:tableStyleId>
              </a:tblPr>
              <a:tblGrid>
                <a:gridCol w="677575"/>
                <a:gridCol w="157000"/>
                <a:gridCol w="582550"/>
                <a:gridCol w="119825"/>
                <a:gridCol w="582550"/>
                <a:gridCol w="123950"/>
                <a:gridCol w="582550"/>
                <a:gridCol w="148725"/>
                <a:gridCol w="582550"/>
                <a:gridCol w="132200"/>
                <a:gridCol w="582550"/>
              </a:tblGrid>
              <a:tr h="69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WELDING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DIESEL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FF0000"/>
                          </a:solidFill>
                        </a:rPr>
                        <a:t>ECO -- 2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FF0000"/>
                          </a:solidFill>
                        </a:rPr>
                        <a:t>ECO -- 5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Kaleb Guidry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11/28/23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9:15 - 9:30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Nathan Zirlott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11/28/23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1:15 - 1:30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Crystal Owensby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11/28/23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9:00 - 9:15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Braydon Lepine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11/28/23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1:00 - 1:15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Talan Bonvillain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11/28/23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00B050"/>
                          </a:solidFill>
                        </a:rPr>
                        <a:t>John Deere -- 2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00B050"/>
                          </a:solidFill>
                        </a:rPr>
                        <a:t>John Deere -- 1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Adam Hebert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1:00 - 1:15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Brady Benoit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11/30/2023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12:30 - 12:45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Christian Martin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12:30 - 12:45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Neily Rivet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11/30/2023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1:30 - 1:45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Kaeden Koeberle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Nathan Zirlott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11/30/2023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1:15 - 1:30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Isaac Chavez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4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1:30 - 1:45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Caden Rodrigue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11/30/2023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4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Roland Vining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8:30 - 8:45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Braydon Lepine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11/30/2023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1:00 - 1:15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Darrell Jones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6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8:45 - 9:00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Ryan Vega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7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8:15 - 8:30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Braxton Lafleur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1:15 - 1:30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Crystal Owensby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11/29/2023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8:00 - 8:15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0070C0"/>
                          </a:solidFill>
                        </a:rPr>
                        <a:t>GIS -- 1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>
                          <a:solidFill>
                            <a:srgbClr val="0070C0"/>
                          </a:solidFill>
                        </a:rPr>
                        <a:t>GIS -- 1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Kaleb Guidry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12/04/2023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9:15 - 9:30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Braydon Lepine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12/04/2023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1:00 - 1:15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Crystal Owensby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❌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12/04/2023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---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9:00 - 9:15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Nathan Zirlott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12/04/2023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1:15 - 1:30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Talan Bonvillain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12/04/2023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solidFill>
                            <a:srgbClr val="FFFF00"/>
                          </a:solidFill>
                        </a:rPr>
                        <a:t>Bollinger -- 1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Crystal Owensby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12/6/2023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8:45 - 9:00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Ryan Vega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12/6/2023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9:00 - 9:15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Roland Vining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12/6/2023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9:15 - 9:30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solidFill>
                            <a:srgbClr val="FFFF00"/>
                          </a:solidFill>
                        </a:rPr>
                        <a:t>Gulf Island -- 2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Kaeden Koeberle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12/05/2023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12:30 - 12:45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Braylon Naquin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12/05/2023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Ryan Vega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12/05/2023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9:15 - 9:30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Crystal Owensby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12/05/2023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4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9:00 - 9:15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solidFill>
                            <a:srgbClr val="FFFF00"/>
                          </a:solidFill>
                        </a:rPr>
                        <a:t>Kenworth -- 1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solidFill>
                            <a:srgbClr val="FFFF00"/>
                          </a:solidFill>
                        </a:rPr>
                        <a:t>Kenworth -- 2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Date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Interview Time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Roland Vining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9:00 - 9:15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Brady Benoit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1:30 - 1:45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Ryan Vega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9:15 - 9:30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Nathan Zirlott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2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1:00 - 1:15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Braxton Lafleur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❌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----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sngStrike"/>
                        <a:t>12:30 - 12:45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Neily Rivet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12:45 - 1:00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Braydon Lepine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4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1:45 - 2:00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 u="none" cap="none" strike="noStrike"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Talan Bonvillain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☑️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12/1/23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5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1:15 - 1:30</a:t>
                      </a:r>
                      <a:endParaRPr/>
                    </a:p>
                  </a:txBody>
                  <a:tcPr marT="0" marB="0" marR="6300" marL="6300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en-US" sz="3600">
                <a:latin typeface="Libre Baskerville"/>
                <a:ea typeface="Libre Baskerville"/>
                <a:cs typeface="Libre Baskerville"/>
                <a:sym typeface="Libre Baskerville"/>
              </a:rPr>
              <a:t>Time Management</a:t>
            </a:r>
            <a:endParaRPr/>
          </a:p>
          <a:p>
            <a:pPr indent="-419100" lvl="1" marL="895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Cohort 1</a:t>
            </a:r>
            <a:endParaRPr sz="3000"/>
          </a:p>
          <a:p>
            <a:pPr indent="-419100" lvl="1" marL="895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Cohort 2</a:t>
            </a:r>
            <a:endParaRPr sz="3000"/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3" name="Google Shape;133;p14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Lessons Learned 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en-US" sz="3600">
                <a:latin typeface="Libre Baskerville"/>
                <a:ea typeface="Libre Baskerville"/>
                <a:cs typeface="Libre Baskerville"/>
                <a:sym typeface="Libre Baskerville"/>
              </a:rPr>
              <a:t>Flexibility with Business Partners</a:t>
            </a:r>
            <a:endParaRPr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Site Visits</a:t>
            </a:r>
            <a:endParaRPr sz="3000"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Competency Reviews</a:t>
            </a:r>
            <a:endParaRPr sz="3000"/>
          </a:p>
          <a:p>
            <a:pPr indent="0" lvl="1" marL="5524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40" name="Google Shape;140;p15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Lessons Learned 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baseline="30000" lang="en-US"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 Cohort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Welding &amp; Diesel Apprenticeships</a:t>
            </a:r>
            <a:endParaRPr sz="3000"/>
          </a:p>
          <a:p>
            <a:pPr indent="-4191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New Business Partners</a:t>
            </a:r>
            <a:endParaRPr sz="3000"/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6245" y="27051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350" y="2571750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baseline="30000" lang="en-US"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 Cohort</a:t>
            </a:r>
            <a:endParaRPr/>
          </a:p>
        </p:txBody>
      </p:sp>
      <p:pic>
        <p:nvPicPr>
          <p:cNvPr descr="https://attachments.office.net/owa/blefort%40mylpsd.com/service.svc/s/GetAttachmentThumbnail?id=AAMkADY4ODc2ZTdiLTk1Y2ItNDE3OC1hODI2LTFmNjQ5ODc3NjkyMwBGAAAAAADgGYuXms7oQqFP%2FM%2FLx07dBwCnyxFI6WNcSZbczH7WrJ2sAAAAAAENAACdnBNP2tHMTZuT1FltfYHnAAFsQrXGAAABEgAQAN2S88V0t%2FtMtAudTJ3vlxU%3D&amp;thumbnailType=2&amp;token=eyJhbGciOiJSUzI1NiIsImtpZCI6IjczRkI5QkJFRjYzNjc4RDRGN0U4NEI0NDBCQUJCMTJBMzM5RDlGOTgiLCJ0eXAiOiJKV1QiLCJ4NXQiOiJjX3VidnZZMmVOVDM2RXRFQzZ1eEtqT2RuNWcifQ.eyJvcmlnaW4iOiJodHRwczovL291dGxvb2sub2ZmaWNlLmNvbSIsInVjIjoiODk4MDg2NjU2Yzc1NDFlZmFkNGMwMTY2YzdjNDUwZDIiLCJzaWduaW5fc3RhdGUiOiJbXCJrbXNpXCJdIiwidmVyIjoiRXhjaGFuZ2UuQ2FsbGJhY2suVjEiLCJhcHBjdHhzZW5kZXIiOiJPd2FEb3dubG9hZEBmY2U0YjE3Mi0yODVhLTQ3ZjItYWY0Zi1mMzNlY2FlODdjZTkiLCJpc3NyaW5nIjoiU0lQIiwiYXBwY3R4Ijoie1wibXNleGNocHJvdFwiOlwib3dhXCIsXCJwdWlkXCI6XCIxMTUzOTc3MDI1MzkzMzg0NzU0XCIsXCJzY29wZVwiOlwiT3dhRG93bmxvYWRcIixcIm9pZFwiOlwiMmQwOGExNDctZDk5YS00YjA2LTllY2YtNjQzOTdjMzhhOTk1XCIsXCJwcmltYXJ5c2lkXCI6XCJTLTEtNS0yMS0zODc4MzU0MDEzLTU1MDk0NDY3My0zMTk4OTY2MDc3LTIwMDM1OThcIn0iLCJuYmYiOjE3MDMxMDcxMjcsImV4cCI6MTcwMzEwNzcyNywiaXNzIjoiMDAwMDAwMDItMDAwMC0wZmYxLWNlMDAtMDAwMDAwMDAwMDAwQGZjZTRiMTcyLTI4NWEtNDdmMi1hZjRmLWYzM2VjYWU4N2NlOSIsImF1ZCI6IjAwMDAwMDAyLTAwMDAtMGZmMS1jZTAwLTAwMDAwMDAwMDAwMC9hdHRhY2htZW50cy5vZmZpY2UubmV0QGZjZTRiMTcyLTI4NWEtNDdmMi1hZjRmLWYzM2VjYWU4N2NlOSIsImhhcHAiOiJvd2EifQ.mR7IeaKPo1zL3cK0Qgb51JoaqTqVTxq0Zhc0_qMNl4UyIkaUSD89JMuScHrC_DubNoK5ohfZpXbXa710ViuJDR-qK_1ylEmrFC7QjUei6g8pKnhYl_DnW8CTfGFuv5PD97a_fry7Co9DefLmYtzRnI5siXlyflbfKCvJ5DtKGrBnFhpLsEOrHl1nY0Vy0_mNOZFgFzt0AVqtGLb6sclu7grzns0WJWoM-nqBx6JZPUeBkQtq71h-8h5478fenlFzHsJw5evqHGNxjfEG2q35BhM9s5FI4B1KH-4SLd1-3HGtBQjOxOmwX0M7PZHnLadXHTvK88XYMzbeUKL-z98ToQ&amp;X-OWA-CANARY=4MQ71A5JFk-CxJcZUIlJtZDmKl6hAdwYBaNHlb8NmM5FFOlBpusdSMJN1bp2c6-KSD-4ctwWFJs.&amp;owa=outlook.office.com&amp;scriptVer=20231215008.06&amp;clientId=827DD272801D4B64B3CBE148B3F2D7DE&amp;animation=true" id="155" name="Google Shape;155;p17"/>
          <p:cNvPicPr preferRelativeResize="0"/>
          <p:nvPr/>
        </p:nvPicPr>
        <p:blipFill rotWithShape="1">
          <a:blip r:embed="rId3">
            <a:alphaModFix/>
          </a:blip>
          <a:srcRect b="6993" l="-371" r="787" t="12853"/>
          <a:stretch/>
        </p:blipFill>
        <p:spPr>
          <a:xfrm>
            <a:off x="2921001" y="1016000"/>
            <a:ext cx="3124200" cy="179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922659">
            <a:off x="7232635" y="171272"/>
            <a:ext cx="1419543" cy="94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17756">
            <a:off x="257388" y="1422393"/>
            <a:ext cx="1461519" cy="106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68029">
            <a:off x="2917084" y="3088939"/>
            <a:ext cx="1532389" cy="111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97246">
            <a:off x="1559322" y="494946"/>
            <a:ext cx="1470901" cy="107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731064">
            <a:off x="107039" y="204165"/>
            <a:ext cx="1365323" cy="99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632353">
            <a:off x="1535081" y="2044969"/>
            <a:ext cx="1333708" cy="97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774580">
            <a:off x="1384895" y="3306805"/>
            <a:ext cx="1506265" cy="109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102393">
            <a:off x="7606850" y="3204164"/>
            <a:ext cx="1339229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94127">
            <a:off x="4524751" y="3048075"/>
            <a:ext cx="1535069" cy="119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05611" y="3391323"/>
            <a:ext cx="1329733" cy="10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691457">
            <a:off x="6154402" y="2098402"/>
            <a:ext cx="1552309" cy="121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622054">
            <a:off x="36002" y="3008667"/>
            <a:ext cx="1436789" cy="11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851856">
            <a:off x="7389546" y="1300832"/>
            <a:ext cx="1552307" cy="121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rot="-540987">
            <a:off x="6019270" y="720464"/>
            <a:ext cx="1389937" cy="108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Future Plans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  <p:sp>
        <p:nvSpPr>
          <p:cNvPr id="176" name="Google Shape;176;p18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Culinary Apprenticeship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Automotive Apprenticeship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Electrical Apprenticeship</a:t>
            </a:r>
            <a:endParaRPr/>
          </a:p>
        </p:txBody>
      </p:sp>
      <p:pic>
        <p:nvPicPr>
          <p:cNvPr descr="https://attachments.office.net/owa/blefort%40mylpsd.com/service.svc/s/GetAttachmentThumbnail?id=AAMkADY4ODc2ZTdiLTk1Y2ItNDE3OC1hODI2LTFmNjQ5ODc3NjkyMwBGAAAAAADgGYuXms7oQqFP%2FM%2FLx07dBwCnyxFI6WNcSZbczH7WrJ2sAAAAAAENAACdnBNP2tHMTZuT1FltfYHnAAFsQrXIAAABEgAQANXQeK7HlvVAtoou1pwUNnM%3D&amp;thumbnailType=2&amp;token=eyJhbGciOiJSUzI1NiIsImtpZCI6IjczRkI5QkJFRjYzNjc4RDRGN0U4NEI0NDBCQUJCMTJBMzM5RDlGOTgiLCJ0eXAiOiJKV1QiLCJ4NXQiOiJjX3VidnZZMmVOVDM2RXRFQzZ1eEtqT2RuNWcifQ.eyJvcmlnaW4iOiJodHRwczovL291dGxvb2sub2ZmaWNlLmNvbSIsInVjIjoiZTE3YzRjZWU3ZjY0NDdlY2JkYWJhOWUzOGFmOTliY2YiLCJzaWduaW5fc3RhdGUiOiJbXCJrbXNpXCJdIiwidmVyIjoiRXhjaGFuZ2UuQ2FsbGJhY2suVjEiLCJhcHBjdHhzZW5kZXIiOiJPd2FEb3dubG9hZEBmY2U0YjE3Mi0yODVhLTQ3ZjItYWY0Zi1mMzNlY2FlODdjZTkiLCJpc3NyaW5nIjoiU0lQIiwiYXBwY3R4Ijoie1wibXNleGNocHJvdFwiOlwib3dhXCIsXCJwdWlkXCI6XCIxMTUzOTc3MDI1MzkzMzg0NzU0XCIsXCJzY29wZVwiOlwiT3dhRG93bmxvYWRcIixcIm9pZFwiOlwiMmQwOGExNDctZDk5YS00YjA2LTllY2YtNjQzOTdjMzhhOTk1XCIsXCJwcmltYXJ5c2lkXCI6XCJTLTEtNS0yMS0zODc4MzU0MDEzLTU1MDk0NDY3My0zMTk4OTY2MDc3LTIwMDM1OThcIn0iLCJuYmYiOjE3MDMxNjk3OTYsImV4cCI6MTcwMzE3MDM5NiwiaXNzIjoiMDAwMDAwMDItMDAwMC0wZmYxLWNlMDAtMDAwMDAwMDAwMDAwQGZjZTRiMTcyLTI4NWEtNDdmMi1hZjRmLWYzM2VjYWU4N2NlOSIsImF1ZCI6IjAwMDAwMDAyLTAwMDAtMGZmMS1jZTAwLTAwMDAwMDAwMDAwMC9hdHRhY2htZW50cy5vZmZpY2UubmV0QGZjZTRiMTcyLTI4NWEtNDdmMi1hZjRmLWYzM2VjYWU4N2NlOSIsImhhcHAiOiJvd2EifQ.dvpIKuDIox7ddDaQBZlEGas8YIqSqQ8O3dJh3ynhyFwakm9UroxYaGLxBXdYwQnojTsVFjuhwEWaJ6_0e992m4VqfUJojODoL6rR-TTRvumg68Wuca5SzdvSFxXpU0UmU_fJSZVCNqDeeXs1_sHrKS_ggrycckcWowQcdk_csU2llRjiz1jaHv_goC7I-7mBxNsiDaHaTY3S5gt8I3uEcmk6vhuKe3vMqgcdf6sgnBnJKwu_KUyHtBO7S8n-_Wq9JbBGfErVsf8WZWLyGoPpsNzxHEp2w9kzrLz5grOO1AKLQ1Cmj1dbgGWI-oxHP6OpwJ0ZIngJoTEzb2RSeFioOA&amp;X-OWA-CANARY=u8Mp3Z2U6E-0kjHWxNGOsMAjjTIzAtwY4fyaDV_RrKG6WwGHiVWVSOlgDvp1F6rbWB92aVH_qpI.&amp;owa=outlook.office.com&amp;scriptVer=20231215008.07&amp;clientId=827DD272801D4B64B3CBE148B3F2D7DE&amp;animation=true" id="177" name="Google Shape;1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596169">
            <a:off x="6248400" y="668867"/>
            <a:ext cx="21844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preview" id="178" name="Google Shape;1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60654">
            <a:off x="4546599" y="2635924"/>
            <a:ext cx="2286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Questions</a:t>
            </a:r>
            <a:b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</a:b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400">
                <a:latin typeface="Libre Baskerville"/>
                <a:ea typeface="Libre Baskerville"/>
                <a:cs typeface="Libre Baskerville"/>
                <a:sym typeface="Libre Baskerville"/>
              </a:rPr>
              <a:t>Bonnie Lefort</a:t>
            </a:r>
            <a:endParaRPr b="1" sz="24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CTE Coordinator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1" lang="en-US" sz="2400">
                <a:latin typeface="Libre Baskerville"/>
                <a:ea typeface="Libre Baskerville"/>
                <a:cs typeface="Libre Baskerville"/>
                <a:sym typeface="Libre Baskerville"/>
              </a:rPr>
              <a:t>Jarad Walker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CMC Principal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2400"/>
          </a:p>
        </p:txBody>
      </p:sp>
      <p:sp>
        <p:nvSpPr>
          <p:cNvPr id="40" name="Google Shape;40;p2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Lafourche Parish School District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Bonnie Lefort" id="41" name="Google Shape;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3364" y="2160181"/>
            <a:ext cx="1188853" cy="158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 b="0" l="0" r="0" t="15539"/>
          <a:stretch/>
        </p:blipFill>
        <p:spPr>
          <a:xfrm>
            <a:off x="6906841" y="2160181"/>
            <a:ext cx="1188853" cy="158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Contact Information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89" name="Google Shape;189;p20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76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Mrs. Bonnie Lefort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Lafourche Parish School District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CTE Coordinator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6419 Highway 308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Lockport, Louisiana 70374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(985) 532-6596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</a:t>
            </a:r>
            <a:r>
              <a:rPr lang="en-US" sz="1400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3"/>
              </a:rPr>
              <a:t>blefort@mylpsd.com</a:t>
            </a:r>
            <a:endParaRPr sz="14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42900" lvl="0" marL="476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Mr. Jarad Walker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Principal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Career Magnet Center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6419 Hwy. 308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Lockport, LA. 70374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(985) 532-6596</a:t>
            </a:r>
            <a:endParaRPr/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1400">
                <a:latin typeface="Libre Baskerville"/>
                <a:ea typeface="Libre Baskerville"/>
                <a:cs typeface="Libre Baskerville"/>
                <a:sym typeface="Libre Baskerville"/>
              </a:rPr>
              <a:t>        </a:t>
            </a:r>
            <a:r>
              <a:rPr lang="en-US" sz="1400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4"/>
              </a:rPr>
              <a:t>jpwalker@mylpsd.com</a:t>
            </a:r>
            <a:endParaRPr sz="14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9862" y="784513"/>
            <a:ext cx="3724275" cy="37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Agenda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8" name="Google Shape;48;p3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Why?</a:t>
            </a:r>
            <a:endParaRPr/>
          </a:p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1</a:t>
            </a:r>
            <a:r>
              <a:rPr baseline="30000" lang="en-US">
                <a:latin typeface="Libre Baskerville"/>
                <a:ea typeface="Libre Baskerville"/>
                <a:cs typeface="Libre Baskerville"/>
                <a:sym typeface="Libre Baskerville"/>
              </a:rPr>
              <a:t>st</a:t>
            </a: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 Cohort</a:t>
            </a:r>
            <a:endParaRPr/>
          </a:p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Lessons Learned </a:t>
            </a:r>
            <a:endParaRPr/>
          </a:p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baseline="30000" lang="en-US"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 Cohort</a:t>
            </a:r>
            <a:endParaRPr/>
          </a:p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Future Plans</a:t>
            </a:r>
            <a:endParaRPr/>
          </a:p>
          <a:p>
            <a:pPr indent="-457200" lvl="1" marL="1047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Questions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Why?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400">
                <a:latin typeface="Libre Baskerville"/>
                <a:ea typeface="Libre Baskerville"/>
                <a:cs typeface="Libre Baskerville"/>
                <a:sym typeface="Libre Baskerville"/>
              </a:rPr>
              <a:t>Fast Forward High-Demand Apprenticeship Pathway</a:t>
            </a:r>
            <a:endParaRPr/>
          </a:p>
          <a:p>
            <a:pPr indent="-209550" lvl="0" marL="476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4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3429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100">
                <a:solidFill>
                  <a:srgbClr val="022945"/>
                </a:solidFill>
                <a:latin typeface="Quicksand"/>
                <a:ea typeface="Quicksand"/>
                <a:cs typeface="Quicksand"/>
                <a:sym typeface="Quicksand"/>
              </a:rPr>
              <a:t>This pathway offers a wide range of careers and post-secondary pathways to pursue after participating in a Louisiana Workforce Commission registered pre-apprenticeship/apprenticeship program.</a:t>
            </a:r>
            <a:endParaRPr sz="21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286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descr="Fast Forward" id="55" name="Google Shape;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9050" y="3257550"/>
            <a:ext cx="148590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Google Shape;60;p5"/>
          <p:cNvGraphicFramePr/>
          <p:nvPr/>
        </p:nvGraphicFramePr>
        <p:xfrm>
          <a:off x="991322" y="269587"/>
          <a:ext cx="3116262" cy="4064000"/>
        </p:xfrm>
        <a:graphic>
          <a:graphicData uri="http://schemas.openxmlformats.org/presentationml/2006/ole">
            <mc:AlternateContent>
              <mc:Choice Requires="v">
                <p:oleObj r:id="rId4" imgH="4064000" imgW="3116262" progId="Acrobat.Document.DC" spid="_x0000_s1">
                  <p:embed/>
                </p:oleObj>
              </mc:Choice>
              <mc:Fallback>
                <p:oleObj r:id="rId5" imgH="4064000" imgW="3116262" progId="Acrobat.Document.DC">
                  <p:embed/>
                  <p:pic>
                    <p:nvPicPr>
                      <p:cNvPr id="60" name="Google Shape;60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91322" y="269587"/>
                        <a:ext cx="311626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Google Shape;61;p5"/>
          <p:cNvGraphicFramePr/>
          <p:nvPr/>
        </p:nvGraphicFramePr>
        <p:xfrm>
          <a:off x="5004350" y="269587"/>
          <a:ext cx="3121025" cy="4064000"/>
        </p:xfrm>
        <a:graphic>
          <a:graphicData uri="http://schemas.openxmlformats.org/presentationml/2006/ole">
            <mc:AlternateContent>
              <mc:Choice Requires="v">
                <p:oleObj r:id="rId7" imgH="4064000" imgW="3121025" progId="Acrobat.Document.DC" spid="_x0000_s2">
                  <p:embed/>
                </p:oleObj>
              </mc:Choice>
              <mc:Fallback>
                <p:oleObj r:id="rId8" imgH="4064000" imgW="3121025" progId="Acrobat.Document.DC">
                  <p:embed/>
                  <p:pic>
                    <p:nvPicPr>
                      <p:cNvPr id="61" name="Google Shape;61;p5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04350" y="269587"/>
                        <a:ext cx="31210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3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Student Benefits</a:t>
            </a:r>
            <a:endParaRPr sz="1900"/>
          </a:p>
          <a:p>
            <a:pPr indent="-3175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Increase in wages</a:t>
            </a:r>
            <a:endParaRPr sz="1400"/>
          </a:p>
          <a:p>
            <a:pPr indent="-3175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Discovering their “Why”</a:t>
            </a:r>
            <a:endParaRPr sz="1400"/>
          </a:p>
          <a:p>
            <a:pPr indent="-3175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OTJ experiences</a:t>
            </a:r>
            <a:endParaRPr sz="1400"/>
          </a:p>
          <a:p>
            <a:pPr indent="-317500" lvl="1" marL="933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Completion Certificate</a:t>
            </a:r>
            <a:endParaRPr sz="1400"/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Why?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>
            <p:ph idx="1" type="body"/>
          </p:nvPr>
        </p:nvSpPr>
        <p:spPr>
          <a:xfrm>
            <a:off x="152400" y="11239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000">
                <a:latin typeface="Libre Baskerville"/>
                <a:ea typeface="Libre Baskerville"/>
                <a:cs typeface="Libre Baskerville"/>
                <a:sym typeface="Libre Baskerville"/>
              </a:rPr>
              <a:t>Employer Benefits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Attract adequate numbers of highly qualified applicants.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Address industry's need to remain competitive by investing in the development and continuous upgrade of the skills of its workforce.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Increase productivity.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Reduce cost of training.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Facilitate compliance with federal and state equal employment opportunity requirements.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Ensure availability of related technical instruction.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Enhance problem-solving ability of craft workers.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Ensure versatility of craft workers.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 sz="1600">
                <a:latin typeface="Libre Baskerville"/>
                <a:ea typeface="Libre Baskerville"/>
                <a:cs typeface="Libre Baskerville"/>
                <a:sym typeface="Libre Baskerville"/>
              </a:rPr>
              <a:t>Develop a more committed workforce.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Why?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/>
          <p:nvPr>
            <p:ph idx="1" type="body"/>
          </p:nvPr>
        </p:nvSpPr>
        <p:spPr>
          <a:xfrm>
            <a:off x="152400" y="1352550"/>
            <a:ext cx="88392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</a:pPr>
            <a:r>
              <a:rPr lang="en-US" sz="3600">
                <a:latin typeface="Libre Baskerville"/>
                <a:ea typeface="Libre Baskerville"/>
                <a:cs typeface="Libre Baskerville"/>
                <a:sym typeface="Libre Baskerville"/>
              </a:rPr>
              <a:t>School Benefits</a:t>
            </a:r>
            <a:endParaRPr/>
          </a:p>
          <a:p>
            <a:pPr indent="-4191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000"/>
              <a:buChar char="•"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The schools system as the “Sponsor”</a:t>
            </a:r>
            <a:endParaRPr sz="3000"/>
          </a:p>
        </p:txBody>
      </p:sp>
      <p:sp>
        <p:nvSpPr>
          <p:cNvPr id="81" name="Google Shape;81;p8"/>
          <p:cNvSpPr txBox="1"/>
          <p:nvPr>
            <p:ph type="title"/>
          </p:nvPr>
        </p:nvSpPr>
        <p:spPr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Why?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/>
          <p:nvPr>
            <p:ph type="title"/>
          </p:nvPr>
        </p:nvSpPr>
        <p:spPr>
          <a:xfrm>
            <a:off x="0" y="0"/>
            <a:ext cx="91440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The “Real” Why?</a:t>
            </a:r>
            <a:endParaRPr/>
          </a:p>
        </p:txBody>
      </p:sp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01" y="84666"/>
            <a:ext cx="2361142" cy="236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4110" y="40843"/>
            <a:ext cx="1663135" cy="221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9024" y="1756337"/>
            <a:ext cx="1456653" cy="194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92077" y="2727439"/>
            <a:ext cx="1273844" cy="169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2201" y="982195"/>
            <a:ext cx="1850539" cy="211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93725" y="1319409"/>
            <a:ext cx="2085225" cy="237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40494" y="3223592"/>
            <a:ext cx="2085225" cy="136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3691" y="2571750"/>
            <a:ext cx="1936050" cy="145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 Believes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Erica Spencer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0x01010035E1E949A77EAB4480DD5D71189B5863</vt:lpwstr>
  </property>
</Properties>
</file>