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Public Sans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r:id="rId27" roundtripDataSignature="AMtx7mgOVQps6b5w26es6MMwmkVe79TN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PublicSans-bold.fntdata"/><Relationship Id="rId23" Type="http://schemas.openxmlformats.org/officeDocument/2006/relationships/font" Target="fonts/PublicSans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ublicSans-boldItalic.fntdata"/><Relationship Id="rId25" Type="http://schemas.openxmlformats.org/officeDocument/2006/relationships/font" Target="fonts/PublicSans-italic.fntdata"/><Relationship Id="rId27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" name="Google Shape;2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" name="Google Shape;30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647768d5e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" name="Google Shape;92;g2647768d5e8_0_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647768d5e8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" name="Google Shape;98;g2647768d5e8_0_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647768d5e8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" name="Google Shape;105;g2647768d5e8_0_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647768d5e8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" name="Google Shape;112;g2647768d5e8_0_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647768d5e8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1" name="Google Shape;121;g2647768d5e8_0_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647768d5e8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0" name="Google Shape;130;g2647768d5e8_0_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647768d5e8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" name="Google Shape;137;g2647768d5e8_0_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6" name="Google Shape;146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" name="Google Shape;36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ac68c4598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" name="Google Shape;42;g2ac68c45984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" name="Google Shape;4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" name="Google Shape;5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" name="Google Shape;56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647768d5e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" name="Google Shape;64;g2647768d5e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647768d5e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" name="Google Shape;71;g2647768d5e8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647768d5e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" name="Google Shape;78;g2647768d5e8_0_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647768d5e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" name="Google Shape;85;g2647768d5e8_0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Title">
  <p:cSld name="Cover 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0"/>
          <p:cNvSpPr txBox="1"/>
          <p:nvPr>
            <p:ph type="title"/>
          </p:nvPr>
        </p:nvSpPr>
        <p:spPr>
          <a:xfrm>
            <a:off x="0" y="2932550"/>
            <a:ext cx="9144000" cy="11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libri"/>
              <a:buNone/>
              <a:defRPr b="1" i="0" sz="30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1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libri"/>
              <a:buNone/>
              <a:defRPr b="1" i="0" sz="30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1"/>
          <p:cNvSpPr txBox="1"/>
          <p:nvPr>
            <p:ph idx="1" type="body"/>
          </p:nvPr>
        </p:nvSpPr>
        <p:spPr>
          <a:xfrm>
            <a:off x="152400" y="1352550"/>
            <a:ext cx="88392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11"/>
          <p:cNvSpPr txBox="1"/>
          <p:nvPr/>
        </p:nvSpPr>
        <p:spPr>
          <a:xfrm>
            <a:off x="6085975" y="4696425"/>
            <a:ext cx="5715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Calibri"/>
              <a:buNone/>
            </a:pPr>
            <a:fld id="{00000000-1234-1234-1234-123412341234}" type="slidenum"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Only">
  <p:cSld name="Section Title 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 txBox="1"/>
          <p:nvPr>
            <p:ph type="title"/>
          </p:nvPr>
        </p:nvSpPr>
        <p:spPr>
          <a:xfrm>
            <a:off x="1981199" y="971550"/>
            <a:ext cx="5181601" cy="335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000"/>
              <a:buFont typeface="Calibri"/>
              <a:buNone/>
              <a:defRPr b="0" i="0" sz="50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and Text">
  <p:cSld name="Section Title Onl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3"/>
          <p:cNvSpPr/>
          <p:nvPr>
            <p:ph idx="2" type="pic"/>
          </p:nvPr>
        </p:nvSpPr>
        <p:spPr>
          <a:xfrm>
            <a:off x="397675" y="1292225"/>
            <a:ext cx="2879700" cy="2879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" name="Google Shape;20;p13"/>
          <p:cNvSpPr txBox="1"/>
          <p:nvPr>
            <p:ph type="title"/>
          </p:nvPr>
        </p:nvSpPr>
        <p:spPr>
          <a:xfrm>
            <a:off x="0" y="0"/>
            <a:ext cx="9144000" cy="10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2800"/>
              <a:buFont typeface="Public Sans"/>
              <a:buNone/>
              <a:defRPr b="1" i="0" sz="28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21" name="Google Shape;21;p13"/>
          <p:cNvSpPr txBox="1"/>
          <p:nvPr>
            <p:ph idx="1" type="body"/>
          </p:nvPr>
        </p:nvSpPr>
        <p:spPr>
          <a:xfrm>
            <a:off x="3729075" y="1292200"/>
            <a:ext cx="5415000" cy="28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Text Photo">
  <p:cSld name="Section Title Only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4"/>
          <p:cNvSpPr txBox="1"/>
          <p:nvPr>
            <p:ph idx="1" type="body"/>
          </p:nvPr>
        </p:nvSpPr>
        <p:spPr>
          <a:xfrm>
            <a:off x="3099775" y="1292325"/>
            <a:ext cx="2951700" cy="28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342900" lvl="1" marL="914400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342900" lvl="2" marL="1371600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342900" lvl="3" marL="1828800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342900" lvl="4" marL="2286000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342900" lvl="5" marL="2743200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342900" lvl="6" marL="3200400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342900" lvl="7" marL="3657600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342900" lvl="8" marL="4114800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24" name="Google Shape;24;p14"/>
          <p:cNvSpPr txBox="1"/>
          <p:nvPr>
            <p:ph type="title"/>
          </p:nvPr>
        </p:nvSpPr>
        <p:spPr>
          <a:xfrm>
            <a:off x="0" y="0"/>
            <a:ext cx="9144000" cy="10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2800"/>
              <a:buFont typeface="Public Sans"/>
              <a:buNone/>
              <a:defRPr b="1" i="0" sz="28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25" name="Google Shape;25;p14"/>
          <p:cNvSpPr/>
          <p:nvPr>
            <p:ph idx="2" type="pic"/>
          </p:nvPr>
        </p:nvSpPr>
        <p:spPr>
          <a:xfrm>
            <a:off x="6097625" y="1292225"/>
            <a:ext cx="2879700" cy="2879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" name="Google Shape;26;p14"/>
          <p:cNvSpPr/>
          <p:nvPr>
            <p:ph idx="3" type="pic"/>
          </p:nvPr>
        </p:nvSpPr>
        <p:spPr>
          <a:xfrm>
            <a:off x="173925" y="1292225"/>
            <a:ext cx="2879700" cy="28791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youtube.com/watch?v=hSgqiIDOmyc&amp;ab_channel=BPSTILTVProduction" TargetMode="External"/><Relationship Id="rId4" Type="http://schemas.openxmlformats.org/officeDocument/2006/relationships/hyperlink" Target="http://www.youtube.com/watch?v=hSgqiIDOmyc" TargetMode="External"/><Relationship Id="rId5" Type="http://schemas.openxmlformats.org/officeDocument/2006/relationships/image" Target="../media/image1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mailto:amy.washington@bossierschools.org" TargetMode="External"/><Relationship Id="rId4" Type="http://schemas.openxmlformats.org/officeDocument/2006/relationships/hyperlink" Target="mailto:gray.young@bossierschools.or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"/>
          <p:cNvSpPr txBox="1"/>
          <p:nvPr>
            <p:ph type="title"/>
          </p:nvPr>
        </p:nvSpPr>
        <p:spPr>
          <a:xfrm>
            <a:off x="0" y="2932550"/>
            <a:ext cx="9144000" cy="11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Implementing the </a:t>
            </a:r>
            <a:r>
              <a:rPr lang="en-US"/>
              <a:t>Firefighter Credential </a:t>
            </a:r>
            <a:endParaRPr/>
          </a:p>
        </p:txBody>
      </p:sp>
      <p:pic>
        <p:nvPicPr>
          <p:cNvPr id="33" name="Google Shape;33;p1"/>
          <p:cNvPicPr preferRelativeResize="0"/>
          <p:nvPr/>
        </p:nvPicPr>
        <p:blipFill rotWithShape="1">
          <a:blip r:embed="rId3">
            <a:alphaModFix/>
          </a:blip>
          <a:srcRect b="0" l="177" r="177" t="0"/>
          <a:stretch/>
        </p:blipFill>
        <p:spPr>
          <a:xfrm>
            <a:off x="0" y="0"/>
            <a:ext cx="9144000" cy="276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647768d5e8_0_26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3000"/>
              <a:buFont typeface="Calibri"/>
              <a:buNone/>
            </a:pPr>
            <a:r>
              <a:rPr lang="en-US"/>
              <a:t>Setting Up A Firefighter Program</a:t>
            </a:r>
            <a:endParaRPr/>
          </a:p>
        </p:txBody>
      </p:sp>
      <p:sp>
        <p:nvSpPr>
          <p:cNvPr id="95" name="Google Shape;95;g2647768d5e8_0_26"/>
          <p:cNvSpPr txBox="1"/>
          <p:nvPr>
            <p:ph idx="1" type="body"/>
          </p:nvPr>
        </p:nvSpPr>
        <p:spPr>
          <a:xfrm>
            <a:off x="152400" y="1352550"/>
            <a:ext cx="88392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Curriculum</a:t>
            </a:r>
            <a:endParaRPr/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Student Recruitment</a:t>
            </a:r>
            <a:endParaRPr/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Partnerships</a:t>
            </a:r>
            <a:endParaRPr/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Gear Requirements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647768d5e8_0_32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3000"/>
              <a:buFont typeface="Calibri"/>
              <a:buNone/>
            </a:pPr>
            <a:r>
              <a:rPr lang="en-US"/>
              <a:t>Firefighter Curriculum</a:t>
            </a:r>
            <a:endParaRPr/>
          </a:p>
        </p:txBody>
      </p:sp>
      <p:sp>
        <p:nvSpPr>
          <p:cNvPr id="101" name="Google Shape;101;g2647768d5e8_0_32"/>
          <p:cNvSpPr txBox="1"/>
          <p:nvPr>
            <p:ph idx="1" type="body"/>
          </p:nvPr>
        </p:nvSpPr>
        <p:spPr>
          <a:xfrm>
            <a:off x="152400" y="1319925"/>
            <a:ext cx="4419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8100" lvl="0" marL="17145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/>
              <a:t>International Fire Service Accreditation Congress (IFSAC)</a:t>
            </a:r>
            <a:endParaRPr/>
          </a:p>
        </p:txBody>
      </p:sp>
      <p:pic>
        <p:nvPicPr>
          <p:cNvPr id="102" name="Google Shape;102;g2647768d5e8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6650" y="1149600"/>
            <a:ext cx="3518699" cy="34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647768d5e8_0_37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3000"/>
              <a:buFont typeface="Calibri"/>
              <a:buNone/>
            </a:pPr>
            <a:r>
              <a:rPr lang="en-US"/>
              <a:t>Student Recruitment</a:t>
            </a:r>
            <a:endParaRPr/>
          </a:p>
        </p:txBody>
      </p:sp>
      <p:sp>
        <p:nvSpPr>
          <p:cNvPr id="108" name="Google Shape;108;g2647768d5e8_0_37"/>
          <p:cNvSpPr txBox="1"/>
          <p:nvPr>
            <p:ph idx="1" type="body"/>
          </p:nvPr>
        </p:nvSpPr>
        <p:spPr>
          <a:xfrm>
            <a:off x="-86925" y="4027800"/>
            <a:ext cx="89916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/>
              <a:t>Where we found our Firefighter students.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pic>
        <p:nvPicPr>
          <p:cNvPr id="109" name="Google Shape;109;g2647768d5e8_0_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9288" y="1149600"/>
            <a:ext cx="5705426" cy="260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647768d5e8_0_43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3000"/>
              <a:buFont typeface="Calibri"/>
              <a:buNone/>
            </a:pPr>
            <a:r>
              <a:rPr lang="en-US"/>
              <a:t>Partnerships</a:t>
            </a:r>
            <a:endParaRPr/>
          </a:p>
        </p:txBody>
      </p:sp>
      <p:sp>
        <p:nvSpPr>
          <p:cNvPr id="115" name="Google Shape;115;g2647768d5e8_0_43"/>
          <p:cNvSpPr txBox="1"/>
          <p:nvPr>
            <p:ph idx="1" type="body"/>
          </p:nvPr>
        </p:nvSpPr>
        <p:spPr>
          <a:xfrm>
            <a:off x="152400" y="1319925"/>
            <a:ext cx="4419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8100" lvl="0" marL="17145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/>
              <a:t>Local Fire Department Support</a:t>
            </a:r>
            <a:endParaRPr/>
          </a:p>
        </p:txBody>
      </p:sp>
      <p:pic>
        <p:nvPicPr>
          <p:cNvPr id="116" name="Google Shape;116;g2647768d5e8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8849" y="1203975"/>
            <a:ext cx="2925150" cy="21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2647768d5e8_0_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9434" y="2820075"/>
            <a:ext cx="2522615" cy="177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2647768d5e8_0_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27300" y="1302000"/>
            <a:ext cx="2016700" cy="1518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647768d5e8_0_49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3000"/>
              <a:buFont typeface="Calibri"/>
              <a:buNone/>
            </a:pPr>
            <a:r>
              <a:rPr lang="en-US"/>
              <a:t>Gear Requirements</a:t>
            </a:r>
            <a:endParaRPr/>
          </a:p>
        </p:txBody>
      </p:sp>
      <p:sp>
        <p:nvSpPr>
          <p:cNvPr id="124" name="Google Shape;124;g2647768d5e8_0_49"/>
          <p:cNvSpPr txBox="1"/>
          <p:nvPr>
            <p:ph idx="1" type="body"/>
          </p:nvPr>
        </p:nvSpPr>
        <p:spPr>
          <a:xfrm>
            <a:off x="2240250" y="3951675"/>
            <a:ext cx="44196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8100" lvl="0" marL="17145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/>
              <a:t>Gear needed to get started.</a:t>
            </a:r>
            <a:endParaRPr/>
          </a:p>
        </p:txBody>
      </p:sp>
      <p:pic>
        <p:nvPicPr>
          <p:cNvPr id="125" name="Google Shape;125;g2647768d5e8_0_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7800" y="1149600"/>
            <a:ext cx="2537025" cy="246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2647768d5e8_0_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4825" y="1149600"/>
            <a:ext cx="2349394" cy="246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2647768d5e8_0_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54225" y="1149600"/>
            <a:ext cx="2740558" cy="246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647768d5e8_0_60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3000"/>
              <a:buFont typeface="Calibri"/>
              <a:buNone/>
            </a:pPr>
            <a:r>
              <a:rPr lang="en-US"/>
              <a:t>Promo Video</a:t>
            </a:r>
            <a:endParaRPr/>
          </a:p>
        </p:txBody>
      </p:sp>
      <p:sp>
        <p:nvSpPr>
          <p:cNvPr id="133" name="Google Shape;133;g2647768d5e8_0_60"/>
          <p:cNvSpPr txBox="1"/>
          <p:nvPr/>
        </p:nvSpPr>
        <p:spPr>
          <a:xfrm>
            <a:off x="3147450" y="3712450"/>
            <a:ext cx="284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BPSTIL Firefighter Promo Video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g2647768d5e8_0_60" title="BPSTIL Firefighter Classes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32725" y="1171438"/>
            <a:ext cx="4478539" cy="25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647768d5e8_0_72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3000"/>
              <a:buFont typeface="Calibri"/>
              <a:buNone/>
            </a:pPr>
            <a:r>
              <a:rPr lang="en-US"/>
              <a:t>Questions?</a:t>
            </a:r>
            <a:endParaRPr/>
          </a:p>
        </p:txBody>
      </p:sp>
      <p:pic>
        <p:nvPicPr>
          <p:cNvPr id="140" name="Google Shape;140;g2647768d5e8_0_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8575" y="2661300"/>
            <a:ext cx="3705624" cy="196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2647768d5e8_0_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302000"/>
            <a:ext cx="3005601" cy="177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2647768d5e8_0_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92550" y="1201600"/>
            <a:ext cx="2815226" cy="27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2647768d5e8_0_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350" y="2302275"/>
            <a:ext cx="2383000" cy="2323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3000"/>
              <a:buFont typeface="Calibri"/>
              <a:buNone/>
            </a:pPr>
            <a:r>
              <a:rPr lang="en-US"/>
              <a:t>Contact Information</a:t>
            </a:r>
            <a:endParaRPr/>
          </a:p>
        </p:txBody>
      </p:sp>
      <p:sp>
        <p:nvSpPr>
          <p:cNvPr id="149" name="Google Shape;149;p8"/>
          <p:cNvSpPr txBox="1"/>
          <p:nvPr>
            <p:ph idx="1" type="body"/>
          </p:nvPr>
        </p:nvSpPr>
        <p:spPr>
          <a:xfrm>
            <a:off x="152400" y="1352550"/>
            <a:ext cx="88392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/>
              <a:t>Amy Washington - implementation and alignment questions</a:t>
            </a:r>
            <a:endParaRPr/>
          </a:p>
          <a:p>
            <a:pPr indent="-38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  <a:p>
            <a:pPr indent="-38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amy.washington@bossierschools.org</a:t>
            </a:r>
            <a:endParaRPr/>
          </a:p>
          <a:p>
            <a:pPr indent="-38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  <a:p>
            <a:pPr indent="-38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/>
              <a:t>Gray Young - curriculum and instruction questions</a:t>
            </a:r>
            <a:endParaRPr/>
          </a:p>
          <a:p>
            <a:pPr indent="-38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  <a:p>
            <a:pPr indent="-38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gray.young@bossierschools.org</a:t>
            </a:r>
            <a:endParaRPr/>
          </a:p>
          <a:p>
            <a:pPr indent="-38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30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152400" y="1352550"/>
            <a:ext cx="88392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8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/>
              <a:t>1. Program Overview with Amy Washington</a:t>
            </a:r>
            <a:endParaRPr/>
          </a:p>
          <a:p>
            <a:pPr indent="-38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  <a:p>
            <a:pPr indent="-38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/>
              <a:t>2. Setting up a Firefighter Program with Gray Young</a:t>
            </a:r>
            <a:endParaRPr/>
          </a:p>
          <a:p>
            <a:pPr indent="-38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  <a:p>
            <a:pPr indent="-38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/>
              <a:t>3. Q&amp;A with Amy Washington and Gray Young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2ac68c45984_0_1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3000"/>
              <a:buFont typeface="Calibri"/>
              <a:buNone/>
            </a:pPr>
            <a:r>
              <a:rPr lang="en-US"/>
              <a:t>Program Overview</a:t>
            </a:r>
            <a:endParaRPr/>
          </a:p>
        </p:txBody>
      </p:sp>
      <p:sp>
        <p:nvSpPr>
          <p:cNvPr id="45" name="Google Shape;45;g2ac68c45984_0_1"/>
          <p:cNvSpPr txBox="1"/>
          <p:nvPr>
            <p:ph idx="1" type="body"/>
          </p:nvPr>
        </p:nvSpPr>
        <p:spPr>
          <a:xfrm>
            <a:off x="152400" y="1352550"/>
            <a:ext cx="88392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BPSTIL</a:t>
            </a:r>
            <a:endParaRPr/>
          </a:p>
          <a:p>
            <a:pPr indent="-38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Implementing a Firefighter Program</a:t>
            </a:r>
            <a:endParaRPr/>
          </a:p>
          <a:p>
            <a:pPr indent="-38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Firefighter Credentials</a:t>
            </a:r>
            <a:endParaRPr/>
          </a:p>
          <a:p>
            <a:pPr indent="-38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Courses</a:t>
            </a:r>
            <a:endParaRPr/>
          </a:p>
          <a:p>
            <a:pPr indent="-38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Pathway Alignment</a:t>
            </a:r>
            <a:endParaRPr/>
          </a:p>
          <a:p>
            <a:pPr indent="-38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Employment Outlook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3000"/>
              <a:buFont typeface="Calibri"/>
              <a:buNone/>
            </a:pPr>
            <a:r>
              <a:rPr lang="en-US"/>
              <a:t>BPSTIL</a:t>
            </a:r>
            <a:endParaRPr/>
          </a:p>
        </p:txBody>
      </p:sp>
      <p:sp>
        <p:nvSpPr>
          <p:cNvPr id="51" name="Google Shape;51;p7"/>
          <p:cNvSpPr txBox="1"/>
          <p:nvPr>
            <p:ph idx="1" type="body"/>
          </p:nvPr>
        </p:nvSpPr>
        <p:spPr>
          <a:xfrm>
            <a:off x="152400" y="1352550"/>
            <a:ext cx="4101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8100" lvl="0" marL="17145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 sz="27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Bossier Parish School of Technology and Innovative Learning reflects both a business and college atmosphere instead of that of a traditional high school.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7725" y="1421836"/>
            <a:ext cx="4653000" cy="229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"/>
          <p:cNvSpPr txBox="1"/>
          <p:nvPr>
            <p:ph idx="1" type="body"/>
          </p:nvPr>
        </p:nvSpPr>
        <p:spPr>
          <a:xfrm>
            <a:off x="152400" y="1352550"/>
            <a:ext cx="88392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b="1" sz="24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b="1" sz="24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en-US" sz="2400"/>
              <a:t>Amy Washington</a:t>
            </a:r>
            <a:endParaRPr b="1" sz="24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/>
              <a:t>Principal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en-US" sz="2400"/>
              <a:t>Gray Young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/>
              <a:t>Firefighter Instructor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b="1" sz="2400"/>
          </a:p>
        </p:txBody>
      </p:sp>
      <p:sp>
        <p:nvSpPr>
          <p:cNvPr id="59" name="Google Shape;59;p4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Implementing a Firefighter Program</a:t>
            </a:r>
            <a:endParaRPr/>
          </a:p>
        </p:txBody>
      </p:sp>
      <p:pic>
        <p:nvPicPr>
          <p:cNvPr id="60" name="Google Shape;60;p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8" l="0" r="0" t="9"/>
          <a:stretch/>
        </p:blipFill>
        <p:spPr>
          <a:xfrm>
            <a:off x="188915" y="1352550"/>
            <a:ext cx="2879698" cy="287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376" l="0" r="0" t="387"/>
          <a:stretch/>
        </p:blipFill>
        <p:spPr>
          <a:xfrm>
            <a:off x="6097625" y="1292225"/>
            <a:ext cx="2879698" cy="287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647768d5e8_0_0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3000"/>
              <a:buFont typeface="Calibri"/>
              <a:buNone/>
            </a:pPr>
            <a:r>
              <a:rPr lang="en-US"/>
              <a:t>Firefighter Credentials</a:t>
            </a:r>
            <a:endParaRPr/>
          </a:p>
        </p:txBody>
      </p:sp>
      <p:sp>
        <p:nvSpPr>
          <p:cNvPr id="67" name="Google Shape;67;g2647768d5e8_0_0"/>
          <p:cNvSpPr txBox="1"/>
          <p:nvPr>
            <p:ph idx="1" type="body"/>
          </p:nvPr>
        </p:nvSpPr>
        <p:spPr>
          <a:xfrm>
            <a:off x="152400" y="1352550"/>
            <a:ext cx="54843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en-US" sz="22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IFSAC Hazmat Awareness (Local)</a:t>
            </a:r>
            <a:endParaRPr b="1" sz="22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en-US" sz="22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IFSAC Hazmat Operations (Local)</a:t>
            </a:r>
            <a:endParaRPr b="1" sz="22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en-US" sz="22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IFSAC Firefighter I (Basic)</a:t>
            </a:r>
            <a:endParaRPr b="1" sz="22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en-US" sz="22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IFSAC Firefighter II (Advanced)</a:t>
            </a:r>
            <a:endParaRPr b="1" sz="22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8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  <a:p>
            <a:pPr indent="-38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</p:txBody>
      </p:sp>
      <p:pic>
        <p:nvPicPr>
          <p:cNvPr id="68" name="Google Shape;68;g2647768d5e8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6750" y="1149600"/>
            <a:ext cx="2599073" cy="346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647768d5e8_0_7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3000"/>
              <a:buFont typeface="Calibri"/>
              <a:buNone/>
            </a:pPr>
            <a:r>
              <a:rPr lang="en-US"/>
              <a:t>Courses</a:t>
            </a:r>
            <a:endParaRPr/>
          </a:p>
        </p:txBody>
      </p:sp>
      <p:sp>
        <p:nvSpPr>
          <p:cNvPr id="74" name="Google Shape;74;g2647768d5e8_0_7"/>
          <p:cNvSpPr txBox="1"/>
          <p:nvPr>
            <p:ph idx="1" type="body"/>
          </p:nvPr>
        </p:nvSpPr>
        <p:spPr>
          <a:xfrm>
            <a:off x="152400" y="1352550"/>
            <a:ext cx="51201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8100" lvl="0" marL="17145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b="1" lang="en-US" sz="2300"/>
              <a:t>Emergency Medical Responder</a:t>
            </a:r>
            <a:endParaRPr b="1" sz="2300"/>
          </a:p>
          <a:p>
            <a:pPr indent="-38100" lvl="0" marL="17145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b="1" sz="2300"/>
          </a:p>
          <a:p>
            <a:pPr indent="-38100" lvl="0" marL="17145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b="1" lang="en-US" sz="2300"/>
              <a:t>Firefighter I</a:t>
            </a:r>
            <a:endParaRPr b="1" sz="2300"/>
          </a:p>
          <a:p>
            <a:pPr indent="-38100" lvl="0" marL="17145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b="1" sz="2300"/>
          </a:p>
          <a:p>
            <a:pPr indent="-38100" lvl="0" marL="17145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b="1" lang="en-US" sz="2300"/>
              <a:t>Firefighter II</a:t>
            </a:r>
            <a:endParaRPr b="1" sz="2300"/>
          </a:p>
        </p:txBody>
      </p:sp>
      <p:pic>
        <p:nvPicPr>
          <p:cNvPr id="75" name="Google Shape;75;g2647768d5e8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2551" y="1149600"/>
            <a:ext cx="3353999" cy="346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647768d5e8_0_14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3000"/>
              <a:buFont typeface="Calibri"/>
              <a:buNone/>
            </a:pPr>
            <a:r>
              <a:rPr lang="en-US"/>
              <a:t>Pathway Alignment</a:t>
            </a:r>
            <a:endParaRPr/>
          </a:p>
        </p:txBody>
      </p:sp>
      <p:sp>
        <p:nvSpPr>
          <p:cNvPr id="81" name="Google Shape;81;g2647768d5e8_0_14"/>
          <p:cNvSpPr txBox="1"/>
          <p:nvPr>
            <p:ph idx="1" type="body"/>
          </p:nvPr>
        </p:nvSpPr>
        <p:spPr>
          <a:xfrm>
            <a:off x="152400" y="1352550"/>
            <a:ext cx="4419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b="1" lang="en-US"/>
              <a:t>Law, Public Safety, Corrections, and Security</a:t>
            </a:r>
            <a:endParaRPr b="1"/>
          </a:p>
        </p:txBody>
      </p:sp>
      <p:pic>
        <p:nvPicPr>
          <p:cNvPr id="82" name="Google Shape;82;g2647768d5e8_0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8826" y="1352550"/>
            <a:ext cx="3216335" cy="3200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647768d5e8_0_20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3000"/>
              <a:buFont typeface="Calibri"/>
              <a:buNone/>
            </a:pPr>
            <a:r>
              <a:rPr lang="en-US"/>
              <a:t>Employment Outlook</a:t>
            </a:r>
            <a:endParaRPr/>
          </a:p>
        </p:txBody>
      </p:sp>
      <p:sp>
        <p:nvSpPr>
          <p:cNvPr id="88" name="Google Shape;88;g2647768d5e8_0_20"/>
          <p:cNvSpPr txBox="1"/>
          <p:nvPr>
            <p:ph idx="1" type="body"/>
          </p:nvPr>
        </p:nvSpPr>
        <p:spPr>
          <a:xfrm>
            <a:off x="152400" y="1352550"/>
            <a:ext cx="4419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8100" lvl="0" marL="17145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/>
              <a:t>Firefighter II students are immediately eligible for employment at every local Fire Department.</a:t>
            </a:r>
            <a:endParaRPr/>
          </a:p>
          <a:p>
            <a:pPr indent="-38100" lvl="0" marL="17145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  <a:p>
            <a:pPr indent="-38100" lvl="0" marL="17145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/>
              <a:t>Every local Fire Department has reached out to students with employment opportunities.</a:t>
            </a:r>
            <a:endParaRPr/>
          </a:p>
        </p:txBody>
      </p:sp>
      <p:pic>
        <p:nvPicPr>
          <p:cNvPr id="89" name="Google Shape;89;g2647768d5e8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1125" y="1149600"/>
            <a:ext cx="3346425" cy="348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A Believes">
  <a:themeElements>
    <a:clrScheme name="LA Believes 1">
      <a:dk1>
        <a:srgbClr val="212121"/>
      </a:dk1>
      <a:lt1>
        <a:srgbClr val="FFFFFF"/>
      </a:lt1>
      <a:dk2>
        <a:srgbClr val="47A8CA"/>
      </a:dk2>
      <a:lt2>
        <a:srgbClr val="EAEAEA"/>
      </a:lt2>
      <a:accent1>
        <a:srgbClr val="A3D6DD"/>
      </a:accent1>
      <a:accent2>
        <a:srgbClr val="92278E"/>
      </a:accent2>
      <a:accent3>
        <a:srgbClr val="9BBB59"/>
      </a:accent3>
      <a:accent4>
        <a:srgbClr val="8064A2"/>
      </a:accent4>
      <a:accent5>
        <a:srgbClr val="47A8CA"/>
      </a:accent5>
      <a:accent6>
        <a:srgbClr val="F79646"/>
      </a:accent6>
      <a:hlink>
        <a:srgbClr val="3D9BBA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Erica Spencer</dc:creator>
</cp:coreProperties>
</file>