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y="6858000" cx="12192000"/>
  <p:notesSz cx="6858000" cy="9144000"/>
  <p:embeddedFontLst>
    <p:embeddedFont>
      <p:font typeface="Roboto"/>
      <p:regular r:id="rId46"/>
      <p:bold r:id="rId47"/>
      <p:italic r:id="rId48"/>
      <p:boldItalic r:id="rId49"/>
    </p:embeddedFont>
    <p:embeddedFont>
      <p:font typeface="Comfortaa"/>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h1bMHYLXTdT1uoB1qUZnIh07BGZ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Emily Orngar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BD53DA-C818-45EC-AAE7-C0EF286A7CBC}">
  <a:tblStyle styleId="{1EBD53DA-C818-45EC-AAE7-C0EF286A7CB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6"/>
          </a:solidFill>
        </a:fill>
      </a:tcStyle>
    </a:wholeTbl>
    <a:band1H>
      <a:tcTxStyle b="off" i="off"/>
      <a:tcStyle>
        <a:fill>
          <a:solidFill>
            <a:srgbClr val="FFE2CA"/>
          </a:solidFill>
        </a:fill>
      </a:tcStyle>
    </a:band1H>
    <a:band2H>
      <a:tcTxStyle b="off" i="off"/>
    </a:band2H>
    <a:band1V>
      <a:tcTxStyle b="off" i="off"/>
      <a:tcStyle>
        <a:fill>
          <a:solidFill>
            <a:srgbClr val="FFE2C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Roboto-regular.fntdata"/><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Comfortaa-bold.fntdata"/><Relationship Id="rId50" Type="http://schemas.openxmlformats.org/officeDocument/2006/relationships/font" Target="fonts/Comfortaa-regular.fntdata"/><Relationship Id="rId52"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2-20T17:35:24.628">
    <p:pos x="1660" y="220"/>
    <p:text>pull in some Jefferson Parish Data</p:text>
    <p:extLst>
      <p:ext uri="{C676402C-5697-4E1C-873F-D02D1690AC5C}">
        <p15:threadingInfo timeZoneBias="0"/>
      </p:ext>
      <p:ext uri="http://customooxmlschemas.google.com/">
        <go:slidesCustomData xmlns:go="http://customooxmlschemas.google.com/" commentPostId="AAABCxV6cG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8b31fb4ee6_0_6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28b31fb4ee6_0_6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28b31fb4ee6_0_6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1005ba96c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21005ba96c9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Cindy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Now let’s take a closer look at chronic absenteeism and how it differs from truancy.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Again, Truancy only counts unexcused absences. When discussing truancy with families, these conversations tend to be more formal and have historically been a bit more punitive with a focus on compliance and legal solutions.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Over the last 10 years, however, many school districts have shifted their focus from truancy and more punitive attendance practices to an emphasis on monitoring and addressing chronic absenteeism. Regardless of whether a student’s absences are excused or unexcused, we know that if a student is missing more than 10% of school days, they are likely to fall behind their peers with strong attendance. As a result, when districts prioritize addressing chronic absenteeism, they are focused on using community-based and positive strategies to support students in improving their attendance, whether their absences were excused or unexcused.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299" name="Google Shape;299;g21005ba96c9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098b78228c_1_2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Cindy</a:t>
            </a:r>
            <a:endParaRPr/>
          </a:p>
          <a:p>
            <a:pPr indent="0" lvl="0" marL="0" rtl="0" algn="l">
              <a:lnSpc>
                <a:spcPct val="100000"/>
              </a:lnSpc>
              <a:spcBef>
                <a:spcPts val="0"/>
              </a:spcBef>
              <a:spcAft>
                <a:spcPts val="0"/>
              </a:spcAft>
              <a:buSzPts val="1100"/>
              <a:buNone/>
            </a:pPr>
            <a:r>
              <a:rPr lang="en-US"/>
              <a:t>It’s been interesting to watch over the last decade or so as more and more research has surfaced around the academic consequences of chronic absenteeism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chronic absenteeism has over time become a critical piece of data that we need to focus on because of how much we know it can impact a child’s learning </a:t>
            </a:r>
            <a:endParaRPr/>
          </a:p>
        </p:txBody>
      </p:sp>
      <p:sp>
        <p:nvSpPr>
          <p:cNvPr id="308" name="Google Shape;308;g2098b78228c_1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55517fc90a_0_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255517fc90a_0_5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05050"/>
              </a:buClr>
              <a:buSzPts val="1200"/>
              <a:buFont typeface="Arial"/>
              <a:buNone/>
            </a:pPr>
            <a:r>
              <a:rPr lang="en-US">
                <a:solidFill>
                  <a:srgbClr val="505050"/>
                </a:solidFill>
                <a:latin typeface="Arial"/>
                <a:ea typeface="Arial"/>
                <a:cs typeface="Arial"/>
                <a:sym typeface="Arial"/>
              </a:rPr>
              <a:t>Cindy</a:t>
            </a:r>
            <a:endParaRPr>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We examined the relationship between chronic absenteeism and achievement on MAP Tests in Grades 1–2 in a large urban district we currently partner with.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The district serves over 150,000 students that is largely made up of emergent bilingual students and students of color.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The analysis showed that even missing 1–2 additional days of school across the attendance bands had a dramatic correlation on both reading and math achievement. </a:t>
            </a:r>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What implications does this have for reading on level by third grade?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This data really brings into focus the way chronic absence snowballs, impacting achievement, and ultimately becomes the strongest predictor of a student’s risk for dropping out. </a:t>
            </a:r>
            <a:endParaRPr/>
          </a:p>
          <a:p>
            <a:pPr indent="0" lvl="0" marL="0" marR="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rgbClr val="505050"/>
              </a:buClr>
              <a:buSzPts val="1200"/>
              <a:buFont typeface="Arial"/>
              <a:buChar char="•"/>
            </a:pPr>
            <a:r>
              <a:rPr lang="en-US" sz="1200">
                <a:solidFill>
                  <a:srgbClr val="505050"/>
                </a:solidFill>
                <a:latin typeface="Arial"/>
                <a:ea typeface="Arial"/>
                <a:cs typeface="Arial"/>
                <a:sym typeface="Arial"/>
              </a:rPr>
              <a:t>Units are percentiles of normed RIT scores </a:t>
            </a:r>
            <a:endParaRPr/>
          </a:p>
          <a:p>
            <a:pPr indent="-171450" lvl="0" marL="171450" marR="0" rtl="0" algn="l">
              <a:lnSpc>
                <a:spcPct val="100000"/>
              </a:lnSpc>
              <a:spcBef>
                <a:spcPts val="0"/>
              </a:spcBef>
              <a:spcAft>
                <a:spcPts val="0"/>
              </a:spcAft>
              <a:buClr>
                <a:srgbClr val="505050"/>
              </a:buClr>
              <a:buSzPts val="1200"/>
              <a:buFont typeface="Arial"/>
              <a:buChar char="•"/>
            </a:pPr>
            <a:r>
              <a:rPr lang="en-US" sz="1200">
                <a:solidFill>
                  <a:srgbClr val="505050"/>
                </a:solidFill>
                <a:latin typeface="Arial"/>
                <a:ea typeface="Arial"/>
                <a:cs typeface="Arial"/>
                <a:sym typeface="Arial"/>
              </a:rPr>
              <a:t>Averages are regression-adjusted means</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317" name="Google Shape;317;g255517fc90a_0_5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588ce625a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2588ce625a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05050"/>
              </a:buClr>
              <a:buSzPts val="1200"/>
              <a:buFont typeface="Arial"/>
              <a:buNone/>
            </a:pPr>
            <a:r>
              <a:rPr lang="en-US">
                <a:solidFill>
                  <a:srgbClr val="505050"/>
                </a:solidFill>
                <a:latin typeface="Arial"/>
                <a:ea typeface="Arial"/>
                <a:cs typeface="Arial"/>
                <a:sym typeface="Arial"/>
              </a:rPr>
              <a:t>Cindy</a:t>
            </a:r>
            <a:endParaRPr>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We examined the relationship between chronic absenteeism and achievement on MAP Tests in Grades 1–2 in a large urban district we currently partner with.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The district serves over 150,000 students that is largely made up of emergent bilingual students and students of color.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The analysis showed that even missing 1–2 additional days of school across the attendance bands had a dramatic correlation on both reading and math achievement. </a:t>
            </a:r>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What implications does this have for reading on level by third grade? </a:t>
            </a:r>
            <a:endParaRPr/>
          </a:p>
          <a:p>
            <a:pPr indent="0" lvl="0" marL="0" marR="0" rtl="0" algn="l">
              <a:lnSpc>
                <a:spcPct val="100000"/>
              </a:lnSpc>
              <a:spcBef>
                <a:spcPts val="0"/>
              </a:spcBef>
              <a:spcAft>
                <a:spcPts val="0"/>
              </a:spcAft>
              <a:buClr>
                <a:schemeClr val="dk1"/>
              </a:buClr>
              <a:buSzPts val="1200"/>
              <a:buFont typeface="Arial"/>
              <a:buNone/>
            </a:pPr>
            <a:r>
              <a:t/>
            </a:r>
            <a:endParaRPr sz="1200">
              <a:solidFill>
                <a:srgbClr val="505050"/>
              </a:solidFill>
              <a:latin typeface="Arial"/>
              <a:ea typeface="Arial"/>
              <a:cs typeface="Arial"/>
              <a:sym typeface="Arial"/>
            </a:endParaRPr>
          </a:p>
          <a:p>
            <a:pPr indent="0" lvl="0" marL="0" marR="0" rtl="0" algn="l">
              <a:lnSpc>
                <a:spcPct val="100000"/>
              </a:lnSpc>
              <a:spcBef>
                <a:spcPts val="0"/>
              </a:spcBef>
              <a:spcAft>
                <a:spcPts val="0"/>
              </a:spcAft>
              <a:buClr>
                <a:srgbClr val="505050"/>
              </a:buClr>
              <a:buSzPts val="1200"/>
              <a:buFont typeface="Arial"/>
              <a:buNone/>
            </a:pPr>
            <a:r>
              <a:rPr lang="en-US" sz="1200">
                <a:solidFill>
                  <a:srgbClr val="505050"/>
                </a:solidFill>
                <a:latin typeface="Arial"/>
                <a:ea typeface="Arial"/>
                <a:cs typeface="Arial"/>
                <a:sym typeface="Arial"/>
              </a:rPr>
              <a:t>This data really brings into focus the way chronic absence snowballs, impacting achievement, and ultimately becomes the strongest predictor of a student’s risk for dropping out. </a:t>
            </a:r>
            <a:endParaRPr/>
          </a:p>
          <a:p>
            <a:pPr indent="0" lvl="0" marL="0" marR="0" rtl="0" algn="l">
              <a:lnSpc>
                <a:spcPct val="100000"/>
              </a:lnSpc>
              <a:spcBef>
                <a:spcPts val="0"/>
              </a:spcBef>
              <a:spcAft>
                <a:spcPts val="0"/>
              </a:spcAft>
              <a:buClr>
                <a:schemeClr val="dk1"/>
              </a:buClr>
              <a:buSzPts val="1200"/>
              <a:buFont typeface="Arial"/>
              <a:buNone/>
            </a:pPr>
            <a:r>
              <a:t/>
            </a:r>
            <a:endParaRPr/>
          </a:p>
          <a:p>
            <a:pPr indent="-171450" lvl="0" marL="171450" marR="0" rtl="0" algn="l">
              <a:lnSpc>
                <a:spcPct val="100000"/>
              </a:lnSpc>
              <a:spcBef>
                <a:spcPts val="0"/>
              </a:spcBef>
              <a:spcAft>
                <a:spcPts val="0"/>
              </a:spcAft>
              <a:buClr>
                <a:srgbClr val="505050"/>
              </a:buClr>
              <a:buSzPts val="1200"/>
              <a:buFont typeface="Arial"/>
              <a:buChar char="•"/>
            </a:pPr>
            <a:r>
              <a:rPr lang="en-US" sz="1200">
                <a:solidFill>
                  <a:srgbClr val="505050"/>
                </a:solidFill>
                <a:latin typeface="Arial"/>
                <a:ea typeface="Arial"/>
                <a:cs typeface="Arial"/>
                <a:sym typeface="Arial"/>
              </a:rPr>
              <a:t>Units are percentiles of normed RIT scores </a:t>
            </a:r>
            <a:endParaRPr/>
          </a:p>
          <a:p>
            <a:pPr indent="-171450" lvl="0" marL="171450" marR="0" rtl="0" algn="l">
              <a:lnSpc>
                <a:spcPct val="100000"/>
              </a:lnSpc>
              <a:spcBef>
                <a:spcPts val="0"/>
              </a:spcBef>
              <a:spcAft>
                <a:spcPts val="0"/>
              </a:spcAft>
              <a:buClr>
                <a:srgbClr val="505050"/>
              </a:buClr>
              <a:buSzPts val="1200"/>
              <a:buFont typeface="Arial"/>
              <a:buChar char="•"/>
            </a:pPr>
            <a:r>
              <a:rPr lang="en-US" sz="1200">
                <a:solidFill>
                  <a:srgbClr val="505050"/>
                </a:solidFill>
                <a:latin typeface="Arial"/>
                <a:ea typeface="Arial"/>
                <a:cs typeface="Arial"/>
                <a:sym typeface="Arial"/>
              </a:rPr>
              <a:t>Averages are regression-adjusted means</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325" name="Google Shape;325;g2588ce625a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1005ba96c9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21005ba96c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Cindy </a:t>
            </a:r>
            <a:endParaRPr/>
          </a:p>
          <a:p>
            <a:pPr indent="0" lvl="0" marL="0" rtl="0" algn="l">
              <a:lnSpc>
                <a:spcPct val="100000"/>
              </a:lnSpc>
              <a:spcBef>
                <a:spcPts val="0"/>
              </a:spcBef>
              <a:spcAft>
                <a:spcPts val="0"/>
              </a:spcAft>
              <a:buSzPts val="1100"/>
              <a:buNone/>
            </a:pPr>
            <a:r>
              <a:rPr lang="en-US"/>
              <a:t>tier 1:  Attendance Promotion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You may have seen something like this floating around, but this image is really going to guide a lot of the discussions that we have over the next few sessions because it is so encompassing of what the system looks like in its entirety.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Draw eyes to the right side and walk you through a couple of things that I want you to tune into. , and acknowledge that Tier I includes both students that are satisfactory attenders &amp; at risk for becoming chronically absent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need to have a plan for students that are falling into each tier of absenteeism - so if you look on the right, you’ll see that each Tier encompasess a subset of students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And we need to ensure that our resources are being utilized as strategically as possible. We know that we can’t create highly individualized plans for each and every students because of the cost, so we need to have universal preventive interventions in place, to ensure that the students who need those specialized services the most, are able to access them.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next slide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75ac6ecf22d94f5b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75ac6ecf22d94f5b_1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Cindy</a:t>
            </a:r>
            <a:endParaRPr/>
          </a:p>
          <a:p>
            <a:pPr indent="0" lvl="0" marL="0" rtl="0" algn="l">
              <a:lnSpc>
                <a:spcPct val="90000"/>
              </a:lnSpc>
              <a:spcBef>
                <a:spcPts val="0"/>
              </a:spcBef>
              <a:spcAft>
                <a:spcPts val="0"/>
              </a:spcAft>
              <a:buClr>
                <a:schemeClr val="dk1"/>
              </a:buClr>
              <a:buSzPts val="1100"/>
              <a:buFont typeface="Arial"/>
              <a:buNone/>
            </a:pPr>
            <a:r>
              <a:t/>
            </a:r>
            <a:endParaRPr/>
          </a:p>
        </p:txBody>
      </p:sp>
      <p:sp>
        <p:nvSpPr>
          <p:cNvPr id="342" name="Google Shape;342;g75ac6ecf22d94f5b_1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0f66a1fd88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0f66a1fd88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Emily</a:t>
            </a:r>
            <a:endParaRPr/>
          </a:p>
        </p:txBody>
      </p:sp>
      <p:sp>
        <p:nvSpPr>
          <p:cNvPr id="348" name="Google Shape;348;g20f66a1fd88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5631b6d2d7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25631b6d2d7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Emily </a:t>
            </a:r>
            <a:endParaRPr/>
          </a:p>
          <a:p>
            <a:pPr indent="0" lvl="0" marL="0" rtl="0" algn="l">
              <a:lnSpc>
                <a:spcPct val="100000"/>
              </a:lnSpc>
              <a:spcBef>
                <a:spcPts val="0"/>
              </a:spcBef>
              <a:spcAft>
                <a:spcPts val="0"/>
              </a:spcAft>
              <a:buSzPts val="1100"/>
              <a:buNone/>
            </a:pPr>
            <a:r>
              <a:rPr lang="en-US"/>
              <a:t>tier 1:  Attendance Promotion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You may have seen something like this floating around, but this image is really going to guide a lot of the discussions that we have over the next few sessions because it is so encompassing of what the system looks like in its entirety.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Draw eyes to the right side and walk you through a couple of things that I want you to tune into. , and acknowledge that Tier I includes both students that are satisfactory attenders &amp; at risk for becoming chronically absent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need to have a plan for students that are falling into each tier of absenteeism - so if you look on the right, you’ll see that each Tier encompasess a subset of students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And we need to ensure that our resources are being utilized as strategically as possible. We know that we can’t create highly individualized plans for each and every students because of the cost, so we need to have universal preventive interventions in place, to ensure that the students who need those specialized services the most, are able to access them.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next slide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618f0903b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2618f0903b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400"/>
              <a:buNone/>
            </a:pPr>
            <a:r>
              <a:rPr lang="en-US"/>
              <a:t>Emily </a:t>
            </a:r>
            <a:endParaRPr/>
          </a:p>
          <a:p>
            <a:pPr indent="0" lvl="0" marL="0" rtl="0" algn="l">
              <a:lnSpc>
                <a:spcPct val="115000"/>
              </a:lnSpc>
              <a:spcBef>
                <a:spcPts val="1000"/>
              </a:spcBef>
              <a:spcAft>
                <a:spcPts val="0"/>
              </a:spcAft>
              <a:buSzPts val="1400"/>
              <a:buNone/>
            </a:pPr>
            <a:r>
              <a:t/>
            </a:r>
            <a:endParaRPr/>
          </a:p>
        </p:txBody>
      </p:sp>
      <p:sp>
        <p:nvSpPr>
          <p:cNvPr id="365" name="Google Shape;365;g2618f0903be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1daa7a5dd0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21daa7a5dd0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Emily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a8af8ac8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2a8af8ac8c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Emily &amp; Cindy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Hi everyone! Happy to see you all again, if you missed last week’s session, the recording is available and was sent to you yesterday through OMS, so feel free to go back there and check it out for more detailed information on who we are and who EveryDay Labs is.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1daa7a5dd0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21daa7a5dd0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Emily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75ac6ecf22d94f5b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75ac6ecf22d94f5b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400"/>
              <a:buNone/>
            </a:pPr>
            <a:r>
              <a:rPr lang="en-US"/>
              <a:t>Emily </a:t>
            </a:r>
            <a:endParaRPr/>
          </a:p>
          <a:p>
            <a:pPr indent="0" lvl="0" marL="0" rtl="0" algn="l">
              <a:lnSpc>
                <a:spcPct val="115000"/>
              </a:lnSpc>
              <a:spcBef>
                <a:spcPts val="1000"/>
              </a:spcBef>
              <a:spcAft>
                <a:spcPts val="0"/>
              </a:spcAft>
              <a:buSzPts val="1400"/>
              <a:buNone/>
            </a:pPr>
            <a:r>
              <a:t/>
            </a:r>
            <a:endParaRPr/>
          </a:p>
        </p:txBody>
      </p:sp>
      <p:sp>
        <p:nvSpPr>
          <p:cNvPr id="393" name="Google Shape;393;g75ac6ecf22d94f5b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618f0903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2618f0903b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400"/>
              <a:buNone/>
            </a:pPr>
            <a:r>
              <a:rPr lang="en-US"/>
              <a:t>Emily </a:t>
            </a:r>
            <a:endParaRPr/>
          </a:p>
          <a:p>
            <a:pPr indent="0" lvl="0" marL="0" rtl="0" algn="l">
              <a:lnSpc>
                <a:spcPct val="115000"/>
              </a:lnSpc>
              <a:spcBef>
                <a:spcPts val="1000"/>
              </a:spcBef>
              <a:spcAft>
                <a:spcPts val="0"/>
              </a:spcAft>
              <a:buSzPts val="1400"/>
              <a:buNone/>
            </a:pPr>
            <a:r>
              <a:t/>
            </a:r>
            <a:endParaRPr/>
          </a:p>
        </p:txBody>
      </p:sp>
      <p:sp>
        <p:nvSpPr>
          <p:cNvPr id="400" name="Google Shape;400;g2618f0903b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a8d8eb576e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a8d8eb576e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2a8d8eb576e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97e9f91d8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297e9f91d8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297e9f91d8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8b31fb4ee6_0_6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28b31fb4ee6_0_6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Emily</a:t>
            </a:r>
            <a:endParaRPr/>
          </a:p>
        </p:txBody>
      </p:sp>
      <p:sp>
        <p:nvSpPr>
          <p:cNvPr id="421" name="Google Shape;421;g28b31fb4ee6_0_6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8b31fb4ee6_0_6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g28b31fb4ee6_0_6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8b31fb4ee6_0_6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28b31fb4ee6_0_6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If you can add grade level metrics as well, that’s amazing!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8b31fb4ee6_0_6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28b31fb4ee6_0_6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g28b31fb4ee6_0_6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8b31fb4ee6_0_6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28b31fb4ee6_0_6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28b31fb4ee6_0_6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a8af8ac8c6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2a8af8ac8c6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sz="1100">
                <a:latin typeface="Arial"/>
                <a:ea typeface="Arial"/>
                <a:cs typeface="Arial"/>
                <a:sym typeface="Arial"/>
              </a:rPr>
              <a:t>A bit about EveryDay Labs before we jump into everything today, We are an organization that was born out of the Harvard Kennedy Research Lab.  Our founder, Dr. Todd Rogers is a professor of behavioral science at Harvard and is continually researching how to use behavioral science to motivate action &amp; change people’s behavior. He became very interested in applying behavioral insights to education, and seeing if he could improve family communication, attendance and reduce chronic absenteeism. Thus, our intervention was born!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We partner with districts all across the country to provide this Tier I Universal Intervention. We send mail nudges and text nudges designed to motivate families to help their students come to school more often. We also provide access to a data platform that helps districts analyze data to find emerging attendance trends &amp; patterns and we offer professional learning as well! </a:t>
            </a:r>
            <a:endParaRPr sz="1100">
              <a:latin typeface="Arial"/>
              <a:ea typeface="Arial"/>
              <a:cs typeface="Arial"/>
              <a:sym typeface="Arial"/>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t/>
            </a:r>
            <a:endParaRPr sz="900">
              <a:solidFill>
                <a:srgbClr val="222222"/>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8b31fb4ee6_0_6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28b31fb4ee6_0_6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g28b31fb4ee6_0_6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8b31fb4ee6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28b31fb4ee6_0_6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Eriana - VACATIONS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8b31fb4ee6_0_6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28b31fb4ee6_0_6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1000"/>
              </a:spcBef>
              <a:spcAft>
                <a:spcPts val="0"/>
              </a:spcAft>
              <a:buClr>
                <a:srgbClr val="00A5C6"/>
              </a:buClr>
              <a:buSzPts val="1200"/>
              <a:buChar char="●"/>
            </a:pPr>
            <a:r>
              <a:rPr b="1" lang="en-US" sz="1200">
                <a:solidFill>
                  <a:srgbClr val="00A5C6"/>
                </a:solidFill>
              </a:rPr>
              <a:t>Looking at data through various filters to identify school wide trends &amp; systemic barriers to attendance, which is really going to inform in particular your Tier I Universal Interventions that you put in place. Trends tell us how data is changing over the year and we want to look for are increasing absenteeism &amp; improving attendance. </a:t>
            </a:r>
            <a:endParaRPr b="1" sz="1200">
              <a:solidFill>
                <a:srgbClr val="00A5C6"/>
              </a:solidFill>
            </a:endParaRPr>
          </a:p>
          <a:p>
            <a:pPr indent="-304800" lvl="0" marL="457200" rtl="0" algn="l">
              <a:lnSpc>
                <a:spcPct val="100000"/>
              </a:lnSpc>
              <a:spcBef>
                <a:spcPts val="1000"/>
              </a:spcBef>
              <a:spcAft>
                <a:spcPts val="0"/>
              </a:spcAft>
              <a:buClr>
                <a:srgbClr val="00A5C6"/>
              </a:buClr>
              <a:buSzPts val="1200"/>
              <a:buChar char="●"/>
            </a:pPr>
            <a:r>
              <a:rPr b="1" lang="en-US" sz="1200">
                <a:solidFill>
                  <a:srgbClr val="00A5C6"/>
                </a:solidFill>
              </a:rPr>
              <a:t>When you’re looking at your data, think about what you might notice that you could use to inform interventions &amp; policies &amp; procedures. </a:t>
            </a:r>
            <a:endParaRPr b="1" sz="1200">
              <a:solidFill>
                <a:srgbClr val="00A5C6"/>
              </a:solidFill>
            </a:endParaRPr>
          </a:p>
          <a:p>
            <a:pPr indent="-304800" lvl="0" marL="457200" rtl="0" algn="l">
              <a:lnSpc>
                <a:spcPct val="100000"/>
              </a:lnSpc>
              <a:spcBef>
                <a:spcPts val="1000"/>
              </a:spcBef>
              <a:spcAft>
                <a:spcPts val="0"/>
              </a:spcAft>
              <a:buClr>
                <a:srgbClr val="00A5C6"/>
              </a:buClr>
              <a:buSzPts val="1200"/>
              <a:buChar char="●"/>
            </a:pPr>
            <a:r>
              <a:rPr b="1" lang="en-US" sz="1200">
                <a:solidFill>
                  <a:srgbClr val="00A5C6"/>
                </a:solidFill>
              </a:rPr>
              <a:t> If you’re noticing that over 20% of your student population is experiencing a particular barrier then that will inform what you’re going to focus on in a long-term way. It’ll help you pivot &amp; think through what you can change for next semester, or next year. </a:t>
            </a:r>
            <a:endParaRPr sz="1200">
              <a:solidFill>
                <a:schemeClr val="dk1"/>
              </a:solidFill>
            </a:endParaRPr>
          </a:p>
          <a:p>
            <a:pPr indent="0" lvl="0" marL="0" rtl="0" algn="l">
              <a:lnSpc>
                <a:spcPct val="100000"/>
              </a:lnSpc>
              <a:spcBef>
                <a:spcPts val="1000"/>
              </a:spcBef>
              <a:spcAft>
                <a:spcPts val="0"/>
              </a:spcAft>
              <a:buSzPts val="1100"/>
              <a:buNone/>
            </a:pPr>
            <a:r>
              <a:t/>
            </a:r>
            <a:endParaRPr sz="1200">
              <a:solidFill>
                <a:schemeClr val="dk1"/>
              </a:solidFill>
            </a:endParaRPr>
          </a:p>
          <a:p>
            <a:pPr indent="0" lvl="0" marL="0" rtl="0" algn="l">
              <a:lnSpc>
                <a:spcPct val="100000"/>
              </a:lnSpc>
              <a:spcBef>
                <a:spcPts val="1000"/>
              </a:spcBef>
              <a:spcAft>
                <a:spcPts val="0"/>
              </a:spcAft>
              <a:buSzPts val="1100"/>
              <a:buNone/>
            </a:pPr>
            <a:r>
              <a:rPr b="1" lang="en-US" sz="1200">
                <a:solidFill>
                  <a:srgbClr val="505050"/>
                </a:solidFill>
              </a:rPr>
              <a:t>Patterns: </a:t>
            </a:r>
            <a:r>
              <a:rPr lang="en-US" sz="1200">
                <a:solidFill>
                  <a:srgbClr val="505050"/>
                </a:solidFill>
              </a:rPr>
              <a:t>Absences that repeat in a recognizable way and may suggest future absences. Some questions to help identify patterns:</a:t>
            </a:r>
            <a:endParaRPr sz="1200">
              <a:solidFill>
                <a:srgbClr val="505050"/>
              </a:solidFill>
            </a:endParaRPr>
          </a:p>
          <a:p>
            <a:pPr indent="0" lvl="0" marL="0" rtl="0" algn="l">
              <a:lnSpc>
                <a:spcPct val="100000"/>
              </a:lnSpc>
              <a:spcBef>
                <a:spcPts val="0"/>
              </a:spcBef>
              <a:spcAft>
                <a:spcPts val="0"/>
              </a:spcAft>
              <a:buSzPts val="1100"/>
              <a:buNone/>
            </a:pPr>
            <a:r>
              <a:rPr lang="en-US" sz="1200">
                <a:solidFill>
                  <a:srgbClr val="505050"/>
                </a:solidFill>
              </a:rPr>
              <a:t>		</a:t>
            </a:r>
            <a:br>
              <a:rPr lang="en-US" sz="1200">
                <a:solidFill>
                  <a:srgbClr val="505050"/>
                </a:solidFill>
              </a:rPr>
            </a:br>
            <a:r>
              <a:rPr lang="en-US" sz="1200">
                <a:solidFill>
                  <a:srgbClr val="505050"/>
                </a:solidFill>
              </a:rPr>
              <a:t>Which day or part of the week is most often missed?							 								</a:t>
            </a:r>
            <a:br>
              <a:rPr lang="en-US" sz="1200">
                <a:solidFill>
                  <a:srgbClr val="505050"/>
                </a:solidFill>
              </a:rPr>
            </a:br>
            <a:r>
              <a:rPr lang="en-US" sz="1200">
                <a:solidFill>
                  <a:srgbClr val="505050"/>
                </a:solidFill>
              </a:rPr>
              <a:t>How often does the absence border a school holiday?						 								</a:t>
            </a:r>
            <a:br>
              <a:rPr lang="en-US" sz="1200">
                <a:solidFill>
                  <a:srgbClr val="505050"/>
                </a:solidFill>
              </a:rPr>
            </a:br>
            <a:r>
              <a:rPr lang="en-US" sz="1200">
                <a:solidFill>
                  <a:srgbClr val="505050"/>
                </a:solidFill>
              </a:rPr>
              <a:t>Are absences usually single day or multiday absences?							 								</a:t>
            </a:r>
            <a:br>
              <a:rPr lang="en-US" sz="1200">
                <a:solidFill>
                  <a:srgbClr val="505050"/>
                </a:solidFill>
              </a:rPr>
            </a:br>
            <a:r>
              <a:rPr lang="en-US" sz="1200">
                <a:solidFill>
                  <a:srgbClr val="505050"/>
                </a:solidFill>
              </a:rPr>
              <a:t>Do students in the same household have similar attendance patterns?</a:t>
            </a:r>
            <a:endParaRPr sz="1200">
              <a:solidFill>
                <a:srgbClr val="595959"/>
              </a:solidFill>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8b31fb4ee6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28b31fb4ee6_0_6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8b31fb4ee6_0_6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28b31fb4ee6_0_66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Time of Year views allow you to think really critically about your school calendar &amp; how you want to time breaks, etc. </a:t>
            </a:r>
            <a:endParaRPr/>
          </a:p>
        </p:txBody>
      </p:sp>
      <p:sp>
        <p:nvSpPr>
          <p:cNvPr id="485" name="Google Shape;485;g28b31fb4ee6_0_66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8b31fb4ee6_0_6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28b31fb4ee6_0_6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How can you create access to these data fields?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8b31fb4ee6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g28b31fb4ee6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618f0903be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2618f0903be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g2618f0903be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8b31fb4ee6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28b31fb4ee6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g28b31fb4ee6_0_3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61016bd319_0_8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161016bd319_0_8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this series, we’re going to be diving deep into aligning your attendance systems with an MTSS approach. We’ll spend time digging into Tier I, Tier II and Tier III systems, but before we can do that, we have to first set a clear foundation in order to have space for that tiered approach. </a:t>
            </a:r>
            <a:br>
              <a:rPr lang="en-US"/>
            </a:br>
            <a:br>
              <a:rPr lang="en-US"/>
            </a:br>
            <a:r>
              <a:rPr lang="en-US"/>
              <a:t>Today, in order to build  that foundation First, we’ll dive into chronic absenteeism and get really specific about what it is, and why we care so much about it. </a:t>
            </a:r>
            <a:br>
              <a:rPr lang="en-US"/>
            </a:br>
            <a:r>
              <a:rPr lang="en-US"/>
              <a:t>Next we’ll shift into thinking about how we can ensure we have clarity on our attendance policies for all of our school community </a:t>
            </a:r>
            <a:br>
              <a:rPr lang="en-US"/>
            </a:br>
            <a:r>
              <a:rPr lang="en-US"/>
              <a:t>We’ll end today focused on how to set school level expectations around attendance  - what does a systemic approach look like, and what are some best practices around creating effective attendance teams.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5" name="Google Shape;245;g161016bd319_0_8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daa7a5dd0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1daa7a5dd0_0_2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595959"/>
                </a:solidFill>
                <a:latin typeface="Arial"/>
                <a:ea typeface="Arial"/>
                <a:cs typeface="Arial"/>
                <a:sym typeface="Arial"/>
              </a:rPr>
              <a:t>Cindy </a:t>
            </a:r>
            <a:endParaRPr>
              <a:solidFill>
                <a:srgbClr val="59595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solidFill>
                <a:srgbClr val="59595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595959"/>
                </a:solidFill>
                <a:latin typeface="Arial"/>
                <a:ea typeface="Arial"/>
                <a:cs typeface="Arial"/>
                <a:sym typeface="Arial"/>
              </a:rPr>
              <a:t>Strong attendance improves all other outcomes</a:t>
            </a:r>
            <a:endParaRPr>
              <a:solidFill>
                <a:srgbClr val="59595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595959"/>
                </a:solidFill>
                <a:latin typeface="Arial"/>
                <a:ea typeface="Arial"/>
                <a:cs typeface="Arial"/>
                <a:sym typeface="Arial"/>
              </a:rPr>
              <a:t>Very challenging to address your achievement gap if not addressing your attendance gap</a:t>
            </a:r>
            <a:endParaRPr>
              <a:solidFill>
                <a:srgbClr val="59595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595959"/>
                </a:solidFill>
                <a:latin typeface="Arial"/>
                <a:ea typeface="Arial"/>
                <a:cs typeface="Arial"/>
                <a:sym typeface="Arial"/>
              </a:rPr>
              <a:t>We are all making incredible investments in academic recovery and improvement– by investing in attendance, you drastically increase your ROI for academic achievement work</a:t>
            </a:r>
            <a:endParaRPr>
              <a:solidFill>
                <a:srgbClr val="59595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595959"/>
                </a:solidFill>
                <a:latin typeface="Arial"/>
                <a:ea typeface="Arial"/>
                <a:cs typeface="Arial"/>
                <a:sym typeface="Arial"/>
              </a:rPr>
              <a:t>Essr ending  - Hold onto the things that have the highest academic ROI - attendance is one of those critical investments – its the foundation to build 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55517fc90a_0_4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55517fc90a_0_4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Cindy</a:t>
            </a:r>
            <a:endParaRPr/>
          </a:p>
        </p:txBody>
      </p:sp>
      <p:sp>
        <p:nvSpPr>
          <p:cNvPr id="265" name="Google Shape;265;g255517fc90a_0_4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631b6d2d7_0_9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Cindy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It’s been interesting to watch over the last decade or so as more and more research has surfaced around the academic consequences of chronic absenteeism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chronic absenteeism has over time become a critical piece of data that we need to focus on because of how much we know it can impact a child’s learning </a:t>
            </a:r>
            <a:endParaRPr/>
          </a:p>
        </p:txBody>
      </p:sp>
      <p:sp>
        <p:nvSpPr>
          <p:cNvPr id="272" name="Google Shape;272;g25631b6d2d7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5631b6d2d7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25631b6d2d7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t>Cindy</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Let’s dive into Average Daily Attendance a little more.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metric is really helpful to track because it allows you to monitor the overall health of your school’s attendance, set school-wide goals, and reward staff/students for improvement, or for reaching those goals. It’s a great metric for getting a quick snapshot into how your school is doing overall. </a:t>
            </a:r>
            <a:endParaRPr sz="2500"/>
          </a:p>
          <a:p>
            <a:pPr indent="0" lvl="0" marL="0" rtl="0" algn="l">
              <a:lnSpc>
                <a:spcPct val="115000"/>
              </a:lnSpc>
              <a:spcBef>
                <a:spcPts val="1000"/>
              </a:spcBef>
              <a:spcAft>
                <a:spcPts val="0"/>
              </a:spcAft>
              <a:buSzPts val="1100"/>
              <a:buNone/>
            </a:pPr>
            <a:r>
              <a:rPr lang="en-US" sz="2500"/>
              <a:t>One of the critical pieces of a system is making sure that everyone is on the same page when it comes to thinking about ADA. </a:t>
            </a:r>
            <a:endParaRPr sz="2500"/>
          </a:p>
          <a:p>
            <a:pPr indent="0" lvl="0" marL="0" rtl="0" algn="l">
              <a:lnSpc>
                <a:spcPct val="115000"/>
              </a:lnSpc>
              <a:spcBef>
                <a:spcPts val="1000"/>
              </a:spcBef>
              <a:spcAft>
                <a:spcPts val="0"/>
              </a:spcAft>
              <a:buSzPts val="1100"/>
              <a:buNone/>
            </a:pPr>
            <a:r>
              <a:rPr lang="en-US" sz="2500"/>
              <a:t>Do you track ADA right now? How important is it for your schools that you’re serving? Do your school sites know their ADA rates? Or how to find it? </a:t>
            </a:r>
            <a:endParaRPr sz="2500"/>
          </a:p>
          <a:p>
            <a:pPr indent="0" lvl="0" marL="0" rtl="0" algn="l">
              <a:lnSpc>
                <a:spcPct val="115000"/>
              </a:lnSpc>
              <a:spcBef>
                <a:spcPts val="1000"/>
              </a:spcBef>
              <a:spcAft>
                <a:spcPts val="0"/>
              </a:spcAft>
              <a:buSzPts val="1100"/>
              <a:buNone/>
            </a:pPr>
            <a:r>
              <a:t/>
            </a:r>
            <a:endParaRPr sz="2500"/>
          </a:p>
          <a:p>
            <a:pPr indent="0" lvl="0" marL="0" rtl="0" algn="l">
              <a:lnSpc>
                <a:spcPct val="115000"/>
              </a:lnSpc>
              <a:spcBef>
                <a:spcPts val="1000"/>
              </a:spcBef>
              <a:spcAft>
                <a:spcPts val="0"/>
              </a:spcAft>
              <a:buSzPts val="1100"/>
              <a:buNone/>
            </a:pPr>
            <a:r>
              <a:t/>
            </a:r>
            <a:endParaRPr sz="2500"/>
          </a:p>
          <a:p>
            <a:pPr indent="0" lvl="0" marL="0" rtl="0" algn="l">
              <a:lnSpc>
                <a:spcPct val="115000"/>
              </a:lnSpc>
              <a:spcBef>
                <a:spcPts val="1000"/>
              </a:spcBef>
              <a:spcAft>
                <a:spcPts val="0"/>
              </a:spcAft>
              <a:buSzPts val="1100"/>
              <a:buNone/>
            </a:pPr>
            <a:r>
              <a:t/>
            </a:r>
            <a:endParaRPr sz="25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098b78228c_1_5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g2098b78228c_1_5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t>Cindy</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While ADA is really helpful, because it tells you on average the number of students that show up on any given day, we want to make sure it’s not the only metric we are grounding ourselves in.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One reason for this, is that ADA rates can actually mask a high chronic absence rate.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Here, you’re looking at a graph of 6 schools in New York, all with a 90% ADA rate. As you can see, while their ADA rate is the same, their chronic absenteeism rate varies significantly between the 6 schools. Some are lower at 20%, some go all the way up to 26%. This is why it’s important to ensure that you have a system in place for tracking both measurements.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ADA rates support school wide data, and Chronic Absenteeism is a a bit more of an individual metric. If I have a school of 200 students with 10 missing every day, their ADA rate would be 95%.</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When we consider chronic absenteeism, the question becomes: who are those 10  students that are  consistently missing school? - and what can we do to help them attend more regularly?</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rgbClr val="505050"/>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2">
            <a:alpha val="5098"/>
          </a:schemeClr>
        </a:solidFill>
      </p:bgPr>
    </p:bg>
    <p:spTree>
      <p:nvGrpSpPr>
        <p:cNvPr id="17" name="Shape 17"/>
        <p:cNvGrpSpPr/>
        <p:nvPr/>
      </p:nvGrpSpPr>
      <p:grpSpPr>
        <a:xfrm>
          <a:off x="0" y="0"/>
          <a:ext cx="0" cy="0"/>
          <a:chOff x="0" y="0"/>
          <a:chExt cx="0" cy="0"/>
        </a:xfrm>
      </p:grpSpPr>
      <p:sp>
        <p:nvSpPr>
          <p:cNvPr id="18" name="Google Shape;18;p8"/>
          <p:cNvSpPr txBox="1"/>
          <p:nvPr>
            <p:ph type="ctrTitle"/>
          </p:nvPr>
        </p:nvSpPr>
        <p:spPr>
          <a:xfrm>
            <a:off x="1523999" y="1122363"/>
            <a:ext cx="7062787"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6"/>
              </a:buClr>
              <a:buSzPts val="4400"/>
              <a:buFont typeface="Arial"/>
              <a:buNone/>
              <a:defRPr sz="44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 type="subTitle"/>
          </p:nvPr>
        </p:nvSpPr>
        <p:spPr>
          <a:xfrm>
            <a:off x="1524000" y="3602038"/>
            <a:ext cx="7062788"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accent6"/>
              </a:buClr>
              <a:buSzPts val="2400"/>
              <a:buNone/>
              <a:defRPr sz="2400">
                <a:solidFill>
                  <a:schemeClr val="accent6"/>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1" name="Google Shape;21;p8"/>
          <p:cNvCxnSpPr/>
          <p:nvPr/>
        </p:nvCxnSpPr>
        <p:spPr>
          <a:xfrm>
            <a:off x="1385888" y="1743075"/>
            <a:ext cx="0" cy="2257425"/>
          </a:xfrm>
          <a:prstGeom prst="straightConnector1">
            <a:avLst/>
          </a:prstGeom>
          <a:noFill/>
          <a:ln cap="flat" cmpd="sng" w="19050">
            <a:solidFill>
              <a:schemeClr val="accent2"/>
            </a:solidFill>
            <a:prstDash val="solid"/>
            <a:miter lim="800000"/>
            <a:headEnd len="sm" w="sm" type="none"/>
            <a:tailEnd len="sm" w="sm" type="none"/>
          </a:ln>
        </p:spPr>
      </p:cxnSp>
      <p:pic>
        <p:nvPicPr>
          <p:cNvPr descr="A picture containing logo&#10;&#10;Description automatically generated" id="22" name="Google Shape;22;p8"/>
          <p:cNvPicPr preferRelativeResize="0"/>
          <p:nvPr/>
        </p:nvPicPr>
        <p:blipFill rotWithShape="1">
          <a:blip r:embed="rId2">
            <a:alphaModFix/>
          </a:blip>
          <a:srcRect b="0" l="0" r="0" t="0"/>
          <a:stretch/>
        </p:blipFill>
        <p:spPr>
          <a:xfrm>
            <a:off x="2227385"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rgbClr val="FBFBFB"/>
        </a:solidFill>
      </p:bgPr>
    </p:bg>
    <p:spTree>
      <p:nvGrpSpPr>
        <p:cNvPr id="72" name="Shape 72"/>
        <p:cNvGrpSpPr/>
        <p:nvPr/>
      </p:nvGrpSpPr>
      <p:grpSpPr>
        <a:xfrm>
          <a:off x="0" y="0"/>
          <a:ext cx="0" cy="0"/>
          <a:chOff x="0" y="0"/>
          <a:chExt cx="0" cy="0"/>
        </a:xfrm>
      </p:grpSpPr>
      <p:sp>
        <p:nvSpPr>
          <p:cNvPr id="73" name="Google Shape;73;p13"/>
          <p:cNvSpPr/>
          <p:nvPr/>
        </p:nvSpPr>
        <p:spPr>
          <a:xfrm>
            <a:off x="838200"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 name="Google Shape;7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79" name="Google Shape;79;p13"/>
          <p:cNvCxnSpPr/>
          <p:nvPr/>
        </p:nvCxnSpPr>
        <p:spPr>
          <a:xfrm>
            <a:off x="6172200" y="1825625"/>
            <a:ext cx="0" cy="4351338"/>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80" name="Shape 80"/>
        <p:cNvGrpSpPr/>
        <p:nvPr/>
      </p:nvGrpSpPr>
      <p:grpSpPr>
        <a:xfrm>
          <a:off x="0" y="0"/>
          <a:ext cx="0" cy="0"/>
          <a:chOff x="0" y="0"/>
          <a:chExt cx="0" cy="0"/>
        </a:xfrm>
      </p:grpSpPr>
      <p:sp>
        <p:nvSpPr>
          <p:cNvPr id="81" name="Google Shape;81;g222591cd4a7_1_157"/>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82" name="Google Shape;82;g222591cd4a7_1_15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83" name="Google Shape;83;g222591cd4a7_1_157"/>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rgbClr val="FBFBFB"/>
        </a:solidFill>
      </p:bgPr>
    </p:bg>
    <p:spTree>
      <p:nvGrpSpPr>
        <p:cNvPr id="84" name="Shape 84"/>
        <p:cNvGrpSpPr/>
        <p:nvPr/>
      </p:nvGrpSpPr>
      <p:grpSpPr>
        <a:xfrm>
          <a:off x="0" y="0"/>
          <a:ext cx="0" cy="0"/>
          <a:chOff x="0" y="0"/>
          <a:chExt cx="0" cy="0"/>
        </a:xfrm>
      </p:grpSpPr>
      <p:sp>
        <p:nvSpPr>
          <p:cNvPr id="85" name="Google Shape;85;p16"/>
          <p:cNvSpPr/>
          <p:nvPr/>
        </p:nvSpPr>
        <p:spPr>
          <a:xfrm>
            <a:off x="838199" y="457199"/>
            <a:ext cx="10515599" cy="55292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6"/>
          <p:cNvSpPr/>
          <p:nvPr>
            <p:ph idx="2" type="pic"/>
          </p:nvPr>
        </p:nvSpPr>
        <p:spPr>
          <a:xfrm>
            <a:off x="5183188" y="987425"/>
            <a:ext cx="6172200" cy="4873625"/>
          </a:xfrm>
          <a:prstGeom prst="rect">
            <a:avLst/>
          </a:prstGeom>
          <a:noFill/>
          <a:ln>
            <a:noFill/>
          </a:ln>
        </p:spPr>
      </p:sp>
      <p:sp>
        <p:nvSpPr>
          <p:cNvPr id="88" name="Google Shape;88;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1600"/>
              <a:buNone/>
              <a:defRPr sz="1600"/>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101" name="Shape 101"/>
        <p:cNvGrpSpPr/>
        <p:nvPr/>
      </p:nvGrpSpPr>
      <p:grpSpPr>
        <a:xfrm>
          <a:off x="0" y="0"/>
          <a:ext cx="0" cy="0"/>
          <a:chOff x="0" y="0"/>
          <a:chExt cx="0" cy="0"/>
        </a:xfrm>
      </p:grpSpPr>
      <p:pic>
        <p:nvPicPr>
          <p:cNvPr descr="Shape&#10;&#10;Description automatically generated with medium confidence" id="102" name="Google Shape;102;g13e85d2a486_0_26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3" name="Google Shape;103;g13e85d2a486_0_266"/>
          <p:cNvSpPr txBox="1"/>
          <p:nvPr>
            <p:ph type="ctrTitle"/>
          </p:nvPr>
        </p:nvSpPr>
        <p:spPr>
          <a:xfrm>
            <a:off x="1524000" y="1121833"/>
            <a:ext cx="9144000" cy="2387700"/>
          </a:xfrm>
          <a:prstGeom prst="rect">
            <a:avLst/>
          </a:prstGeom>
          <a:noFill/>
          <a:ln>
            <a:noFill/>
          </a:ln>
        </p:spPr>
        <p:txBody>
          <a:bodyPr anchorCtr="0" anchor="b" bIns="60925" lIns="121900" spcFirstLastPara="1" rIns="121900" wrap="square" tIns="60925">
            <a:noAutofit/>
          </a:bodyPr>
          <a:lstStyle>
            <a:lvl1pPr lvl="0" algn="ctr">
              <a:lnSpc>
                <a:spcPct val="90000"/>
              </a:lnSpc>
              <a:spcBef>
                <a:spcPts val="0"/>
              </a:spcBef>
              <a:spcAft>
                <a:spcPts val="0"/>
              </a:spcAft>
              <a:buClr>
                <a:schemeClr val="lt1"/>
              </a:buClr>
              <a:buSzPts val="5300"/>
              <a:buFont typeface="Arial"/>
              <a:buNone/>
              <a:defRPr b="0" sz="5300">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4" name="Google Shape;104;g13e85d2a486_0_266"/>
          <p:cNvSpPr txBox="1"/>
          <p:nvPr>
            <p:ph idx="1" type="subTitle"/>
          </p:nvPr>
        </p:nvSpPr>
        <p:spPr>
          <a:xfrm>
            <a:off x="1524000" y="3602567"/>
            <a:ext cx="9144000" cy="1655100"/>
          </a:xfrm>
          <a:prstGeom prst="rect">
            <a:avLst/>
          </a:prstGeom>
          <a:noFill/>
          <a:ln>
            <a:noFill/>
          </a:ln>
        </p:spPr>
        <p:txBody>
          <a:bodyPr anchorCtr="0" anchor="t" bIns="60925" lIns="121900" spcFirstLastPara="1" rIns="121900" wrap="square" tIns="60925">
            <a:noAutofit/>
          </a:bodyPr>
          <a:lstStyle>
            <a:lvl1pPr lvl="0" algn="ctr">
              <a:lnSpc>
                <a:spcPct val="120000"/>
              </a:lnSpc>
              <a:spcBef>
                <a:spcPts val="1300"/>
              </a:spcBef>
              <a:spcAft>
                <a:spcPts val="0"/>
              </a:spcAft>
              <a:buClr>
                <a:schemeClr val="lt1"/>
              </a:buClr>
              <a:buSzPts val="3200"/>
              <a:buNone/>
              <a:defRPr b="0" sz="3200">
                <a:solidFill>
                  <a:schemeClr val="lt1"/>
                </a:solidFill>
              </a:defRPr>
            </a:lvl1pPr>
            <a:lvl2pPr lvl="1" algn="ctr">
              <a:lnSpc>
                <a:spcPct val="120000"/>
              </a:lnSpc>
              <a:spcBef>
                <a:spcPts val="700"/>
              </a:spcBef>
              <a:spcAft>
                <a:spcPts val="0"/>
              </a:spcAft>
              <a:buSzPts val="2700"/>
              <a:buFont typeface="Arial"/>
              <a:buNone/>
              <a:defRPr sz="2700"/>
            </a:lvl2pPr>
            <a:lvl3pPr lvl="2" algn="ctr">
              <a:lnSpc>
                <a:spcPct val="120000"/>
              </a:lnSpc>
              <a:spcBef>
                <a:spcPts val="700"/>
              </a:spcBef>
              <a:spcAft>
                <a:spcPts val="0"/>
              </a:spcAft>
              <a:buSzPts val="2400"/>
              <a:buNone/>
              <a:defRPr sz="2400"/>
            </a:lvl3pPr>
            <a:lvl4pPr lvl="3" algn="ctr">
              <a:lnSpc>
                <a:spcPct val="120000"/>
              </a:lnSpc>
              <a:spcBef>
                <a:spcPts val="700"/>
              </a:spcBef>
              <a:spcAft>
                <a:spcPts val="0"/>
              </a:spcAft>
              <a:buSzPts val="2100"/>
              <a:buNone/>
              <a:defRPr sz="2100"/>
            </a:lvl4pPr>
            <a:lvl5pPr lvl="4" algn="ctr">
              <a:lnSpc>
                <a:spcPct val="120000"/>
              </a:lnSpc>
              <a:spcBef>
                <a:spcPts val="700"/>
              </a:spcBef>
              <a:spcAft>
                <a:spcPts val="0"/>
              </a:spcAft>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105" name="Google Shape;105;g13e85d2a486_0_266"/>
          <p:cNvSpPr txBox="1"/>
          <p:nvPr>
            <p:ph idx="10" type="dt"/>
          </p:nvPr>
        </p:nvSpPr>
        <p:spPr>
          <a:xfrm>
            <a:off x="838200" y="6356351"/>
            <a:ext cx="2743200" cy="3660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9pPr>
          </a:lstStyle>
          <a:p/>
        </p:txBody>
      </p:sp>
      <p:sp>
        <p:nvSpPr>
          <p:cNvPr id="106" name="Google Shape;106;g13e85d2a486_0_266"/>
          <p:cNvSpPr txBox="1"/>
          <p:nvPr>
            <p:ph idx="11" type="ftr"/>
          </p:nvPr>
        </p:nvSpPr>
        <p:spPr>
          <a:xfrm>
            <a:off x="4038600" y="6356351"/>
            <a:ext cx="4114800" cy="3660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7" name="Google Shape;107;g13e85d2a486_0_266"/>
          <p:cNvSpPr txBox="1"/>
          <p:nvPr>
            <p:ph idx="12" type="sldNum"/>
          </p:nvPr>
        </p:nvSpPr>
        <p:spPr>
          <a:xfrm>
            <a:off x="8610600" y="6356351"/>
            <a:ext cx="2743200" cy="3660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108" name="Shape 108"/>
        <p:cNvGrpSpPr/>
        <p:nvPr/>
      </p:nvGrpSpPr>
      <p:grpSpPr>
        <a:xfrm>
          <a:off x="0" y="0"/>
          <a:ext cx="0" cy="0"/>
          <a:chOff x="0" y="0"/>
          <a:chExt cx="0" cy="0"/>
        </a:xfrm>
      </p:grpSpPr>
      <p:sp>
        <p:nvSpPr>
          <p:cNvPr id="109" name="Google Shape;109;g255517fc90a_0_204"/>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10" name="Google Shape;110;g255517fc90a_0_204"/>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11" name="Google Shape;111;g255517fc90a_0_204"/>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112" name="Shape 112"/>
        <p:cNvGrpSpPr/>
        <p:nvPr/>
      </p:nvGrpSpPr>
      <p:grpSpPr>
        <a:xfrm>
          <a:off x="0" y="0"/>
          <a:ext cx="0" cy="0"/>
          <a:chOff x="0" y="0"/>
          <a:chExt cx="0" cy="0"/>
        </a:xfrm>
      </p:grpSpPr>
      <p:sp>
        <p:nvSpPr>
          <p:cNvPr id="113" name="Google Shape;113;g28b31fb4ee6_0_602"/>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14" name="Google Shape;114;g28b31fb4ee6_0_602"/>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15" name="Google Shape;115;g28b31fb4ee6_0_602"/>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FBFBFB"/>
        </a:solidFill>
      </p:bgPr>
    </p:bg>
    <p:spTree>
      <p:nvGrpSpPr>
        <p:cNvPr id="124" name="Shape 124"/>
        <p:cNvGrpSpPr/>
        <p:nvPr/>
      </p:nvGrpSpPr>
      <p:grpSpPr>
        <a:xfrm>
          <a:off x="0" y="0"/>
          <a:ext cx="0" cy="0"/>
          <a:chOff x="0" y="0"/>
          <a:chExt cx="0" cy="0"/>
        </a:xfrm>
      </p:grpSpPr>
      <p:sp>
        <p:nvSpPr>
          <p:cNvPr id="125" name="Google Shape;125;g2098b78228c_1_241"/>
          <p:cNvSpPr/>
          <p:nvPr/>
        </p:nvSpPr>
        <p:spPr>
          <a:xfrm>
            <a:off x="838200"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 name="Google Shape;126;g2098b78228c_1_241"/>
          <p:cNvSpPr txBox="1"/>
          <p:nvPr>
            <p:ph type="title"/>
          </p:nvPr>
        </p:nvSpPr>
        <p:spPr>
          <a:xfrm>
            <a:off x="838200" y="365125"/>
            <a:ext cx="10515600" cy="1325700"/>
          </a:xfrm>
          <a:prstGeom prst="rect">
            <a:avLst/>
          </a:prstGeom>
          <a:noFill/>
          <a:ln>
            <a:noFill/>
          </a:ln>
          <a:effectLst>
            <a:outerShdw blurRad="50800" rotWithShape="0" algn="tl" dir="2700000" dist="38100">
              <a:schemeClr val="accent5">
                <a:alpha val="40000"/>
              </a:schemeClr>
            </a:outerShdw>
          </a:effectLst>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098b78228c_1_24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2098b78228c_1_2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FBFBFB"/>
        </a:solidFill>
      </p:bgPr>
    </p:bg>
    <p:spTree>
      <p:nvGrpSpPr>
        <p:cNvPr id="129" name="Shape 129"/>
        <p:cNvGrpSpPr/>
        <p:nvPr/>
      </p:nvGrpSpPr>
      <p:grpSpPr>
        <a:xfrm>
          <a:off x="0" y="0"/>
          <a:ext cx="0" cy="0"/>
          <a:chOff x="0" y="0"/>
          <a:chExt cx="0" cy="0"/>
        </a:xfrm>
      </p:grpSpPr>
      <p:sp>
        <p:nvSpPr>
          <p:cNvPr id="130" name="Google Shape;130;g2098b78228c_1_234"/>
          <p:cNvSpPr/>
          <p:nvPr/>
        </p:nvSpPr>
        <p:spPr>
          <a:xfrm>
            <a:off x="838199"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g2098b78228c_1_2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2098b78228c_1_2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2098b78228c_1_2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g2098b78228c_1_2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on&#10;&#10;Description automatically generated with medium confidence" id="135" name="Google Shape;135;g2098b78228c_1_234"/>
          <p:cNvPicPr preferRelativeResize="0"/>
          <p:nvPr/>
        </p:nvPicPr>
        <p:blipFill rotWithShape="1">
          <a:blip r:embed="rId2">
            <a:alphaModFix/>
          </a:blip>
          <a:srcRect b="0" l="0" r="0" t="0"/>
          <a:stretch/>
        </p:blipFill>
        <p:spPr>
          <a:xfrm>
            <a:off x="9513275" y="0"/>
            <a:ext cx="2743199" cy="3007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BFBFB"/>
        </a:solidFill>
      </p:bgPr>
    </p:bg>
    <p:spTree>
      <p:nvGrpSpPr>
        <p:cNvPr id="23" name="Shape 23"/>
        <p:cNvGrpSpPr/>
        <p:nvPr/>
      </p:nvGrpSpPr>
      <p:grpSpPr>
        <a:xfrm>
          <a:off x="0" y="0"/>
          <a:ext cx="0" cy="0"/>
          <a:chOff x="0" y="0"/>
          <a:chExt cx="0" cy="0"/>
        </a:xfrm>
      </p:grpSpPr>
      <p:sp>
        <p:nvSpPr>
          <p:cNvPr id="24" name="Google Shape;24;p11"/>
          <p:cNvSpPr/>
          <p:nvPr/>
        </p:nvSpPr>
        <p:spPr>
          <a:xfrm>
            <a:off x="838199"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2">
            <a:alpha val="5490"/>
          </a:schemeClr>
        </a:solidFill>
      </p:bgPr>
    </p:bg>
    <p:spTree>
      <p:nvGrpSpPr>
        <p:cNvPr id="136" name="Shape 136"/>
        <p:cNvGrpSpPr/>
        <p:nvPr/>
      </p:nvGrpSpPr>
      <p:grpSpPr>
        <a:xfrm>
          <a:off x="0" y="0"/>
          <a:ext cx="0" cy="0"/>
          <a:chOff x="0" y="0"/>
          <a:chExt cx="0" cy="0"/>
        </a:xfrm>
      </p:grpSpPr>
      <p:sp>
        <p:nvSpPr>
          <p:cNvPr id="137" name="Google Shape;137;g2098b78228c_1_228"/>
          <p:cNvSpPr txBox="1"/>
          <p:nvPr>
            <p:ph type="ctrTitle"/>
          </p:nvPr>
        </p:nvSpPr>
        <p:spPr>
          <a:xfrm>
            <a:off x="1523999" y="1122363"/>
            <a:ext cx="7062900" cy="2387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6"/>
              </a:buClr>
              <a:buSzPts val="4400"/>
              <a:buFont typeface="Arial"/>
              <a:buNone/>
              <a:defRPr sz="44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2098b78228c_1_228"/>
          <p:cNvSpPr txBox="1"/>
          <p:nvPr>
            <p:ph idx="1" type="subTitle"/>
          </p:nvPr>
        </p:nvSpPr>
        <p:spPr>
          <a:xfrm>
            <a:off x="1524000" y="3602038"/>
            <a:ext cx="7062900" cy="1655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accent6"/>
              </a:buClr>
              <a:buSzPts val="2400"/>
              <a:buNone/>
              <a:defRPr sz="2400">
                <a:solidFill>
                  <a:schemeClr val="accent6"/>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9" name="Google Shape;139;g2098b78228c_1_2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0" name="Google Shape;140;g2098b78228c_1_228"/>
          <p:cNvCxnSpPr/>
          <p:nvPr/>
        </p:nvCxnSpPr>
        <p:spPr>
          <a:xfrm>
            <a:off x="1385888" y="1743075"/>
            <a:ext cx="0" cy="2257500"/>
          </a:xfrm>
          <a:prstGeom prst="straightConnector1">
            <a:avLst/>
          </a:prstGeom>
          <a:noFill/>
          <a:ln cap="flat" cmpd="sng" w="19050">
            <a:solidFill>
              <a:schemeClr val="accent2"/>
            </a:solidFill>
            <a:prstDash val="solid"/>
            <a:miter lim="800000"/>
            <a:headEnd len="sm" w="sm" type="none"/>
            <a:tailEnd len="sm" w="sm" type="none"/>
          </a:ln>
        </p:spPr>
      </p:cxnSp>
      <p:pic>
        <p:nvPicPr>
          <p:cNvPr descr="A picture containing logo&#10;&#10;Description automatically generated" id="141" name="Google Shape;141;g2098b78228c_1_228"/>
          <p:cNvPicPr preferRelativeResize="0"/>
          <p:nvPr/>
        </p:nvPicPr>
        <p:blipFill rotWithShape="1">
          <a:blip r:embed="rId2">
            <a:alphaModFix/>
          </a:blip>
          <a:srcRect b="0" l="0" r="0" t="0"/>
          <a:stretch/>
        </p:blipFill>
        <p:spPr>
          <a:xfrm>
            <a:off x="2227385" y="0"/>
            <a:ext cx="12192000" cy="685800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42" name="Shape 142"/>
        <p:cNvGrpSpPr/>
        <p:nvPr/>
      </p:nvGrpSpPr>
      <p:grpSpPr>
        <a:xfrm>
          <a:off x="0" y="0"/>
          <a:ext cx="0" cy="0"/>
          <a:chOff x="0" y="0"/>
          <a:chExt cx="0" cy="0"/>
        </a:xfrm>
      </p:grpSpPr>
      <p:sp>
        <p:nvSpPr>
          <p:cNvPr id="143" name="Google Shape;143;g2098b78228c_1_2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098b78228c_1_24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g2098b78228c_1_2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6" name="Google Shape;146;g2098b78228c_1_2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2098b78228c_1_2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48" name="Google Shape;148;g2098b78228c_1_246"/>
          <p:cNvCxnSpPr/>
          <p:nvPr/>
        </p:nvCxnSpPr>
        <p:spPr>
          <a:xfrm>
            <a:off x="838200" y="1350719"/>
            <a:ext cx="113538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BFBFB"/>
        </a:solidFill>
      </p:bgPr>
    </p:bg>
    <p:spTree>
      <p:nvGrpSpPr>
        <p:cNvPr id="149" name="Shape 149"/>
        <p:cNvGrpSpPr/>
        <p:nvPr/>
      </p:nvGrpSpPr>
      <p:grpSpPr>
        <a:xfrm>
          <a:off x="0" y="0"/>
          <a:ext cx="0" cy="0"/>
          <a:chOff x="0" y="0"/>
          <a:chExt cx="0" cy="0"/>
        </a:xfrm>
      </p:grpSpPr>
      <p:sp>
        <p:nvSpPr>
          <p:cNvPr id="150" name="Google Shape;150;g2098b78228c_1_253"/>
          <p:cNvSpPr/>
          <p:nvPr/>
        </p:nvSpPr>
        <p:spPr>
          <a:xfrm>
            <a:off x="838199"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 name="Google Shape;151;g2098b78228c_1_2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2098b78228c_1_2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BFBFB"/>
        </a:solidFill>
      </p:bgPr>
    </p:bg>
    <p:spTree>
      <p:nvGrpSpPr>
        <p:cNvPr id="153" name="Shape 153"/>
        <p:cNvGrpSpPr/>
        <p:nvPr/>
      </p:nvGrpSpPr>
      <p:grpSpPr>
        <a:xfrm>
          <a:off x="0" y="0"/>
          <a:ext cx="0" cy="0"/>
          <a:chOff x="0" y="0"/>
          <a:chExt cx="0" cy="0"/>
        </a:xfrm>
      </p:grpSpPr>
      <p:sp>
        <p:nvSpPr>
          <p:cNvPr id="154" name="Google Shape;154;g2098b78228c_1_257"/>
          <p:cNvSpPr txBox="1"/>
          <p:nvPr>
            <p:ph type="title"/>
          </p:nvPr>
        </p:nvSpPr>
        <p:spPr>
          <a:xfrm>
            <a:off x="4683680" y="1709738"/>
            <a:ext cx="66639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000"/>
              <a:buFont typeface="Arial"/>
              <a:buNone/>
              <a:defRPr sz="6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2098b78228c_1_257"/>
          <p:cNvSpPr txBox="1"/>
          <p:nvPr>
            <p:ph idx="1" type="body"/>
          </p:nvPr>
        </p:nvSpPr>
        <p:spPr>
          <a:xfrm>
            <a:off x="4683680" y="4589463"/>
            <a:ext cx="66639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2400"/>
              <a:buNone/>
              <a:defRPr sz="2400">
                <a:solidFill>
                  <a:schemeClr val="accent6"/>
                </a:solidFill>
              </a:defRPr>
            </a:lvl1pPr>
            <a:lvl2pPr indent="-228600" lvl="1" marL="914400" algn="l">
              <a:lnSpc>
                <a:spcPct val="90000"/>
              </a:lnSpc>
              <a:spcBef>
                <a:spcPts val="500"/>
              </a:spcBef>
              <a:spcAft>
                <a:spcPts val="0"/>
              </a:spcAft>
              <a:buClr>
                <a:srgbClr val="959595"/>
              </a:buClr>
              <a:buSzPts val="2000"/>
              <a:buNone/>
              <a:defRPr sz="2000">
                <a:solidFill>
                  <a:srgbClr val="959595"/>
                </a:solidFill>
              </a:defRPr>
            </a:lvl2pPr>
            <a:lvl3pPr indent="-228600" lvl="2" marL="1371600" algn="l">
              <a:lnSpc>
                <a:spcPct val="90000"/>
              </a:lnSpc>
              <a:spcBef>
                <a:spcPts val="500"/>
              </a:spcBef>
              <a:spcAft>
                <a:spcPts val="0"/>
              </a:spcAft>
              <a:buClr>
                <a:srgbClr val="959595"/>
              </a:buClr>
              <a:buSzPts val="1800"/>
              <a:buNone/>
              <a:defRPr sz="1800">
                <a:solidFill>
                  <a:srgbClr val="959595"/>
                </a:solidFill>
              </a:defRPr>
            </a:lvl3pPr>
            <a:lvl4pPr indent="-228600" lvl="3" marL="1828800" algn="l">
              <a:lnSpc>
                <a:spcPct val="90000"/>
              </a:lnSpc>
              <a:spcBef>
                <a:spcPts val="500"/>
              </a:spcBef>
              <a:spcAft>
                <a:spcPts val="0"/>
              </a:spcAft>
              <a:buClr>
                <a:srgbClr val="959595"/>
              </a:buClr>
              <a:buSzPts val="1600"/>
              <a:buNone/>
              <a:defRPr sz="1600">
                <a:solidFill>
                  <a:srgbClr val="959595"/>
                </a:solidFill>
              </a:defRPr>
            </a:lvl4pPr>
            <a:lvl5pPr indent="-228600" lvl="4" marL="2286000" algn="l">
              <a:lnSpc>
                <a:spcPct val="90000"/>
              </a:lnSpc>
              <a:spcBef>
                <a:spcPts val="500"/>
              </a:spcBef>
              <a:spcAft>
                <a:spcPts val="0"/>
              </a:spcAft>
              <a:buClr>
                <a:srgbClr val="959595"/>
              </a:buClr>
              <a:buSzPts val="1600"/>
              <a:buNone/>
              <a:defRPr sz="1600">
                <a:solidFill>
                  <a:srgbClr val="959595"/>
                </a:solidFill>
              </a:defRPr>
            </a:lvl5pPr>
            <a:lvl6pPr indent="-228600" lvl="5" marL="2743200" algn="l">
              <a:lnSpc>
                <a:spcPct val="90000"/>
              </a:lnSpc>
              <a:spcBef>
                <a:spcPts val="500"/>
              </a:spcBef>
              <a:spcAft>
                <a:spcPts val="0"/>
              </a:spcAft>
              <a:buClr>
                <a:srgbClr val="959595"/>
              </a:buClr>
              <a:buSzPts val="1600"/>
              <a:buNone/>
              <a:defRPr sz="1600">
                <a:solidFill>
                  <a:srgbClr val="959595"/>
                </a:solidFill>
              </a:defRPr>
            </a:lvl6pPr>
            <a:lvl7pPr indent="-228600" lvl="6" marL="3200400" algn="l">
              <a:lnSpc>
                <a:spcPct val="90000"/>
              </a:lnSpc>
              <a:spcBef>
                <a:spcPts val="500"/>
              </a:spcBef>
              <a:spcAft>
                <a:spcPts val="0"/>
              </a:spcAft>
              <a:buClr>
                <a:srgbClr val="959595"/>
              </a:buClr>
              <a:buSzPts val="1600"/>
              <a:buNone/>
              <a:defRPr sz="1600">
                <a:solidFill>
                  <a:srgbClr val="959595"/>
                </a:solidFill>
              </a:defRPr>
            </a:lvl7pPr>
            <a:lvl8pPr indent="-228600" lvl="7" marL="3657600" algn="l">
              <a:lnSpc>
                <a:spcPct val="90000"/>
              </a:lnSpc>
              <a:spcBef>
                <a:spcPts val="500"/>
              </a:spcBef>
              <a:spcAft>
                <a:spcPts val="0"/>
              </a:spcAft>
              <a:buClr>
                <a:srgbClr val="959595"/>
              </a:buClr>
              <a:buSzPts val="1600"/>
              <a:buNone/>
              <a:defRPr sz="1600">
                <a:solidFill>
                  <a:srgbClr val="959595"/>
                </a:solidFill>
              </a:defRPr>
            </a:lvl8pPr>
            <a:lvl9pPr indent="-228600" lvl="8" marL="4114800" algn="l">
              <a:lnSpc>
                <a:spcPct val="90000"/>
              </a:lnSpc>
              <a:spcBef>
                <a:spcPts val="500"/>
              </a:spcBef>
              <a:spcAft>
                <a:spcPts val="0"/>
              </a:spcAft>
              <a:buClr>
                <a:srgbClr val="959595"/>
              </a:buClr>
              <a:buSzPts val="1600"/>
              <a:buNone/>
              <a:defRPr sz="1600">
                <a:solidFill>
                  <a:srgbClr val="959595"/>
                </a:solidFill>
              </a:defRPr>
            </a:lvl9pPr>
          </a:lstStyle>
          <a:p/>
        </p:txBody>
      </p:sp>
      <p:sp>
        <p:nvSpPr>
          <p:cNvPr id="156" name="Google Shape;156;g2098b78228c_1_2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098b78228c_1_2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Shape&#10;&#10;Description automatically generated with low confidence" id="158" name="Google Shape;158;g2098b78228c_1_257"/>
          <p:cNvPicPr preferRelativeResize="0"/>
          <p:nvPr/>
        </p:nvPicPr>
        <p:blipFill rotWithShape="1">
          <a:blip r:embed="rId2">
            <a:alphaModFix/>
          </a:blip>
          <a:srcRect b="0" l="0" r="0" t="0"/>
          <a:stretch/>
        </p:blipFill>
        <p:spPr>
          <a:xfrm>
            <a:off x="-3442712" y="1139252"/>
            <a:ext cx="12260254" cy="949247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rgbClr val="FBFBFB"/>
        </a:solidFill>
      </p:bgPr>
    </p:bg>
    <p:spTree>
      <p:nvGrpSpPr>
        <p:cNvPr id="159" name="Shape 159"/>
        <p:cNvGrpSpPr/>
        <p:nvPr/>
      </p:nvGrpSpPr>
      <p:grpSpPr>
        <a:xfrm>
          <a:off x="0" y="0"/>
          <a:ext cx="0" cy="0"/>
          <a:chOff x="0" y="0"/>
          <a:chExt cx="0" cy="0"/>
        </a:xfrm>
      </p:grpSpPr>
      <p:sp>
        <p:nvSpPr>
          <p:cNvPr id="160" name="Google Shape;160;g2098b78228c_1_263"/>
          <p:cNvSpPr/>
          <p:nvPr/>
        </p:nvSpPr>
        <p:spPr>
          <a:xfrm>
            <a:off x="838200"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g2098b78228c_1_2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2098b78228c_1_26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g2098b78228c_1_26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g2098b78228c_1_26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2098b78228c_1_26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66" name="Google Shape;166;g2098b78228c_1_263"/>
          <p:cNvCxnSpPr/>
          <p:nvPr/>
        </p:nvCxnSpPr>
        <p:spPr>
          <a:xfrm>
            <a:off x="6172200" y="1825625"/>
            <a:ext cx="0" cy="4351200"/>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solidFill>
          <a:srgbClr val="FBFBFB"/>
        </a:solidFill>
      </p:bgPr>
    </p:bg>
    <p:spTree>
      <p:nvGrpSpPr>
        <p:cNvPr id="167" name="Shape 167"/>
        <p:cNvGrpSpPr/>
        <p:nvPr/>
      </p:nvGrpSpPr>
      <p:grpSpPr>
        <a:xfrm>
          <a:off x="0" y="0"/>
          <a:ext cx="0" cy="0"/>
          <a:chOff x="0" y="0"/>
          <a:chExt cx="0" cy="0"/>
        </a:xfrm>
      </p:grpSpPr>
      <p:sp>
        <p:nvSpPr>
          <p:cNvPr id="168" name="Google Shape;168;g2098b78228c_1_271"/>
          <p:cNvSpPr/>
          <p:nvPr/>
        </p:nvSpPr>
        <p:spPr>
          <a:xfrm>
            <a:off x="838199"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9" name="Google Shape;169;g2098b78228c_1_271"/>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2098b78228c_1_27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1" name="Google Shape;171;g2098b78228c_1_271"/>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g2098b78228c_1_27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3" name="Google Shape;173;g2098b78228c_1_27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g2098b78228c_1_2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2098b78228c_1_2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solidFill>
          <a:srgbClr val="FBFBFB"/>
        </a:solidFill>
      </p:bgPr>
    </p:bg>
    <p:spTree>
      <p:nvGrpSpPr>
        <p:cNvPr id="176" name="Shape 176"/>
        <p:cNvGrpSpPr/>
        <p:nvPr/>
      </p:nvGrpSpPr>
      <p:grpSpPr>
        <a:xfrm>
          <a:off x="0" y="0"/>
          <a:ext cx="0" cy="0"/>
          <a:chOff x="0" y="0"/>
          <a:chExt cx="0" cy="0"/>
        </a:xfrm>
      </p:grpSpPr>
      <p:sp>
        <p:nvSpPr>
          <p:cNvPr id="177" name="Google Shape;177;g2098b78228c_1_280"/>
          <p:cNvSpPr/>
          <p:nvPr/>
        </p:nvSpPr>
        <p:spPr>
          <a:xfrm>
            <a:off x="838199" y="457199"/>
            <a:ext cx="10515600" cy="5529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g2098b78228c_1_28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2098b78228c_1_280"/>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300"/>
              </a:spcBef>
              <a:spcAft>
                <a:spcPts val="0"/>
              </a:spcAft>
              <a:buClr>
                <a:schemeClr val="dk2"/>
              </a:buClr>
              <a:buSzPts val="3200"/>
              <a:buChar char="•"/>
              <a:defRPr sz="3200"/>
            </a:lvl1pPr>
            <a:lvl2pPr indent="-406400" lvl="1" marL="914400" algn="l">
              <a:lnSpc>
                <a:spcPct val="100000"/>
              </a:lnSpc>
              <a:spcBef>
                <a:spcPts val="300"/>
              </a:spcBef>
              <a:spcAft>
                <a:spcPts val="0"/>
              </a:spcAft>
              <a:buClr>
                <a:schemeClr val="dk2"/>
              </a:buClr>
              <a:buSzPts val="2800"/>
              <a:buChar char="•"/>
              <a:defRPr sz="2800"/>
            </a:lvl2pPr>
            <a:lvl3pPr indent="-381000" lvl="2" marL="1371600" algn="l">
              <a:lnSpc>
                <a:spcPct val="100000"/>
              </a:lnSpc>
              <a:spcBef>
                <a:spcPts val="300"/>
              </a:spcBef>
              <a:spcAft>
                <a:spcPts val="0"/>
              </a:spcAft>
              <a:buClr>
                <a:schemeClr val="dk2"/>
              </a:buClr>
              <a:buSzPts val="2400"/>
              <a:buChar char="•"/>
              <a:defRPr sz="2400"/>
            </a:lvl3pPr>
            <a:lvl4pPr indent="-355600" lvl="3" marL="1828800" algn="l">
              <a:lnSpc>
                <a:spcPct val="100000"/>
              </a:lnSpc>
              <a:spcBef>
                <a:spcPts val="300"/>
              </a:spcBef>
              <a:spcAft>
                <a:spcPts val="0"/>
              </a:spcAft>
              <a:buClr>
                <a:schemeClr val="dk2"/>
              </a:buClr>
              <a:buSzPts val="2000"/>
              <a:buChar char="•"/>
              <a:defRPr sz="2000"/>
            </a:lvl4pPr>
            <a:lvl5pPr indent="-355600" lvl="4" marL="2286000" algn="l">
              <a:lnSpc>
                <a:spcPct val="100000"/>
              </a:lnSpc>
              <a:spcBef>
                <a:spcPts val="300"/>
              </a:spcBef>
              <a:spcAft>
                <a:spcPts val="0"/>
              </a:spcAft>
              <a:buClr>
                <a:schemeClr val="dk2"/>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0" name="Google Shape;180;g2098b78228c_1_280"/>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sz="1600">
                <a:solidFill>
                  <a:schemeClr val="accent6"/>
                </a:solidFill>
              </a:defRPr>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1" name="Google Shape;181;g2098b78228c_1_2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2098b78228c_1_2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rgbClr val="FBFBFB"/>
        </a:solidFill>
      </p:bgPr>
    </p:bg>
    <p:spTree>
      <p:nvGrpSpPr>
        <p:cNvPr id="183" name="Shape 183"/>
        <p:cNvGrpSpPr/>
        <p:nvPr/>
      </p:nvGrpSpPr>
      <p:grpSpPr>
        <a:xfrm>
          <a:off x="0" y="0"/>
          <a:ext cx="0" cy="0"/>
          <a:chOff x="0" y="0"/>
          <a:chExt cx="0" cy="0"/>
        </a:xfrm>
      </p:grpSpPr>
      <p:sp>
        <p:nvSpPr>
          <p:cNvPr id="184" name="Google Shape;184;g2098b78228c_1_287"/>
          <p:cNvSpPr/>
          <p:nvPr/>
        </p:nvSpPr>
        <p:spPr>
          <a:xfrm>
            <a:off x="838199" y="457199"/>
            <a:ext cx="10515600" cy="5529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g2098b78228c_1_28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g2098b78228c_1_287"/>
          <p:cNvSpPr/>
          <p:nvPr>
            <p:ph idx="2" type="pic"/>
          </p:nvPr>
        </p:nvSpPr>
        <p:spPr>
          <a:xfrm>
            <a:off x="5183188" y="987425"/>
            <a:ext cx="6172200" cy="4873500"/>
          </a:xfrm>
          <a:prstGeom prst="rect">
            <a:avLst/>
          </a:prstGeom>
          <a:noFill/>
          <a:ln>
            <a:noFill/>
          </a:ln>
        </p:spPr>
      </p:sp>
      <p:sp>
        <p:nvSpPr>
          <p:cNvPr id="187" name="Google Shape;187;g2098b78228c_1_28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1600"/>
              <a:buNone/>
              <a:defRPr sz="1600"/>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8" name="Google Shape;188;g2098b78228c_1_2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g2098b78228c_1_2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0" name="Shape 190"/>
        <p:cNvGrpSpPr/>
        <p:nvPr/>
      </p:nvGrpSpPr>
      <p:grpSpPr>
        <a:xfrm>
          <a:off x="0" y="0"/>
          <a:ext cx="0" cy="0"/>
          <a:chOff x="0" y="0"/>
          <a:chExt cx="0" cy="0"/>
        </a:xfrm>
      </p:grpSpPr>
      <p:sp>
        <p:nvSpPr>
          <p:cNvPr id="191" name="Google Shape;191;g2098b78228c_1_29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g2098b78228c_1_29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g2098b78228c_1_2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g2098b78228c_1_2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5" name="Shape 195"/>
        <p:cNvGrpSpPr/>
        <p:nvPr/>
      </p:nvGrpSpPr>
      <p:grpSpPr>
        <a:xfrm>
          <a:off x="0" y="0"/>
          <a:ext cx="0" cy="0"/>
          <a:chOff x="0" y="0"/>
          <a:chExt cx="0" cy="0"/>
        </a:xfrm>
      </p:grpSpPr>
      <p:sp>
        <p:nvSpPr>
          <p:cNvPr id="196" name="Google Shape;196;g2098b78228c_1_299"/>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g2098b78228c_1_299"/>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g2098b78228c_1_2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g2098b78228c_1_2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7" name="Shape 27"/>
        <p:cNvGrpSpPr/>
        <p:nvPr/>
      </p:nvGrpSpPr>
      <p:grpSpPr>
        <a:xfrm>
          <a:off x="0" y="0"/>
          <a:ext cx="0" cy="0"/>
          <a:chOff x="0" y="0"/>
          <a:chExt cx="0" cy="0"/>
        </a:xfrm>
      </p:grpSpPr>
      <p:sp>
        <p:nvSpPr>
          <p:cNvPr id="28" name="Google Shape;28;g13e85d2a486_0_2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g13e85d2a486_0_2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g13e85d2a486_0_2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g13e85d2a486_0_2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13e85d2a486_0_27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3" name="Google Shape;33;g13e85d2a486_0_273"/>
          <p:cNvCxnSpPr/>
          <p:nvPr/>
        </p:nvCxnSpPr>
        <p:spPr>
          <a:xfrm>
            <a:off x="838200" y="1350719"/>
            <a:ext cx="113538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rgbClr val="00A2C6"/>
        </a:solidFill>
      </p:bgPr>
    </p:bg>
    <p:spTree>
      <p:nvGrpSpPr>
        <p:cNvPr id="200" name="Shape 200"/>
        <p:cNvGrpSpPr/>
        <p:nvPr/>
      </p:nvGrpSpPr>
      <p:grpSpPr>
        <a:xfrm>
          <a:off x="0" y="0"/>
          <a:ext cx="0" cy="0"/>
          <a:chOff x="0" y="0"/>
          <a:chExt cx="0" cy="0"/>
        </a:xfrm>
      </p:grpSpPr>
      <p:pic>
        <p:nvPicPr>
          <p:cNvPr descr="Shape&#10;&#10;Description automatically generated with medium confidence" id="201" name="Google Shape;201;g2098b78228c_1_30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2" name="Google Shape;202;g2098b78228c_1_304"/>
          <p:cNvSpPr txBox="1"/>
          <p:nvPr>
            <p:ph type="ctrTitle"/>
          </p:nvPr>
        </p:nvSpPr>
        <p:spPr>
          <a:xfrm>
            <a:off x="1524000" y="1121833"/>
            <a:ext cx="9144000" cy="2387700"/>
          </a:xfrm>
          <a:prstGeom prst="rect">
            <a:avLst/>
          </a:prstGeom>
          <a:noFill/>
          <a:ln>
            <a:noFill/>
          </a:ln>
        </p:spPr>
        <p:txBody>
          <a:bodyPr anchorCtr="0" anchor="b" bIns="60925" lIns="121900" spcFirstLastPara="1" rIns="121900" wrap="square" tIns="60925">
            <a:noAutofit/>
          </a:bodyPr>
          <a:lstStyle>
            <a:lvl1pPr lvl="0" algn="ctr">
              <a:lnSpc>
                <a:spcPct val="90000"/>
              </a:lnSpc>
              <a:spcBef>
                <a:spcPts val="0"/>
              </a:spcBef>
              <a:spcAft>
                <a:spcPts val="0"/>
              </a:spcAft>
              <a:buClr>
                <a:schemeClr val="lt1"/>
              </a:buClr>
              <a:buSzPts val="5300"/>
              <a:buFont typeface="Arial"/>
              <a:buNone/>
              <a:defRPr b="0" sz="5300">
                <a:solidFill>
                  <a:schemeClr val="lt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03" name="Google Shape;203;g2098b78228c_1_304"/>
          <p:cNvSpPr txBox="1"/>
          <p:nvPr>
            <p:ph idx="1" type="subTitle"/>
          </p:nvPr>
        </p:nvSpPr>
        <p:spPr>
          <a:xfrm>
            <a:off x="1524000" y="3602567"/>
            <a:ext cx="9144000" cy="1655100"/>
          </a:xfrm>
          <a:prstGeom prst="rect">
            <a:avLst/>
          </a:prstGeom>
          <a:noFill/>
          <a:ln>
            <a:noFill/>
          </a:ln>
        </p:spPr>
        <p:txBody>
          <a:bodyPr anchorCtr="0" anchor="t" bIns="60925" lIns="121900" spcFirstLastPara="1" rIns="121900" wrap="square" tIns="60925">
            <a:noAutofit/>
          </a:bodyPr>
          <a:lstStyle>
            <a:lvl1pPr lvl="0" algn="ctr">
              <a:lnSpc>
                <a:spcPct val="120000"/>
              </a:lnSpc>
              <a:spcBef>
                <a:spcPts val="1300"/>
              </a:spcBef>
              <a:spcAft>
                <a:spcPts val="0"/>
              </a:spcAft>
              <a:buClr>
                <a:schemeClr val="lt1"/>
              </a:buClr>
              <a:buSzPts val="3200"/>
              <a:buNone/>
              <a:defRPr b="0" sz="3200">
                <a:solidFill>
                  <a:schemeClr val="lt1"/>
                </a:solidFill>
              </a:defRPr>
            </a:lvl1pPr>
            <a:lvl2pPr lvl="1" algn="ctr">
              <a:lnSpc>
                <a:spcPct val="120000"/>
              </a:lnSpc>
              <a:spcBef>
                <a:spcPts val="700"/>
              </a:spcBef>
              <a:spcAft>
                <a:spcPts val="0"/>
              </a:spcAft>
              <a:buSzPts val="2700"/>
              <a:buFont typeface="Arial"/>
              <a:buNone/>
              <a:defRPr sz="2700"/>
            </a:lvl2pPr>
            <a:lvl3pPr lvl="2" algn="ctr">
              <a:lnSpc>
                <a:spcPct val="120000"/>
              </a:lnSpc>
              <a:spcBef>
                <a:spcPts val="700"/>
              </a:spcBef>
              <a:spcAft>
                <a:spcPts val="0"/>
              </a:spcAft>
              <a:buSzPts val="2400"/>
              <a:buNone/>
              <a:defRPr sz="2400"/>
            </a:lvl3pPr>
            <a:lvl4pPr lvl="3" algn="ctr">
              <a:lnSpc>
                <a:spcPct val="120000"/>
              </a:lnSpc>
              <a:spcBef>
                <a:spcPts val="700"/>
              </a:spcBef>
              <a:spcAft>
                <a:spcPts val="0"/>
              </a:spcAft>
              <a:buSzPts val="2100"/>
              <a:buNone/>
              <a:defRPr sz="2100"/>
            </a:lvl4pPr>
            <a:lvl5pPr lvl="4" algn="ctr">
              <a:lnSpc>
                <a:spcPct val="120000"/>
              </a:lnSpc>
              <a:spcBef>
                <a:spcPts val="700"/>
              </a:spcBef>
              <a:spcAft>
                <a:spcPts val="0"/>
              </a:spcAft>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04" name="Google Shape;204;g2098b78228c_1_304"/>
          <p:cNvSpPr txBox="1"/>
          <p:nvPr>
            <p:ph idx="10" type="dt"/>
          </p:nvPr>
        </p:nvSpPr>
        <p:spPr>
          <a:xfrm>
            <a:off x="838200" y="6356351"/>
            <a:ext cx="2743200" cy="3660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9pPr>
          </a:lstStyle>
          <a:p/>
        </p:txBody>
      </p:sp>
      <p:sp>
        <p:nvSpPr>
          <p:cNvPr id="205" name="Google Shape;205;g2098b78228c_1_304"/>
          <p:cNvSpPr txBox="1"/>
          <p:nvPr>
            <p:ph idx="11" type="ftr"/>
          </p:nvPr>
        </p:nvSpPr>
        <p:spPr>
          <a:xfrm>
            <a:off x="4038600" y="6356351"/>
            <a:ext cx="4114800" cy="3660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06" name="Google Shape;206;g2098b78228c_1_304"/>
          <p:cNvSpPr txBox="1"/>
          <p:nvPr>
            <p:ph idx="12" type="sldNum"/>
          </p:nvPr>
        </p:nvSpPr>
        <p:spPr>
          <a:xfrm>
            <a:off x="8610600" y="6356351"/>
            <a:ext cx="2743200" cy="3660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07" name="Shape 207"/>
        <p:cNvGrpSpPr/>
        <p:nvPr/>
      </p:nvGrpSpPr>
      <p:grpSpPr>
        <a:xfrm>
          <a:off x="0" y="0"/>
          <a:ext cx="0" cy="0"/>
          <a:chOff x="0" y="0"/>
          <a:chExt cx="0" cy="0"/>
        </a:xfrm>
      </p:grpSpPr>
      <p:sp>
        <p:nvSpPr>
          <p:cNvPr id="208" name="Google Shape;208;g2098b78228c_1_311"/>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09" name="Google Shape;209;g2098b78228c_1_31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10" name="Google Shape;210;g2098b78228c_1_311"/>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211" name="Shape 211"/>
        <p:cNvGrpSpPr/>
        <p:nvPr/>
      </p:nvGrpSpPr>
      <p:grpSpPr>
        <a:xfrm>
          <a:off x="0" y="0"/>
          <a:ext cx="0" cy="0"/>
          <a:chOff x="0" y="0"/>
          <a:chExt cx="0" cy="0"/>
        </a:xfrm>
      </p:grpSpPr>
      <p:sp>
        <p:nvSpPr>
          <p:cNvPr id="212" name="Google Shape;212;g2098b78228c_1_315"/>
          <p:cNvSpPr txBox="1"/>
          <p:nvPr>
            <p:ph type="title"/>
          </p:nvPr>
        </p:nvSpPr>
        <p:spPr>
          <a:xfrm>
            <a:off x="415600" y="167025"/>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13" name="Google Shape;213;g2098b78228c_1_315"/>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14" name="Google Shape;214;g2098b78228c_1_315"/>
          <p:cNvCxnSpPr/>
          <p:nvPr/>
        </p:nvCxnSpPr>
        <p:spPr>
          <a:xfrm>
            <a:off x="415600" y="1405735"/>
            <a:ext cx="117765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FBFBFB"/>
        </a:solidFill>
      </p:bgPr>
    </p:bg>
    <p:spTree>
      <p:nvGrpSpPr>
        <p:cNvPr id="34" name="Shape 34"/>
        <p:cNvGrpSpPr/>
        <p:nvPr/>
      </p:nvGrpSpPr>
      <p:grpSpPr>
        <a:xfrm>
          <a:off x="0" y="0"/>
          <a:ext cx="0" cy="0"/>
          <a:chOff x="0" y="0"/>
          <a:chExt cx="0" cy="0"/>
        </a:xfrm>
      </p:grpSpPr>
      <p:sp>
        <p:nvSpPr>
          <p:cNvPr id="35" name="Google Shape;35;p9"/>
          <p:cNvSpPr/>
          <p:nvPr/>
        </p:nvSpPr>
        <p:spPr>
          <a:xfrm>
            <a:off x="838199"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 name="Google Shape;3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on&#10;&#10;Description automatically generated with medium confidence" id="40" name="Google Shape;40;p9"/>
          <p:cNvPicPr preferRelativeResize="0"/>
          <p:nvPr/>
        </p:nvPicPr>
        <p:blipFill rotWithShape="1">
          <a:blip r:embed="rId2">
            <a:alphaModFix/>
          </a:blip>
          <a:srcRect b="0" l="0" r="0" t="0"/>
          <a:stretch/>
        </p:blipFill>
        <p:spPr>
          <a:xfrm>
            <a:off x="9513275" y="0"/>
            <a:ext cx="2743201" cy="30077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sp>
        <p:nvSpPr>
          <p:cNvPr id="42" name="Google Shape;42;g21daa7a5dd0_0_32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3" name="Google Shape;43;g21daa7a5dd0_0_32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4" name="Google Shape;44;g21daa7a5dd0_0_325"/>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FBFBFB"/>
        </a:solidFill>
      </p:bgPr>
    </p:bg>
    <p:spTree>
      <p:nvGrpSpPr>
        <p:cNvPr id="45" name="Shape 45"/>
        <p:cNvGrpSpPr/>
        <p:nvPr/>
      </p:nvGrpSpPr>
      <p:grpSpPr>
        <a:xfrm>
          <a:off x="0" y="0"/>
          <a:ext cx="0" cy="0"/>
          <a:chOff x="0" y="0"/>
          <a:chExt cx="0" cy="0"/>
        </a:xfrm>
      </p:grpSpPr>
      <p:sp>
        <p:nvSpPr>
          <p:cNvPr id="46" name="Google Shape;46;p12"/>
          <p:cNvSpPr/>
          <p:nvPr/>
        </p:nvSpPr>
        <p:spPr>
          <a:xfrm>
            <a:off x="838200"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12"/>
          <p:cNvSpPr txBox="1"/>
          <p:nvPr>
            <p:ph type="title"/>
          </p:nvPr>
        </p:nvSpPr>
        <p:spPr>
          <a:xfrm>
            <a:off x="838200" y="365125"/>
            <a:ext cx="10515600" cy="1325563"/>
          </a:xfrm>
          <a:prstGeom prst="rect">
            <a:avLst/>
          </a:prstGeom>
          <a:noFill/>
          <a:ln>
            <a:noFill/>
          </a:ln>
          <a:effectLst>
            <a:outerShdw blurRad="50800" rotWithShape="0" algn="tl" dir="2700000" dist="38100">
              <a:schemeClr val="accent5">
                <a:alpha val="40000"/>
              </a:schemeClr>
            </a:outerShdw>
          </a:effectLst>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solidFill>
          <a:srgbClr val="FBFBFB"/>
        </a:solidFill>
      </p:bgPr>
    </p:bg>
    <p:spTree>
      <p:nvGrpSpPr>
        <p:cNvPr id="50" name="Shape 50"/>
        <p:cNvGrpSpPr/>
        <p:nvPr/>
      </p:nvGrpSpPr>
      <p:grpSpPr>
        <a:xfrm>
          <a:off x="0" y="0"/>
          <a:ext cx="0" cy="0"/>
          <a:chOff x="0" y="0"/>
          <a:chExt cx="0" cy="0"/>
        </a:xfrm>
      </p:grpSpPr>
      <p:sp>
        <p:nvSpPr>
          <p:cNvPr id="51" name="Google Shape;51;p15"/>
          <p:cNvSpPr/>
          <p:nvPr/>
        </p:nvSpPr>
        <p:spPr>
          <a:xfrm>
            <a:off x="838199" y="457199"/>
            <a:ext cx="10515599" cy="55292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 name="Google Shape;5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300"/>
              </a:spcBef>
              <a:spcAft>
                <a:spcPts val="0"/>
              </a:spcAft>
              <a:buClr>
                <a:schemeClr val="dk2"/>
              </a:buClr>
              <a:buSzPts val="3200"/>
              <a:buChar char="•"/>
              <a:defRPr sz="3200"/>
            </a:lvl1pPr>
            <a:lvl2pPr indent="-406400" lvl="1" marL="914400" algn="l">
              <a:lnSpc>
                <a:spcPct val="100000"/>
              </a:lnSpc>
              <a:spcBef>
                <a:spcPts val="300"/>
              </a:spcBef>
              <a:spcAft>
                <a:spcPts val="0"/>
              </a:spcAft>
              <a:buClr>
                <a:schemeClr val="dk2"/>
              </a:buClr>
              <a:buSzPts val="2800"/>
              <a:buChar char="•"/>
              <a:defRPr sz="2800"/>
            </a:lvl2pPr>
            <a:lvl3pPr indent="-381000" lvl="2" marL="1371600" algn="l">
              <a:lnSpc>
                <a:spcPct val="100000"/>
              </a:lnSpc>
              <a:spcBef>
                <a:spcPts val="300"/>
              </a:spcBef>
              <a:spcAft>
                <a:spcPts val="0"/>
              </a:spcAft>
              <a:buClr>
                <a:schemeClr val="dk2"/>
              </a:buClr>
              <a:buSzPts val="2400"/>
              <a:buChar char="•"/>
              <a:defRPr sz="2400"/>
            </a:lvl3pPr>
            <a:lvl4pPr indent="-355600" lvl="3" marL="1828800" algn="l">
              <a:lnSpc>
                <a:spcPct val="100000"/>
              </a:lnSpc>
              <a:spcBef>
                <a:spcPts val="300"/>
              </a:spcBef>
              <a:spcAft>
                <a:spcPts val="0"/>
              </a:spcAft>
              <a:buClr>
                <a:schemeClr val="dk2"/>
              </a:buClr>
              <a:buSzPts val="2000"/>
              <a:buChar char="•"/>
              <a:defRPr sz="2000"/>
            </a:lvl4pPr>
            <a:lvl5pPr indent="-355600" lvl="4" marL="2286000" algn="l">
              <a:lnSpc>
                <a:spcPct val="100000"/>
              </a:lnSpc>
              <a:spcBef>
                <a:spcPts val="300"/>
              </a:spcBef>
              <a:spcAft>
                <a:spcPts val="0"/>
              </a:spcAft>
              <a:buClr>
                <a:schemeClr val="dk2"/>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4" name="Google Shape;54;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1600"/>
              <a:buNone/>
              <a:defRPr sz="1600">
                <a:solidFill>
                  <a:schemeClr val="accent6"/>
                </a:solidFill>
              </a:defRPr>
            </a:lvl1pPr>
            <a:lvl2pPr indent="-228600" lvl="1" marL="914400" algn="l">
              <a:lnSpc>
                <a:spcPct val="90000"/>
              </a:lnSpc>
              <a:spcBef>
                <a:spcPts val="500"/>
              </a:spcBef>
              <a:spcAft>
                <a:spcPts val="0"/>
              </a:spcAft>
              <a:buClr>
                <a:schemeClr val="dk2"/>
              </a:buClr>
              <a:buSzPts val="1400"/>
              <a:buNone/>
              <a:defRPr sz="1400"/>
            </a:lvl2pPr>
            <a:lvl3pPr indent="-228600" lvl="2" marL="1371600" algn="l">
              <a:lnSpc>
                <a:spcPct val="90000"/>
              </a:lnSpc>
              <a:spcBef>
                <a:spcPts val="500"/>
              </a:spcBef>
              <a:spcAft>
                <a:spcPts val="0"/>
              </a:spcAft>
              <a:buClr>
                <a:schemeClr val="dk2"/>
              </a:buClr>
              <a:buSzPts val="1200"/>
              <a:buNone/>
              <a:defRPr sz="1200"/>
            </a:lvl3pPr>
            <a:lvl4pPr indent="-228600" lvl="3" marL="1828800" algn="l">
              <a:lnSpc>
                <a:spcPct val="90000"/>
              </a:lnSpc>
              <a:spcBef>
                <a:spcPts val="500"/>
              </a:spcBef>
              <a:spcAft>
                <a:spcPts val="0"/>
              </a:spcAft>
              <a:buClr>
                <a:schemeClr val="dk2"/>
              </a:buClr>
              <a:buSzPts val="1000"/>
              <a:buNone/>
              <a:defRPr sz="1000"/>
            </a:lvl4pPr>
            <a:lvl5pPr indent="-228600" lvl="4" marL="2286000" algn="l">
              <a:lnSpc>
                <a:spcPct val="90000"/>
              </a:lnSpc>
              <a:spcBef>
                <a:spcPts val="500"/>
              </a:spcBef>
              <a:spcAft>
                <a:spcPts val="0"/>
              </a:spcAft>
              <a:buClr>
                <a:schemeClr val="dk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solidFill>
          <a:srgbClr val="FBFBFB"/>
        </a:solidFill>
      </p:bgPr>
    </p:bg>
    <p:spTree>
      <p:nvGrpSpPr>
        <p:cNvPr id="57" name="Shape 57"/>
        <p:cNvGrpSpPr/>
        <p:nvPr/>
      </p:nvGrpSpPr>
      <p:grpSpPr>
        <a:xfrm>
          <a:off x="0" y="0"/>
          <a:ext cx="0" cy="0"/>
          <a:chOff x="0" y="0"/>
          <a:chExt cx="0" cy="0"/>
        </a:xfrm>
      </p:grpSpPr>
      <p:sp>
        <p:nvSpPr>
          <p:cNvPr id="58" name="Google Shape;58;p14"/>
          <p:cNvSpPr/>
          <p:nvPr/>
        </p:nvSpPr>
        <p:spPr>
          <a:xfrm>
            <a:off x="838199"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 name="Google Shape;59;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b="1" sz="2400"/>
            </a:lvl1pPr>
            <a:lvl2pPr indent="-228600" lvl="1" marL="914400" algn="l">
              <a:lnSpc>
                <a:spcPct val="90000"/>
              </a:lnSpc>
              <a:spcBef>
                <a:spcPts val="500"/>
              </a:spcBef>
              <a:spcAft>
                <a:spcPts val="0"/>
              </a:spcAft>
              <a:buClr>
                <a:schemeClr val="dk2"/>
              </a:buClr>
              <a:buSzPts val="2000"/>
              <a:buNone/>
              <a:defRPr b="1" sz="2000"/>
            </a:lvl2pPr>
            <a:lvl3pPr indent="-228600" lvl="2" marL="1371600" algn="l">
              <a:lnSpc>
                <a:spcPct val="90000"/>
              </a:lnSpc>
              <a:spcBef>
                <a:spcPts val="500"/>
              </a:spcBef>
              <a:spcAft>
                <a:spcPts val="0"/>
              </a:spcAft>
              <a:buClr>
                <a:schemeClr val="dk2"/>
              </a:buClr>
              <a:buSzPts val="1800"/>
              <a:buNone/>
              <a:defRPr b="1" sz="1800"/>
            </a:lvl3pPr>
            <a:lvl4pPr indent="-228600" lvl="3" marL="1828800" algn="l">
              <a:lnSpc>
                <a:spcPct val="90000"/>
              </a:lnSpc>
              <a:spcBef>
                <a:spcPts val="500"/>
              </a:spcBef>
              <a:spcAft>
                <a:spcPts val="0"/>
              </a:spcAft>
              <a:buClr>
                <a:schemeClr val="dk2"/>
              </a:buClr>
              <a:buSzPts val="1600"/>
              <a:buNone/>
              <a:defRPr b="1" sz="1600"/>
            </a:lvl4pPr>
            <a:lvl5pPr indent="-228600" lvl="4" marL="2286000" algn="l">
              <a:lnSpc>
                <a:spcPct val="90000"/>
              </a:lnSpc>
              <a:spcBef>
                <a:spcPts val="500"/>
              </a:spcBef>
              <a:spcAft>
                <a:spcPts val="0"/>
              </a:spcAft>
              <a:buClr>
                <a:schemeClr val="dk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BFBFB"/>
        </a:solidFill>
      </p:bgPr>
    </p:bg>
    <p:spTree>
      <p:nvGrpSpPr>
        <p:cNvPr id="66" name="Shape 66"/>
        <p:cNvGrpSpPr/>
        <p:nvPr/>
      </p:nvGrpSpPr>
      <p:grpSpPr>
        <a:xfrm>
          <a:off x="0" y="0"/>
          <a:ext cx="0" cy="0"/>
          <a:chOff x="0" y="0"/>
          <a:chExt cx="0" cy="0"/>
        </a:xfrm>
      </p:grpSpPr>
      <p:sp>
        <p:nvSpPr>
          <p:cNvPr id="67" name="Google Shape;67;p10"/>
          <p:cNvSpPr txBox="1"/>
          <p:nvPr>
            <p:ph type="title"/>
          </p:nvPr>
        </p:nvSpPr>
        <p:spPr>
          <a:xfrm>
            <a:off x="4683680" y="1709738"/>
            <a:ext cx="6663769"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2"/>
              </a:buClr>
              <a:buSzPts val="6000"/>
              <a:buFont typeface="Arial"/>
              <a:buNone/>
              <a:defRPr sz="6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 type="body"/>
          </p:nvPr>
        </p:nvSpPr>
        <p:spPr>
          <a:xfrm>
            <a:off x="4683680" y="4589463"/>
            <a:ext cx="666377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6"/>
              </a:buClr>
              <a:buSzPts val="2400"/>
              <a:buNone/>
              <a:defRPr sz="2400">
                <a:solidFill>
                  <a:schemeClr val="accent6"/>
                </a:solidFill>
              </a:defRPr>
            </a:lvl1pPr>
            <a:lvl2pPr indent="-228600" lvl="1" marL="914400" algn="l">
              <a:lnSpc>
                <a:spcPct val="90000"/>
              </a:lnSpc>
              <a:spcBef>
                <a:spcPts val="500"/>
              </a:spcBef>
              <a:spcAft>
                <a:spcPts val="0"/>
              </a:spcAft>
              <a:buClr>
                <a:srgbClr val="959595"/>
              </a:buClr>
              <a:buSzPts val="2000"/>
              <a:buNone/>
              <a:defRPr sz="2000">
                <a:solidFill>
                  <a:srgbClr val="959595"/>
                </a:solidFill>
              </a:defRPr>
            </a:lvl2pPr>
            <a:lvl3pPr indent="-228600" lvl="2" marL="1371600" algn="l">
              <a:lnSpc>
                <a:spcPct val="90000"/>
              </a:lnSpc>
              <a:spcBef>
                <a:spcPts val="500"/>
              </a:spcBef>
              <a:spcAft>
                <a:spcPts val="0"/>
              </a:spcAft>
              <a:buClr>
                <a:srgbClr val="959595"/>
              </a:buClr>
              <a:buSzPts val="1800"/>
              <a:buNone/>
              <a:defRPr sz="1800">
                <a:solidFill>
                  <a:srgbClr val="959595"/>
                </a:solidFill>
              </a:defRPr>
            </a:lvl3pPr>
            <a:lvl4pPr indent="-228600" lvl="3" marL="1828800" algn="l">
              <a:lnSpc>
                <a:spcPct val="90000"/>
              </a:lnSpc>
              <a:spcBef>
                <a:spcPts val="500"/>
              </a:spcBef>
              <a:spcAft>
                <a:spcPts val="0"/>
              </a:spcAft>
              <a:buClr>
                <a:srgbClr val="959595"/>
              </a:buClr>
              <a:buSzPts val="1600"/>
              <a:buNone/>
              <a:defRPr sz="1600">
                <a:solidFill>
                  <a:srgbClr val="959595"/>
                </a:solidFill>
              </a:defRPr>
            </a:lvl4pPr>
            <a:lvl5pPr indent="-228600" lvl="4" marL="2286000" algn="l">
              <a:lnSpc>
                <a:spcPct val="90000"/>
              </a:lnSpc>
              <a:spcBef>
                <a:spcPts val="500"/>
              </a:spcBef>
              <a:spcAft>
                <a:spcPts val="0"/>
              </a:spcAft>
              <a:buClr>
                <a:srgbClr val="959595"/>
              </a:buClr>
              <a:buSzPts val="1600"/>
              <a:buNone/>
              <a:defRPr sz="1600">
                <a:solidFill>
                  <a:srgbClr val="959595"/>
                </a:solidFill>
              </a:defRPr>
            </a:lvl5pPr>
            <a:lvl6pPr indent="-228600" lvl="5" marL="2743200" algn="l">
              <a:lnSpc>
                <a:spcPct val="90000"/>
              </a:lnSpc>
              <a:spcBef>
                <a:spcPts val="500"/>
              </a:spcBef>
              <a:spcAft>
                <a:spcPts val="0"/>
              </a:spcAft>
              <a:buClr>
                <a:srgbClr val="959595"/>
              </a:buClr>
              <a:buSzPts val="1600"/>
              <a:buNone/>
              <a:defRPr sz="1600">
                <a:solidFill>
                  <a:srgbClr val="959595"/>
                </a:solidFill>
              </a:defRPr>
            </a:lvl6pPr>
            <a:lvl7pPr indent="-228600" lvl="6" marL="3200400" algn="l">
              <a:lnSpc>
                <a:spcPct val="90000"/>
              </a:lnSpc>
              <a:spcBef>
                <a:spcPts val="500"/>
              </a:spcBef>
              <a:spcAft>
                <a:spcPts val="0"/>
              </a:spcAft>
              <a:buClr>
                <a:srgbClr val="959595"/>
              </a:buClr>
              <a:buSzPts val="1600"/>
              <a:buNone/>
              <a:defRPr sz="1600">
                <a:solidFill>
                  <a:srgbClr val="959595"/>
                </a:solidFill>
              </a:defRPr>
            </a:lvl7pPr>
            <a:lvl8pPr indent="-228600" lvl="7" marL="3657600" algn="l">
              <a:lnSpc>
                <a:spcPct val="90000"/>
              </a:lnSpc>
              <a:spcBef>
                <a:spcPts val="500"/>
              </a:spcBef>
              <a:spcAft>
                <a:spcPts val="0"/>
              </a:spcAft>
              <a:buClr>
                <a:srgbClr val="959595"/>
              </a:buClr>
              <a:buSzPts val="1600"/>
              <a:buNone/>
              <a:defRPr sz="1600">
                <a:solidFill>
                  <a:srgbClr val="959595"/>
                </a:solidFill>
              </a:defRPr>
            </a:lvl8pPr>
            <a:lvl9pPr indent="-228600" lvl="8" marL="4114800" algn="l">
              <a:lnSpc>
                <a:spcPct val="90000"/>
              </a:lnSpc>
              <a:spcBef>
                <a:spcPts val="500"/>
              </a:spcBef>
              <a:spcAft>
                <a:spcPts val="0"/>
              </a:spcAft>
              <a:buClr>
                <a:srgbClr val="959595"/>
              </a:buClr>
              <a:buSzPts val="1600"/>
              <a:buNone/>
              <a:defRPr sz="1600">
                <a:solidFill>
                  <a:srgbClr val="959595"/>
                </a:solidFill>
              </a:defRPr>
            </a:lvl9pPr>
          </a:lstStyle>
          <a:p/>
        </p:txBody>
      </p:sp>
      <p:sp>
        <p:nvSpPr>
          <p:cNvPr id="69" name="Google Shape;6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Shape&#10;&#10;Description automatically generated with low confidence" id="71" name="Google Shape;71;p10"/>
          <p:cNvPicPr preferRelativeResize="0"/>
          <p:nvPr/>
        </p:nvPicPr>
        <p:blipFill rotWithShape="1">
          <a:blip r:embed="rId2">
            <a:alphaModFix/>
          </a:blip>
          <a:srcRect b="0" l="0" r="0" t="0"/>
          <a:stretch/>
        </p:blipFill>
        <p:spPr>
          <a:xfrm>
            <a:off x="-3442712" y="1139252"/>
            <a:ext cx="12260255" cy="9492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3.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10.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theme" Target="../theme/theme2.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9" name="Shape 9"/>
        <p:cNvGrpSpPr/>
        <p:nvPr/>
      </p:nvGrpSpPr>
      <p:grpSpPr>
        <a:xfrm>
          <a:off x="0" y="0"/>
          <a:ext cx="0" cy="0"/>
          <a:chOff x="0" y="0"/>
          <a:chExt cx="0" cy="0"/>
        </a:xfrm>
      </p:grpSpPr>
      <p:sp>
        <p:nvSpPr>
          <p:cNvPr id="10" name="Google Shape;10;p7"/>
          <p:cNvSpPr/>
          <p:nvPr/>
        </p:nvSpPr>
        <p:spPr>
          <a:xfrm>
            <a:off x="838199" y="365125"/>
            <a:ext cx="10515599" cy="56213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 name="Google Shape;1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Arial"/>
              <a:buNone/>
              <a:defRPr b="0" i="0" sz="44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7"/>
          <p:cNvSpPr txBox="1"/>
          <p:nvPr/>
        </p:nvSpPr>
        <p:spPr>
          <a:xfrm>
            <a:off x="2564780" y="6534615"/>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A picture containing logo&#10;&#10;Description automatically generated" id="16" name="Google Shape;16;p7"/>
          <p:cNvPicPr preferRelativeResize="0"/>
          <p:nvPr/>
        </p:nvPicPr>
        <p:blipFill rotWithShape="1">
          <a:blip r:embed="rId1">
            <a:alphaModFix/>
          </a:blip>
          <a:srcRect b="0" l="0" r="0" t="0"/>
          <a:stretch/>
        </p:blipFill>
        <p:spPr>
          <a:xfrm>
            <a:off x="828345" y="6069562"/>
            <a:ext cx="1828800" cy="65078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116" name="Shape 116"/>
        <p:cNvGrpSpPr/>
        <p:nvPr/>
      </p:nvGrpSpPr>
      <p:grpSpPr>
        <a:xfrm>
          <a:off x="0" y="0"/>
          <a:ext cx="0" cy="0"/>
          <a:chOff x="0" y="0"/>
          <a:chExt cx="0" cy="0"/>
        </a:xfrm>
      </p:grpSpPr>
      <p:sp>
        <p:nvSpPr>
          <p:cNvPr id="117" name="Google Shape;117;g2098b78228c_1_220"/>
          <p:cNvSpPr/>
          <p:nvPr/>
        </p:nvSpPr>
        <p:spPr>
          <a:xfrm>
            <a:off x="838199" y="365125"/>
            <a:ext cx="10515600" cy="5621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 name="Google Shape;118;g2098b78228c_1_2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Arial"/>
              <a:buNone/>
              <a:defRPr b="0" i="0" sz="44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g2098b78228c_1_2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 name="Google Shape;120;g2098b78228c_1_2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1" name="Google Shape;121;g2098b78228c_1_2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g2098b78228c_1_220"/>
          <p:cNvSpPr txBox="1"/>
          <p:nvPr/>
        </p:nvSpPr>
        <p:spPr>
          <a:xfrm>
            <a:off x="2564780" y="6534615"/>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A picture containing logo&#10;&#10;Description automatically generated" id="123" name="Google Shape;123;g2098b78228c_1_220"/>
          <p:cNvPicPr preferRelativeResize="0"/>
          <p:nvPr/>
        </p:nvPicPr>
        <p:blipFill rotWithShape="1">
          <a:blip r:embed="rId1">
            <a:alphaModFix/>
          </a:blip>
          <a:srcRect b="0" l="0" r="0" t="0"/>
          <a:stretch/>
        </p:blipFill>
        <p:spPr>
          <a:xfrm>
            <a:off x="828345" y="6069562"/>
            <a:ext cx="1828800" cy="65078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omments" Target="../comments/comment1.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8.png"/><Relationship Id="rId4" Type="http://schemas.openxmlformats.org/officeDocument/2006/relationships/hyperlink" Target="mailto:emily@everydaylabs.com" TargetMode="External"/><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8b31fb4ee6_0_606"/>
          <p:cNvSpPr txBox="1"/>
          <p:nvPr>
            <p:ph type="ctrTitle"/>
          </p:nvPr>
        </p:nvSpPr>
        <p:spPr>
          <a:xfrm>
            <a:off x="1524000" y="1122375"/>
            <a:ext cx="9573300" cy="2881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400"/>
              <a:buNone/>
            </a:pPr>
            <a:r>
              <a:rPr lang="en-US"/>
              <a:t>JumpStart Convention </a:t>
            </a:r>
            <a:endParaRPr/>
          </a:p>
          <a:p>
            <a:pPr indent="0" lvl="0" marL="0" rtl="0" algn="l">
              <a:lnSpc>
                <a:spcPct val="90000"/>
              </a:lnSpc>
              <a:spcBef>
                <a:spcPts val="0"/>
              </a:spcBef>
              <a:spcAft>
                <a:spcPts val="0"/>
              </a:spcAft>
              <a:buSzPts val="4400"/>
              <a:buNone/>
            </a:pPr>
            <a:r>
              <a:t/>
            </a:r>
            <a:endParaRPr/>
          </a:p>
          <a:p>
            <a:pPr indent="0" lvl="0" marL="0" rtl="0" algn="l">
              <a:lnSpc>
                <a:spcPct val="90000"/>
              </a:lnSpc>
              <a:spcBef>
                <a:spcPts val="0"/>
              </a:spcBef>
              <a:spcAft>
                <a:spcPts val="0"/>
              </a:spcAft>
              <a:buSzPts val="4400"/>
              <a:buNone/>
            </a:pPr>
            <a:r>
              <a:rPr lang="en-US"/>
              <a:t>Building a Foundation for Attendance Systems</a:t>
            </a:r>
            <a:endParaRPr/>
          </a:p>
        </p:txBody>
      </p:sp>
      <p:sp>
        <p:nvSpPr>
          <p:cNvPr id="221" name="Google Shape;221;g28b31fb4ee6_0_606"/>
          <p:cNvSpPr txBox="1"/>
          <p:nvPr>
            <p:ph idx="1" type="subTitle"/>
          </p:nvPr>
        </p:nvSpPr>
        <p:spPr>
          <a:xfrm>
            <a:off x="1524000" y="4149746"/>
            <a:ext cx="7062900" cy="1107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rPr lang="en-US"/>
              <a:t>January 23,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grpSp>
        <p:nvGrpSpPr>
          <p:cNvPr id="301" name="Google Shape;301;g21005ba96c9_0_1"/>
          <p:cNvGrpSpPr/>
          <p:nvPr/>
        </p:nvGrpSpPr>
        <p:grpSpPr>
          <a:xfrm>
            <a:off x="1197889" y="500394"/>
            <a:ext cx="9508716" cy="4642800"/>
            <a:chOff x="1230084" y="1319894"/>
            <a:chExt cx="9508716" cy="4642800"/>
          </a:xfrm>
        </p:grpSpPr>
        <p:sp>
          <p:nvSpPr>
            <p:cNvPr id="302" name="Google Shape;302;g21005ba96c9_0_1"/>
            <p:cNvSpPr/>
            <p:nvPr/>
          </p:nvSpPr>
          <p:spPr>
            <a:xfrm>
              <a:off x="6096000" y="1319894"/>
              <a:ext cx="4642800" cy="46428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Chronic Absence</a:t>
              </a:r>
              <a:endParaRPr b="1" i="0" sz="2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a:p>
              <a:pPr indent="-279400" lvl="0" marL="292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Counts all absences: </a:t>
              </a:r>
              <a:r>
                <a:rPr b="1" i="0" lang="en-US" sz="2000" u="none" cap="none" strike="noStrike">
                  <a:solidFill>
                    <a:schemeClr val="lt1"/>
                  </a:solidFill>
                  <a:latin typeface="Arial"/>
                  <a:ea typeface="Arial"/>
                  <a:cs typeface="Arial"/>
                  <a:sym typeface="Arial"/>
                </a:rPr>
                <a:t>excused,</a:t>
              </a:r>
              <a:r>
                <a:rPr b="1" i="1" lang="en-US" sz="20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unexcused, &amp; suspensions </a:t>
              </a:r>
              <a:endParaRPr b="0" i="0" sz="2000" u="none" cap="none" strike="noStrike">
                <a:solidFill>
                  <a:srgbClr val="000000"/>
                </a:solidFill>
                <a:latin typeface="Arial"/>
                <a:ea typeface="Arial"/>
                <a:cs typeface="Arial"/>
                <a:sym typeface="Arial"/>
              </a:endParaRPr>
            </a:p>
            <a:p>
              <a:pPr indent="-279400" lvl="0" marL="292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Emphasizes academic impact of missed days </a:t>
              </a:r>
              <a:endParaRPr b="0" i="0" sz="2000" u="none" cap="none" strike="noStrike">
                <a:solidFill>
                  <a:srgbClr val="000000"/>
                </a:solidFill>
                <a:latin typeface="Arial"/>
                <a:ea typeface="Arial"/>
                <a:cs typeface="Arial"/>
                <a:sym typeface="Arial"/>
              </a:endParaRPr>
            </a:p>
            <a:p>
              <a:pPr indent="-279400" lvl="0" marL="292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Uses community-based, positive strategies </a:t>
              </a:r>
              <a:endParaRPr b="0" i="0" sz="2000" u="none" cap="none" strike="noStrike">
                <a:solidFill>
                  <a:srgbClr val="000000"/>
                </a:solidFill>
                <a:latin typeface="Arial"/>
                <a:ea typeface="Arial"/>
                <a:cs typeface="Arial"/>
                <a:sym typeface="Arial"/>
              </a:endParaRPr>
            </a:p>
          </p:txBody>
        </p:sp>
        <p:sp>
          <p:nvSpPr>
            <p:cNvPr id="303" name="Google Shape;303;g21005ba96c9_0_1"/>
            <p:cNvSpPr/>
            <p:nvPr/>
          </p:nvSpPr>
          <p:spPr>
            <a:xfrm>
              <a:off x="1230084" y="1319894"/>
              <a:ext cx="4642800" cy="46428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666666"/>
                  </a:solidFill>
                  <a:latin typeface="Arial"/>
                  <a:ea typeface="Arial"/>
                  <a:cs typeface="Arial"/>
                  <a:sym typeface="Arial"/>
                </a:rPr>
                <a:t>Truancy</a:t>
              </a:r>
              <a:endParaRPr b="0" i="0" sz="1500" u="none" cap="none" strike="noStrike">
                <a:solidFill>
                  <a:srgbClr val="666666"/>
                </a:solidFill>
                <a:latin typeface="Arial"/>
                <a:ea typeface="Arial"/>
                <a:cs typeface="Arial"/>
                <a:sym typeface="Arial"/>
              </a:endParaRPr>
            </a:p>
            <a:p>
              <a:pPr indent="-177800" lvl="0" marL="292100" marR="0" rtl="0" algn="l">
                <a:lnSpc>
                  <a:spcPct val="100000"/>
                </a:lnSpc>
                <a:spcBef>
                  <a:spcPts val="0"/>
                </a:spcBef>
                <a:spcAft>
                  <a:spcPts val="0"/>
                </a:spcAft>
                <a:buClr>
                  <a:schemeClr val="dk1"/>
                </a:buClr>
                <a:buSzPts val="1900"/>
                <a:buFont typeface="Arial"/>
                <a:buNone/>
              </a:pPr>
              <a:r>
                <a:t/>
              </a:r>
              <a:endParaRPr b="0" i="0" sz="1900" u="none" cap="none" strike="noStrike">
                <a:solidFill>
                  <a:srgbClr val="666666"/>
                </a:solidFill>
                <a:latin typeface="Arial"/>
                <a:ea typeface="Arial"/>
                <a:cs typeface="Arial"/>
                <a:sym typeface="Arial"/>
              </a:endParaRPr>
            </a:p>
            <a:p>
              <a:pPr indent="-279400" lvl="0" marL="292100" marR="0" rtl="0" algn="l">
                <a:lnSpc>
                  <a:spcPct val="100000"/>
                </a:lnSpc>
                <a:spcBef>
                  <a:spcPts val="0"/>
                </a:spcBef>
                <a:spcAft>
                  <a:spcPts val="0"/>
                </a:spcAft>
                <a:buClr>
                  <a:srgbClr val="666666"/>
                </a:buClr>
                <a:buSzPts val="2000"/>
                <a:buFont typeface="Arial"/>
                <a:buChar char="•"/>
              </a:pPr>
              <a:r>
                <a:rPr b="0" i="0" lang="en-US" sz="2000" u="none" cap="none" strike="noStrike">
                  <a:solidFill>
                    <a:srgbClr val="666666"/>
                  </a:solidFill>
                  <a:latin typeface="Arial"/>
                  <a:ea typeface="Arial"/>
                  <a:cs typeface="Arial"/>
                  <a:sym typeface="Arial"/>
                </a:rPr>
                <a:t>Counts only unexcused absences </a:t>
              </a:r>
              <a:endParaRPr b="0" i="0" sz="2000" u="none" cap="none" strike="noStrike">
                <a:solidFill>
                  <a:srgbClr val="666666"/>
                </a:solidFill>
                <a:latin typeface="Arial"/>
                <a:ea typeface="Arial"/>
                <a:cs typeface="Arial"/>
                <a:sym typeface="Arial"/>
              </a:endParaRPr>
            </a:p>
            <a:p>
              <a:pPr indent="-279400" lvl="0" marL="292100" marR="0" rtl="0" algn="l">
                <a:lnSpc>
                  <a:spcPct val="100000"/>
                </a:lnSpc>
                <a:spcBef>
                  <a:spcPts val="0"/>
                </a:spcBef>
                <a:spcAft>
                  <a:spcPts val="0"/>
                </a:spcAft>
                <a:buClr>
                  <a:srgbClr val="666666"/>
                </a:buClr>
                <a:buSzPts val="2000"/>
                <a:buFont typeface="Arial"/>
                <a:buChar char="•"/>
              </a:pPr>
              <a:r>
                <a:rPr b="0" i="0" lang="en-US" sz="2000" u="none" cap="none" strike="noStrike">
                  <a:solidFill>
                    <a:srgbClr val="666666"/>
                  </a:solidFill>
                  <a:latin typeface="Arial"/>
                  <a:ea typeface="Arial"/>
                  <a:cs typeface="Arial"/>
                  <a:sym typeface="Arial"/>
                </a:rPr>
                <a:t>Emphasizes compliance </a:t>
              </a:r>
              <a:endParaRPr b="0" i="0" sz="2000" u="none" cap="none" strike="noStrike">
                <a:solidFill>
                  <a:srgbClr val="666666"/>
                </a:solidFill>
                <a:latin typeface="Arial"/>
                <a:ea typeface="Arial"/>
                <a:cs typeface="Arial"/>
                <a:sym typeface="Arial"/>
              </a:endParaRPr>
            </a:p>
            <a:p>
              <a:pPr indent="-279400" lvl="0" marL="292100" marR="0" rtl="0" algn="l">
                <a:lnSpc>
                  <a:spcPct val="100000"/>
                </a:lnSpc>
                <a:spcBef>
                  <a:spcPts val="0"/>
                </a:spcBef>
                <a:spcAft>
                  <a:spcPts val="0"/>
                </a:spcAft>
                <a:buClr>
                  <a:srgbClr val="666666"/>
                </a:buClr>
                <a:buSzPts val="2000"/>
                <a:buFont typeface="Arial"/>
                <a:buChar char="•"/>
              </a:pPr>
              <a:r>
                <a:rPr b="0" i="0" lang="en-US" sz="2000" u="none" cap="none" strike="noStrike">
                  <a:solidFill>
                    <a:srgbClr val="666666"/>
                  </a:solidFill>
                  <a:latin typeface="Arial"/>
                  <a:ea typeface="Arial"/>
                  <a:cs typeface="Arial"/>
                  <a:sym typeface="Arial"/>
                </a:rPr>
                <a:t>Relies on legal &amp; administrative solutions</a:t>
              </a:r>
              <a:endParaRPr b="0" i="0" sz="2000" u="none" cap="none" strike="noStrike">
                <a:solidFill>
                  <a:srgbClr val="666666"/>
                </a:solidFill>
                <a:latin typeface="Arial"/>
                <a:ea typeface="Arial"/>
                <a:cs typeface="Arial"/>
                <a:sym typeface="Arial"/>
              </a:endParaRPr>
            </a:p>
          </p:txBody>
        </p:sp>
        <p:pic>
          <p:nvPicPr>
            <p:cNvPr descr="A picture containing stool, table&#10;&#10;Description automatically generated" id="304" name="Google Shape;304;g21005ba96c9_0_1"/>
            <p:cNvPicPr preferRelativeResize="0"/>
            <p:nvPr/>
          </p:nvPicPr>
          <p:blipFill rotWithShape="1">
            <a:blip r:embed="rId3">
              <a:alphaModFix/>
            </a:blip>
            <a:srcRect b="0" l="0" r="0" t="0"/>
            <a:stretch/>
          </p:blipFill>
          <p:spPr>
            <a:xfrm>
              <a:off x="5005443" y="3128280"/>
              <a:ext cx="1734793" cy="1521280"/>
            </a:xfrm>
            <a:prstGeom prst="rect">
              <a:avLst/>
            </a:prstGeom>
            <a:noFill/>
            <a:ln>
              <a:noFill/>
            </a:ln>
          </p:spPr>
        </p:pic>
      </p:grpSp>
      <p:sp>
        <p:nvSpPr>
          <p:cNvPr id="305" name="Google Shape;305;g21005ba96c9_0_1"/>
          <p:cNvSpPr txBox="1"/>
          <p:nvPr/>
        </p:nvSpPr>
        <p:spPr>
          <a:xfrm>
            <a:off x="3811592" y="5356167"/>
            <a:ext cx="4568700" cy="831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rgbClr val="666666"/>
                </a:solidFill>
                <a:latin typeface="Arial"/>
                <a:ea typeface="Arial"/>
                <a:cs typeface="Arial"/>
                <a:sym typeface="Arial"/>
              </a:rPr>
              <a:t>Chronic Absenteeism = Missing 10% of Enrolled Days</a:t>
            </a:r>
            <a:endParaRPr b="0" i="0" sz="1900" u="none" cap="none" strike="noStrike">
              <a:solidFill>
                <a:srgbClr val="66666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5C6"/>
        </a:solidFill>
      </p:bgPr>
    </p:bg>
    <p:spTree>
      <p:nvGrpSpPr>
        <p:cNvPr id="309" name="Shape 309"/>
        <p:cNvGrpSpPr/>
        <p:nvPr/>
      </p:nvGrpSpPr>
      <p:grpSpPr>
        <a:xfrm>
          <a:off x="0" y="0"/>
          <a:ext cx="0" cy="0"/>
          <a:chOff x="0" y="0"/>
          <a:chExt cx="0" cy="0"/>
        </a:xfrm>
      </p:grpSpPr>
      <p:sp>
        <p:nvSpPr>
          <p:cNvPr id="310" name="Google Shape;310;g2098b78228c_1_213"/>
          <p:cNvSpPr txBox="1"/>
          <p:nvPr>
            <p:ph type="title"/>
          </p:nvPr>
        </p:nvSpPr>
        <p:spPr>
          <a:xfrm>
            <a:off x="1290823" y="843919"/>
            <a:ext cx="3616800" cy="4376700"/>
          </a:xfrm>
          <a:prstGeom prst="rect">
            <a:avLst/>
          </a:prstGeom>
          <a:noFill/>
          <a:ln>
            <a:noFill/>
          </a:ln>
          <a:effectLst>
            <a:outerShdw blurRad="50800" rotWithShape="0" algn="tl" dir="2700000" dist="38100">
              <a:schemeClr val="accent5">
                <a:alpha val="40000"/>
              </a:schemeClr>
            </a:outerShdw>
          </a:effectLst>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b="1" lang="en-US" sz="2800">
                <a:solidFill>
                  <a:srgbClr val="00A2C6"/>
                </a:solidFill>
                <a:latin typeface="Arial"/>
                <a:ea typeface="Arial"/>
                <a:cs typeface="Arial"/>
                <a:sym typeface="Arial"/>
              </a:rPr>
              <a:t>Academic Consequences of Chronic Absenteeism</a:t>
            </a:r>
            <a:endParaRPr>
              <a:solidFill>
                <a:srgbClr val="00A2C6"/>
              </a:solidFill>
            </a:endParaRPr>
          </a:p>
        </p:txBody>
      </p:sp>
      <p:sp>
        <p:nvSpPr>
          <p:cNvPr id="311" name="Google Shape;311;g2098b78228c_1_213"/>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g2098b78228c_1_213"/>
          <p:cNvSpPr/>
          <p:nvPr/>
        </p:nvSpPr>
        <p:spPr>
          <a:xfrm>
            <a:off x="519260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3" name="Google Shape;313;g2098b78228c_1_213"/>
          <p:cNvSpPr txBox="1"/>
          <p:nvPr/>
        </p:nvSpPr>
        <p:spPr>
          <a:xfrm>
            <a:off x="5797450" y="1165525"/>
            <a:ext cx="5501700" cy="4671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505050"/>
                </a:solidFill>
                <a:latin typeface="Arial"/>
                <a:ea typeface="Arial"/>
                <a:cs typeface="Arial"/>
                <a:sym typeface="Arial"/>
              </a:rPr>
              <a:t>In Elementary School:</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Weaker development of social skills</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Less likely to read well by 3</a:t>
            </a:r>
            <a:r>
              <a:rPr b="0" baseline="30000" i="0" lang="en-US" sz="2000" u="none" cap="none" strike="noStrike">
                <a:solidFill>
                  <a:srgbClr val="505050"/>
                </a:solidFill>
                <a:latin typeface="Arial"/>
                <a:ea typeface="Arial"/>
                <a:cs typeface="Arial"/>
                <a:sym typeface="Arial"/>
              </a:rPr>
              <a:t>rd</a:t>
            </a:r>
            <a:r>
              <a:rPr b="0" i="0" lang="en-US" sz="2000" u="none" cap="none" strike="noStrike">
                <a:solidFill>
                  <a:srgbClr val="505050"/>
                </a:solidFill>
                <a:latin typeface="Arial"/>
                <a:ea typeface="Arial"/>
                <a:cs typeface="Arial"/>
                <a:sym typeface="Arial"/>
              </a:rPr>
              <a:t> grade</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More likely to be retained</a:t>
            </a:r>
            <a:endParaRPr b="0" i="0" sz="2000" u="none" cap="none" strike="noStrike">
              <a:solidFill>
                <a:srgbClr val="000000"/>
              </a:solidFill>
              <a:latin typeface="Arial"/>
              <a:ea typeface="Arial"/>
              <a:cs typeface="Arial"/>
              <a:sym typeface="Arial"/>
            </a:endParaRPr>
          </a:p>
          <a:p>
            <a:pPr indent="107950" lvl="0" marL="0" marR="0" rtl="0" algn="l">
              <a:lnSpc>
                <a:spcPct val="90000"/>
              </a:lnSpc>
              <a:spcBef>
                <a:spcPts val="600"/>
              </a:spcBef>
              <a:spcAft>
                <a:spcPts val="0"/>
              </a:spcAft>
              <a:buClr>
                <a:schemeClr val="lt1"/>
              </a:buClr>
              <a:buSzPts val="1700"/>
              <a:buFont typeface="Arial"/>
              <a:buNone/>
            </a:pPr>
            <a:r>
              <a:t/>
            </a:r>
            <a:endParaRPr b="0" i="0" sz="2000" u="none" cap="none" strike="noStrike">
              <a:solidFill>
                <a:srgbClr val="50505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000"/>
              <a:buFont typeface="Arial"/>
              <a:buNone/>
            </a:pPr>
            <a:r>
              <a:rPr b="1" i="0" lang="en-US" sz="2000" u="none" cap="none" strike="noStrike">
                <a:solidFill>
                  <a:srgbClr val="505050"/>
                </a:solidFill>
                <a:latin typeface="Arial"/>
                <a:ea typeface="Arial"/>
                <a:cs typeface="Arial"/>
                <a:sym typeface="Arial"/>
              </a:rPr>
              <a:t>In Middle School</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Lower grades and test scores</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A warning sign that students will eventually drop out</a:t>
            </a:r>
            <a:endParaRPr b="0" i="0" sz="2000" u="none" cap="none" strike="noStrike">
              <a:solidFill>
                <a:srgbClr val="000000"/>
              </a:solidFill>
              <a:latin typeface="Arial"/>
              <a:ea typeface="Arial"/>
              <a:cs typeface="Arial"/>
              <a:sym typeface="Arial"/>
            </a:endParaRPr>
          </a:p>
          <a:p>
            <a:pPr indent="-120650" lvl="0" marL="285750" marR="0" rtl="0" algn="l">
              <a:lnSpc>
                <a:spcPct val="90000"/>
              </a:lnSpc>
              <a:spcBef>
                <a:spcPts val="600"/>
              </a:spcBef>
              <a:spcAft>
                <a:spcPts val="0"/>
              </a:spcAft>
              <a:buClr>
                <a:schemeClr val="lt1"/>
              </a:buClr>
              <a:buSzPts val="1700"/>
              <a:buFont typeface="Arial"/>
              <a:buNone/>
            </a:pPr>
            <a:r>
              <a:t/>
            </a:r>
            <a:endParaRPr b="0" i="0" sz="2000" u="none" cap="none" strike="noStrike">
              <a:solidFill>
                <a:srgbClr val="50505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000"/>
              <a:buFont typeface="Arial"/>
              <a:buNone/>
            </a:pPr>
            <a:r>
              <a:rPr b="1" i="0" lang="en-US" sz="2000" u="none" cap="none" strike="noStrike">
                <a:solidFill>
                  <a:srgbClr val="505050"/>
                </a:solidFill>
                <a:latin typeface="Arial"/>
                <a:ea typeface="Arial"/>
                <a:cs typeface="Arial"/>
                <a:sym typeface="Arial"/>
              </a:rPr>
              <a:t>In High School</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Lower grades and test scores</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Lower graduation rates</a:t>
            </a:r>
            <a:endParaRPr b="0" i="0" sz="2000" u="none" cap="none" strike="noStrike">
              <a:solidFill>
                <a:srgbClr val="000000"/>
              </a:solidFill>
              <a:latin typeface="Arial"/>
              <a:ea typeface="Arial"/>
              <a:cs typeface="Arial"/>
              <a:sym typeface="Arial"/>
            </a:endParaRPr>
          </a:p>
          <a:p>
            <a:pPr indent="-247650" lvl="0" marL="285750" marR="0" rtl="0" algn="l">
              <a:lnSpc>
                <a:spcPct val="90000"/>
              </a:lnSpc>
              <a:spcBef>
                <a:spcPts val="600"/>
              </a:spcBef>
              <a:spcAft>
                <a:spcPts val="0"/>
              </a:spcAft>
              <a:buClr>
                <a:srgbClr val="505050"/>
              </a:buClr>
              <a:buSzPts val="2000"/>
              <a:buFont typeface="Arial"/>
              <a:buChar char="•"/>
            </a:pPr>
            <a:r>
              <a:rPr b="0" i="0" lang="en-US" sz="2000" u="none" cap="none" strike="noStrike">
                <a:solidFill>
                  <a:srgbClr val="505050"/>
                </a:solidFill>
                <a:latin typeface="Arial"/>
                <a:ea typeface="Arial"/>
                <a:cs typeface="Arial"/>
                <a:sym typeface="Arial"/>
              </a:rPr>
              <a:t>Lower rates of college enrollment &amp; completion</a:t>
            </a:r>
            <a:endParaRPr b="0" i="0" sz="2000" u="none" cap="none" strike="noStrike">
              <a:solidFill>
                <a:srgbClr val="000000"/>
              </a:solidFill>
              <a:latin typeface="Arial"/>
              <a:ea typeface="Arial"/>
              <a:cs typeface="Arial"/>
              <a:sym typeface="Arial"/>
            </a:endParaRPr>
          </a:p>
          <a:p>
            <a:pPr indent="-120650" lvl="0" marL="285750" marR="0" rtl="0" algn="l">
              <a:lnSpc>
                <a:spcPct val="90000"/>
              </a:lnSpc>
              <a:spcBef>
                <a:spcPts val="600"/>
              </a:spcBef>
              <a:spcAft>
                <a:spcPts val="0"/>
              </a:spcAft>
              <a:buClr>
                <a:schemeClr val="lt1"/>
              </a:buClr>
              <a:buSzPts val="17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255517fc90a_0_517"/>
          <p:cNvSpPr txBox="1"/>
          <p:nvPr>
            <p:ph type="title"/>
          </p:nvPr>
        </p:nvSpPr>
        <p:spPr>
          <a:xfrm>
            <a:off x="839805" y="777700"/>
            <a:ext cx="10914900" cy="1281600"/>
          </a:xfrm>
          <a:prstGeom prst="rect">
            <a:avLst/>
          </a:prstGeom>
          <a:noFill/>
          <a:ln>
            <a:noFill/>
          </a:ln>
          <a:effectLst>
            <a:outerShdw blurRad="50800" rotWithShape="0" algn="tl" dir="2700000" dist="38100">
              <a:schemeClr val="accent5">
                <a:alpha val="40000"/>
              </a:schemeClr>
            </a:outerShdw>
          </a:effectLst>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Arial"/>
              <a:buNone/>
            </a:pPr>
            <a:r>
              <a:rPr lang="en-US" sz="4400"/>
              <a:t>The Impact on Student &amp; School Success</a:t>
            </a:r>
            <a:endParaRPr/>
          </a:p>
        </p:txBody>
      </p:sp>
      <p:graphicFrame>
        <p:nvGraphicFramePr>
          <p:cNvPr id="320" name="Google Shape;320;g255517fc90a_0_517"/>
          <p:cNvGraphicFramePr/>
          <p:nvPr/>
        </p:nvGraphicFramePr>
        <p:xfrm>
          <a:off x="1317466" y="2301240"/>
          <a:ext cx="3000000" cy="3000000"/>
        </p:xfrm>
        <a:graphic>
          <a:graphicData uri="http://schemas.openxmlformats.org/drawingml/2006/table">
            <a:tbl>
              <a:tblPr bandRow="1" firstRow="1">
                <a:noFill/>
                <a:tableStyleId>{1EBD53DA-C818-45EC-AAE7-C0EF286A7CBC}</a:tableStyleId>
              </a:tblPr>
              <a:tblGrid>
                <a:gridCol w="3185700"/>
                <a:gridCol w="3185700"/>
                <a:gridCol w="3185700"/>
              </a:tblGrid>
              <a:tr h="533400">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t>Attendance Band</a:t>
                      </a:r>
                      <a:endParaRPr sz="1500" u="none" cap="none" strike="noStrike"/>
                    </a:p>
                  </a:txBody>
                  <a:tcPr marT="45725" marB="45725" marR="91475" marL="91475" anchor="ctr">
                    <a:gradFill>
                      <a:gsLst>
                        <a:gs pos="0">
                          <a:srgbClr val="FFCD71"/>
                        </a:gs>
                        <a:gs pos="55000">
                          <a:srgbClr val="FFAC00"/>
                        </a:gs>
                        <a:gs pos="100000">
                          <a:srgbClr val="EAA11D"/>
                        </a:gs>
                      </a:gsLst>
                      <a:lin ang="2700006" scaled="0"/>
                    </a:gradFill>
                  </a:tcPr>
                </a:tc>
                <a:tc>
                  <a:txBody>
                    <a:bodyPr/>
                    <a:lstStyle/>
                    <a:p>
                      <a:pPr indent="0" lvl="0" marL="0" marR="0" rtl="0" algn="ctr">
                        <a:lnSpc>
                          <a:spcPct val="100000"/>
                        </a:lnSpc>
                        <a:spcBef>
                          <a:spcPts val="0"/>
                        </a:spcBef>
                        <a:spcAft>
                          <a:spcPts val="0"/>
                        </a:spcAft>
                        <a:buClr>
                          <a:schemeClr val="lt1"/>
                        </a:buClr>
                        <a:buSzPts val="1900"/>
                        <a:buFont typeface="Arial"/>
                        <a:buNone/>
                      </a:pPr>
                      <a:r>
                        <a:rPr b="1" lang="en-US" sz="1900" u="none" cap="none" strike="noStrike">
                          <a:solidFill>
                            <a:schemeClr val="lt1"/>
                          </a:solidFill>
                          <a:latin typeface="Arial"/>
                          <a:ea typeface="Arial"/>
                          <a:cs typeface="Arial"/>
                          <a:sym typeface="Arial"/>
                        </a:rPr>
                        <a:t>Avg. Percentile Reading</a:t>
                      </a:r>
                      <a:endParaRPr sz="1900" u="none" cap="none" strike="noStrike"/>
                    </a:p>
                  </a:txBody>
                  <a:tcPr marT="45725" marB="45725" marR="91475" marL="91475" anchor="ctr">
                    <a:gradFill>
                      <a:gsLst>
                        <a:gs pos="0">
                          <a:srgbClr val="FFCD71"/>
                        </a:gs>
                        <a:gs pos="55000">
                          <a:srgbClr val="FFAC00"/>
                        </a:gs>
                        <a:gs pos="100000">
                          <a:srgbClr val="EAA11D"/>
                        </a:gs>
                      </a:gsLst>
                      <a:lin ang="2700006" scaled="0"/>
                    </a:gradFill>
                  </a:tcPr>
                </a:tc>
                <a:tc>
                  <a:txBody>
                    <a:bodyPr/>
                    <a:lstStyle/>
                    <a:p>
                      <a:pPr indent="0" lvl="0" marL="0" marR="0" rtl="0" algn="ctr">
                        <a:lnSpc>
                          <a:spcPct val="100000"/>
                        </a:lnSpc>
                        <a:spcBef>
                          <a:spcPts val="0"/>
                        </a:spcBef>
                        <a:spcAft>
                          <a:spcPts val="0"/>
                        </a:spcAft>
                        <a:buClr>
                          <a:schemeClr val="lt1"/>
                        </a:buClr>
                        <a:buSzPts val="1900"/>
                        <a:buFont typeface="Arial"/>
                        <a:buNone/>
                      </a:pPr>
                      <a:r>
                        <a:rPr b="1" lang="en-US" sz="1900" u="none" cap="none" strike="noStrike">
                          <a:solidFill>
                            <a:schemeClr val="lt1"/>
                          </a:solidFill>
                          <a:latin typeface="Arial"/>
                          <a:ea typeface="Arial"/>
                          <a:cs typeface="Arial"/>
                          <a:sym typeface="Arial"/>
                        </a:rPr>
                        <a:t>Avg. Percentile Math</a:t>
                      </a:r>
                      <a:endParaRPr sz="1500" u="none" cap="none" strike="noStrike"/>
                    </a:p>
                  </a:txBody>
                  <a:tcPr marT="45725" marB="45725" marR="91475" marL="91475" anchor="ctr">
                    <a:gradFill>
                      <a:gsLst>
                        <a:gs pos="0">
                          <a:srgbClr val="FFCD71"/>
                        </a:gs>
                        <a:gs pos="55000">
                          <a:srgbClr val="FFAC00"/>
                        </a:gs>
                        <a:gs pos="100000">
                          <a:srgbClr val="EAA11D"/>
                        </a:gs>
                      </a:gsLst>
                      <a:lin ang="2700006" scaled="0"/>
                    </a:gradFill>
                  </a:tcPr>
                </a:tc>
              </a:tr>
              <a:tr h="624800">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95%+ (N=16,273)</a:t>
                      </a:r>
                      <a:endParaRPr sz="1500" u="none" cap="none" strike="noStrike"/>
                    </a:p>
                  </a:txBody>
                  <a:tcPr marT="45725" marB="45725" marR="91475" marL="9147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50.3</a:t>
                      </a:r>
                      <a:endParaRPr sz="1500" u="none" cap="none" strike="noStrike"/>
                    </a:p>
                  </a:txBody>
                  <a:tcPr marT="45725" marB="45725" marR="91475" marL="9147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44.2</a:t>
                      </a:r>
                      <a:endParaRPr sz="1500" u="none" cap="none" strike="noStrike"/>
                    </a:p>
                  </a:txBody>
                  <a:tcPr marT="45725" marB="45725" marR="91475" marL="9147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90-9</a:t>
                      </a:r>
                      <a:r>
                        <a:rPr lang="en-US" sz="1900" u="none" cap="none" strike="noStrike">
                          <a:solidFill>
                            <a:schemeClr val="accent6"/>
                          </a:solidFill>
                        </a:rPr>
                        <a:t>4.9</a:t>
                      </a:r>
                      <a:r>
                        <a:rPr lang="en-US" sz="1900" u="none" cap="none" strike="noStrike">
                          <a:solidFill>
                            <a:schemeClr val="accent6"/>
                          </a:solidFill>
                          <a:latin typeface="Arial"/>
                          <a:ea typeface="Arial"/>
                          <a:cs typeface="Arial"/>
                          <a:sym typeface="Arial"/>
                        </a:rPr>
                        <a:t>% (N=2,530)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38.8 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32.0 </a:t>
                      </a:r>
                      <a:endParaRPr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85-</a:t>
                      </a:r>
                      <a:r>
                        <a:rPr lang="en-US" sz="1900" u="none" cap="none" strike="noStrike">
                          <a:solidFill>
                            <a:schemeClr val="accent6"/>
                          </a:solidFill>
                        </a:rPr>
                        <a:t>89.9</a:t>
                      </a:r>
                      <a:r>
                        <a:rPr lang="en-US" sz="1900" u="none" cap="none" strike="noStrike">
                          <a:solidFill>
                            <a:schemeClr val="accent6"/>
                          </a:solidFill>
                          <a:latin typeface="Arial"/>
                          <a:ea typeface="Arial"/>
                          <a:cs typeface="Arial"/>
                          <a:sym typeface="Arial"/>
                        </a:rPr>
                        <a:t>% (N=966)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36.0 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30.3 </a:t>
                      </a:r>
                      <a:endParaRPr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80-8</a:t>
                      </a:r>
                      <a:r>
                        <a:rPr lang="en-US" sz="1900" u="none" cap="none" strike="noStrike">
                          <a:solidFill>
                            <a:schemeClr val="accent6"/>
                          </a:solidFill>
                        </a:rPr>
                        <a:t>4.9</a:t>
                      </a:r>
                      <a:r>
                        <a:rPr lang="en-US" sz="1900" u="none" cap="none" strike="noStrike">
                          <a:solidFill>
                            <a:schemeClr val="accent6"/>
                          </a:solidFill>
                          <a:latin typeface="Arial"/>
                          <a:ea typeface="Arial"/>
                          <a:cs typeface="Arial"/>
                          <a:sym typeface="Arial"/>
                        </a:rPr>
                        <a:t>% (N=486)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33.0 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29.7 </a:t>
                      </a:r>
                      <a:endParaRPr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&lt;80% (N=580)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31.1 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24.9 </a:t>
                      </a:r>
                      <a:endParaRPr sz="1500" u="none" cap="none" strike="noStrike"/>
                    </a:p>
                  </a:txBody>
                  <a:tcPr marT="0" marB="0" marR="47625" marL="47625"/>
                </a:tc>
              </a:tr>
            </a:tbl>
          </a:graphicData>
        </a:graphic>
      </p:graphicFrame>
      <p:sp>
        <p:nvSpPr>
          <p:cNvPr id="321" name="Google Shape;321;g255517fc90a_0_517"/>
          <p:cNvSpPr txBox="1"/>
          <p:nvPr/>
        </p:nvSpPr>
        <p:spPr>
          <a:xfrm>
            <a:off x="2800348" y="5850104"/>
            <a:ext cx="69153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1" lang="en-US" sz="1900" u="none" cap="none" strike="noStrike">
                <a:solidFill>
                  <a:schemeClr val="dk1"/>
                </a:solidFill>
                <a:latin typeface="Arial"/>
                <a:ea typeface="Arial"/>
                <a:cs typeface="Arial"/>
                <a:sym typeface="Arial"/>
              </a:rPr>
              <a:t>2021 data from a large urban district &amp; current partner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588ce625ab_0_0"/>
          <p:cNvSpPr txBox="1"/>
          <p:nvPr>
            <p:ph type="title"/>
          </p:nvPr>
        </p:nvSpPr>
        <p:spPr>
          <a:xfrm>
            <a:off x="839805" y="777700"/>
            <a:ext cx="10914900" cy="1281600"/>
          </a:xfrm>
          <a:prstGeom prst="rect">
            <a:avLst/>
          </a:prstGeom>
          <a:noFill/>
          <a:ln>
            <a:noFill/>
          </a:ln>
          <a:effectLst>
            <a:outerShdw blurRad="50800" rotWithShape="0" algn="tl" dir="2700000" dist="38100">
              <a:schemeClr val="accent5">
                <a:alpha val="40000"/>
              </a:schemeClr>
            </a:outerShdw>
          </a:effectLst>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4400"/>
              <a:buFont typeface="Arial"/>
              <a:buNone/>
            </a:pPr>
            <a:r>
              <a:rPr lang="en-US" sz="4400"/>
              <a:t>The Impact on Student &amp; School Success</a:t>
            </a:r>
            <a:endParaRPr/>
          </a:p>
        </p:txBody>
      </p:sp>
      <p:graphicFrame>
        <p:nvGraphicFramePr>
          <p:cNvPr id="328" name="Google Shape;328;g2588ce625ab_0_0"/>
          <p:cNvGraphicFramePr/>
          <p:nvPr/>
        </p:nvGraphicFramePr>
        <p:xfrm>
          <a:off x="1317466" y="2301240"/>
          <a:ext cx="3000000" cy="3000000"/>
        </p:xfrm>
        <a:graphic>
          <a:graphicData uri="http://schemas.openxmlformats.org/drawingml/2006/table">
            <a:tbl>
              <a:tblPr bandRow="1" firstRow="1">
                <a:noFill/>
                <a:tableStyleId>{1EBD53DA-C818-45EC-AAE7-C0EF286A7CBC}</a:tableStyleId>
              </a:tblPr>
              <a:tblGrid>
                <a:gridCol w="3185700"/>
                <a:gridCol w="3185700"/>
                <a:gridCol w="3185700"/>
              </a:tblGrid>
              <a:tr h="533400">
                <a:tc>
                  <a:txBody>
                    <a:bodyPr/>
                    <a:lstStyle/>
                    <a:p>
                      <a:pPr indent="0" lvl="0" marL="0" marR="0" rtl="0" algn="ctr">
                        <a:lnSpc>
                          <a:spcPct val="100000"/>
                        </a:lnSpc>
                        <a:spcBef>
                          <a:spcPts val="0"/>
                        </a:spcBef>
                        <a:spcAft>
                          <a:spcPts val="0"/>
                        </a:spcAft>
                        <a:buClr>
                          <a:srgbClr val="000000"/>
                        </a:buClr>
                        <a:buSzPts val="1900"/>
                        <a:buFont typeface="Arial"/>
                        <a:buNone/>
                      </a:pPr>
                      <a:r>
                        <a:rPr lang="en-US" sz="1900" u="none" cap="none" strike="noStrike"/>
                        <a:t>Attendance Band</a:t>
                      </a:r>
                      <a:endParaRPr sz="1500" u="none" cap="none" strike="noStrike"/>
                    </a:p>
                  </a:txBody>
                  <a:tcPr marT="45725" marB="45725" marR="91475" marL="91475" anchor="ctr">
                    <a:gradFill>
                      <a:gsLst>
                        <a:gs pos="0">
                          <a:srgbClr val="FFCD71"/>
                        </a:gs>
                        <a:gs pos="55000">
                          <a:srgbClr val="FFAC00"/>
                        </a:gs>
                        <a:gs pos="100000">
                          <a:srgbClr val="EAA11D"/>
                        </a:gs>
                      </a:gsLst>
                      <a:lin ang="2700006" scaled="0"/>
                    </a:gradFill>
                  </a:tcPr>
                </a:tc>
                <a:tc>
                  <a:txBody>
                    <a:bodyPr/>
                    <a:lstStyle/>
                    <a:p>
                      <a:pPr indent="0" lvl="0" marL="0" marR="0" rtl="0" algn="ctr">
                        <a:lnSpc>
                          <a:spcPct val="100000"/>
                        </a:lnSpc>
                        <a:spcBef>
                          <a:spcPts val="0"/>
                        </a:spcBef>
                        <a:spcAft>
                          <a:spcPts val="0"/>
                        </a:spcAft>
                        <a:buClr>
                          <a:schemeClr val="lt1"/>
                        </a:buClr>
                        <a:buSzPts val="1900"/>
                        <a:buFont typeface="Arial"/>
                        <a:buNone/>
                      </a:pPr>
                      <a:r>
                        <a:rPr b="1" lang="en-US" sz="1900" u="none" cap="none" strike="noStrike">
                          <a:solidFill>
                            <a:schemeClr val="lt1"/>
                          </a:solidFill>
                          <a:latin typeface="Arial"/>
                          <a:ea typeface="Arial"/>
                          <a:cs typeface="Arial"/>
                          <a:sym typeface="Arial"/>
                        </a:rPr>
                        <a:t>Avg. Percentile Reading</a:t>
                      </a:r>
                      <a:endParaRPr sz="1900" u="none" cap="none" strike="noStrike"/>
                    </a:p>
                  </a:txBody>
                  <a:tcPr marT="45725" marB="45725" marR="91475" marL="91475" anchor="ctr">
                    <a:gradFill>
                      <a:gsLst>
                        <a:gs pos="0">
                          <a:srgbClr val="FFCD71"/>
                        </a:gs>
                        <a:gs pos="55000">
                          <a:srgbClr val="FFAC00"/>
                        </a:gs>
                        <a:gs pos="100000">
                          <a:srgbClr val="EAA11D"/>
                        </a:gs>
                      </a:gsLst>
                      <a:lin ang="2700006" scaled="0"/>
                    </a:gradFill>
                  </a:tcPr>
                </a:tc>
                <a:tc>
                  <a:txBody>
                    <a:bodyPr/>
                    <a:lstStyle/>
                    <a:p>
                      <a:pPr indent="0" lvl="0" marL="0" marR="0" rtl="0" algn="ctr">
                        <a:lnSpc>
                          <a:spcPct val="100000"/>
                        </a:lnSpc>
                        <a:spcBef>
                          <a:spcPts val="0"/>
                        </a:spcBef>
                        <a:spcAft>
                          <a:spcPts val="0"/>
                        </a:spcAft>
                        <a:buClr>
                          <a:schemeClr val="lt1"/>
                        </a:buClr>
                        <a:buSzPts val="1900"/>
                        <a:buFont typeface="Arial"/>
                        <a:buNone/>
                      </a:pPr>
                      <a:r>
                        <a:rPr b="1" lang="en-US" sz="1900" u="none" cap="none" strike="noStrike">
                          <a:solidFill>
                            <a:schemeClr val="lt1"/>
                          </a:solidFill>
                          <a:latin typeface="Arial"/>
                          <a:ea typeface="Arial"/>
                          <a:cs typeface="Arial"/>
                          <a:sym typeface="Arial"/>
                        </a:rPr>
                        <a:t>Avg. Percentile Math</a:t>
                      </a:r>
                      <a:endParaRPr sz="1500" u="none" cap="none" strike="noStrike"/>
                    </a:p>
                  </a:txBody>
                  <a:tcPr marT="45725" marB="45725" marR="91475" marL="91475" anchor="ctr">
                    <a:gradFill>
                      <a:gsLst>
                        <a:gs pos="0">
                          <a:srgbClr val="FFCD71"/>
                        </a:gs>
                        <a:gs pos="55000">
                          <a:srgbClr val="FFAC00"/>
                        </a:gs>
                        <a:gs pos="100000">
                          <a:srgbClr val="EAA11D"/>
                        </a:gs>
                      </a:gsLst>
                      <a:lin ang="2700006" scaled="0"/>
                    </a:gradFill>
                  </a:tcPr>
                </a:tc>
              </a:tr>
              <a:tr h="624800">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95%+ (N=16,273)</a:t>
                      </a:r>
                      <a:endParaRPr b="1" sz="1500" u="none" cap="none" strike="noStrike"/>
                    </a:p>
                  </a:txBody>
                  <a:tcPr marT="45725" marB="45725" marR="91475" marL="91475"/>
                </a:tc>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50.3</a:t>
                      </a:r>
                      <a:endParaRPr b="1" sz="1500" u="none" cap="none" strike="noStrike"/>
                    </a:p>
                  </a:txBody>
                  <a:tcPr marT="45725" marB="45725" marR="91475" marL="91475"/>
                </a:tc>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44.2</a:t>
                      </a:r>
                      <a:endParaRPr b="1" sz="1500" u="none" cap="none" strike="noStrike"/>
                    </a:p>
                  </a:txBody>
                  <a:tcPr marT="45725" marB="45725" marR="91475" marL="9147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90-94.9% (N=2,530) </a:t>
                      </a:r>
                      <a:endParaRPr b="1"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38.8 </a:t>
                      </a:r>
                      <a:endParaRPr b="1"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b="1" lang="en-US" sz="1900" u="none" cap="none" strike="noStrike">
                          <a:solidFill>
                            <a:schemeClr val="accent6"/>
                          </a:solidFill>
                        </a:rPr>
                        <a:t>32.0 </a:t>
                      </a:r>
                      <a:endParaRPr b="1"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85-</a:t>
                      </a:r>
                      <a:r>
                        <a:rPr lang="en-US" sz="1900" u="none" cap="none" strike="noStrike">
                          <a:solidFill>
                            <a:schemeClr val="accent6"/>
                          </a:solidFill>
                        </a:rPr>
                        <a:t>89.9</a:t>
                      </a:r>
                      <a:r>
                        <a:rPr lang="en-US" sz="1900" u="none" cap="none" strike="noStrike">
                          <a:solidFill>
                            <a:schemeClr val="accent6"/>
                          </a:solidFill>
                          <a:latin typeface="Arial"/>
                          <a:ea typeface="Arial"/>
                          <a:cs typeface="Arial"/>
                          <a:sym typeface="Arial"/>
                        </a:rPr>
                        <a:t>% (N=966)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36.0 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30.3 </a:t>
                      </a:r>
                      <a:endParaRPr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80-8</a:t>
                      </a:r>
                      <a:r>
                        <a:rPr lang="en-US" sz="1900" u="none" cap="none" strike="noStrike">
                          <a:solidFill>
                            <a:schemeClr val="accent6"/>
                          </a:solidFill>
                        </a:rPr>
                        <a:t>4.9</a:t>
                      </a:r>
                      <a:r>
                        <a:rPr lang="en-US" sz="1900" u="none" cap="none" strike="noStrike">
                          <a:solidFill>
                            <a:schemeClr val="accent6"/>
                          </a:solidFill>
                          <a:latin typeface="Arial"/>
                          <a:ea typeface="Arial"/>
                          <a:cs typeface="Arial"/>
                          <a:sym typeface="Arial"/>
                        </a:rPr>
                        <a:t>% (N=486)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33.0 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29.7 </a:t>
                      </a:r>
                      <a:endParaRPr sz="1500" u="none" cap="none" strike="noStrike"/>
                    </a:p>
                  </a:txBody>
                  <a:tcPr marT="0" marB="0" marR="47625" marL="47625"/>
                </a:tc>
              </a:tr>
              <a:tr h="512575">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&lt;80% (N=580)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31.1 </a:t>
                      </a:r>
                      <a:endParaRPr sz="1500" u="none" cap="none" strike="noStrike"/>
                    </a:p>
                  </a:txBody>
                  <a:tcPr marT="0" marB="0" marR="47625" marL="47625"/>
                </a:tc>
                <a:tc>
                  <a:txBody>
                    <a:bodyPr/>
                    <a:lstStyle/>
                    <a:p>
                      <a:pPr indent="0" lvl="0" marL="0" marR="0" rtl="0" algn="ctr">
                        <a:lnSpc>
                          <a:spcPct val="150000"/>
                        </a:lnSpc>
                        <a:spcBef>
                          <a:spcPts val="0"/>
                        </a:spcBef>
                        <a:spcAft>
                          <a:spcPts val="0"/>
                        </a:spcAft>
                        <a:buClr>
                          <a:srgbClr val="000000"/>
                        </a:buClr>
                        <a:buSzPts val="1900"/>
                        <a:buFont typeface="Arial"/>
                        <a:buNone/>
                      </a:pPr>
                      <a:r>
                        <a:rPr lang="en-US" sz="1900" u="none" cap="none" strike="noStrike">
                          <a:solidFill>
                            <a:schemeClr val="accent6"/>
                          </a:solidFill>
                          <a:latin typeface="Arial"/>
                          <a:ea typeface="Arial"/>
                          <a:cs typeface="Arial"/>
                          <a:sym typeface="Arial"/>
                        </a:rPr>
                        <a:t>24.9 </a:t>
                      </a:r>
                      <a:endParaRPr sz="1500" u="none" cap="none" strike="noStrike"/>
                    </a:p>
                  </a:txBody>
                  <a:tcPr marT="0" marB="0" marR="47625" marL="47625"/>
                </a:tc>
              </a:tr>
            </a:tbl>
          </a:graphicData>
        </a:graphic>
      </p:graphicFrame>
      <p:sp>
        <p:nvSpPr>
          <p:cNvPr id="329" name="Google Shape;329;g2588ce625ab_0_0"/>
          <p:cNvSpPr txBox="1"/>
          <p:nvPr/>
        </p:nvSpPr>
        <p:spPr>
          <a:xfrm>
            <a:off x="2800348" y="5850104"/>
            <a:ext cx="69153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1" lang="en-US" sz="1900" u="none" cap="none" strike="noStrike">
                <a:solidFill>
                  <a:schemeClr val="dk1"/>
                </a:solidFill>
                <a:latin typeface="Arial"/>
                <a:ea typeface="Arial"/>
                <a:cs typeface="Arial"/>
                <a:sym typeface="Arial"/>
              </a:rPr>
              <a:t>2021 data from a large urban district &amp; current partner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g21005ba96c9_0_10"/>
          <p:cNvPicPr preferRelativeResize="0"/>
          <p:nvPr/>
        </p:nvPicPr>
        <p:blipFill rotWithShape="1">
          <a:blip r:embed="rId3">
            <a:alphaModFix/>
          </a:blip>
          <a:srcRect b="0" l="0" r="0" t="0"/>
          <a:stretch/>
        </p:blipFill>
        <p:spPr>
          <a:xfrm>
            <a:off x="202800" y="1044775"/>
            <a:ext cx="11771101" cy="5042301"/>
          </a:xfrm>
          <a:prstGeom prst="rect">
            <a:avLst/>
          </a:prstGeom>
          <a:noFill/>
          <a:ln>
            <a:noFill/>
          </a:ln>
        </p:spPr>
      </p:pic>
      <p:sp>
        <p:nvSpPr>
          <p:cNvPr id="335" name="Google Shape;335;g21005ba96c9_0_10"/>
          <p:cNvSpPr txBox="1"/>
          <p:nvPr/>
        </p:nvSpPr>
        <p:spPr>
          <a:xfrm>
            <a:off x="1697200" y="229067"/>
            <a:ext cx="8797500" cy="815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3700"/>
              <a:buFont typeface="Arial"/>
              <a:buNone/>
            </a:pPr>
            <a:r>
              <a:rPr b="1" i="1" lang="en-US" sz="3700" u="none" cap="none" strike="noStrike">
                <a:solidFill>
                  <a:srgbClr val="666666"/>
                </a:solidFill>
                <a:latin typeface="Arial"/>
                <a:ea typeface="Arial"/>
                <a:cs typeface="Arial"/>
                <a:sym typeface="Arial"/>
              </a:rPr>
              <a:t>System</a:t>
            </a:r>
            <a:r>
              <a:rPr b="0" i="0" lang="en-US" sz="3700" u="none" cap="none" strike="noStrike">
                <a:solidFill>
                  <a:srgbClr val="666666"/>
                </a:solidFill>
                <a:latin typeface="Arial"/>
                <a:ea typeface="Arial"/>
                <a:cs typeface="Arial"/>
                <a:sym typeface="Arial"/>
              </a:rPr>
              <a:t> of Support</a:t>
            </a:r>
            <a:endParaRPr b="0" i="0" sz="3700" u="none" cap="none" strike="noStrike">
              <a:solidFill>
                <a:srgbClr val="666666"/>
              </a:solidFill>
              <a:latin typeface="Arial"/>
              <a:ea typeface="Arial"/>
              <a:cs typeface="Arial"/>
              <a:sym typeface="Arial"/>
            </a:endParaRPr>
          </a:p>
        </p:txBody>
      </p:sp>
      <p:sp>
        <p:nvSpPr>
          <p:cNvPr id="336" name="Google Shape;336;g21005ba96c9_0_10"/>
          <p:cNvSpPr txBox="1"/>
          <p:nvPr/>
        </p:nvSpPr>
        <p:spPr>
          <a:xfrm>
            <a:off x="3345725" y="2013850"/>
            <a:ext cx="5132100" cy="8310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District and School Wide Prevention &amp;</a:t>
            </a:r>
            <a:endParaRPr b="1" i="0" sz="1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Attendance Promotion</a:t>
            </a:r>
            <a:endParaRPr b="1" i="0" sz="1900" u="none" cap="none" strike="noStrike">
              <a:solidFill>
                <a:schemeClr val="lt1"/>
              </a:solidFill>
              <a:latin typeface="Arial"/>
              <a:ea typeface="Arial"/>
              <a:cs typeface="Arial"/>
              <a:sym typeface="Arial"/>
            </a:endParaRPr>
          </a:p>
        </p:txBody>
      </p:sp>
      <p:sp>
        <p:nvSpPr>
          <p:cNvPr id="337" name="Google Shape;337;g21005ba96c9_0_10"/>
          <p:cNvSpPr txBox="1"/>
          <p:nvPr/>
        </p:nvSpPr>
        <p:spPr>
          <a:xfrm>
            <a:off x="3981575" y="3471325"/>
            <a:ext cx="4162500" cy="5388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Small Group Interventions</a:t>
            </a:r>
            <a:endParaRPr b="1" i="0" sz="1900" u="none" cap="none" strike="noStrike">
              <a:solidFill>
                <a:schemeClr val="lt1"/>
              </a:solidFill>
              <a:latin typeface="Arial"/>
              <a:ea typeface="Arial"/>
              <a:cs typeface="Arial"/>
              <a:sym typeface="Arial"/>
            </a:endParaRPr>
          </a:p>
        </p:txBody>
      </p:sp>
      <p:sp>
        <p:nvSpPr>
          <p:cNvPr id="338" name="Google Shape;338;g21005ba96c9_0_10"/>
          <p:cNvSpPr txBox="1"/>
          <p:nvPr/>
        </p:nvSpPr>
        <p:spPr>
          <a:xfrm>
            <a:off x="4388625" y="4636600"/>
            <a:ext cx="3243000" cy="5388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Individual Supports</a:t>
            </a:r>
            <a:endParaRPr b="1" i="0" sz="19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75ac6ecf22d94f5b_123"/>
          <p:cNvSpPr txBox="1"/>
          <p:nvPr>
            <p:ph type="title"/>
          </p:nvPr>
        </p:nvSpPr>
        <p:spPr>
          <a:xfrm>
            <a:off x="925600" y="436175"/>
            <a:ext cx="10515600" cy="3939900"/>
          </a:xfrm>
          <a:prstGeom prst="rect">
            <a:avLst/>
          </a:prstGeom>
          <a:noFill/>
          <a:ln>
            <a:noFill/>
          </a:ln>
          <a:effectLst>
            <a:outerShdw blurRad="50800" rotWithShape="0" algn="tl" dir="2700000" dist="38100">
              <a:schemeClr val="accent5">
                <a:alpha val="40000"/>
              </a:schemeClr>
            </a:outerShdw>
          </a:effectLst>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3902"/>
              <a:buNone/>
            </a:pPr>
            <a:r>
              <a:t/>
            </a:r>
            <a:endParaRPr b="1" sz="4100"/>
          </a:p>
          <a:p>
            <a:pPr indent="0" lvl="0" marL="0" rtl="0" algn="l">
              <a:lnSpc>
                <a:spcPct val="90000"/>
              </a:lnSpc>
              <a:spcBef>
                <a:spcPts val="0"/>
              </a:spcBef>
              <a:spcAft>
                <a:spcPts val="0"/>
              </a:spcAft>
              <a:buSzPct val="43902"/>
              <a:buNone/>
            </a:pPr>
            <a:r>
              <a:t/>
            </a:r>
            <a:endParaRPr b="1" sz="4100"/>
          </a:p>
          <a:p>
            <a:pPr indent="0" lvl="0" marL="0" rtl="0" algn="l">
              <a:lnSpc>
                <a:spcPct val="90000"/>
              </a:lnSpc>
              <a:spcBef>
                <a:spcPts val="0"/>
              </a:spcBef>
              <a:spcAft>
                <a:spcPts val="0"/>
              </a:spcAft>
              <a:buSzPct val="43902"/>
              <a:buNone/>
            </a:pPr>
            <a:r>
              <a:rPr b="1" lang="en-US" sz="4100"/>
              <a:t>Reflect:</a:t>
            </a:r>
            <a:endParaRPr b="1" sz="4100"/>
          </a:p>
          <a:p>
            <a:pPr indent="0" lvl="0" marL="0" rtl="0" algn="l">
              <a:lnSpc>
                <a:spcPct val="90000"/>
              </a:lnSpc>
              <a:spcBef>
                <a:spcPts val="0"/>
              </a:spcBef>
              <a:spcAft>
                <a:spcPts val="0"/>
              </a:spcAft>
              <a:buSzPct val="43902"/>
              <a:buNone/>
            </a:pPr>
            <a:r>
              <a:t/>
            </a:r>
            <a:endParaRPr sz="4100"/>
          </a:p>
          <a:p>
            <a:pPr indent="0" lvl="0" marL="0" rtl="0" algn="l">
              <a:lnSpc>
                <a:spcPct val="90000"/>
              </a:lnSpc>
              <a:spcBef>
                <a:spcPts val="0"/>
              </a:spcBef>
              <a:spcAft>
                <a:spcPts val="0"/>
              </a:spcAft>
              <a:buSzPct val="43902"/>
              <a:buNone/>
            </a:pPr>
            <a:r>
              <a:t/>
            </a:r>
            <a:endParaRPr sz="4100"/>
          </a:p>
          <a:p>
            <a:pPr indent="0" lvl="0" marL="0" rtl="0" algn="l">
              <a:lnSpc>
                <a:spcPct val="90000"/>
              </a:lnSpc>
              <a:spcBef>
                <a:spcPts val="0"/>
              </a:spcBef>
              <a:spcAft>
                <a:spcPts val="0"/>
              </a:spcAft>
              <a:buSzPct val="43901"/>
              <a:buNone/>
            </a:pPr>
            <a:r>
              <a:rPr lang="en-US" sz="4100"/>
              <a:t>Which part of the systemic approach is widely understood at your school/district?</a:t>
            </a:r>
            <a:endParaRPr sz="4100"/>
          </a:p>
          <a:p>
            <a:pPr indent="0" lvl="0" marL="0" rtl="0" algn="l">
              <a:lnSpc>
                <a:spcPct val="90000"/>
              </a:lnSpc>
              <a:spcBef>
                <a:spcPts val="0"/>
              </a:spcBef>
              <a:spcAft>
                <a:spcPts val="0"/>
              </a:spcAft>
              <a:buSzPct val="43901"/>
              <a:buNone/>
            </a:pPr>
            <a:r>
              <a:t/>
            </a:r>
            <a:endParaRPr sz="4100"/>
          </a:p>
          <a:p>
            <a:pPr indent="0" lvl="0" marL="0" rtl="0" algn="l">
              <a:lnSpc>
                <a:spcPct val="90000"/>
              </a:lnSpc>
              <a:spcBef>
                <a:spcPts val="0"/>
              </a:spcBef>
              <a:spcAft>
                <a:spcPts val="0"/>
              </a:spcAft>
              <a:buSzPct val="43901"/>
              <a:buNone/>
            </a:pPr>
            <a:r>
              <a:t/>
            </a:r>
            <a:endParaRPr sz="4100"/>
          </a:p>
          <a:p>
            <a:pPr indent="0" lvl="0" marL="0" rtl="0" algn="l">
              <a:lnSpc>
                <a:spcPct val="90000"/>
              </a:lnSpc>
              <a:spcBef>
                <a:spcPts val="0"/>
              </a:spcBef>
              <a:spcAft>
                <a:spcPts val="0"/>
              </a:spcAft>
              <a:buSzPct val="43902"/>
              <a:buNone/>
            </a:pPr>
            <a:r>
              <a:rPr lang="en-US" sz="4100"/>
              <a:t>Which part is less understood?</a:t>
            </a:r>
            <a:endParaRPr sz="4100"/>
          </a:p>
          <a:p>
            <a:pPr indent="0" lvl="0" marL="914400" rtl="0" algn="l">
              <a:lnSpc>
                <a:spcPct val="90000"/>
              </a:lnSpc>
              <a:spcBef>
                <a:spcPts val="0"/>
              </a:spcBef>
              <a:spcAft>
                <a:spcPts val="0"/>
              </a:spcAft>
              <a:buSzPct val="64285"/>
              <a:buNone/>
            </a:pPr>
            <a:r>
              <a:t/>
            </a:r>
            <a:endParaRPr sz="2800"/>
          </a:p>
          <a:p>
            <a:pPr indent="0" lvl="0" marL="0" rtl="0" algn="l">
              <a:lnSpc>
                <a:spcPct val="90000"/>
              </a:lnSpc>
              <a:spcBef>
                <a:spcPts val="0"/>
              </a:spcBef>
              <a:spcAft>
                <a:spcPts val="0"/>
              </a:spcAft>
              <a:buSzPct val="72347"/>
              <a:buNone/>
            </a:pPr>
            <a:r>
              <a:t/>
            </a:r>
            <a:endParaRPr sz="2488"/>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349" name="Shape 349"/>
        <p:cNvGrpSpPr/>
        <p:nvPr/>
      </p:nvGrpSpPr>
      <p:grpSpPr>
        <a:xfrm>
          <a:off x="0" y="0"/>
          <a:ext cx="0" cy="0"/>
          <a:chOff x="0" y="0"/>
          <a:chExt cx="0" cy="0"/>
        </a:xfrm>
      </p:grpSpPr>
      <p:pic>
        <p:nvPicPr>
          <p:cNvPr descr="Shape, circle&#10;&#10;Description automatically generated" id="350" name="Google Shape;350;g20f66a1fd88_0_24"/>
          <p:cNvPicPr preferRelativeResize="0"/>
          <p:nvPr/>
        </p:nvPicPr>
        <p:blipFill rotWithShape="1">
          <a:blip r:embed="rId3">
            <a:alphaModFix/>
          </a:blip>
          <a:srcRect b="0" l="0" r="0" t="0"/>
          <a:stretch/>
        </p:blipFill>
        <p:spPr>
          <a:xfrm>
            <a:off x="1990457" y="3"/>
            <a:ext cx="8569733" cy="7788842"/>
          </a:xfrm>
          <a:prstGeom prst="rect">
            <a:avLst/>
          </a:prstGeom>
          <a:noFill/>
          <a:ln>
            <a:noFill/>
          </a:ln>
        </p:spPr>
      </p:pic>
      <p:sp>
        <p:nvSpPr>
          <p:cNvPr id="351" name="Google Shape;351;g20f66a1fd88_0_24"/>
          <p:cNvSpPr txBox="1"/>
          <p:nvPr/>
        </p:nvSpPr>
        <p:spPr>
          <a:xfrm>
            <a:off x="2267375" y="1229575"/>
            <a:ext cx="7365000" cy="2724300"/>
          </a:xfrm>
          <a:prstGeom prst="rect">
            <a:avLst/>
          </a:prstGeom>
          <a:noFill/>
          <a:ln>
            <a:noFill/>
          </a:ln>
        </p:spPr>
        <p:txBody>
          <a:bodyPr anchorCtr="0" anchor="ctr" bIns="45700" lIns="91425" spcFirstLastPara="1" rIns="91425" wrap="square" tIns="274300">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3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3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3900" u="none" cap="none" strike="noStrike">
                <a:solidFill>
                  <a:schemeClr val="lt1"/>
                </a:solidFill>
                <a:latin typeface="Arial"/>
                <a:ea typeface="Arial"/>
                <a:cs typeface="Arial"/>
                <a:sym typeface="Arial"/>
              </a:rPr>
              <a:t>Setting School Level Expectations</a:t>
            </a:r>
            <a:endParaRPr b="0" i="0" sz="2500" u="none" cap="none" strike="noStrike">
              <a:solidFill>
                <a:schemeClr val="dk1"/>
              </a:solidFill>
              <a:latin typeface="Arial"/>
              <a:ea typeface="Arial"/>
              <a:cs typeface="Arial"/>
              <a:sym typeface="Arial"/>
            </a:endParaRPr>
          </a:p>
        </p:txBody>
      </p:sp>
      <p:pic>
        <p:nvPicPr>
          <p:cNvPr descr="A picture containing logo&#10;&#10;Description automatically generated" id="352" name="Google Shape;352;g20f66a1fd88_0_24"/>
          <p:cNvPicPr preferRelativeResize="0"/>
          <p:nvPr/>
        </p:nvPicPr>
        <p:blipFill rotWithShape="1">
          <a:blip r:embed="rId4">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g25631b6d2d7_2_0"/>
          <p:cNvPicPr preferRelativeResize="0"/>
          <p:nvPr/>
        </p:nvPicPr>
        <p:blipFill rotWithShape="1">
          <a:blip r:embed="rId3">
            <a:alphaModFix/>
          </a:blip>
          <a:srcRect b="0" l="0" r="0" t="0"/>
          <a:stretch/>
        </p:blipFill>
        <p:spPr>
          <a:xfrm>
            <a:off x="202800" y="1044775"/>
            <a:ext cx="11771101" cy="5042301"/>
          </a:xfrm>
          <a:prstGeom prst="rect">
            <a:avLst/>
          </a:prstGeom>
          <a:noFill/>
          <a:ln>
            <a:noFill/>
          </a:ln>
        </p:spPr>
      </p:pic>
      <p:sp>
        <p:nvSpPr>
          <p:cNvPr id="358" name="Google Shape;358;g25631b6d2d7_2_0"/>
          <p:cNvSpPr txBox="1"/>
          <p:nvPr/>
        </p:nvSpPr>
        <p:spPr>
          <a:xfrm>
            <a:off x="1697200" y="229067"/>
            <a:ext cx="8797500" cy="815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3700"/>
              <a:buFont typeface="Arial"/>
              <a:buNone/>
            </a:pPr>
            <a:r>
              <a:rPr b="1" i="1" lang="en-US" sz="3700" u="none" cap="none" strike="noStrike">
                <a:solidFill>
                  <a:srgbClr val="666666"/>
                </a:solidFill>
                <a:latin typeface="Arial"/>
                <a:ea typeface="Arial"/>
                <a:cs typeface="Arial"/>
                <a:sym typeface="Arial"/>
              </a:rPr>
              <a:t>System</a:t>
            </a:r>
            <a:r>
              <a:rPr b="0" i="0" lang="en-US" sz="3700" u="none" cap="none" strike="noStrike">
                <a:solidFill>
                  <a:srgbClr val="666666"/>
                </a:solidFill>
                <a:latin typeface="Arial"/>
                <a:ea typeface="Arial"/>
                <a:cs typeface="Arial"/>
                <a:sym typeface="Arial"/>
              </a:rPr>
              <a:t> of Support</a:t>
            </a:r>
            <a:endParaRPr b="0" i="0" sz="3700" u="none" cap="none" strike="noStrike">
              <a:solidFill>
                <a:srgbClr val="666666"/>
              </a:solidFill>
              <a:latin typeface="Arial"/>
              <a:ea typeface="Arial"/>
              <a:cs typeface="Arial"/>
              <a:sym typeface="Arial"/>
            </a:endParaRPr>
          </a:p>
        </p:txBody>
      </p:sp>
      <p:sp>
        <p:nvSpPr>
          <p:cNvPr id="359" name="Google Shape;359;g25631b6d2d7_2_0"/>
          <p:cNvSpPr txBox="1"/>
          <p:nvPr/>
        </p:nvSpPr>
        <p:spPr>
          <a:xfrm>
            <a:off x="3345725" y="2013850"/>
            <a:ext cx="5132100" cy="8310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District and School Wide Prevention &amp;</a:t>
            </a:r>
            <a:endParaRPr b="1" i="0" sz="19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Attendance Promotion</a:t>
            </a:r>
            <a:endParaRPr b="1" i="0" sz="1900" u="none" cap="none" strike="noStrike">
              <a:solidFill>
                <a:schemeClr val="lt1"/>
              </a:solidFill>
              <a:latin typeface="Arial"/>
              <a:ea typeface="Arial"/>
              <a:cs typeface="Arial"/>
              <a:sym typeface="Arial"/>
            </a:endParaRPr>
          </a:p>
        </p:txBody>
      </p:sp>
      <p:sp>
        <p:nvSpPr>
          <p:cNvPr id="360" name="Google Shape;360;g25631b6d2d7_2_0"/>
          <p:cNvSpPr txBox="1"/>
          <p:nvPr/>
        </p:nvSpPr>
        <p:spPr>
          <a:xfrm>
            <a:off x="3981575" y="3471325"/>
            <a:ext cx="4162500" cy="5388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Small Group Interventions</a:t>
            </a:r>
            <a:endParaRPr b="1" i="0" sz="1900" u="none" cap="none" strike="noStrike">
              <a:solidFill>
                <a:schemeClr val="lt1"/>
              </a:solidFill>
              <a:latin typeface="Arial"/>
              <a:ea typeface="Arial"/>
              <a:cs typeface="Arial"/>
              <a:sym typeface="Arial"/>
            </a:endParaRPr>
          </a:p>
        </p:txBody>
      </p:sp>
      <p:sp>
        <p:nvSpPr>
          <p:cNvPr id="361" name="Google Shape;361;g25631b6d2d7_2_0"/>
          <p:cNvSpPr txBox="1"/>
          <p:nvPr/>
        </p:nvSpPr>
        <p:spPr>
          <a:xfrm>
            <a:off x="4388625" y="4636600"/>
            <a:ext cx="3243000" cy="5388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Individual Supports</a:t>
            </a:r>
            <a:endParaRPr b="1" i="0" sz="19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618f0903be_0_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School Level Expectations </a:t>
            </a:r>
            <a:endParaRPr/>
          </a:p>
        </p:txBody>
      </p:sp>
      <p:sp>
        <p:nvSpPr>
          <p:cNvPr id="368" name="Google Shape;368;g2618f0903be_0_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115000"/>
              </a:lnSpc>
              <a:spcBef>
                <a:spcPts val="1000"/>
              </a:spcBef>
              <a:spcAft>
                <a:spcPts val="0"/>
              </a:spcAft>
              <a:buSzPts val="1800"/>
              <a:buAutoNum type="arabicPeriod"/>
            </a:pPr>
            <a:r>
              <a:rPr lang="en-US"/>
              <a:t>Attendance is a school-wide focus</a:t>
            </a:r>
            <a:endParaRPr/>
          </a:p>
          <a:p>
            <a:pPr indent="0" lvl="0" marL="0" rtl="0" algn="l">
              <a:lnSpc>
                <a:spcPct val="115000"/>
              </a:lnSpc>
              <a:spcBef>
                <a:spcPts val="1000"/>
              </a:spcBef>
              <a:spcAft>
                <a:spcPts val="0"/>
              </a:spcAft>
              <a:buNone/>
            </a:pPr>
            <a:r>
              <a:t/>
            </a:r>
            <a:endParaRPr/>
          </a:p>
          <a:p>
            <a:pPr indent="-342900" lvl="0" marL="457200" rtl="0" algn="l">
              <a:lnSpc>
                <a:spcPct val="115000"/>
              </a:lnSpc>
              <a:spcBef>
                <a:spcPts val="1000"/>
              </a:spcBef>
              <a:spcAft>
                <a:spcPts val="0"/>
              </a:spcAft>
              <a:buSzPts val="1800"/>
              <a:buAutoNum type="arabicPeriod"/>
            </a:pPr>
            <a:r>
              <a:rPr lang="en-US"/>
              <a:t>Focused on chronic absenteeism + truancy</a:t>
            </a:r>
            <a:endParaRPr/>
          </a:p>
          <a:p>
            <a:pPr indent="0" lvl="0" marL="0" rtl="0" algn="l">
              <a:lnSpc>
                <a:spcPct val="115000"/>
              </a:lnSpc>
              <a:spcBef>
                <a:spcPts val="1000"/>
              </a:spcBef>
              <a:spcAft>
                <a:spcPts val="0"/>
              </a:spcAft>
              <a:buNone/>
            </a:pPr>
            <a:r>
              <a:t/>
            </a:r>
            <a:endParaRPr/>
          </a:p>
          <a:p>
            <a:pPr indent="-342900" lvl="0" marL="457200" rtl="0" algn="l">
              <a:lnSpc>
                <a:spcPct val="115000"/>
              </a:lnSpc>
              <a:spcBef>
                <a:spcPts val="1000"/>
              </a:spcBef>
              <a:spcAft>
                <a:spcPts val="0"/>
              </a:spcAft>
              <a:buSzPts val="1800"/>
              <a:buAutoNum type="arabicPeriod"/>
            </a:pPr>
            <a:r>
              <a:rPr lang="en-US"/>
              <a:t>The approach is a multi-tiered system (MTSS or RTI)</a:t>
            </a:r>
            <a:endParaRPr/>
          </a:p>
          <a:p>
            <a:pPr indent="0" lvl="0" marL="0" rtl="0" algn="l">
              <a:lnSpc>
                <a:spcPct val="115000"/>
              </a:lnSpc>
              <a:spcBef>
                <a:spcPts val="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21daa7a5dd0_0_8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In an Ideal World…</a:t>
            </a:r>
            <a:endParaRPr/>
          </a:p>
        </p:txBody>
      </p:sp>
      <p:sp>
        <p:nvSpPr>
          <p:cNvPr id="374" name="Google Shape;374;g21daa7a5dd0_0_80"/>
          <p:cNvSpPr/>
          <p:nvPr/>
        </p:nvSpPr>
        <p:spPr>
          <a:xfrm>
            <a:off x="824800" y="1568450"/>
            <a:ext cx="6492600" cy="4610100"/>
          </a:xfrm>
          <a:prstGeom prst="triangle">
            <a:avLst>
              <a:gd fmla="val 50000" name="adj"/>
            </a:avLst>
          </a:prstGeom>
          <a:gradFill>
            <a:gsLst>
              <a:gs pos="0">
                <a:srgbClr val="696969"/>
              </a:gs>
              <a:gs pos="100000">
                <a:srgbClr val="1D1D1D"/>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omfortaa"/>
                <a:ea typeface="Comfortaa"/>
                <a:cs typeface="Comfortaa"/>
                <a:sym typeface="Comfortaa"/>
              </a:rPr>
              <a:t>Tier 1</a:t>
            </a:r>
            <a:endParaRPr b="1" i="0" sz="2400" u="none" cap="none" strike="noStrike">
              <a:solidFill>
                <a:schemeClr val="lt1"/>
              </a:solidFill>
              <a:latin typeface="Comfortaa"/>
              <a:ea typeface="Comfortaa"/>
              <a:cs typeface="Comfortaa"/>
              <a:sym typeface="Comfortaa"/>
            </a:endParaRPr>
          </a:p>
        </p:txBody>
      </p:sp>
      <p:sp>
        <p:nvSpPr>
          <p:cNvPr id="375" name="Google Shape;375;g21daa7a5dd0_0_80"/>
          <p:cNvSpPr/>
          <p:nvPr/>
        </p:nvSpPr>
        <p:spPr>
          <a:xfrm>
            <a:off x="2181450" y="1568450"/>
            <a:ext cx="3782400" cy="2666700"/>
          </a:xfrm>
          <a:prstGeom prst="triangle">
            <a:avLst>
              <a:gd fmla="val 50000" name="adj"/>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omfortaa"/>
                <a:ea typeface="Comfortaa"/>
                <a:cs typeface="Comfortaa"/>
                <a:sym typeface="Comfortaa"/>
              </a:rPr>
              <a:t>Tier 2</a:t>
            </a:r>
            <a:endParaRPr b="1" i="0" sz="2400" u="none" cap="none" strike="noStrike">
              <a:solidFill>
                <a:schemeClr val="lt1"/>
              </a:solidFill>
              <a:latin typeface="Comfortaa"/>
              <a:ea typeface="Comfortaa"/>
              <a:cs typeface="Comfortaa"/>
              <a:sym typeface="Comfortaa"/>
            </a:endParaRPr>
          </a:p>
        </p:txBody>
      </p:sp>
      <p:sp>
        <p:nvSpPr>
          <p:cNvPr id="376" name="Google Shape;376;g21daa7a5dd0_0_80"/>
          <p:cNvSpPr/>
          <p:nvPr/>
        </p:nvSpPr>
        <p:spPr>
          <a:xfrm>
            <a:off x="3136350" y="1568450"/>
            <a:ext cx="1860300" cy="1325700"/>
          </a:xfrm>
          <a:prstGeom prst="triangle">
            <a:avLst>
              <a:gd fmla="val 50000" name="adj"/>
            </a:avLst>
          </a:prstGeom>
          <a:gradFill>
            <a:gsLst>
              <a:gs pos="0">
                <a:srgbClr val="09D6FF"/>
              </a:gs>
              <a:gs pos="100000">
                <a:srgbClr val="056C80"/>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chemeClr val="lt1"/>
                </a:solidFill>
                <a:latin typeface="Comfortaa"/>
                <a:ea typeface="Comfortaa"/>
                <a:cs typeface="Comfortaa"/>
                <a:sym typeface="Comfortaa"/>
              </a:rPr>
              <a:t>Tier 3</a:t>
            </a:r>
            <a:endParaRPr b="1" i="0" sz="2000" u="none" cap="none" strike="noStrike">
              <a:solidFill>
                <a:schemeClr val="lt1"/>
              </a:solidFill>
              <a:latin typeface="Comfortaa"/>
              <a:ea typeface="Comfortaa"/>
              <a:cs typeface="Comfortaa"/>
              <a:sym typeface="Comfortaa"/>
            </a:endParaRPr>
          </a:p>
        </p:txBody>
      </p:sp>
      <p:sp>
        <p:nvSpPr>
          <p:cNvPr id="377" name="Google Shape;377;g21daa7a5dd0_0_80"/>
          <p:cNvSpPr txBox="1"/>
          <p:nvPr/>
        </p:nvSpPr>
        <p:spPr>
          <a:xfrm>
            <a:off x="7378250" y="4980400"/>
            <a:ext cx="3924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Low Cost, Low Lift Prevention and Early Intervention</a:t>
            </a:r>
            <a:endParaRPr b="1" i="0" sz="1800" u="none" cap="none" strike="noStrike">
              <a:solidFill>
                <a:srgbClr val="000000"/>
              </a:solidFill>
              <a:latin typeface="Arial"/>
              <a:ea typeface="Arial"/>
              <a:cs typeface="Arial"/>
              <a:sym typeface="Arial"/>
            </a:endParaRPr>
          </a:p>
        </p:txBody>
      </p:sp>
      <p:sp>
        <p:nvSpPr>
          <p:cNvPr id="378" name="Google Shape;378;g21daa7a5dd0_0_80"/>
          <p:cNvSpPr txBox="1"/>
          <p:nvPr/>
        </p:nvSpPr>
        <p:spPr>
          <a:xfrm>
            <a:off x="6339950" y="3457500"/>
            <a:ext cx="3330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Group Interventions</a:t>
            </a:r>
            <a:endParaRPr b="1" i="0" sz="1800" u="none" cap="none" strike="noStrike">
              <a:solidFill>
                <a:srgbClr val="000000"/>
              </a:solidFill>
              <a:latin typeface="Arial"/>
              <a:ea typeface="Arial"/>
              <a:cs typeface="Arial"/>
              <a:sym typeface="Arial"/>
            </a:endParaRPr>
          </a:p>
        </p:txBody>
      </p:sp>
      <p:sp>
        <p:nvSpPr>
          <p:cNvPr id="379" name="Google Shape;379;g21daa7a5dd0_0_80"/>
          <p:cNvSpPr txBox="1"/>
          <p:nvPr/>
        </p:nvSpPr>
        <p:spPr>
          <a:xfrm>
            <a:off x="5231825" y="1887800"/>
            <a:ext cx="33303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Resource-Intensive, Individualized Interventions</a:t>
            </a:r>
            <a:endParaRPr b="1" i="0" sz="17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a8af8ac8c6_0_0"/>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So happy to be here with you! </a:t>
            </a:r>
            <a:endParaRPr/>
          </a:p>
        </p:txBody>
      </p:sp>
      <p:sp>
        <p:nvSpPr>
          <p:cNvPr id="227" name="Google Shape;227;g2a8af8ac8c6_0_0"/>
          <p:cNvSpPr txBox="1"/>
          <p:nvPr>
            <p:ph idx="4294967295" type="body"/>
          </p:nvPr>
        </p:nvSpPr>
        <p:spPr>
          <a:xfrm>
            <a:off x="838200" y="1825625"/>
            <a:ext cx="80865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000"/>
              <a:buNone/>
            </a:pPr>
            <a:r>
              <a:rPr lang="en-US">
                <a:solidFill>
                  <a:schemeClr val="dk2"/>
                </a:solidFill>
              </a:rPr>
              <a:t>Emily Orngard</a:t>
            </a:r>
            <a:r>
              <a:rPr lang="en-US"/>
              <a:t>: </a:t>
            </a:r>
            <a:r>
              <a:rPr i="1" lang="en-US">
                <a:solidFill>
                  <a:schemeClr val="dk2"/>
                </a:solidFill>
              </a:rPr>
              <a:t>Director of Professional Learning and District Partnerships </a:t>
            </a:r>
            <a:r>
              <a:rPr lang="en-US">
                <a:solidFill>
                  <a:schemeClr val="dk2"/>
                </a:solidFill>
              </a:rPr>
              <a:t> at EveryDay Labs </a:t>
            </a:r>
            <a:endParaRPr>
              <a:solidFill>
                <a:schemeClr val="dk2"/>
              </a:solidFill>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rPr lang="en-US"/>
              <a:t>Darvell Edwards - Executive Director of Special Programs </a:t>
            </a:r>
            <a:endParaRPr/>
          </a:p>
          <a:p>
            <a:pPr indent="0" lvl="0" marL="0" rtl="0" algn="l">
              <a:lnSpc>
                <a:spcPct val="90000"/>
              </a:lnSpc>
              <a:spcBef>
                <a:spcPts val="1000"/>
              </a:spcBef>
              <a:spcAft>
                <a:spcPts val="0"/>
              </a:spcAft>
              <a:buSzPts val="2000"/>
              <a:buNone/>
            </a:pPr>
            <a:r>
              <a:t/>
            </a:r>
            <a:endParaRPr/>
          </a:p>
          <a:p>
            <a:pPr indent="0" lvl="0" marL="0" rtl="0" algn="l">
              <a:lnSpc>
                <a:spcPct val="90000"/>
              </a:lnSpc>
              <a:spcBef>
                <a:spcPts val="1000"/>
              </a:spcBef>
              <a:spcAft>
                <a:spcPts val="0"/>
              </a:spcAft>
              <a:buSzPts val="2000"/>
              <a:buNone/>
            </a:pPr>
            <a:r>
              <a:rPr lang="en-US"/>
              <a:t>Erin Valls - PBIS Coordinator </a:t>
            </a:r>
            <a:endParaRPr/>
          </a:p>
          <a:p>
            <a:pPr indent="0" lvl="0" marL="0" rtl="0" algn="l">
              <a:lnSpc>
                <a:spcPct val="90000"/>
              </a:lnSpc>
              <a:spcBef>
                <a:spcPts val="1000"/>
              </a:spcBef>
              <a:spcAft>
                <a:spcPts val="0"/>
              </a:spcAft>
              <a:buSzPts val="2000"/>
              <a:buNone/>
            </a:pPr>
            <a:r>
              <a:t/>
            </a:r>
            <a:endParaRPr>
              <a:solidFill>
                <a:schemeClr val="dk2"/>
              </a:solidFill>
            </a:endParaRPr>
          </a:p>
        </p:txBody>
      </p:sp>
      <p:pic>
        <p:nvPicPr>
          <p:cNvPr id="228" name="Google Shape;228;g2a8af8ac8c6_0_0"/>
          <p:cNvPicPr preferRelativeResize="0"/>
          <p:nvPr/>
        </p:nvPicPr>
        <p:blipFill rotWithShape="1">
          <a:blip r:embed="rId3">
            <a:alphaModFix/>
          </a:blip>
          <a:srcRect b="0" l="0" r="0" t="0"/>
          <a:stretch/>
        </p:blipFill>
        <p:spPr>
          <a:xfrm>
            <a:off x="8843876" y="1086899"/>
            <a:ext cx="1875251" cy="19260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1daa7a5dd0_0_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What often happens…</a:t>
            </a:r>
            <a:endParaRPr/>
          </a:p>
        </p:txBody>
      </p:sp>
      <p:sp>
        <p:nvSpPr>
          <p:cNvPr id="385" name="Google Shape;385;g21daa7a5dd0_0_90"/>
          <p:cNvSpPr/>
          <p:nvPr/>
        </p:nvSpPr>
        <p:spPr>
          <a:xfrm>
            <a:off x="596200" y="1416050"/>
            <a:ext cx="6492600" cy="4610100"/>
          </a:xfrm>
          <a:prstGeom prst="triangle">
            <a:avLst>
              <a:gd fmla="val 50000" name="adj"/>
            </a:avLst>
          </a:prstGeom>
          <a:gradFill>
            <a:gsLst>
              <a:gs pos="0">
                <a:srgbClr val="8C8C8C"/>
              </a:gs>
              <a:gs pos="100000">
                <a:srgbClr val="404040"/>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chemeClr val="lt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Comfortaa"/>
                <a:ea typeface="Comfortaa"/>
                <a:cs typeface="Comfortaa"/>
                <a:sym typeface="Comfortaa"/>
              </a:rPr>
              <a:t>Tier 1</a:t>
            </a:r>
            <a:endParaRPr b="1" i="0" sz="2500" u="none" cap="none" strike="noStrike">
              <a:solidFill>
                <a:schemeClr val="lt1"/>
              </a:solidFill>
              <a:latin typeface="Comfortaa"/>
              <a:ea typeface="Comfortaa"/>
              <a:cs typeface="Comfortaa"/>
              <a:sym typeface="Comfortaa"/>
            </a:endParaRPr>
          </a:p>
        </p:txBody>
      </p:sp>
      <p:sp>
        <p:nvSpPr>
          <p:cNvPr id="386" name="Google Shape;386;g21daa7a5dd0_0_90"/>
          <p:cNvSpPr/>
          <p:nvPr/>
        </p:nvSpPr>
        <p:spPr>
          <a:xfrm>
            <a:off x="1085600" y="1416050"/>
            <a:ext cx="5550600" cy="3955200"/>
          </a:xfrm>
          <a:prstGeom prst="triangle">
            <a:avLst>
              <a:gd fmla="val 50000" name="adj"/>
            </a:avLst>
          </a:prstGeom>
          <a:gradFill>
            <a:gsLst>
              <a:gs pos="0">
                <a:srgbClr val="FFFFFF"/>
              </a:gs>
              <a:gs pos="100000">
                <a:srgbClr val="BEBEBE"/>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chemeClr val="lt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chemeClr val="lt1"/>
              </a:solidFill>
              <a:latin typeface="Comfortaa"/>
              <a:ea typeface="Comfortaa"/>
              <a:cs typeface="Comfortaa"/>
              <a:sym typeface="Comfortaa"/>
            </a:endParaRPr>
          </a:p>
          <a:p>
            <a:pPr indent="0" lvl="0" marL="0" marR="0" rtl="0" algn="ctr">
              <a:lnSpc>
                <a:spcPct val="100000"/>
              </a:lnSpc>
              <a:spcBef>
                <a:spcPts val="1000"/>
              </a:spcBef>
              <a:spcAft>
                <a:spcPts val="0"/>
              </a:spcAft>
              <a:buClr>
                <a:srgbClr val="000000"/>
              </a:buClr>
              <a:buSzPts val="2500"/>
              <a:buFont typeface="Arial"/>
              <a:buNone/>
            </a:pPr>
            <a:r>
              <a:rPr b="1" i="0" lang="en-US" sz="2500" u="none" cap="none" strike="noStrike">
                <a:solidFill>
                  <a:schemeClr val="lt1"/>
                </a:solidFill>
                <a:latin typeface="Comfortaa"/>
                <a:ea typeface="Comfortaa"/>
                <a:cs typeface="Comfortaa"/>
                <a:sym typeface="Comfortaa"/>
              </a:rPr>
              <a:t>Tier 2</a:t>
            </a:r>
            <a:endParaRPr b="1" i="0" sz="2500" u="none" cap="none" strike="noStrike">
              <a:solidFill>
                <a:schemeClr val="lt1"/>
              </a:solidFill>
              <a:latin typeface="Comfortaa"/>
              <a:ea typeface="Comfortaa"/>
              <a:cs typeface="Comfortaa"/>
              <a:sym typeface="Comfortaa"/>
            </a:endParaRPr>
          </a:p>
        </p:txBody>
      </p:sp>
      <p:sp>
        <p:nvSpPr>
          <p:cNvPr id="387" name="Google Shape;387;g21daa7a5dd0_0_90"/>
          <p:cNvSpPr/>
          <p:nvPr/>
        </p:nvSpPr>
        <p:spPr>
          <a:xfrm>
            <a:off x="1615850" y="1416050"/>
            <a:ext cx="4455900" cy="3192000"/>
          </a:xfrm>
          <a:prstGeom prst="triangle">
            <a:avLst>
              <a:gd fmla="val 50000" name="adj"/>
            </a:avLst>
          </a:prstGeom>
          <a:gradFill>
            <a:gsLst>
              <a:gs pos="0">
                <a:srgbClr val="09D6FF"/>
              </a:gs>
              <a:gs pos="100000">
                <a:srgbClr val="056C80"/>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Comfortaa"/>
                <a:ea typeface="Comfortaa"/>
                <a:cs typeface="Comfortaa"/>
                <a:sym typeface="Comfortaa"/>
              </a:rPr>
              <a:t>Tier 3</a:t>
            </a:r>
            <a:endParaRPr b="1" i="0" sz="2500" u="none" cap="none" strike="noStrike">
              <a:solidFill>
                <a:schemeClr val="lt1"/>
              </a:solidFill>
              <a:latin typeface="Comfortaa"/>
              <a:ea typeface="Comfortaa"/>
              <a:cs typeface="Comfortaa"/>
              <a:sym typeface="Comfortaa"/>
            </a:endParaRPr>
          </a:p>
        </p:txBody>
      </p:sp>
      <p:sp>
        <p:nvSpPr>
          <p:cNvPr id="388" name="Google Shape;388;g21daa7a5dd0_0_90"/>
          <p:cNvSpPr/>
          <p:nvPr/>
        </p:nvSpPr>
        <p:spPr>
          <a:xfrm>
            <a:off x="7418800" y="4836650"/>
            <a:ext cx="3700500" cy="1418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If Tier 1 prevention/early intervention is minimal</a:t>
            </a:r>
            <a:endParaRPr b="1" i="0" sz="1900" u="none" cap="none" strike="noStrike">
              <a:solidFill>
                <a:srgbClr val="000000"/>
              </a:solidFill>
              <a:latin typeface="Arial"/>
              <a:ea typeface="Arial"/>
              <a:cs typeface="Arial"/>
              <a:sym typeface="Arial"/>
            </a:endParaRPr>
          </a:p>
        </p:txBody>
      </p:sp>
      <p:sp>
        <p:nvSpPr>
          <p:cNvPr id="389" name="Google Shape;389;g21daa7a5dd0_0_90"/>
          <p:cNvSpPr/>
          <p:nvPr/>
        </p:nvSpPr>
        <p:spPr>
          <a:xfrm>
            <a:off x="5357550" y="1854575"/>
            <a:ext cx="4505100" cy="16035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Too many students end up needing individualized support</a:t>
            </a:r>
            <a:endParaRPr b="1" i="0" sz="19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75ac6ecf22d94f5b_1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School Expectations for Interventions</a:t>
            </a:r>
            <a:endParaRPr/>
          </a:p>
        </p:txBody>
      </p:sp>
      <p:sp>
        <p:nvSpPr>
          <p:cNvPr id="396" name="Google Shape;396;g75ac6ecf22d94f5b_157"/>
          <p:cNvSpPr txBox="1"/>
          <p:nvPr>
            <p:ph idx="1" type="body"/>
          </p:nvPr>
        </p:nvSpPr>
        <p:spPr>
          <a:xfrm>
            <a:off x="838200" y="1568250"/>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1000"/>
              </a:spcBef>
              <a:spcAft>
                <a:spcPts val="0"/>
              </a:spcAft>
              <a:buSzPts val="1800"/>
              <a:buNone/>
            </a:pPr>
            <a:r>
              <a:t/>
            </a:r>
            <a:endParaRPr/>
          </a:p>
          <a:p>
            <a:pPr indent="-342900" lvl="0" marL="457200" rtl="0" algn="l">
              <a:lnSpc>
                <a:spcPct val="115000"/>
              </a:lnSpc>
              <a:spcBef>
                <a:spcPts val="0"/>
              </a:spcBef>
              <a:spcAft>
                <a:spcPts val="0"/>
              </a:spcAft>
              <a:buSzPts val="1800"/>
              <a:buAutoNum type="arabicPeriod"/>
            </a:pPr>
            <a:r>
              <a:rPr lang="en-US"/>
              <a:t>Interventions/strategies at each tier that are:</a:t>
            </a:r>
            <a:endParaRPr/>
          </a:p>
          <a:p>
            <a:pPr indent="-342900" lvl="1" marL="914400" rtl="0" algn="l">
              <a:lnSpc>
                <a:spcPct val="115000"/>
              </a:lnSpc>
              <a:spcBef>
                <a:spcPts val="0"/>
              </a:spcBef>
              <a:spcAft>
                <a:spcPts val="0"/>
              </a:spcAft>
              <a:buSzPts val="1800"/>
              <a:buAutoNum type="alphaLcPeriod"/>
            </a:pPr>
            <a:r>
              <a:rPr lang="en-US"/>
              <a:t>Non-punitive</a:t>
            </a:r>
            <a:endParaRPr/>
          </a:p>
          <a:p>
            <a:pPr indent="-342900" lvl="1" marL="914400" rtl="0" algn="l">
              <a:lnSpc>
                <a:spcPct val="115000"/>
              </a:lnSpc>
              <a:spcBef>
                <a:spcPts val="0"/>
              </a:spcBef>
              <a:spcAft>
                <a:spcPts val="0"/>
              </a:spcAft>
              <a:buSzPts val="1800"/>
              <a:buAutoNum type="alphaLcPeriod"/>
            </a:pPr>
            <a:r>
              <a:rPr lang="en-US"/>
              <a:t>Positive</a:t>
            </a:r>
            <a:endParaRPr/>
          </a:p>
          <a:p>
            <a:pPr indent="-342900" lvl="1" marL="914400" rtl="0" algn="l">
              <a:lnSpc>
                <a:spcPct val="115000"/>
              </a:lnSpc>
              <a:spcBef>
                <a:spcPts val="0"/>
              </a:spcBef>
              <a:spcAft>
                <a:spcPts val="0"/>
              </a:spcAft>
              <a:buSzPts val="1800"/>
              <a:buAutoNum type="alphaLcPeriod"/>
            </a:pPr>
            <a:r>
              <a:rPr lang="en-US"/>
              <a:t>Solution-based</a:t>
            </a:r>
            <a:endParaRPr/>
          </a:p>
          <a:p>
            <a:pPr indent="0" lvl="0" marL="91440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AutoNum type="arabicPeriod"/>
            </a:pPr>
            <a:r>
              <a:rPr lang="en-US"/>
              <a:t>Interventions address both systemic and individual barriers to attendance</a:t>
            </a:r>
            <a:endParaRPr/>
          </a:p>
          <a:p>
            <a:pPr indent="-342900" lvl="1" marL="914400" rtl="0" algn="l">
              <a:lnSpc>
                <a:spcPct val="115000"/>
              </a:lnSpc>
              <a:spcBef>
                <a:spcPts val="0"/>
              </a:spcBef>
              <a:spcAft>
                <a:spcPts val="0"/>
              </a:spcAft>
              <a:buSzPts val="1800"/>
              <a:buAutoNum type="alphaLcPeriod"/>
            </a:pPr>
            <a:r>
              <a:rPr lang="en-US"/>
              <a:t>Systemic: Affect more than 20% of students and/or families</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2618f0903be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School Expectations for Staff</a:t>
            </a:r>
            <a:endParaRPr/>
          </a:p>
        </p:txBody>
      </p:sp>
      <p:sp>
        <p:nvSpPr>
          <p:cNvPr id="403" name="Google Shape;403;g2618f0903be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SzPts val="1800"/>
              <a:buNone/>
            </a:pPr>
            <a:r>
              <a:t/>
            </a:r>
            <a:endParaRPr/>
          </a:p>
          <a:p>
            <a:pPr indent="-342900" lvl="0" marL="457200" rtl="0" algn="l">
              <a:lnSpc>
                <a:spcPct val="115000"/>
              </a:lnSpc>
              <a:spcBef>
                <a:spcPts val="0"/>
              </a:spcBef>
              <a:spcAft>
                <a:spcPts val="0"/>
              </a:spcAft>
              <a:buSzPts val="1800"/>
              <a:buAutoNum type="arabicPeriod"/>
            </a:pPr>
            <a:r>
              <a:rPr lang="en-US">
                <a:extLst>
                  <a:ext uri="http://customooxmlschemas.google.com/">
                    <go:slidesCustomData xmlns:go="http://customooxmlschemas.google.com/" textRoundtripDataId="0"/>
                  </a:ext>
                </a:extLst>
              </a:rPr>
              <a:t>Attendance team meets at least monthly</a:t>
            </a:r>
            <a:endParaRPr/>
          </a:p>
          <a:p>
            <a:pPr indent="-342900" lvl="1" marL="914400" rtl="0" algn="l">
              <a:lnSpc>
                <a:spcPct val="115000"/>
              </a:lnSpc>
              <a:spcBef>
                <a:spcPts val="0"/>
              </a:spcBef>
              <a:spcAft>
                <a:spcPts val="0"/>
              </a:spcAft>
              <a:buSzPts val="1800"/>
              <a:buAutoNum type="alphaLcPeriod"/>
            </a:pPr>
            <a:r>
              <a:rPr lang="en-US"/>
              <a:t>Attendance data analyzed at each meeting and shared out </a:t>
            </a:r>
            <a:endParaRPr/>
          </a:p>
          <a:p>
            <a:pPr indent="0" lvl="0" marL="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AutoNum type="arabicPeriod"/>
            </a:pPr>
            <a:r>
              <a:rPr lang="en-US"/>
              <a:t>All school staff understand their role in reducing absenteeism</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a8d8eb576e_1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Jefferson Parish Schools</a:t>
            </a:r>
            <a:endParaRPr/>
          </a:p>
        </p:txBody>
      </p:sp>
      <p:sp>
        <p:nvSpPr>
          <p:cNvPr id="410" name="Google Shape;410;g2a8d8eb576e_1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Sharing their School Level Expectations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97e9f91d85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Reflection</a:t>
            </a:r>
            <a:r>
              <a:rPr lang="en-US">
                <a:extLst>
                  <a:ext uri="http://customooxmlschemas.google.com/">
                    <go:slidesCustomData xmlns:go="http://customooxmlschemas.google.com/" textRoundtripDataId="1"/>
                  </a:ext>
                </a:extLst>
              </a:rPr>
              <a:t>: Review the Rubric </a:t>
            </a:r>
            <a:endParaRPr/>
          </a:p>
        </p:txBody>
      </p:sp>
      <p:sp>
        <p:nvSpPr>
          <p:cNvPr id="417" name="Google Shape;417;g297e9f91d85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 </a:t>
            </a:r>
            <a:endParaRPr/>
          </a:p>
          <a:p>
            <a:pPr indent="0" lvl="0" marL="0" rtl="0" algn="l">
              <a:lnSpc>
                <a:spcPct val="90000"/>
              </a:lnSpc>
              <a:spcBef>
                <a:spcPts val="1000"/>
              </a:spcBef>
              <a:spcAft>
                <a:spcPts val="0"/>
              </a:spcAft>
              <a:buSzPts val="1800"/>
              <a:buNone/>
            </a:pPr>
            <a:r>
              <a:rPr b="1" lang="en-US"/>
              <a:t>Find the “Prioritization” and the “Multi-Tiered” sections. </a:t>
            </a:r>
            <a:endParaRPr b="1"/>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Read through each section and think about where you would your school or district would rate. </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How can you use this with your school teams?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422" name="Shape 422"/>
        <p:cNvGrpSpPr/>
        <p:nvPr/>
      </p:nvGrpSpPr>
      <p:grpSpPr>
        <a:xfrm>
          <a:off x="0" y="0"/>
          <a:ext cx="0" cy="0"/>
          <a:chOff x="0" y="0"/>
          <a:chExt cx="0" cy="0"/>
        </a:xfrm>
      </p:grpSpPr>
      <p:pic>
        <p:nvPicPr>
          <p:cNvPr descr="Shape, circle&#10;&#10;Description automatically generated" id="423" name="Google Shape;423;g28b31fb4ee6_0_614"/>
          <p:cNvPicPr preferRelativeResize="0"/>
          <p:nvPr/>
        </p:nvPicPr>
        <p:blipFill rotWithShape="1">
          <a:blip r:embed="rId3">
            <a:alphaModFix/>
          </a:blip>
          <a:srcRect b="0" l="0" r="0" t="0"/>
          <a:stretch/>
        </p:blipFill>
        <p:spPr>
          <a:xfrm>
            <a:off x="1990457" y="3"/>
            <a:ext cx="8569733" cy="7788842"/>
          </a:xfrm>
          <a:prstGeom prst="rect">
            <a:avLst/>
          </a:prstGeom>
          <a:noFill/>
          <a:ln>
            <a:noFill/>
          </a:ln>
        </p:spPr>
      </p:pic>
      <p:sp>
        <p:nvSpPr>
          <p:cNvPr id="424" name="Google Shape;424;g28b31fb4ee6_0_614"/>
          <p:cNvSpPr txBox="1"/>
          <p:nvPr/>
        </p:nvSpPr>
        <p:spPr>
          <a:xfrm>
            <a:off x="2768549" y="2178034"/>
            <a:ext cx="6654900" cy="2124000"/>
          </a:xfrm>
          <a:prstGeom prst="rect">
            <a:avLst/>
          </a:prstGeom>
          <a:noFill/>
          <a:ln>
            <a:noFill/>
          </a:ln>
        </p:spPr>
        <p:txBody>
          <a:bodyPr anchorCtr="0" anchor="ctr" bIns="45700" lIns="91425" spcFirstLastPara="1" rIns="91425" wrap="square" tIns="274300">
            <a:spAutoFit/>
          </a:bodyPr>
          <a:lstStyle/>
          <a:p>
            <a:pPr indent="0" lvl="0" marL="0" marR="0" rtl="0" algn="ctr">
              <a:lnSpc>
                <a:spcPct val="100000"/>
              </a:lnSpc>
              <a:spcBef>
                <a:spcPts val="0"/>
              </a:spcBef>
              <a:spcAft>
                <a:spcPts val="0"/>
              </a:spcAft>
              <a:buClr>
                <a:srgbClr val="000000"/>
              </a:buClr>
              <a:buSzPts val="1800"/>
              <a:buFont typeface="Arial"/>
              <a:buNone/>
            </a:pPr>
            <a:r>
              <a:rPr b="1" i="0" lang="en-US" sz="3900" u="none" cap="none" strike="noStrike">
                <a:solidFill>
                  <a:schemeClr val="lt1"/>
                </a:solidFill>
                <a:latin typeface="Arial"/>
                <a:ea typeface="Arial"/>
                <a:cs typeface="Arial"/>
                <a:sym typeface="Arial"/>
              </a:rPr>
              <a:t>Utilizing Data Within Your System to Enhance your Attendance Teams</a:t>
            </a:r>
            <a:endParaRPr b="0" i="0" sz="2500" u="none" cap="none" strike="noStrike">
              <a:solidFill>
                <a:schemeClr val="dk1"/>
              </a:solidFill>
              <a:latin typeface="Arial"/>
              <a:ea typeface="Arial"/>
              <a:cs typeface="Arial"/>
              <a:sym typeface="Arial"/>
            </a:endParaRPr>
          </a:p>
        </p:txBody>
      </p:sp>
      <p:pic>
        <p:nvPicPr>
          <p:cNvPr descr="A picture containing logo&#10;&#10;Description automatically generated" id="425" name="Google Shape;425;g28b31fb4ee6_0_614"/>
          <p:cNvPicPr preferRelativeResize="0"/>
          <p:nvPr/>
        </p:nvPicPr>
        <p:blipFill rotWithShape="1">
          <a:blip r:embed="rId4">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28b31fb4ee6_0_62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lang="en-US"/>
              <a:t>3 Levels of Data </a:t>
            </a:r>
            <a:endParaRPr/>
          </a:p>
        </p:txBody>
      </p:sp>
      <p:sp>
        <p:nvSpPr>
          <p:cNvPr id="431" name="Google Shape;431;g28b31fb4ee6_0_621"/>
          <p:cNvSpPr/>
          <p:nvPr/>
        </p:nvSpPr>
        <p:spPr>
          <a:xfrm>
            <a:off x="3915925" y="1487150"/>
            <a:ext cx="3936600" cy="7635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n-US" sz="3400" u="none" cap="none" strike="noStrike">
                <a:solidFill>
                  <a:schemeClr val="lt1"/>
                </a:solidFill>
                <a:latin typeface="Arial"/>
                <a:ea typeface="Arial"/>
                <a:cs typeface="Arial"/>
                <a:sym typeface="Arial"/>
              </a:rPr>
              <a:t>School </a:t>
            </a:r>
            <a:endParaRPr b="1" i="0" sz="3400" u="none" cap="none" strike="noStrike">
              <a:solidFill>
                <a:schemeClr val="lt1"/>
              </a:solidFill>
              <a:latin typeface="Arial"/>
              <a:ea typeface="Arial"/>
              <a:cs typeface="Arial"/>
              <a:sym typeface="Arial"/>
            </a:endParaRPr>
          </a:p>
        </p:txBody>
      </p:sp>
      <p:sp>
        <p:nvSpPr>
          <p:cNvPr id="432" name="Google Shape;432;g28b31fb4ee6_0_621"/>
          <p:cNvSpPr/>
          <p:nvPr/>
        </p:nvSpPr>
        <p:spPr>
          <a:xfrm>
            <a:off x="3915925" y="3224050"/>
            <a:ext cx="3936600" cy="7635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n-US" sz="3400" u="none" cap="none" strike="noStrike">
                <a:solidFill>
                  <a:schemeClr val="lt1"/>
                </a:solidFill>
                <a:latin typeface="Arial"/>
                <a:ea typeface="Arial"/>
                <a:cs typeface="Arial"/>
                <a:sym typeface="Arial"/>
              </a:rPr>
              <a:t>Cohort</a:t>
            </a:r>
            <a:endParaRPr b="1" i="0" sz="3400" u="none" cap="none" strike="noStrike">
              <a:solidFill>
                <a:schemeClr val="lt1"/>
              </a:solidFill>
              <a:latin typeface="Arial"/>
              <a:ea typeface="Arial"/>
              <a:cs typeface="Arial"/>
              <a:sym typeface="Arial"/>
            </a:endParaRPr>
          </a:p>
        </p:txBody>
      </p:sp>
      <p:sp>
        <p:nvSpPr>
          <p:cNvPr id="433" name="Google Shape;433;g28b31fb4ee6_0_621"/>
          <p:cNvSpPr/>
          <p:nvPr/>
        </p:nvSpPr>
        <p:spPr>
          <a:xfrm>
            <a:off x="3915925" y="4960950"/>
            <a:ext cx="3936600" cy="7635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n-US" sz="3400" u="none" cap="none" strike="noStrike">
                <a:solidFill>
                  <a:schemeClr val="lt1"/>
                </a:solidFill>
                <a:latin typeface="Arial"/>
                <a:ea typeface="Arial"/>
                <a:cs typeface="Arial"/>
                <a:sym typeface="Arial"/>
              </a:rPr>
              <a:t>Student</a:t>
            </a:r>
            <a:endParaRPr b="1" i="0" sz="3400" u="none" cap="none" strike="noStrike">
              <a:solidFill>
                <a:schemeClr val="lt1"/>
              </a:solidFill>
              <a:latin typeface="Arial"/>
              <a:ea typeface="Arial"/>
              <a:cs typeface="Arial"/>
              <a:sym typeface="Arial"/>
            </a:endParaRPr>
          </a:p>
        </p:txBody>
      </p:sp>
      <p:sp>
        <p:nvSpPr>
          <p:cNvPr id="434" name="Google Shape;434;g28b31fb4ee6_0_621"/>
          <p:cNvSpPr/>
          <p:nvPr/>
        </p:nvSpPr>
        <p:spPr>
          <a:xfrm>
            <a:off x="5587075" y="2562763"/>
            <a:ext cx="594300" cy="470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28b31fb4ee6_0_621"/>
          <p:cNvSpPr/>
          <p:nvPr/>
        </p:nvSpPr>
        <p:spPr>
          <a:xfrm>
            <a:off x="5587075" y="4239050"/>
            <a:ext cx="594300" cy="470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8b31fb4ee6_0_6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Data Metrics for Bi-Weekly Meetings </a:t>
            </a:r>
            <a:endParaRPr/>
          </a:p>
        </p:txBody>
      </p:sp>
      <p:sp>
        <p:nvSpPr>
          <p:cNvPr id="441" name="Google Shape;441;g28b31fb4ee6_0_630"/>
          <p:cNvSpPr txBox="1"/>
          <p:nvPr>
            <p:ph idx="1" type="body"/>
          </p:nvPr>
        </p:nvSpPr>
        <p:spPr>
          <a:xfrm>
            <a:off x="838200" y="1825625"/>
            <a:ext cx="10515600" cy="4191000"/>
          </a:xfrm>
          <a:prstGeom prst="rect">
            <a:avLst/>
          </a:prstGeom>
          <a:noFill/>
          <a:ln>
            <a:noFill/>
          </a:ln>
        </p:spPr>
        <p:txBody>
          <a:bodyPr anchorCtr="0" anchor="t" bIns="45700" lIns="91425" spcFirstLastPara="1" rIns="91425" wrap="square" tIns="45700">
            <a:normAutofit/>
          </a:bodyPr>
          <a:lstStyle/>
          <a:p>
            <a:pPr indent="-419100" lvl="0" marL="457200" rtl="0" algn="l">
              <a:lnSpc>
                <a:spcPct val="90000"/>
              </a:lnSpc>
              <a:spcBef>
                <a:spcPts val="1000"/>
              </a:spcBef>
              <a:spcAft>
                <a:spcPts val="0"/>
              </a:spcAft>
              <a:buSzPts val="3000"/>
              <a:buChar char="-"/>
            </a:pPr>
            <a:r>
              <a:rPr b="1" lang="en-US" sz="3000"/>
              <a:t>ADA &amp; chronic absenteeism rates</a:t>
            </a:r>
            <a:r>
              <a:rPr b="0" lang="en-US" sz="3000"/>
              <a:t> </a:t>
            </a:r>
            <a:endParaRPr sz="3000"/>
          </a:p>
          <a:p>
            <a:pPr indent="-393700" lvl="1" marL="914400" rtl="0" algn="l">
              <a:lnSpc>
                <a:spcPct val="90000"/>
              </a:lnSpc>
              <a:spcBef>
                <a:spcPts val="1000"/>
              </a:spcBef>
              <a:spcAft>
                <a:spcPts val="0"/>
              </a:spcAft>
              <a:buSzPts val="2600"/>
              <a:buChar char="-"/>
            </a:pPr>
            <a:r>
              <a:rPr lang="en-US" sz="2600"/>
              <a:t>By grade and/or teacher</a:t>
            </a:r>
            <a:endParaRPr sz="2600"/>
          </a:p>
          <a:p>
            <a:pPr indent="0" lvl="0" marL="0" rtl="0" algn="l">
              <a:lnSpc>
                <a:spcPct val="90000"/>
              </a:lnSpc>
              <a:spcBef>
                <a:spcPts val="1000"/>
              </a:spcBef>
              <a:spcAft>
                <a:spcPts val="0"/>
              </a:spcAft>
              <a:buSzPts val="1800"/>
              <a:buNone/>
            </a:pPr>
            <a:r>
              <a:t/>
            </a:r>
            <a:endParaRPr sz="3000"/>
          </a:p>
          <a:p>
            <a:pPr indent="-419100" lvl="0" marL="457200" rtl="0" algn="l">
              <a:lnSpc>
                <a:spcPct val="90000"/>
              </a:lnSpc>
              <a:spcBef>
                <a:spcPts val="1000"/>
              </a:spcBef>
              <a:spcAft>
                <a:spcPts val="0"/>
              </a:spcAft>
              <a:buSzPts val="3000"/>
              <a:buChar char="-"/>
            </a:pPr>
            <a:r>
              <a:rPr b="1" lang="en-US" sz="3000"/>
              <a:t>Lists of students in the following tiers: </a:t>
            </a:r>
            <a:endParaRPr b="1" sz="3000"/>
          </a:p>
          <a:p>
            <a:pPr indent="-381000" lvl="1" marL="914400" rtl="0" algn="l">
              <a:lnSpc>
                <a:spcPct val="90000"/>
              </a:lnSpc>
              <a:spcBef>
                <a:spcPts val="0"/>
              </a:spcBef>
              <a:spcAft>
                <a:spcPts val="0"/>
              </a:spcAft>
              <a:buSzPts val="2400"/>
              <a:buChar char="-"/>
            </a:pPr>
            <a:r>
              <a:rPr i="1" lang="en-US"/>
              <a:t>At Risk students: </a:t>
            </a:r>
            <a:r>
              <a:rPr lang="en-US"/>
              <a:t>5-9% absenteeism</a:t>
            </a:r>
            <a:endParaRPr/>
          </a:p>
          <a:p>
            <a:pPr indent="-381000" lvl="1" marL="914400" rtl="0" algn="l">
              <a:lnSpc>
                <a:spcPct val="90000"/>
              </a:lnSpc>
              <a:spcBef>
                <a:spcPts val="0"/>
              </a:spcBef>
              <a:spcAft>
                <a:spcPts val="0"/>
              </a:spcAft>
              <a:buSzPts val="2400"/>
              <a:buChar char="-"/>
            </a:pPr>
            <a:r>
              <a:rPr i="1" lang="en-US"/>
              <a:t>Moderate Chronic students: </a:t>
            </a:r>
            <a:r>
              <a:rPr lang="en-US"/>
              <a:t>10-19% absenteeism</a:t>
            </a:r>
            <a:endParaRPr/>
          </a:p>
          <a:p>
            <a:pPr indent="-381000" lvl="1" marL="914400" rtl="0" algn="l">
              <a:lnSpc>
                <a:spcPct val="90000"/>
              </a:lnSpc>
              <a:spcBef>
                <a:spcPts val="0"/>
              </a:spcBef>
              <a:spcAft>
                <a:spcPts val="0"/>
              </a:spcAft>
              <a:buSzPts val="2400"/>
              <a:buChar char="-"/>
            </a:pPr>
            <a:r>
              <a:rPr i="1" lang="en-US"/>
              <a:t>Severe/Extreme Chronic students: </a:t>
            </a:r>
            <a:r>
              <a:rPr lang="en-US"/>
              <a:t>&gt;20% absenteeism</a:t>
            </a:r>
            <a:endParaRPr/>
          </a:p>
          <a:p>
            <a:pPr indent="0" lvl="0" marL="914400" rtl="0" algn="l">
              <a:lnSpc>
                <a:spcPct val="90000"/>
              </a:lnSpc>
              <a:spcBef>
                <a:spcPts val="1000"/>
              </a:spcBef>
              <a:spcAft>
                <a:spcPts val="0"/>
              </a:spcAft>
              <a:buSzPts val="1800"/>
              <a:buNone/>
            </a:pPr>
            <a:r>
              <a:t/>
            </a:r>
            <a:endParaRPr sz="2400"/>
          </a:p>
          <a:p>
            <a:pPr indent="-419100" lvl="0" marL="457200" rtl="0" algn="l">
              <a:lnSpc>
                <a:spcPct val="90000"/>
              </a:lnSpc>
              <a:spcBef>
                <a:spcPts val="1000"/>
              </a:spcBef>
              <a:spcAft>
                <a:spcPts val="0"/>
              </a:spcAft>
              <a:buSzPts val="3000"/>
              <a:buChar char="-"/>
            </a:pPr>
            <a:r>
              <a:rPr b="1" lang="en-US" sz="3000"/>
              <a:t>Individual student level data</a:t>
            </a:r>
            <a:endParaRPr b="1" sz="31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28b31fb4ee6_0_635"/>
          <p:cNvSpPr txBox="1"/>
          <p:nvPr>
            <p:ph idx="1" type="body"/>
          </p:nvPr>
        </p:nvSpPr>
        <p:spPr>
          <a:xfrm>
            <a:off x="5357375" y="1825625"/>
            <a:ext cx="5996400" cy="3209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p:txBody>
      </p:sp>
      <p:pic>
        <p:nvPicPr>
          <p:cNvPr id="448" name="Google Shape;448;g28b31fb4ee6_0_635"/>
          <p:cNvPicPr preferRelativeResize="0"/>
          <p:nvPr/>
        </p:nvPicPr>
        <p:blipFill rotWithShape="1">
          <a:blip r:embed="rId4">
            <a:alphaModFix/>
          </a:blip>
          <a:srcRect b="0" l="0" r="0" t="0"/>
          <a:stretch/>
        </p:blipFill>
        <p:spPr>
          <a:xfrm>
            <a:off x="56100" y="1339931"/>
            <a:ext cx="12192000" cy="4738688"/>
          </a:xfrm>
          <a:prstGeom prst="rect">
            <a:avLst/>
          </a:prstGeom>
          <a:noFill/>
          <a:ln>
            <a:noFill/>
          </a:ln>
        </p:spPr>
      </p:pic>
      <p:sp>
        <p:nvSpPr>
          <p:cNvPr id="449" name="Google Shape;449;g28b31fb4ee6_0_635"/>
          <p:cNvSpPr txBox="1"/>
          <p:nvPr/>
        </p:nvSpPr>
        <p:spPr>
          <a:xfrm>
            <a:off x="2636600" y="350625"/>
            <a:ext cx="80781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extLst>
                  <a:ext uri="http://customooxmlschemas.google.com/">
                    <go:slidesCustomData xmlns:go="http://customooxmlschemas.google.com/" textRoundtripDataId="2"/>
                  </a:ext>
                </a:extLst>
              </a:rPr>
              <a:t>Monthly</a:t>
            </a:r>
            <a:r>
              <a:rPr b="1" i="0" lang="en-US" sz="2400" u="none" cap="none" strike="noStrike">
                <a:solidFill>
                  <a:schemeClr val="dk1"/>
                </a:solidFill>
                <a:latin typeface="Arial"/>
                <a:ea typeface="Arial"/>
                <a:cs typeface="Arial"/>
                <a:sym typeface="Arial"/>
              </a:rPr>
              <a:t> Attendance Rate by Grade Level</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8b31fb4ee6_0_64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t/>
            </a:r>
            <a:endParaRPr/>
          </a:p>
        </p:txBody>
      </p:sp>
      <p:pic>
        <p:nvPicPr>
          <p:cNvPr id="456" name="Google Shape;456;g28b31fb4ee6_0_642"/>
          <p:cNvPicPr preferRelativeResize="0"/>
          <p:nvPr/>
        </p:nvPicPr>
        <p:blipFill rotWithShape="1">
          <a:blip r:embed="rId3">
            <a:alphaModFix/>
          </a:blip>
          <a:srcRect b="0" l="0" r="0" t="0"/>
          <a:stretch/>
        </p:blipFill>
        <p:spPr>
          <a:xfrm>
            <a:off x="0" y="0"/>
            <a:ext cx="12191999" cy="6086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A child using a computer&#10;&#10;Description automatically generated with low confidence" id="233" name="Google Shape;233;g2a8af8ac8c6_0_106"/>
          <p:cNvPicPr preferRelativeResize="0"/>
          <p:nvPr/>
        </p:nvPicPr>
        <p:blipFill rotWithShape="1">
          <a:blip r:embed="rId3">
            <a:alphaModFix/>
          </a:blip>
          <a:srcRect b="0" l="0" r="0" t="0"/>
          <a:stretch/>
        </p:blipFill>
        <p:spPr>
          <a:xfrm>
            <a:off x="1888385" y="0"/>
            <a:ext cx="10303616" cy="6085211"/>
          </a:xfrm>
          <a:prstGeom prst="rect">
            <a:avLst/>
          </a:prstGeom>
          <a:noFill/>
          <a:ln>
            <a:noFill/>
          </a:ln>
        </p:spPr>
      </p:pic>
      <p:sp>
        <p:nvSpPr>
          <p:cNvPr id="234" name="Google Shape;234;g2a8af8ac8c6_0_106"/>
          <p:cNvSpPr/>
          <p:nvPr/>
        </p:nvSpPr>
        <p:spPr>
          <a:xfrm rot="10800000">
            <a:off x="1888415" y="11"/>
            <a:ext cx="3510900" cy="6085200"/>
          </a:xfrm>
          <a:prstGeom prst="rect">
            <a:avLst/>
          </a:prstGeom>
          <a:gradFill>
            <a:gsLst>
              <a:gs pos="0">
                <a:srgbClr val="FFFFFF">
                  <a:alpha val="0"/>
                </a:srgbClr>
              </a:gs>
              <a:gs pos="100000">
                <a:schemeClr val="lt1"/>
              </a:gs>
            </a:gsLst>
            <a:lin ang="0" scaled="0"/>
          </a:gra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35" name="Google Shape;235;g2a8af8ac8c6_0_106"/>
          <p:cNvSpPr/>
          <p:nvPr/>
        </p:nvSpPr>
        <p:spPr>
          <a:xfrm>
            <a:off x="345261" y="772789"/>
            <a:ext cx="5750700" cy="5050800"/>
          </a:xfrm>
          <a:prstGeom prst="rect">
            <a:avLst/>
          </a:prstGeom>
          <a:solidFill>
            <a:schemeClr val="lt1">
              <a:alpha val="85100"/>
            </a:schemeClr>
          </a:solidFill>
          <a:ln cap="flat" cmpd="sng" w="25400">
            <a:solidFill>
              <a:srgbClr val="FCAB18"/>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36" name="Google Shape;236;g2a8af8ac8c6_0_106"/>
          <p:cNvSpPr txBox="1"/>
          <p:nvPr>
            <p:ph type="title"/>
          </p:nvPr>
        </p:nvSpPr>
        <p:spPr>
          <a:xfrm>
            <a:off x="611621" y="1909847"/>
            <a:ext cx="5484300" cy="791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Clr>
                <a:srgbClr val="FCAB18"/>
              </a:buClr>
              <a:buSzPts val="4300"/>
              <a:buFont typeface="Arial"/>
              <a:buNone/>
            </a:pPr>
            <a:r>
              <a:rPr b="1" lang="en-US" sz="4300">
                <a:solidFill>
                  <a:srgbClr val="FCAB18"/>
                </a:solidFill>
              </a:rPr>
              <a:t>EveryDay Labs:</a:t>
            </a:r>
            <a:r>
              <a:rPr lang="en-US" sz="4300"/>
              <a:t> Behavioral science is at our core </a:t>
            </a:r>
            <a:endParaRPr/>
          </a:p>
        </p:txBody>
      </p:sp>
      <p:sp>
        <p:nvSpPr>
          <p:cNvPr id="237" name="Google Shape;237;g2a8af8ac8c6_0_106"/>
          <p:cNvSpPr txBox="1"/>
          <p:nvPr>
            <p:ph idx="1" type="body"/>
          </p:nvPr>
        </p:nvSpPr>
        <p:spPr>
          <a:xfrm>
            <a:off x="526993" y="3630973"/>
            <a:ext cx="5387100" cy="2736000"/>
          </a:xfrm>
          <a:prstGeom prst="rect">
            <a:avLst/>
          </a:prstGeom>
          <a:noFill/>
          <a:ln>
            <a:noFill/>
          </a:ln>
        </p:spPr>
        <p:txBody>
          <a:bodyPr anchorCtr="0" anchor="t" bIns="60925" lIns="121900" spcFirstLastPara="1" rIns="121900" wrap="square" tIns="60925">
            <a:normAutofit/>
          </a:bodyPr>
          <a:lstStyle/>
          <a:p>
            <a:pPr indent="-476250" lvl="0" marL="609600" rtl="0" algn="l">
              <a:lnSpc>
                <a:spcPct val="120000"/>
              </a:lnSpc>
              <a:spcBef>
                <a:spcPts val="0"/>
              </a:spcBef>
              <a:spcAft>
                <a:spcPts val="0"/>
              </a:spcAft>
              <a:buClr>
                <a:schemeClr val="dk2"/>
              </a:buClr>
              <a:buSzPts val="2700"/>
              <a:buChar char="●"/>
            </a:pPr>
            <a:r>
              <a:rPr b="0" lang="en-US" sz="2300">
                <a:solidFill>
                  <a:schemeClr val="dk2"/>
                </a:solidFill>
              </a:rPr>
              <a:t>Family Communication</a:t>
            </a:r>
            <a:endParaRPr b="0" sz="2300">
              <a:solidFill>
                <a:schemeClr val="dk2"/>
              </a:solidFill>
            </a:endParaRPr>
          </a:p>
          <a:p>
            <a:pPr indent="-476250" lvl="0" marL="609600" rtl="0" algn="l">
              <a:lnSpc>
                <a:spcPct val="120000"/>
              </a:lnSpc>
              <a:spcBef>
                <a:spcPts val="0"/>
              </a:spcBef>
              <a:spcAft>
                <a:spcPts val="0"/>
              </a:spcAft>
              <a:buClr>
                <a:schemeClr val="dk2"/>
              </a:buClr>
              <a:buSzPts val="2700"/>
              <a:buChar char="●"/>
            </a:pPr>
            <a:r>
              <a:rPr b="0" lang="en-US" sz="2300">
                <a:solidFill>
                  <a:schemeClr val="dk2"/>
                </a:solidFill>
              </a:rPr>
              <a:t>Attendance</a:t>
            </a:r>
            <a:endParaRPr b="0" sz="2300">
              <a:solidFill>
                <a:schemeClr val="dk2"/>
              </a:solidFill>
            </a:endParaRPr>
          </a:p>
        </p:txBody>
      </p:sp>
      <p:pic>
        <p:nvPicPr>
          <p:cNvPr id="238" name="Google Shape;238;g2a8af8ac8c6_0_106"/>
          <p:cNvPicPr preferRelativeResize="0"/>
          <p:nvPr/>
        </p:nvPicPr>
        <p:blipFill rotWithShape="1">
          <a:blip r:embed="rId4">
            <a:alphaModFix/>
          </a:blip>
          <a:srcRect b="0" l="0" r="0" t="0"/>
          <a:stretch/>
        </p:blipFill>
        <p:spPr>
          <a:xfrm>
            <a:off x="2180375" y="250600"/>
            <a:ext cx="4943399" cy="6356775"/>
          </a:xfrm>
          <a:prstGeom prst="rect">
            <a:avLst/>
          </a:prstGeom>
          <a:noFill/>
          <a:ln cap="flat" cmpd="sng" w="9525">
            <a:solidFill>
              <a:srgbClr val="595959"/>
            </a:solidFill>
            <a:prstDash val="solid"/>
            <a:round/>
            <a:headEnd len="sm" w="sm" type="none"/>
            <a:tailEnd len="sm" w="sm" type="none"/>
          </a:ln>
        </p:spPr>
      </p:pic>
      <p:grpSp>
        <p:nvGrpSpPr>
          <p:cNvPr id="239" name="Google Shape;239;g2a8af8ac8c6_0_106"/>
          <p:cNvGrpSpPr/>
          <p:nvPr/>
        </p:nvGrpSpPr>
        <p:grpSpPr>
          <a:xfrm>
            <a:off x="4683256" y="772810"/>
            <a:ext cx="2825500" cy="5013839"/>
            <a:chOff x="4543570" y="320998"/>
            <a:chExt cx="3767334" cy="6685119"/>
          </a:xfrm>
        </p:grpSpPr>
        <p:sp>
          <p:nvSpPr>
            <p:cNvPr id="240" name="Google Shape;240;g2a8af8ac8c6_0_106"/>
            <p:cNvSpPr/>
            <p:nvPr/>
          </p:nvSpPr>
          <p:spPr>
            <a:xfrm>
              <a:off x="4728426" y="1062515"/>
              <a:ext cx="2850900" cy="4706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A close-up of a cell phone&#10;&#10;Description automatically generated with medium confidence" id="241" name="Google Shape;241;g2a8af8ac8c6_0_106"/>
            <p:cNvPicPr preferRelativeResize="0"/>
            <p:nvPr/>
          </p:nvPicPr>
          <p:blipFill rotWithShape="1">
            <a:blip r:embed="rId5">
              <a:alphaModFix/>
            </a:blip>
            <a:srcRect b="0" l="0" r="0" t="0"/>
            <a:stretch/>
          </p:blipFill>
          <p:spPr>
            <a:xfrm>
              <a:off x="4543570" y="320998"/>
              <a:ext cx="3767334" cy="668511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g28b31fb4ee6_0_648"/>
          <p:cNvPicPr preferRelativeResize="0"/>
          <p:nvPr/>
        </p:nvPicPr>
        <p:blipFill rotWithShape="1">
          <a:blip r:embed="rId3">
            <a:alphaModFix/>
          </a:blip>
          <a:srcRect b="0" l="0" r="0" t="0"/>
          <a:stretch/>
        </p:blipFill>
        <p:spPr>
          <a:xfrm>
            <a:off x="2217464" y="0"/>
            <a:ext cx="10038370" cy="6857999"/>
          </a:xfrm>
          <a:prstGeom prst="rect">
            <a:avLst/>
          </a:prstGeom>
          <a:noFill/>
          <a:ln>
            <a:noFill/>
          </a:ln>
        </p:spPr>
      </p:pic>
      <p:sp>
        <p:nvSpPr>
          <p:cNvPr id="463" name="Google Shape;463;g28b31fb4ee6_0_648"/>
          <p:cNvSpPr txBox="1"/>
          <p:nvPr/>
        </p:nvSpPr>
        <p:spPr>
          <a:xfrm>
            <a:off x="224375" y="855500"/>
            <a:ext cx="1810800" cy="1954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chemeClr val="accent2"/>
                </a:solidFill>
                <a:latin typeface="Arial"/>
                <a:ea typeface="Arial"/>
                <a:cs typeface="Arial"/>
                <a:sym typeface="Arial"/>
              </a:rPr>
              <a:t>List of Students who are in Tier 3 for Attendance</a:t>
            </a:r>
            <a:endParaRPr b="1" i="0" sz="2300" u="none" cap="none" strike="noStrike">
              <a:solidFill>
                <a:schemeClr val="accent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g28b31fb4ee6_0_654"/>
          <p:cNvPicPr preferRelativeResize="0"/>
          <p:nvPr/>
        </p:nvPicPr>
        <p:blipFill rotWithShape="1">
          <a:blip r:embed="rId3">
            <a:alphaModFix/>
          </a:blip>
          <a:srcRect b="0" l="0" r="0" t="0"/>
          <a:stretch/>
        </p:blipFill>
        <p:spPr>
          <a:xfrm>
            <a:off x="1752225" y="1409250"/>
            <a:ext cx="8559076" cy="4898750"/>
          </a:xfrm>
          <a:prstGeom prst="rect">
            <a:avLst/>
          </a:prstGeom>
          <a:noFill/>
          <a:ln cap="flat" cmpd="sng" w="9525">
            <a:solidFill>
              <a:srgbClr val="999999"/>
            </a:solidFill>
            <a:prstDash val="solid"/>
            <a:round/>
            <a:headEnd len="sm" w="sm" type="none"/>
            <a:tailEnd len="sm" w="sm" type="none"/>
          </a:ln>
        </p:spPr>
      </p:pic>
      <p:sp>
        <p:nvSpPr>
          <p:cNvPr id="469" name="Google Shape;469;g28b31fb4ee6_0_654"/>
          <p:cNvSpPr txBox="1"/>
          <p:nvPr>
            <p:ph type="title"/>
          </p:nvPr>
        </p:nvSpPr>
        <p:spPr>
          <a:xfrm>
            <a:off x="724150" y="481175"/>
            <a:ext cx="10551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Individual Student Metrics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28b31fb4ee6_0_6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Data Metrics for Quarterly Meetings</a:t>
            </a:r>
            <a:endParaRPr/>
          </a:p>
        </p:txBody>
      </p:sp>
      <p:sp>
        <p:nvSpPr>
          <p:cNvPr id="475" name="Google Shape;475;g28b31fb4ee6_0_65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87350" lvl="0" marL="457200" rtl="0" algn="l">
              <a:lnSpc>
                <a:spcPct val="80000"/>
              </a:lnSpc>
              <a:spcBef>
                <a:spcPts val="1000"/>
              </a:spcBef>
              <a:spcAft>
                <a:spcPts val="0"/>
              </a:spcAft>
              <a:buClr>
                <a:srgbClr val="505050"/>
              </a:buClr>
              <a:buSzPts val="2500"/>
              <a:buChar char="●"/>
            </a:pPr>
            <a:r>
              <a:rPr b="0" lang="en-US" sz="2500">
                <a:solidFill>
                  <a:srgbClr val="505050"/>
                </a:solidFill>
              </a:rPr>
              <a:t>Attendance rate by </a:t>
            </a:r>
            <a:r>
              <a:rPr lang="en-US" sz="2500">
                <a:solidFill>
                  <a:srgbClr val="505050"/>
                </a:solidFill>
              </a:rPr>
              <a:t>student groups/cohorts</a:t>
            </a:r>
            <a:r>
              <a:rPr b="0" lang="en-US" sz="2500">
                <a:solidFill>
                  <a:srgbClr val="505050"/>
                </a:solidFill>
              </a:rPr>
              <a:t> </a:t>
            </a:r>
            <a:endParaRPr b="0" sz="2500">
              <a:solidFill>
                <a:srgbClr val="505050"/>
              </a:solidFill>
            </a:endParaRPr>
          </a:p>
          <a:p>
            <a:pPr indent="0" lvl="0" marL="457200" rtl="0" algn="l">
              <a:lnSpc>
                <a:spcPct val="80000"/>
              </a:lnSpc>
              <a:spcBef>
                <a:spcPts val="1000"/>
              </a:spcBef>
              <a:spcAft>
                <a:spcPts val="0"/>
              </a:spcAft>
              <a:buSzPts val="1800"/>
              <a:buNone/>
            </a:pPr>
            <a:r>
              <a:t/>
            </a:r>
            <a:endParaRPr b="0" sz="2500">
              <a:solidFill>
                <a:srgbClr val="505050"/>
              </a:solidFill>
            </a:endParaRPr>
          </a:p>
          <a:p>
            <a:pPr indent="-374650" lvl="1" marL="914400" rtl="0" algn="l">
              <a:lnSpc>
                <a:spcPct val="80000"/>
              </a:lnSpc>
              <a:spcBef>
                <a:spcPts val="0"/>
              </a:spcBef>
              <a:spcAft>
                <a:spcPts val="0"/>
              </a:spcAft>
              <a:buClr>
                <a:srgbClr val="505050"/>
              </a:buClr>
              <a:buSzPts val="2300"/>
              <a:buChar char="○"/>
            </a:pPr>
            <a:r>
              <a:rPr lang="en-US" sz="2500">
                <a:solidFill>
                  <a:srgbClr val="505050"/>
                </a:solidFill>
              </a:rPr>
              <a:t>Race/Ethnicity; Gender; FRPL Status; ELL status; Etc.</a:t>
            </a:r>
            <a:endParaRPr sz="2500">
              <a:solidFill>
                <a:srgbClr val="505050"/>
              </a:solidFill>
            </a:endParaRPr>
          </a:p>
          <a:p>
            <a:pPr indent="0" lvl="0" marL="0" rtl="0" algn="l">
              <a:lnSpc>
                <a:spcPct val="80000"/>
              </a:lnSpc>
              <a:spcBef>
                <a:spcPts val="1000"/>
              </a:spcBef>
              <a:spcAft>
                <a:spcPts val="0"/>
              </a:spcAft>
              <a:buSzPts val="1800"/>
              <a:buNone/>
            </a:pPr>
            <a:r>
              <a:t/>
            </a:r>
            <a:endParaRPr b="0" sz="2500">
              <a:solidFill>
                <a:srgbClr val="505050"/>
              </a:solidFill>
            </a:endParaRPr>
          </a:p>
          <a:p>
            <a:pPr indent="-374650" lvl="0" marL="457200" rtl="0" algn="l">
              <a:lnSpc>
                <a:spcPct val="80000"/>
              </a:lnSpc>
              <a:spcBef>
                <a:spcPts val="1000"/>
              </a:spcBef>
              <a:spcAft>
                <a:spcPts val="0"/>
              </a:spcAft>
              <a:buClr>
                <a:srgbClr val="505050"/>
              </a:buClr>
              <a:buSzPts val="2300"/>
              <a:buChar char="●"/>
            </a:pPr>
            <a:r>
              <a:rPr lang="en-US" sz="2500">
                <a:solidFill>
                  <a:srgbClr val="505050"/>
                </a:solidFill>
              </a:rPr>
              <a:t>A</a:t>
            </a:r>
            <a:r>
              <a:rPr b="0" lang="en-US" sz="2500">
                <a:solidFill>
                  <a:srgbClr val="505050"/>
                </a:solidFill>
              </a:rPr>
              <a:t>ttendance rate for </a:t>
            </a:r>
            <a:r>
              <a:rPr lang="en-US" sz="2500">
                <a:solidFill>
                  <a:srgbClr val="505050"/>
                </a:solidFill>
              </a:rPr>
              <a:t>whole school per day</a:t>
            </a:r>
            <a:endParaRPr sz="2500">
              <a:solidFill>
                <a:srgbClr val="505050"/>
              </a:solidFill>
            </a:endParaRPr>
          </a:p>
          <a:p>
            <a:pPr indent="0" lvl="0" marL="457200" rtl="0" algn="l">
              <a:lnSpc>
                <a:spcPct val="80000"/>
              </a:lnSpc>
              <a:spcBef>
                <a:spcPts val="1000"/>
              </a:spcBef>
              <a:spcAft>
                <a:spcPts val="0"/>
              </a:spcAft>
              <a:buSzPts val="1800"/>
              <a:buNone/>
            </a:pPr>
            <a:r>
              <a:t/>
            </a:r>
            <a:endParaRPr b="0" sz="2500">
              <a:solidFill>
                <a:srgbClr val="505050"/>
              </a:solidFill>
            </a:endParaRPr>
          </a:p>
          <a:p>
            <a:pPr indent="-387350" lvl="0" marL="457200" rtl="0" algn="l">
              <a:lnSpc>
                <a:spcPct val="80000"/>
              </a:lnSpc>
              <a:spcBef>
                <a:spcPts val="1000"/>
              </a:spcBef>
              <a:spcAft>
                <a:spcPts val="0"/>
              </a:spcAft>
              <a:buClr>
                <a:srgbClr val="505050"/>
              </a:buClr>
              <a:buSzPts val="2500"/>
              <a:buChar char="●"/>
            </a:pPr>
            <a:r>
              <a:rPr b="0" lang="en-US" sz="2500">
                <a:solidFill>
                  <a:srgbClr val="505050"/>
                </a:solidFill>
              </a:rPr>
              <a:t>Scores on </a:t>
            </a:r>
            <a:r>
              <a:rPr lang="en-US" sz="2500">
                <a:solidFill>
                  <a:srgbClr val="505050"/>
                </a:solidFill>
              </a:rPr>
              <a:t>Attendance Self-Assessment</a:t>
            </a:r>
            <a:endParaRPr b="0" sz="2500">
              <a:solidFill>
                <a:srgbClr val="505050"/>
              </a:solidFill>
            </a:endParaRPr>
          </a:p>
          <a:p>
            <a:pPr indent="0" lvl="0" marL="0" rtl="0" algn="l">
              <a:lnSpc>
                <a:spcPct val="80000"/>
              </a:lnSpc>
              <a:spcBef>
                <a:spcPts val="1000"/>
              </a:spcBef>
              <a:spcAft>
                <a:spcPts val="0"/>
              </a:spcAft>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8b31fb4ee6_0_664"/>
          <p:cNvSpPr txBox="1"/>
          <p:nvPr>
            <p:ph type="title"/>
          </p:nvPr>
        </p:nvSpPr>
        <p:spPr>
          <a:xfrm>
            <a:off x="560400" y="74467"/>
            <a:ext cx="113607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Data by Subgroups</a:t>
            </a:r>
            <a:endParaRPr/>
          </a:p>
        </p:txBody>
      </p:sp>
      <p:pic>
        <p:nvPicPr>
          <p:cNvPr id="481" name="Google Shape;481;g28b31fb4ee6_0_664"/>
          <p:cNvPicPr preferRelativeResize="0"/>
          <p:nvPr/>
        </p:nvPicPr>
        <p:blipFill rotWithShape="1">
          <a:blip r:embed="rId3">
            <a:alphaModFix/>
          </a:blip>
          <a:srcRect b="6605" l="0" r="0" t="6596"/>
          <a:stretch/>
        </p:blipFill>
        <p:spPr>
          <a:xfrm>
            <a:off x="50662" y="922125"/>
            <a:ext cx="12090675" cy="5262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8b31fb4ee6_0_6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t/>
            </a:r>
            <a:endParaRPr/>
          </a:p>
        </p:txBody>
      </p:sp>
      <p:sp>
        <p:nvSpPr>
          <p:cNvPr id="488" name="Google Shape;488;g28b31fb4ee6_0_66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p:txBody>
      </p:sp>
      <p:pic>
        <p:nvPicPr>
          <p:cNvPr id="489" name="Google Shape;489;g28b31fb4ee6_0_669"/>
          <p:cNvPicPr preferRelativeResize="0"/>
          <p:nvPr/>
        </p:nvPicPr>
        <p:blipFill rotWithShape="1">
          <a:blip r:embed="rId3">
            <a:alphaModFix/>
          </a:blip>
          <a:srcRect b="0" l="0" r="0" t="0"/>
          <a:stretch/>
        </p:blipFill>
        <p:spPr>
          <a:xfrm>
            <a:off x="115000" y="239337"/>
            <a:ext cx="12191998" cy="61061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8b31fb4ee6_0_67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t>To Consider…</a:t>
            </a:r>
            <a:endParaRPr/>
          </a:p>
        </p:txBody>
      </p:sp>
      <p:sp>
        <p:nvSpPr>
          <p:cNvPr id="495" name="Google Shape;495;g28b31fb4ee6_0_67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b="0" sz="3100">
              <a:solidFill>
                <a:srgbClr val="505050"/>
              </a:solidFill>
            </a:endParaRPr>
          </a:p>
          <a:p>
            <a:pPr indent="-425450" lvl="0" marL="457200" rtl="0" algn="l">
              <a:lnSpc>
                <a:spcPct val="90000"/>
              </a:lnSpc>
              <a:spcBef>
                <a:spcPts val="0"/>
              </a:spcBef>
              <a:spcAft>
                <a:spcPts val="0"/>
              </a:spcAft>
              <a:buClr>
                <a:srgbClr val="505050"/>
              </a:buClr>
              <a:buSzPts val="3100"/>
              <a:buChar char="-"/>
            </a:pPr>
            <a:r>
              <a:rPr b="0" lang="en-US" sz="3100">
                <a:solidFill>
                  <a:srgbClr val="505050"/>
                </a:solidFill>
              </a:rPr>
              <a:t>How can you get access to </a:t>
            </a:r>
            <a:r>
              <a:rPr lang="en-US" sz="3100">
                <a:solidFill>
                  <a:srgbClr val="505050"/>
                </a:solidFill>
              </a:rPr>
              <a:t>this type of data</a:t>
            </a:r>
            <a:r>
              <a:rPr b="0" lang="en-US" sz="3100">
                <a:solidFill>
                  <a:srgbClr val="505050"/>
                </a:solidFill>
              </a:rPr>
              <a:t>? </a:t>
            </a:r>
            <a:endParaRPr b="0" sz="3100">
              <a:solidFill>
                <a:srgbClr val="505050"/>
              </a:solidFill>
            </a:endParaRPr>
          </a:p>
          <a:p>
            <a:pPr indent="0" lvl="0" marL="0" rtl="0" algn="l">
              <a:lnSpc>
                <a:spcPct val="115000"/>
              </a:lnSpc>
              <a:spcBef>
                <a:spcPts val="0"/>
              </a:spcBef>
              <a:spcAft>
                <a:spcPts val="0"/>
              </a:spcAft>
              <a:buSzPts val="1800"/>
              <a:buNone/>
            </a:pPr>
            <a:r>
              <a:t/>
            </a:r>
            <a:endParaRPr b="0" sz="3000">
              <a:solidFill>
                <a:srgbClr val="505050"/>
              </a:solidFill>
            </a:endParaRPr>
          </a:p>
          <a:p>
            <a:pPr indent="0" lvl="0" marL="457200" rtl="0" algn="l">
              <a:lnSpc>
                <a:spcPct val="115000"/>
              </a:lnSpc>
              <a:spcBef>
                <a:spcPts val="0"/>
              </a:spcBef>
              <a:spcAft>
                <a:spcPts val="0"/>
              </a:spcAft>
              <a:buSzPts val="1800"/>
              <a:buNone/>
            </a:pPr>
            <a:r>
              <a:t/>
            </a:r>
            <a:endParaRPr b="0" sz="3000">
              <a:solidFill>
                <a:srgbClr val="505050"/>
              </a:solidFill>
            </a:endParaRPr>
          </a:p>
          <a:p>
            <a:pPr indent="-419100" lvl="0" marL="457200" rtl="0" algn="l">
              <a:lnSpc>
                <a:spcPct val="115000"/>
              </a:lnSpc>
              <a:spcBef>
                <a:spcPts val="0"/>
              </a:spcBef>
              <a:spcAft>
                <a:spcPts val="0"/>
              </a:spcAft>
              <a:buClr>
                <a:srgbClr val="505050"/>
              </a:buClr>
              <a:buSzPts val="3000"/>
              <a:buChar char="-"/>
            </a:pPr>
            <a:r>
              <a:rPr b="0" lang="en-US" sz="3000">
                <a:solidFill>
                  <a:srgbClr val="505050"/>
                </a:solidFill>
              </a:rPr>
              <a:t>What additional data do you want to see/pull? </a:t>
            </a:r>
            <a:endParaRPr b="0" sz="3000">
              <a:solidFill>
                <a:srgbClr val="505050"/>
              </a:solidFill>
            </a:endParaRPr>
          </a:p>
          <a:p>
            <a:pPr indent="0" lvl="0" marL="0" rtl="0" algn="l">
              <a:lnSpc>
                <a:spcPct val="90000"/>
              </a:lnSpc>
              <a:spcBef>
                <a:spcPts val="1000"/>
              </a:spcBef>
              <a:spcAft>
                <a:spcPts val="0"/>
              </a:spcAft>
              <a:buSzPts val="1800"/>
              <a:buNone/>
            </a:pPr>
            <a:r>
              <a:t/>
            </a:r>
            <a:endParaRPr b="0" sz="3100">
              <a:solidFill>
                <a:srgbClr val="505050"/>
              </a:solidFill>
            </a:endParaRPr>
          </a:p>
          <a:p>
            <a:pPr indent="0" lvl="0" marL="0" rtl="0" algn="l">
              <a:lnSpc>
                <a:spcPct val="90000"/>
              </a:lnSpc>
              <a:spcBef>
                <a:spcPts val="1000"/>
              </a:spcBef>
              <a:spcAft>
                <a:spcPts val="0"/>
              </a:spcAft>
              <a:buSzPts val="1800"/>
              <a:buNone/>
            </a:pPr>
            <a:r>
              <a:t/>
            </a:r>
            <a:endParaRPr b="0" sz="3100">
              <a:solidFill>
                <a:srgbClr val="50505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28b31fb4ee6_0_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t>Final Reflection</a:t>
            </a:r>
            <a:endParaRPr/>
          </a:p>
        </p:txBody>
      </p:sp>
      <p:sp>
        <p:nvSpPr>
          <p:cNvPr id="501" name="Google Shape;501;g28b31fb4ee6_0_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SzPts val="1800"/>
              <a:buNone/>
            </a:pPr>
            <a:r>
              <a:t/>
            </a:r>
            <a:endParaRPr sz="3100">
              <a:solidFill>
                <a:srgbClr val="505050"/>
              </a:solidFill>
            </a:endParaRPr>
          </a:p>
          <a:p>
            <a:pPr indent="0" lvl="0" marL="0" rtl="0" algn="ctr">
              <a:lnSpc>
                <a:spcPct val="115000"/>
              </a:lnSpc>
              <a:spcBef>
                <a:spcPts val="0"/>
              </a:spcBef>
              <a:spcAft>
                <a:spcPts val="0"/>
              </a:spcAft>
              <a:buSzPts val="1946"/>
              <a:buNone/>
            </a:pPr>
            <a:r>
              <a:rPr lang="en-US" sz="3300">
                <a:solidFill>
                  <a:srgbClr val="505050"/>
                </a:solidFill>
              </a:rPr>
              <a:t>Review your rubric and choose two areas that you will work to improve over the next month.</a:t>
            </a:r>
            <a:endParaRPr sz="3300">
              <a:solidFill>
                <a:srgbClr val="505050"/>
              </a:solidFill>
            </a:endParaRPr>
          </a:p>
          <a:p>
            <a:pPr indent="0" lvl="0" marL="0" rtl="0" algn="ctr">
              <a:lnSpc>
                <a:spcPct val="115000"/>
              </a:lnSpc>
              <a:spcBef>
                <a:spcPts val="0"/>
              </a:spcBef>
              <a:spcAft>
                <a:spcPts val="0"/>
              </a:spcAft>
              <a:buSzPts val="1946"/>
              <a:buNone/>
            </a:pPr>
            <a:r>
              <a:t/>
            </a:r>
            <a:endParaRPr sz="3300">
              <a:solidFill>
                <a:srgbClr val="505050"/>
              </a:solidFill>
            </a:endParaRPr>
          </a:p>
          <a:p>
            <a:pPr indent="0" lvl="0" marL="0" rtl="0" algn="ctr">
              <a:lnSpc>
                <a:spcPct val="115000"/>
              </a:lnSpc>
              <a:spcBef>
                <a:spcPts val="0"/>
              </a:spcBef>
              <a:spcAft>
                <a:spcPts val="0"/>
              </a:spcAft>
              <a:buSzPts val="1946"/>
              <a:buNone/>
            </a:pPr>
            <a:r>
              <a:rPr lang="en-US" sz="3300">
                <a:solidFill>
                  <a:srgbClr val="505050"/>
                </a:solidFill>
              </a:rPr>
              <a:t>Add to the chat. </a:t>
            </a:r>
            <a:endParaRPr sz="3300">
              <a:solidFill>
                <a:srgbClr val="50505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2618f0903be_0_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Please Share Feedback! </a:t>
            </a:r>
            <a:endParaRPr/>
          </a:p>
        </p:txBody>
      </p:sp>
      <p:sp>
        <p:nvSpPr>
          <p:cNvPr id="508" name="Google Shape;508;g2618f0903be_0_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1000"/>
              </a:spcBef>
              <a:spcAft>
                <a:spcPts val="0"/>
              </a:spcAft>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Please take the survey</a:t>
            </a:r>
            <a:r>
              <a:rPr lang="en-US" sz="3300"/>
              <a:t>: </a:t>
            </a:r>
            <a:endParaRPr sz="33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513" name="Shape 513"/>
        <p:cNvGrpSpPr/>
        <p:nvPr/>
      </p:nvGrpSpPr>
      <p:grpSpPr>
        <a:xfrm>
          <a:off x="0" y="0"/>
          <a:ext cx="0" cy="0"/>
          <a:chOff x="0" y="0"/>
          <a:chExt cx="0" cy="0"/>
        </a:xfrm>
      </p:grpSpPr>
      <p:pic>
        <p:nvPicPr>
          <p:cNvPr descr="Shape, circle&#10;&#10;Description automatically generated" id="514" name="Google Shape;514;g28b31fb4ee6_0_329"/>
          <p:cNvPicPr preferRelativeResize="0"/>
          <p:nvPr/>
        </p:nvPicPr>
        <p:blipFill rotWithShape="1">
          <a:blip r:embed="rId3">
            <a:alphaModFix/>
          </a:blip>
          <a:srcRect b="0" l="0" r="0" t="0"/>
          <a:stretch/>
        </p:blipFill>
        <p:spPr>
          <a:xfrm>
            <a:off x="1990457" y="3"/>
            <a:ext cx="8569733" cy="7788842"/>
          </a:xfrm>
          <a:prstGeom prst="rect">
            <a:avLst/>
          </a:prstGeom>
          <a:noFill/>
          <a:ln>
            <a:noFill/>
          </a:ln>
        </p:spPr>
      </p:pic>
      <p:sp>
        <p:nvSpPr>
          <p:cNvPr id="515" name="Google Shape;515;g28b31fb4ee6_0_329"/>
          <p:cNvSpPr txBox="1"/>
          <p:nvPr/>
        </p:nvSpPr>
        <p:spPr>
          <a:xfrm>
            <a:off x="2768599" y="2301859"/>
            <a:ext cx="6654900" cy="2570400"/>
          </a:xfrm>
          <a:prstGeom prst="rect">
            <a:avLst/>
          </a:prstGeom>
          <a:noFill/>
          <a:ln>
            <a:noFill/>
          </a:ln>
        </p:spPr>
        <p:txBody>
          <a:bodyPr anchorCtr="0" anchor="ctr" bIns="45700" lIns="91425" spcFirstLastPara="1" rIns="91425" wrap="square" tIns="2743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For More Information, Contact: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lang="en-US" sz="3200">
                <a:solidFill>
                  <a:schemeClr val="lt1"/>
                </a:solidFill>
              </a:rPr>
              <a:t>Emily Orngard: </a:t>
            </a:r>
            <a:r>
              <a:rPr b="1" lang="en-US" sz="3200">
                <a:solidFill>
                  <a:schemeClr val="lt1"/>
                </a:solidFill>
                <a:uFill>
                  <a:noFill/>
                </a:uFill>
                <a:hlinkClick r:id="rId4">
                  <a:extLst>
                    <a:ext uri="{A12FA001-AC4F-418D-AE19-62706E023703}">
                      <ahyp:hlinkClr val="tx"/>
                    </a:ext>
                  </a:extLst>
                </a:hlinkClick>
              </a:rPr>
              <a:t>emily@everydaylabs.com</a:t>
            </a:r>
            <a:r>
              <a:rPr b="1" lang="en-US" sz="3200">
                <a:solidFill>
                  <a:schemeClr val="lt1"/>
                </a:solidFill>
              </a:rPr>
              <a:t> </a:t>
            </a:r>
            <a:endParaRPr b="1" i="0" sz="1400" cap="none" strike="noStrike">
              <a:solidFill>
                <a:schemeClr val="lt1"/>
              </a:solidFill>
            </a:endParaRPr>
          </a:p>
          <a:p>
            <a:pPr indent="0" lvl="0" marL="0" marR="0" rtl="0" algn="ctr">
              <a:lnSpc>
                <a:spcPct val="10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A picture containing logo&#10;&#10;Description automatically generated" id="516" name="Google Shape;516;g28b31fb4ee6_0_329"/>
          <p:cNvPicPr preferRelativeResize="0"/>
          <p:nvPr/>
        </p:nvPicPr>
        <p:blipFill rotWithShape="1">
          <a:blip r:embed="rId5">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61016bd319_0_8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Today’s Focus</a:t>
            </a:r>
            <a:endParaRPr/>
          </a:p>
        </p:txBody>
      </p:sp>
      <p:sp>
        <p:nvSpPr>
          <p:cNvPr id="248" name="Google Shape;248;g161016bd319_0_825"/>
          <p:cNvSpPr txBox="1"/>
          <p:nvPr>
            <p:ph idx="1" type="body"/>
          </p:nvPr>
        </p:nvSpPr>
        <p:spPr>
          <a:xfrm>
            <a:off x="838200" y="1569350"/>
            <a:ext cx="108543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Clr>
                <a:srgbClr val="696969"/>
              </a:buClr>
              <a:buSzPts val="1800"/>
              <a:buAutoNum type="arabicPeriod"/>
            </a:pPr>
            <a:r>
              <a:rPr b="1" lang="en-US">
                <a:solidFill>
                  <a:srgbClr val="696969"/>
                </a:solidFill>
              </a:rPr>
              <a:t>Chronic Absenteeism: </a:t>
            </a:r>
            <a:r>
              <a:rPr lang="en-US">
                <a:solidFill>
                  <a:srgbClr val="696969"/>
                </a:solidFill>
              </a:rPr>
              <a:t>What is it and why do we care?</a:t>
            </a:r>
            <a:endParaRPr>
              <a:solidFill>
                <a:srgbClr val="696969"/>
              </a:solidFill>
            </a:endParaRPr>
          </a:p>
          <a:p>
            <a:pPr indent="0" lvl="0" marL="914400" rtl="0" algn="l">
              <a:lnSpc>
                <a:spcPct val="115000"/>
              </a:lnSpc>
              <a:spcBef>
                <a:spcPts val="0"/>
              </a:spcBef>
              <a:spcAft>
                <a:spcPts val="0"/>
              </a:spcAft>
              <a:buNone/>
            </a:pPr>
            <a:r>
              <a:t/>
            </a:r>
            <a:endParaRPr>
              <a:solidFill>
                <a:srgbClr val="696969"/>
              </a:solidFill>
            </a:endParaRPr>
          </a:p>
          <a:p>
            <a:pPr indent="-342900" lvl="0" marL="457200" rtl="0" algn="l">
              <a:lnSpc>
                <a:spcPct val="115000"/>
              </a:lnSpc>
              <a:spcBef>
                <a:spcPts val="0"/>
              </a:spcBef>
              <a:spcAft>
                <a:spcPts val="0"/>
              </a:spcAft>
              <a:buClr>
                <a:srgbClr val="696969"/>
              </a:buClr>
              <a:buSzPts val="1800"/>
              <a:buAutoNum type="arabicPeriod"/>
            </a:pPr>
            <a:r>
              <a:rPr b="1" lang="en-US">
                <a:solidFill>
                  <a:srgbClr val="696969"/>
                </a:solidFill>
              </a:rPr>
              <a:t>Setting school-level expectations </a:t>
            </a:r>
            <a:endParaRPr b="1">
              <a:solidFill>
                <a:srgbClr val="696969"/>
              </a:solidFill>
            </a:endParaRPr>
          </a:p>
          <a:p>
            <a:pPr indent="-342900" lvl="1" marL="914400" rtl="0" algn="l">
              <a:lnSpc>
                <a:spcPct val="115000"/>
              </a:lnSpc>
              <a:spcBef>
                <a:spcPts val="0"/>
              </a:spcBef>
              <a:spcAft>
                <a:spcPts val="0"/>
              </a:spcAft>
              <a:buClr>
                <a:srgbClr val="696969"/>
              </a:buClr>
              <a:buSzPts val="1800"/>
              <a:buChar char="•"/>
            </a:pPr>
            <a:r>
              <a:rPr lang="en-US">
                <a:solidFill>
                  <a:srgbClr val="696969"/>
                </a:solidFill>
              </a:rPr>
              <a:t>Taking a systemic approach to attendance </a:t>
            </a:r>
            <a:endParaRPr>
              <a:solidFill>
                <a:srgbClr val="696969"/>
              </a:solidFill>
            </a:endParaRPr>
          </a:p>
          <a:p>
            <a:pPr indent="-342900" lvl="1" marL="914400" rtl="0" algn="l">
              <a:lnSpc>
                <a:spcPct val="115000"/>
              </a:lnSpc>
              <a:spcBef>
                <a:spcPts val="0"/>
              </a:spcBef>
              <a:spcAft>
                <a:spcPts val="0"/>
              </a:spcAft>
              <a:buClr>
                <a:srgbClr val="696969"/>
              </a:buClr>
              <a:buSzPts val="1800"/>
              <a:buChar char="•"/>
            </a:pPr>
            <a:r>
              <a:rPr lang="en-US">
                <a:solidFill>
                  <a:srgbClr val="696969"/>
                </a:solidFill>
              </a:rPr>
              <a:t>Creating effective attendance teams</a:t>
            </a:r>
            <a:endParaRPr>
              <a:solidFill>
                <a:srgbClr val="696969"/>
              </a:solidFill>
            </a:endParaRPr>
          </a:p>
          <a:p>
            <a:pPr indent="0" lvl="0" marL="457200" rtl="0" algn="l">
              <a:lnSpc>
                <a:spcPct val="115000"/>
              </a:lnSpc>
              <a:spcBef>
                <a:spcPts val="0"/>
              </a:spcBef>
              <a:spcAft>
                <a:spcPts val="0"/>
              </a:spcAft>
              <a:buSzPts val="1800"/>
              <a:buNone/>
            </a:pPr>
            <a:r>
              <a:t/>
            </a:r>
            <a:endParaRPr>
              <a:solidFill>
                <a:srgbClr val="696969"/>
              </a:solidFill>
            </a:endParaRPr>
          </a:p>
          <a:p>
            <a:pPr indent="0" lvl="0" marL="0" rtl="0" algn="l">
              <a:lnSpc>
                <a:spcPct val="115000"/>
              </a:lnSpc>
              <a:spcBef>
                <a:spcPts val="0"/>
              </a:spcBef>
              <a:spcAft>
                <a:spcPts val="0"/>
              </a:spcAft>
              <a:buSzPts val="1800"/>
              <a:buNone/>
            </a:pPr>
            <a:r>
              <a:t/>
            </a:r>
            <a:endParaRPr>
              <a:solidFill>
                <a:srgbClr val="69696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1daa7a5dd0_0_243"/>
          <p:cNvSpPr txBox="1"/>
          <p:nvPr>
            <p:ph type="title"/>
          </p:nvPr>
        </p:nvSpPr>
        <p:spPr>
          <a:xfrm>
            <a:off x="361800" y="351333"/>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93433"/>
              <a:buNone/>
            </a:pPr>
            <a:r>
              <a:rPr lang="en-US"/>
              <a:t>Supports for Students</a:t>
            </a:r>
            <a:endParaRPr/>
          </a:p>
        </p:txBody>
      </p:sp>
      <p:sp>
        <p:nvSpPr>
          <p:cNvPr id="254" name="Google Shape;254;g21daa7a5dd0_0_243"/>
          <p:cNvSpPr/>
          <p:nvPr/>
        </p:nvSpPr>
        <p:spPr>
          <a:xfrm>
            <a:off x="913100" y="1664025"/>
            <a:ext cx="29688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Accelerated Learning</a:t>
            </a:r>
            <a:endParaRPr b="0" i="0" sz="2100" u="none" cap="none" strike="noStrike">
              <a:solidFill>
                <a:schemeClr val="accent2"/>
              </a:solidFill>
              <a:latin typeface="Arial"/>
              <a:ea typeface="Arial"/>
              <a:cs typeface="Arial"/>
              <a:sym typeface="Arial"/>
            </a:endParaRPr>
          </a:p>
        </p:txBody>
      </p:sp>
      <p:sp>
        <p:nvSpPr>
          <p:cNvPr id="255" name="Google Shape;255;g21daa7a5dd0_0_243"/>
          <p:cNvSpPr/>
          <p:nvPr/>
        </p:nvSpPr>
        <p:spPr>
          <a:xfrm>
            <a:off x="9266050" y="1423233"/>
            <a:ext cx="27837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Community Resources</a:t>
            </a:r>
            <a:endParaRPr b="0" i="0" sz="2100" u="none" cap="none" strike="noStrike">
              <a:solidFill>
                <a:schemeClr val="accent2"/>
              </a:solidFill>
              <a:latin typeface="Arial"/>
              <a:ea typeface="Arial"/>
              <a:cs typeface="Arial"/>
              <a:sym typeface="Arial"/>
            </a:endParaRPr>
          </a:p>
        </p:txBody>
      </p:sp>
      <p:sp>
        <p:nvSpPr>
          <p:cNvPr id="256" name="Google Shape;256;g21daa7a5dd0_0_243"/>
          <p:cNvSpPr/>
          <p:nvPr/>
        </p:nvSpPr>
        <p:spPr>
          <a:xfrm>
            <a:off x="4851750" y="3748217"/>
            <a:ext cx="27837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Safe Environments</a:t>
            </a:r>
            <a:endParaRPr b="0" i="0" sz="2100" u="none" cap="none" strike="noStrike">
              <a:solidFill>
                <a:schemeClr val="accent2"/>
              </a:solidFill>
              <a:latin typeface="Arial"/>
              <a:ea typeface="Arial"/>
              <a:cs typeface="Arial"/>
              <a:sym typeface="Arial"/>
            </a:endParaRPr>
          </a:p>
        </p:txBody>
      </p:sp>
      <p:sp>
        <p:nvSpPr>
          <p:cNvPr id="257" name="Google Shape;257;g21daa7a5dd0_0_243"/>
          <p:cNvSpPr/>
          <p:nvPr/>
        </p:nvSpPr>
        <p:spPr>
          <a:xfrm>
            <a:off x="6179775" y="414933"/>
            <a:ext cx="27837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Social Emotional Supports </a:t>
            </a:r>
            <a:endParaRPr b="0" i="0" sz="2100" u="none" cap="none" strike="noStrike">
              <a:solidFill>
                <a:schemeClr val="accent2"/>
              </a:solidFill>
              <a:latin typeface="Arial"/>
              <a:ea typeface="Arial"/>
              <a:cs typeface="Arial"/>
              <a:sym typeface="Arial"/>
            </a:endParaRPr>
          </a:p>
        </p:txBody>
      </p:sp>
      <p:sp>
        <p:nvSpPr>
          <p:cNvPr id="258" name="Google Shape;258;g21daa7a5dd0_0_243"/>
          <p:cNvSpPr/>
          <p:nvPr/>
        </p:nvSpPr>
        <p:spPr>
          <a:xfrm>
            <a:off x="1638517" y="3133467"/>
            <a:ext cx="27837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HealthCare Solutions</a:t>
            </a:r>
            <a:endParaRPr b="0" i="0" sz="2100" u="none" cap="none" strike="noStrike">
              <a:solidFill>
                <a:schemeClr val="accent2"/>
              </a:solidFill>
              <a:latin typeface="Arial"/>
              <a:ea typeface="Arial"/>
              <a:cs typeface="Arial"/>
              <a:sym typeface="Arial"/>
            </a:endParaRPr>
          </a:p>
        </p:txBody>
      </p:sp>
      <p:sp>
        <p:nvSpPr>
          <p:cNvPr id="259" name="Google Shape;259;g21daa7a5dd0_0_243"/>
          <p:cNvSpPr/>
          <p:nvPr/>
        </p:nvSpPr>
        <p:spPr>
          <a:xfrm>
            <a:off x="8703983" y="3017250"/>
            <a:ext cx="27837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Teacher Effectiveness </a:t>
            </a:r>
            <a:endParaRPr b="0" i="0" sz="2100" u="none" cap="none" strike="noStrike">
              <a:solidFill>
                <a:schemeClr val="accent2"/>
              </a:solidFill>
              <a:latin typeface="Arial"/>
              <a:ea typeface="Arial"/>
              <a:cs typeface="Arial"/>
              <a:sym typeface="Arial"/>
            </a:endParaRPr>
          </a:p>
        </p:txBody>
      </p:sp>
      <p:sp>
        <p:nvSpPr>
          <p:cNvPr id="260" name="Google Shape;260;g21daa7a5dd0_0_243"/>
          <p:cNvSpPr/>
          <p:nvPr/>
        </p:nvSpPr>
        <p:spPr>
          <a:xfrm>
            <a:off x="5537713" y="2222750"/>
            <a:ext cx="2425500" cy="10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accent2"/>
                </a:solidFill>
                <a:latin typeface="Arial"/>
                <a:ea typeface="Arial"/>
                <a:cs typeface="Arial"/>
                <a:sym typeface="Arial"/>
              </a:rPr>
              <a:t>On Time Graduation </a:t>
            </a:r>
            <a:endParaRPr b="0" i="0" sz="2100" u="none" cap="none" strike="noStrike">
              <a:solidFill>
                <a:schemeClr val="accent2"/>
              </a:solidFill>
              <a:latin typeface="Arial"/>
              <a:ea typeface="Arial"/>
              <a:cs typeface="Arial"/>
              <a:sym typeface="Arial"/>
            </a:endParaRPr>
          </a:p>
        </p:txBody>
      </p:sp>
      <p:sp>
        <p:nvSpPr>
          <p:cNvPr id="261" name="Google Shape;261;g21daa7a5dd0_0_243"/>
          <p:cNvSpPr/>
          <p:nvPr/>
        </p:nvSpPr>
        <p:spPr>
          <a:xfrm>
            <a:off x="844650" y="4780600"/>
            <a:ext cx="11030700" cy="12909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60960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ATTENDANCE</a:t>
            </a:r>
            <a:endParaRPr b="1" i="0" sz="45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EFAF1"/>
            </a:gs>
            <a:gs pos="17000">
              <a:srgbClr val="C0F5FE"/>
            </a:gs>
            <a:gs pos="43000">
              <a:srgbClr val="43E0FF"/>
            </a:gs>
            <a:gs pos="80000">
              <a:schemeClr val="accent2"/>
            </a:gs>
            <a:gs pos="100000">
              <a:schemeClr val="accent2"/>
            </a:gs>
          </a:gsLst>
          <a:path path="circle">
            <a:fillToRect b="100%" r="100%"/>
          </a:path>
          <a:tileRect l="-100%" t="-100%"/>
        </a:gradFill>
      </p:bgPr>
    </p:bg>
    <p:spTree>
      <p:nvGrpSpPr>
        <p:cNvPr id="266" name="Shape 266"/>
        <p:cNvGrpSpPr/>
        <p:nvPr/>
      </p:nvGrpSpPr>
      <p:grpSpPr>
        <a:xfrm>
          <a:off x="0" y="0"/>
          <a:ext cx="0" cy="0"/>
          <a:chOff x="0" y="0"/>
          <a:chExt cx="0" cy="0"/>
        </a:xfrm>
      </p:grpSpPr>
      <p:pic>
        <p:nvPicPr>
          <p:cNvPr descr="Shape, circle&#10;&#10;Description automatically generated" id="267" name="Google Shape;267;g255517fc90a_0_406"/>
          <p:cNvPicPr preferRelativeResize="0"/>
          <p:nvPr/>
        </p:nvPicPr>
        <p:blipFill rotWithShape="1">
          <a:blip r:embed="rId3">
            <a:alphaModFix/>
          </a:blip>
          <a:srcRect b="0" l="0" r="0" t="0"/>
          <a:stretch/>
        </p:blipFill>
        <p:spPr>
          <a:xfrm>
            <a:off x="1990457" y="3"/>
            <a:ext cx="8569733" cy="7788842"/>
          </a:xfrm>
          <a:prstGeom prst="rect">
            <a:avLst/>
          </a:prstGeom>
          <a:noFill/>
          <a:ln>
            <a:noFill/>
          </a:ln>
        </p:spPr>
      </p:pic>
      <p:sp>
        <p:nvSpPr>
          <p:cNvPr id="268" name="Google Shape;268;g255517fc90a_0_406"/>
          <p:cNvSpPr txBox="1"/>
          <p:nvPr/>
        </p:nvSpPr>
        <p:spPr>
          <a:xfrm>
            <a:off x="2768549" y="1720834"/>
            <a:ext cx="6654900" cy="2016300"/>
          </a:xfrm>
          <a:prstGeom prst="rect">
            <a:avLst/>
          </a:prstGeom>
          <a:noFill/>
          <a:ln>
            <a:noFill/>
          </a:ln>
        </p:spPr>
        <p:txBody>
          <a:bodyPr anchorCtr="0" anchor="ctr" bIns="45700" lIns="91425" spcFirstLastPara="1" rIns="91425" wrap="square" tIns="274300">
            <a:spAutoFit/>
          </a:bodyPr>
          <a:lstStyle/>
          <a:p>
            <a:pPr indent="0" lvl="0" marL="0" marR="0" rtl="0" algn="ctr">
              <a:lnSpc>
                <a:spcPct val="100000"/>
              </a:lnSpc>
              <a:spcBef>
                <a:spcPts val="0"/>
              </a:spcBef>
              <a:spcAft>
                <a:spcPts val="0"/>
              </a:spcAft>
              <a:buClr>
                <a:srgbClr val="000000"/>
              </a:buClr>
              <a:buSzPts val="1800"/>
              <a:buFont typeface="Arial"/>
              <a:buNone/>
            </a:pPr>
            <a:r>
              <a:rPr b="1" i="0" lang="en-US" sz="5500" u="none" cap="none" strike="noStrike">
                <a:solidFill>
                  <a:schemeClr val="lt1"/>
                </a:solidFill>
                <a:latin typeface="Arial"/>
                <a:ea typeface="Arial"/>
                <a:cs typeface="Arial"/>
                <a:sym typeface="Arial"/>
              </a:rPr>
              <a:t>A Systemic Approach</a:t>
            </a:r>
            <a:endParaRPr b="0" i="0" sz="4100" u="none" cap="none" strike="noStrike">
              <a:solidFill>
                <a:schemeClr val="dk1"/>
              </a:solidFill>
              <a:latin typeface="Arial"/>
              <a:ea typeface="Arial"/>
              <a:cs typeface="Arial"/>
              <a:sym typeface="Arial"/>
            </a:endParaRPr>
          </a:p>
        </p:txBody>
      </p:sp>
      <p:pic>
        <p:nvPicPr>
          <p:cNvPr descr="A picture containing logo&#10;&#10;Description automatically generated" id="269" name="Google Shape;269;g255517fc90a_0_406"/>
          <p:cNvPicPr preferRelativeResize="0"/>
          <p:nvPr/>
        </p:nvPicPr>
        <p:blipFill rotWithShape="1">
          <a:blip r:embed="rId4">
            <a:alphaModFix/>
          </a:blip>
          <a:srcRect b="0" l="0" r="0" t="0"/>
          <a:stretch/>
        </p:blipFill>
        <p:spPr>
          <a:xfrm>
            <a:off x="4396317" y="5087808"/>
            <a:ext cx="3399367" cy="12048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5C6"/>
        </a:solidFill>
      </p:bgPr>
    </p:bg>
    <p:spTree>
      <p:nvGrpSpPr>
        <p:cNvPr id="273" name="Shape 273"/>
        <p:cNvGrpSpPr/>
        <p:nvPr/>
      </p:nvGrpSpPr>
      <p:grpSpPr>
        <a:xfrm>
          <a:off x="0" y="0"/>
          <a:ext cx="0" cy="0"/>
          <a:chOff x="0" y="0"/>
          <a:chExt cx="0" cy="0"/>
        </a:xfrm>
      </p:grpSpPr>
      <p:sp>
        <p:nvSpPr>
          <p:cNvPr id="274" name="Google Shape;274;g25631b6d2d7_0_96"/>
          <p:cNvSpPr txBox="1"/>
          <p:nvPr>
            <p:ph type="title"/>
          </p:nvPr>
        </p:nvSpPr>
        <p:spPr>
          <a:xfrm>
            <a:off x="1290825" y="843925"/>
            <a:ext cx="3003000" cy="4376700"/>
          </a:xfrm>
          <a:prstGeom prst="rect">
            <a:avLst/>
          </a:prstGeom>
          <a:noFill/>
          <a:ln>
            <a:noFill/>
          </a:ln>
          <a:effectLst>
            <a:outerShdw blurRad="50800" rotWithShape="0" algn="tl" dir="2700000" dist="38100">
              <a:schemeClr val="accent5">
                <a:alpha val="40000"/>
              </a:schemeClr>
            </a:outerShdw>
          </a:effectLst>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Arial"/>
              <a:buNone/>
            </a:pPr>
            <a:r>
              <a:rPr b="1" lang="en-US" sz="3300">
                <a:solidFill>
                  <a:srgbClr val="00A5C6"/>
                </a:solidFill>
              </a:rPr>
              <a:t>Three Attendance Metrics </a:t>
            </a:r>
            <a:endParaRPr sz="4900">
              <a:solidFill>
                <a:srgbClr val="00A5C6"/>
              </a:solidFill>
            </a:endParaRPr>
          </a:p>
        </p:txBody>
      </p:sp>
      <p:sp>
        <p:nvSpPr>
          <p:cNvPr id="275" name="Google Shape;275;g25631b6d2d7_0_96"/>
          <p:cNvSpPr/>
          <p:nvPr/>
        </p:nvSpPr>
        <p:spPr>
          <a:xfrm>
            <a:off x="4907636" y="0"/>
            <a:ext cx="7281316" cy="6858000"/>
          </a:xfrm>
          <a:custGeom>
            <a:rect b="b" l="l" r="r" t="t"/>
            <a:pathLst>
              <a:path extrusionOk="0" h="6858000" w="7281316">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g25631b6d2d7_0_96"/>
          <p:cNvSpPr/>
          <p:nvPr/>
        </p:nvSpPr>
        <p:spPr>
          <a:xfrm>
            <a:off x="5192608" y="0"/>
            <a:ext cx="6999394" cy="6858000"/>
          </a:xfrm>
          <a:custGeom>
            <a:rect b="b" l="l" r="r" t="t"/>
            <a:pathLst>
              <a:path extrusionOk="0" h="6858000" w="6999394">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g25631b6d2d7_0_96"/>
          <p:cNvSpPr txBox="1"/>
          <p:nvPr/>
        </p:nvSpPr>
        <p:spPr>
          <a:xfrm>
            <a:off x="5797450" y="1165525"/>
            <a:ext cx="5501700" cy="4671300"/>
          </a:xfrm>
          <a:prstGeom prst="rect">
            <a:avLst/>
          </a:prstGeom>
          <a:noFill/>
          <a:ln>
            <a:noFill/>
          </a:ln>
        </p:spPr>
        <p:txBody>
          <a:bodyPr anchorCtr="0" anchor="ctr" bIns="45700" lIns="91425" spcFirstLastPara="1" rIns="91425" wrap="square" tIns="45700">
            <a:noAutofit/>
          </a:bodyPr>
          <a:lstStyle/>
          <a:p>
            <a:pPr indent="-393700" lvl="0" marL="457200" marR="0" rtl="0" algn="l">
              <a:lnSpc>
                <a:spcPct val="90000"/>
              </a:lnSpc>
              <a:spcBef>
                <a:spcPts val="0"/>
              </a:spcBef>
              <a:spcAft>
                <a:spcPts val="0"/>
              </a:spcAft>
              <a:buClr>
                <a:srgbClr val="505050"/>
              </a:buClr>
              <a:buSzPts val="2600"/>
              <a:buFont typeface="Arial"/>
              <a:buAutoNum type="arabicPeriod"/>
            </a:pPr>
            <a:r>
              <a:rPr b="1" i="0" lang="en-US" sz="2600" u="none" cap="none" strike="noStrike">
                <a:solidFill>
                  <a:srgbClr val="505050"/>
                </a:solidFill>
                <a:latin typeface="Arial"/>
                <a:ea typeface="Arial"/>
                <a:cs typeface="Arial"/>
                <a:sym typeface="Arial"/>
              </a:rPr>
              <a:t>Average Daily Attendance</a:t>
            </a:r>
            <a:endParaRPr b="1" i="0" sz="2600" u="none" cap="none" strike="noStrike">
              <a:solidFill>
                <a:srgbClr val="505050"/>
              </a:solidFill>
              <a:latin typeface="Arial"/>
              <a:ea typeface="Arial"/>
              <a:cs typeface="Arial"/>
              <a:sym typeface="Arial"/>
            </a:endParaRPr>
          </a:p>
          <a:p>
            <a:pPr indent="-393700" lvl="0" marL="457200" marR="0" rtl="0" algn="l">
              <a:lnSpc>
                <a:spcPct val="90000"/>
              </a:lnSpc>
              <a:spcBef>
                <a:spcPts val="0"/>
              </a:spcBef>
              <a:spcAft>
                <a:spcPts val="0"/>
              </a:spcAft>
              <a:buClr>
                <a:srgbClr val="505050"/>
              </a:buClr>
              <a:buSzPts val="2600"/>
              <a:buFont typeface="Arial"/>
              <a:buAutoNum type="arabicPeriod"/>
            </a:pPr>
            <a:r>
              <a:rPr b="1" i="0" lang="en-US" sz="2600" u="none" cap="none" strike="noStrike">
                <a:solidFill>
                  <a:schemeClr val="dk1"/>
                </a:solidFill>
                <a:latin typeface="Arial"/>
                <a:ea typeface="Arial"/>
                <a:cs typeface="Arial"/>
                <a:sym typeface="Arial"/>
              </a:rPr>
              <a:t>Truancy </a:t>
            </a:r>
            <a:endParaRPr b="1" i="0" sz="2600" u="none" cap="none" strike="noStrike">
              <a:solidFill>
                <a:schemeClr val="dk1"/>
              </a:solidFill>
              <a:latin typeface="Arial"/>
              <a:ea typeface="Arial"/>
              <a:cs typeface="Arial"/>
              <a:sym typeface="Arial"/>
            </a:endParaRPr>
          </a:p>
          <a:p>
            <a:pPr indent="-393700" lvl="0" marL="457200" marR="0" rtl="0" algn="l">
              <a:lnSpc>
                <a:spcPct val="90000"/>
              </a:lnSpc>
              <a:spcBef>
                <a:spcPts val="0"/>
              </a:spcBef>
              <a:spcAft>
                <a:spcPts val="0"/>
              </a:spcAft>
              <a:buClr>
                <a:srgbClr val="505050"/>
              </a:buClr>
              <a:buSzPts val="2600"/>
              <a:buFont typeface="Arial"/>
              <a:buAutoNum type="arabicPeriod"/>
            </a:pPr>
            <a:r>
              <a:rPr b="1" i="0" lang="en-US" sz="2600" u="none" cap="none" strike="noStrike">
                <a:solidFill>
                  <a:srgbClr val="505050"/>
                </a:solidFill>
                <a:latin typeface="Arial"/>
                <a:ea typeface="Arial"/>
                <a:cs typeface="Arial"/>
                <a:sym typeface="Arial"/>
              </a:rPr>
              <a:t>Chronic Absenteeism </a:t>
            </a:r>
            <a:endParaRPr b="0" i="0" sz="26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120650" lvl="0" marL="285750" marR="0" rtl="0" algn="l">
              <a:lnSpc>
                <a:spcPct val="90000"/>
              </a:lnSpc>
              <a:spcBef>
                <a:spcPts val="600"/>
              </a:spcBef>
              <a:spcAft>
                <a:spcPts val="0"/>
              </a:spcAft>
              <a:buClr>
                <a:schemeClr val="lt1"/>
              </a:buClr>
              <a:buSzPts val="1700"/>
              <a:buFont typeface="Arial"/>
              <a:buNone/>
            </a:pPr>
            <a:r>
              <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5631b6d2d7_0_103"/>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Clr>
                <a:schemeClr val="dk1"/>
              </a:buClr>
              <a:buSzPts val="2400"/>
              <a:buFont typeface="Arial"/>
              <a:buNone/>
            </a:pPr>
            <a:r>
              <a:rPr lang="en-US" sz="3200"/>
              <a:t>A</a:t>
            </a:r>
            <a:r>
              <a:rPr lang="en-US" sz="3500"/>
              <a:t>verage Daily Attendance (ADA):</a:t>
            </a:r>
            <a:endParaRPr sz="4700"/>
          </a:p>
        </p:txBody>
      </p:sp>
      <p:sp>
        <p:nvSpPr>
          <p:cNvPr id="283" name="Google Shape;283;g25631b6d2d7_0_103"/>
          <p:cNvSpPr txBox="1"/>
          <p:nvPr>
            <p:ph idx="1" type="body"/>
          </p:nvPr>
        </p:nvSpPr>
        <p:spPr>
          <a:xfrm>
            <a:off x="838200" y="1452925"/>
            <a:ext cx="10515600" cy="4351200"/>
          </a:xfrm>
          <a:prstGeom prst="rect">
            <a:avLst/>
          </a:prstGeom>
          <a:noFill/>
          <a:ln>
            <a:noFill/>
          </a:ln>
        </p:spPr>
        <p:txBody>
          <a:bodyPr anchorCtr="0" anchor="t" bIns="60925" lIns="121900" spcFirstLastPara="1" rIns="121900" wrap="square" tIns="60925">
            <a:noAutofit/>
          </a:bodyPr>
          <a:lstStyle/>
          <a:p>
            <a:pPr indent="0" lvl="0" marL="0" rtl="0" algn="l">
              <a:lnSpc>
                <a:spcPct val="90000"/>
              </a:lnSpc>
              <a:spcBef>
                <a:spcPts val="0"/>
              </a:spcBef>
              <a:spcAft>
                <a:spcPts val="0"/>
              </a:spcAft>
              <a:buSzPts val="1800"/>
              <a:buNone/>
            </a:pPr>
            <a:r>
              <a:t/>
            </a:r>
            <a:endParaRPr b="0" sz="3200">
              <a:solidFill>
                <a:srgbClr val="505050"/>
              </a:solidFill>
            </a:endParaRPr>
          </a:p>
          <a:p>
            <a:pPr indent="0" lvl="0" marL="0" rtl="0" algn="l">
              <a:lnSpc>
                <a:spcPct val="90000"/>
              </a:lnSpc>
              <a:spcBef>
                <a:spcPts val="0"/>
              </a:spcBef>
              <a:spcAft>
                <a:spcPts val="0"/>
              </a:spcAft>
              <a:buSzPts val="1800"/>
              <a:buNone/>
            </a:pPr>
            <a:r>
              <a:t/>
            </a:r>
            <a:endParaRPr b="0" sz="3200">
              <a:solidFill>
                <a:srgbClr val="505050"/>
              </a:solidFill>
            </a:endParaRPr>
          </a:p>
          <a:p>
            <a:pPr indent="0" lvl="0" marL="0" rtl="0" algn="l">
              <a:lnSpc>
                <a:spcPct val="115000"/>
              </a:lnSpc>
              <a:spcBef>
                <a:spcPts val="1000"/>
              </a:spcBef>
              <a:spcAft>
                <a:spcPts val="0"/>
              </a:spcAft>
              <a:buSzPts val="1800"/>
              <a:buNone/>
            </a:pPr>
            <a:r>
              <a:rPr b="1" lang="en-US" sz="3000">
                <a:solidFill>
                  <a:srgbClr val="00A5C6"/>
                </a:solidFill>
              </a:rPr>
              <a:t>Tracking ADA allows you to </a:t>
            </a:r>
            <a:endParaRPr b="1" sz="3000">
              <a:solidFill>
                <a:srgbClr val="00A5C6"/>
              </a:solidFill>
            </a:endParaRPr>
          </a:p>
          <a:p>
            <a:pPr indent="-647700" lvl="3" marL="1371600" rtl="0" algn="l">
              <a:lnSpc>
                <a:spcPct val="115000"/>
              </a:lnSpc>
              <a:spcBef>
                <a:spcPts val="0"/>
              </a:spcBef>
              <a:spcAft>
                <a:spcPts val="0"/>
              </a:spcAft>
              <a:buClr>
                <a:srgbClr val="FFAC00"/>
              </a:buClr>
              <a:buSzPts val="3000"/>
              <a:buChar char="•"/>
            </a:pPr>
            <a:r>
              <a:rPr lang="en-US" sz="3000">
                <a:solidFill>
                  <a:srgbClr val="595959"/>
                </a:solidFill>
              </a:rPr>
              <a:t>monitor overall health of school/district attendance</a:t>
            </a:r>
            <a:endParaRPr sz="3000">
              <a:solidFill>
                <a:srgbClr val="595959"/>
              </a:solidFill>
            </a:endParaRPr>
          </a:p>
          <a:p>
            <a:pPr indent="-647700" lvl="3" marL="1371600" rtl="0" algn="l">
              <a:lnSpc>
                <a:spcPct val="115000"/>
              </a:lnSpc>
              <a:spcBef>
                <a:spcPts val="0"/>
              </a:spcBef>
              <a:spcAft>
                <a:spcPts val="0"/>
              </a:spcAft>
              <a:buClr>
                <a:srgbClr val="FFAC00"/>
              </a:buClr>
              <a:buSzPts val="3000"/>
              <a:buChar char="•"/>
            </a:pPr>
            <a:r>
              <a:rPr lang="en-US" sz="3000">
                <a:solidFill>
                  <a:srgbClr val="595959"/>
                </a:solidFill>
              </a:rPr>
              <a:t>set school-wide goals  </a:t>
            </a:r>
            <a:endParaRPr sz="3000">
              <a:solidFill>
                <a:srgbClr val="595959"/>
              </a:solidFill>
            </a:endParaRPr>
          </a:p>
          <a:p>
            <a:pPr indent="-647700" lvl="3" marL="1371600" rtl="0" algn="l">
              <a:lnSpc>
                <a:spcPct val="115000"/>
              </a:lnSpc>
              <a:spcBef>
                <a:spcPts val="0"/>
              </a:spcBef>
              <a:spcAft>
                <a:spcPts val="0"/>
              </a:spcAft>
              <a:buClr>
                <a:srgbClr val="FFAC00"/>
              </a:buClr>
              <a:buSzPts val="3000"/>
              <a:buChar char="•"/>
            </a:pPr>
            <a:r>
              <a:rPr lang="en-US" sz="3000">
                <a:solidFill>
                  <a:srgbClr val="595959"/>
                </a:solidFill>
              </a:rPr>
              <a:t>reward staff/students for improvement</a:t>
            </a:r>
            <a:r>
              <a:rPr lang="en-US" sz="3000"/>
              <a:t> </a:t>
            </a:r>
            <a:endParaRPr sz="3000">
              <a:solidFill>
                <a:srgbClr val="595959"/>
              </a:solidFill>
            </a:endParaRPr>
          </a:p>
          <a:p>
            <a:pPr indent="0" lvl="0" marL="1828800" rtl="0" algn="l">
              <a:lnSpc>
                <a:spcPct val="115000"/>
              </a:lnSpc>
              <a:spcBef>
                <a:spcPts val="0"/>
              </a:spcBef>
              <a:spcAft>
                <a:spcPts val="0"/>
              </a:spcAft>
              <a:buSzPts val="1800"/>
              <a:buNone/>
            </a:pPr>
            <a:r>
              <a:t/>
            </a:r>
            <a:endParaRPr sz="30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098b78228c_1_518"/>
          <p:cNvSpPr txBox="1"/>
          <p:nvPr>
            <p:ph type="title"/>
          </p:nvPr>
        </p:nvSpPr>
        <p:spPr>
          <a:xfrm>
            <a:off x="874375" y="683775"/>
            <a:ext cx="10886100" cy="469800"/>
          </a:xfrm>
          <a:prstGeom prst="rect">
            <a:avLst/>
          </a:prstGeom>
          <a:noFill/>
          <a:ln>
            <a:noFill/>
          </a:ln>
          <a:effectLst>
            <a:outerShdw blurRad="50800" rotWithShape="0" algn="tl" dir="2700000" dist="38100">
              <a:schemeClr val="accent5">
                <a:alpha val="40000"/>
              </a:schemeClr>
            </a:outerShdw>
          </a:effectLst>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lt1"/>
              </a:buClr>
              <a:buSzPts val="1600"/>
              <a:buFont typeface="Roboto Slab"/>
              <a:buNone/>
            </a:pPr>
            <a:r>
              <a:rPr lang="en-US" sz="3700"/>
              <a:t>ADA Can Mask a High Chronic Absence Rate</a:t>
            </a:r>
            <a:endParaRPr sz="5000"/>
          </a:p>
        </p:txBody>
      </p:sp>
      <p:grpSp>
        <p:nvGrpSpPr>
          <p:cNvPr id="289" name="Google Shape;289;g2098b78228c_1_518"/>
          <p:cNvGrpSpPr/>
          <p:nvPr/>
        </p:nvGrpSpPr>
        <p:grpSpPr>
          <a:xfrm>
            <a:off x="503592" y="1242366"/>
            <a:ext cx="416964" cy="302675"/>
            <a:chOff x="3932350" y="3714775"/>
            <a:chExt cx="439650" cy="319075"/>
          </a:xfrm>
        </p:grpSpPr>
        <p:sp>
          <p:nvSpPr>
            <p:cNvPr id="290" name="Google Shape;290;g2098b78228c_1_518"/>
            <p:cNvSpPr/>
            <p:nvPr/>
          </p:nvSpPr>
          <p:spPr>
            <a:xfrm>
              <a:off x="3932350" y="3714775"/>
              <a:ext cx="439650" cy="319075"/>
            </a:xfrm>
            <a:custGeom>
              <a:rect b="b" l="l" r="r" t="t"/>
              <a:pathLst>
                <a:path extrusionOk="0" fill="none" h="12763" w="17586">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2098b78228c_1_518"/>
            <p:cNvSpPr/>
            <p:nvPr/>
          </p:nvSpPr>
          <p:spPr>
            <a:xfrm>
              <a:off x="3970100" y="3862750"/>
              <a:ext cx="77350" cy="132750"/>
            </a:xfrm>
            <a:custGeom>
              <a:rect b="b" l="l" r="r" t="t"/>
              <a:pathLst>
                <a:path extrusionOk="0" fill="none" h="5310" w="3094">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2098b78228c_1_518"/>
            <p:cNvSpPr/>
            <p:nvPr/>
          </p:nvSpPr>
          <p:spPr>
            <a:xfrm>
              <a:off x="4278800" y="3862750"/>
              <a:ext cx="77350" cy="132750"/>
            </a:xfrm>
            <a:custGeom>
              <a:rect b="b" l="l" r="r" t="t"/>
              <a:pathLst>
                <a:path extrusionOk="0" fill="none" h="5310" w="3094">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2098b78228c_1_518"/>
            <p:cNvSpPr/>
            <p:nvPr/>
          </p:nvSpPr>
          <p:spPr>
            <a:xfrm>
              <a:off x="4073000" y="3716600"/>
              <a:ext cx="77350" cy="278900"/>
            </a:xfrm>
            <a:custGeom>
              <a:rect b="b" l="l" r="r" t="t"/>
              <a:pathLst>
                <a:path extrusionOk="0" fill="none" h="11156" w="3094">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2098b78228c_1_518"/>
            <p:cNvSpPr/>
            <p:nvPr/>
          </p:nvSpPr>
          <p:spPr>
            <a:xfrm>
              <a:off x="4175900" y="3787250"/>
              <a:ext cx="77350" cy="208250"/>
            </a:xfrm>
            <a:custGeom>
              <a:rect b="b" l="l" r="r" t="t"/>
              <a:pathLst>
                <a:path extrusionOk="0" fill="none" h="8330" w="3094">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95" name="Google Shape;295;g2098b78228c_1_518"/>
          <p:cNvPicPr preferRelativeResize="0"/>
          <p:nvPr/>
        </p:nvPicPr>
        <p:blipFill rotWithShape="1">
          <a:blip r:embed="rId3">
            <a:alphaModFix/>
          </a:blip>
          <a:srcRect b="0" l="10482" r="0" t="0"/>
          <a:stretch/>
        </p:blipFill>
        <p:spPr>
          <a:xfrm>
            <a:off x="2816476" y="1427038"/>
            <a:ext cx="7001876" cy="4003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EveryDay Labs Branding ">
      <a:dk1>
        <a:srgbClr val="505050"/>
      </a:dk1>
      <a:lt1>
        <a:srgbClr val="FFFFFF"/>
      </a:lt1>
      <a:dk2>
        <a:srgbClr val="595959"/>
      </a:dk2>
      <a:lt2>
        <a:srgbClr val="EEEEEE"/>
      </a:lt2>
      <a:accent1>
        <a:srgbClr val="FFAC00"/>
      </a:accent1>
      <a:accent2>
        <a:srgbClr val="00A2C6"/>
      </a:accent2>
      <a:accent3>
        <a:srgbClr val="EB4B81"/>
      </a:accent3>
      <a:accent4>
        <a:srgbClr val="00A95C"/>
      </a:accent4>
      <a:accent5>
        <a:srgbClr val="E6E6E6"/>
      </a:accent5>
      <a:accent6>
        <a:srgbClr val="505050"/>
      </a:accent6>
      <a:hlink>
        <a:srgbClr val="EB4B81"/>
      </a:hlink>
      <a:folHlink>
        <a:srgbClr val="00A3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EveryDay Labs Branding ">
      <a:dk1>
        <a:srgbClr val="505050"/>
      </a:dk1>
      <a:lt1>
        <a:srgbClr val="FFFFFF"/>
      </a:lt1>
      <a:dk2>
        <a:srgbClr val="595959"/>
      </a:dk2>
      <a:lt2>
        <a:srgbClr val="EEEEEE"/>
      </a:lt2>
      <a:accent1>
        <a:srgbClr val="FFAC00"/>
      </a:accent1>
      <a:accent2>
        <a:srgbClr val="00A5C6"/>
      </a:accent2>
      <a:accent3>
        <a:srgbClr val="EB4B81"/>
      </a:accent3>
      <a:accent4>
        <a:srgbClr val="00A95C"/>
      </a:accent4>
      <a:accent5>
        <a:srgbClr val="E6E6E6"/>
      </a:accent5>
      <a:accent6>
        <a:srgbClr val="505050"/>
      </a:accent6>
      <a:hlink>
        <a:srgbClr val="EB4B81"/>
      </a:hlink>
      <a:folHlink>
        <a:srgbClr val="00A3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2022-06-15T13:51:39Z</dcterms:created>
  <dc:creator>Steve Masnjak</dc:creator>
</cp:coreProperties>
</file>