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Lst>
  <p:sldSz cy="6858000" cx="12192000"/>
  <p:notesSz cx="6858000" cy="9144000"/>
  <p:embeddedFontLst>
    <p:embeddedFont>
      <p:font typeface="Roboto"/>
      <p:regular r:id="rId74"/>
      <p:bold r:id="rId75"/>
      <p:italic r:id="rId76"/>
      <p:boldItalic r:id="rId7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78" roundtripDataSignature="AMtx7mjcbq+7aMhBN8zeNCXAkAvY+5CIXg=="/>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Emily Orngard"/>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AB0FDA5-8D68-48E7-AA12-5B3FA48073A2}">
  <a:tblStyle styleId="{8AB0FDA5-8D68-48E7-AA12-5B3FA48073A2}"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F1E6"/>
          </a:solidFill>
        </a:fill>
      </a:tcStyle>
    </a:wholeTbl>
    <a:band1H>
      <a:tcTxStyle b="off" i="off"/>
      <a:tcStyle>
        <a:fill>
          <a:solidFill>
            <a:srgbClr val="FFE2CA"/>
          </a:solidFill>
        </a:fill>
      </a:tcStyle>
    </a:band1H>
    <a:band2H>
      <a:tcTxStyle b="off" i="off"/>
    </a:band2H>
    <a:band1V>
      <a:tcTxStyle b="off" i="off"/>
      <a:tcStyle>
        <a:fill>
          <a:solidFill>
            <a:srgbClr val="FFE2CA"/>
          </a:solidFill>
        </a:fill>
      </a:tcStyle>
    </a:band1V>
    <a:band2V>
      <a:tcTxStyle b="off" i="off"/>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slide" Target="slides/slide66.xml"/><Relationship Id="rId72" Type="http://schemas.openxmlformats.org/officeDocument/2006/relationships/slide" Target="slides/slide65.xml"/><Relationship Id="rId31" Type="http://schemas.openxmlformats.org/officeDocument/2006/relationships/slide" Target="slides/slide24.xml"/><Relationship Id="rId75" Type="http://schemas.openxmlformats.org/officeDocument/2006/relationships/font" Target="fonts/Roboto-bold.fntdata"/><Relationship Id="rId30" Type="http://schemas.openxmlformats.org/officeDocument/2006/relationships/slide" Target="slides/slide23.xml"/><Relationship Id="rId74" Type="http://schemas.openxmlformats.org/officeDocument/2006/relationships/font" Target="fonts/Roboto-regular.fntdata"/><Relationship Id="rId33" Type="http://schemas.openxmlformats.org/officeDocument/2006/relationships/slide" Target="slides/slide26.xml"/><Relationship Id="rId77" Type="http://schemas.openxmlformats.org/officeDocument/2006/relationships/font" Target="fonts/Roboto-boldItalic.fntdata"/><Relationship Id="rId32" Type="http://schemas.openxmlformats.org/officeDocument/2006/relationships/slide" Target="slides/slide25.xml"/><Relationship Id="rId76" Type="http://schemas.openxmlformats.org/officeDocument/2006/relationships/font" Target="fonts/Roboto-italic.fntdata"/><Relationship Id="rId35" Type="http://schemas.openxmlformats.org/officeDocument/2006/relationships/slide" Target="slides/slide28.xml"/><Relationship Id="rId34" Type="http://schemas.openxmlformats.org/officeDocument/2006/relationships/slide" Target="slides/slide27.xml"/><Relationship Id="rId78" Type="http://customschemas.google.com/relationships/presentationmetadata" Target="metadata"/><Relationship Id="rId71" Type="http://schemas.openxmlformats.org/officeDocument/2006/relationships/slide" Target="slides/slide64.xml"/><Relationship Id="rId70" Type="http://schemas.openxmlformats.org/officeDocument/2006/relationships/slide" Target="slides/slide63.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slide" Target="slides/slide55.xml"/><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slide" Target="slides/slide57.xml"/><Relationship Id="rId63" Type="http://schemas.openxmlformats.org/officeDocument/2006/relationships/slide" Target="slides/slide56.xml"/><Relationship Id="rId22" Type="http://schemas.openxmlformats.org/officeDocument/2006/relationships/slide" Target="slides/slide15.xml"/><Relationship Id="rId66" Type="http://schemas.openxmlformats.org/officeDocument/2006/relationships/slide" Target="slides/slide59.xml"/><Relationship Id="rId21" Type="http://schemas.openxmlformats.org/officeDocument/2006/relationships/slide" Target="slides/slide14.xml"/><Relationship Id="rId65" Type="http://schemas.openxmlformats.org/officeDocument/2006/relationships/slide" Target="slides/slide58.xml"/><Relationship Id="rId24" Type="http://schemas.openxmlformats.org/officeDocument/2006/relationships/slide" Target="slides/slide17.xml"/><Relationship Id="rId68" Type="http://schemas.openxmlformats.org/officeDocument/2006/relationships/slide" Target="slides/slide61.xml"/><Relationship Id="rId23" Type="http://schemas.openxmlformats.org/officeDocument/2006/relationships/slide" Target="slides/slide16.xml"/><Relationship Id="rId67" Type="http://schemas.openxmlformats.org/officeDocument/2006/relationships/slide" Target="slides/slide60.xml"/><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slide" Target="slides/slide62.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3-12-20T17:58:27.614">
    <p:pos x="528" y="230"/>
    <p:text>Create 7-8 posters to put up around the room. Think of these as case studies. the week before, go through LA data and pick out sample scenarios and write down what we would do.</p:text>
    <p:extLst>
      <p:ext uri="{C676402C-5697-4E1C-873F-D02D1690AC5C}">
        <p15:threadingInfo timeZoneBias="0"/>
      </p:ext>
      <p:ext uri="http://customooxmlschemas.google.com/">
        <go:slidesCustomData xmlns:go="http://customooxmlschemas.google.com/" commentPostId="AAABBrexHbA"/>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6431fd247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g26431fd2476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0" name="Google Shape;230;g26431fd2476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26431fd2476_0_93:notes"/>
          <p:cNvSpPr/>
          <p:nvPr>
            <p:ph idx="2" type="sldImg"/>
          </p:nvPr>
        </p:nvSpPr>
        <p:spPr>
          <a:xfrm>
            <a:off x="584200" y="1164237"/>
            <a:ext cx="5689500" cy="314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2" name="Google Shape;322;g26431fd2476_0_93:notes"/>
          <p:cNvSpPr txBox="1"/>
          <p:nvPr>
            <p:ph idx="1" type="body"/>
          </p:nvPr>
        </p:nvSpPr>
        <p:spPr>
          <a:xfrm>
            <a:off x="685800" y="4482303"/>
            <a:ext cx="5486400" cy="3667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323" name="Google Shape;323;g26431fd2476_0_93:notes"/>
          <p:cNvSpPr txBox="1"/>
          <p:nvPr>
            <p:ph idx="12" type="sldNum"/>
          </p:nvPr>
        </p:nvSpPr>
        <p:spPr>
          <a:xfrm>
            <a:off x="3884613" y="8846566"/>
            <a:ext cx="2971800" cy="4671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26431fd2476_0_162:notes"/>
          <p:cNvSpPr/>
          <p:nvPr>
            <p:ph idx="2" type="sldImg"/>
          </p:nvPr>
        </p:nvSpPr>
        <p:spPr>
          <a:xfrm>
            <a:off x="325438" y="685762"/>
            <a:ext cx="6207000" cy="34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4" name="Google Shape;344;g26431fd2476_0_162:notes"/>
          <p:cNvSpPr txBox="1"/>
          <p:nvPr>
            <p:ph idx="1" type="body"/>
          </p:nvPr>
        </p:nvSpPr>
        <p:spPr>
          <a:xfrm>
            <a:off x="685800" y="4343406"/>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26431fd2476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6" name="Google Shape;356;g26431fd2476_0_2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26431fd2476_0_11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2" name="Google Shape;362;g26431fd2476_0_11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Cindy</a:t>
            </a:r>
            <a:endParaRPr/>
          </a:p>
        </p:txBody>
      </p:sp>
      <p:sp>
        <p:nvSpPr>
          <p:cNvPr id="363" name="Google Shape;363;g26431fd2476_0_11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21daa7a5dd0_0_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0" name="Google Shape;370;g21daa7a5dd0_0_2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solidFill>
                  <a:srgbClr val="595959"/>
                </a:solidFill>
                <a:latin typeface="Arial"/>
                <a:ea typeface="Arial"/>
                <a:cs typeface="Arial"/>
                <a:sym typeface="Arial"/>
              </a:rPr>
              <a:t>Cindy </a:t>
            </a:r>
            <a:endParaRPr>
              <a:solidFill>
                <a:srgbClr val="595959"/>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a:solidFill>
                <a:srgbClr val="595959"/>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a:solidFill>
                  <a:srgbClr val="595959"/>
                </a:solidFill>
                <a:latin typeface="Arial"/>
                <a:ea typeface="Arial"/>
                <a:cs typeface="Arial"/>
                <a:sym typeface="Arial"/>
              </a:rPr>
              <a:t>Strong attendance improves all other outcomes</a:t>
            </a:r>
            <a:endParaRPr>
              <a:solidFill>
                <a:srgbClr val="595959"/>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a:solidFill>
                  <a:srgbClr val="595959"/>
                </a:solidFill>
                <a:latin typeface="Arial"/>
                <a:ea typeface="Arial"/>
                <a:cs typeface="Arial"/>
                <a:sym typeface="Arial"/>
              </a:rPr>
              <a:t>Very challenging to address your achievement gap if not addressing your attendance gap</a:t>
            </a:r>
            <a:endParaRPr>
              <a:solidFill>
                <a:srgbClr val="595959"/>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a:solidFill>
                  <a:srgbClr val="595959"/>
                </a:solidFill>
                <a:latin typeface="Arial"/>
                <a:ea typeface="Arial"/>
                <a:cs typeface="Arial"/>
                <a:sym typeface="Arial"/>
              </a:rPr>
              <a:t>We are all making incredible investments in academic recovery and improvement– by investing in attendance, you drastically increase your ROI for academic achievement work</a:t>
            </a:r>
            <a:endParaRPr>
              <a:solidFill>
                <a:srgbClr val="595959"/>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a:solidFill>
                  <a:srgbClr val="595959"/>
                </a:solidFill>
                <a:latin typeface="Arial"/>
                <a:ea typeface="Arial"/>
                <a:cs typeface="Arial"/>
                <a:sym typeface="Arial"/>
              </a:rPr>
              <a:t>Essr ending  - Hold onto the things that have the highest academic ROI - attendance is one of those critical investments – its the foundation to build on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25631b6d2d7_0_9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Cindy</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It’s been interesting to watch over the last decade or so as more and more research has surfaced around the academic consequences of chronic absenteeism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chronic absenteeism has over time become a critical piece of data that we need to focus on because of how much we know it can impact a child’s learning </a:t>
            </a:r>
            <a:endParaRPr/>
          </a:p>
        </p:txBody>
      </p:sp>
      <p:sp>
        <p:nvSpPr>
          <p:cNvPr id="383" name="Google Shape;383;g25631b6d2d7_0_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25631b6d2d7_0_10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1" name="Google Shape;391;g25631b6d2d7_0_1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t>Cindy</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Let’s dive into Average Daily Attendance a little more.</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This metric is really helpful to track because it allows you to monitor the overall health of your school’s attendance, set school-wide goals, and reward staff/students for improvement, or for reaching those goals. It’s a great metric for getting a quick snapshot into how your school is doing overall. </a:t>
            </a:r>
            <a:endParaRPr sz="2500"/>
          </a:p>
          <a:p>
            <a:pPr indent="0" lvl="0" marL="0" rtl="0" algn="l">
              <a:lnSpc>
                <a:spcPct val="115000"/>
              </a:lnSpc>
              <a:spcBef>
                <a:spcPts val="1000"/>
              </a:spcBef>
              <a:spcAft>
                <a:spcPts val="0"/>
              </a:spcAft>
              <a:buSzPts val="1100"/>
              <a:buNone/>
            </a:pPr>
            <a:r>
              <a:rPr lang="en-US" sz="2500"/>
              <a:t>One of the critical pieces of a system is making sure that everyone is on the same page when it comes to thinking about ADA. </a:t>
            </a:r>
            <a:endParaRPr sz="2500"/>
          </a:p>
          <a:p>
            <a:pPr indent="0" lvl="0" marL="0" rtl="0" algn="l">
              <a:lnSpc>
                <a:spcPct val="115000"/>
              </a:lnSpc>
              <a:spcBef>
                <a:spcPts val="1000"/>
              </a:spcBef>
              <a:spcAft>
                <a:spcPts val="0"/>
              </a:spcAft>
              <a:buSzPts val="1100"/>
              <a:buNone/>
            </a:pPr>
            <a:r>
              <a:rPr lang="en-US" sz="2500"/>
              <a:t>Do you track ADA right now? How important is it for your schools that you’re serving? Do your school sites know their ADA rates? Or how to find it? </a:t>
            </a:r>
            <a:endParaRPr sz="2500"/>
          </a:p>
          <a:p>
            <a:pPr indent="0" lvl="0" marL="0" rtl="0" algn="l">
              <a:lnSpc>
                <a:spcPct val="115000"/>
              </a:lnSpc>
              <a:spcBef>
                <a:spcPts val="1000"/>
              </a:spcBef>
              <a:spcAft>
                <a:spcPts val="0"/>
              </a:spcAft>
              <a:buSzPts val="1100"/>
              <a:buNone/>
            </a:pPr>
            <a:r>
              <a:t/>
            </a:r>
            <a:endParaRPr sz="2500"/>
          </a:p>
          <a:p>
            <a:pPr indent="0" lvl="0" marL="0" rtl="0" algn="l">
              <a:lnSpc>
                <a:spcPct val="115000"/>
              </a:lnSpc>
              <a:spcBef>
                <a:spcPts val="1000"/>
              </a:spcBef>
              <a:spcAft>
                <a:spcPts val="0"/>
              </a:spcAft>
              <a:buSzPts val="1100"/>
              <a:buNone/>
            </a:pPr>
            <a:r>
              <a:t/>
            </a:r>
            <a:endParaRPr sz="2500"/>
          </a:p>
          <a:p>
            <a:pPr indent="0" lvl="0" marL="0" rtl="0" algn="l">
              <a:lnSpc>
                <a:spcPct val="115000"/>
              </a:lnSpc>
              <a:spcBef>
                <a:spcPts val="1000"/>
              </a:spcBef>
              <a:spcAft>
                <a:spcPts val="0"/>
              </a:spcAft>
              <a:buSzPts val="1100"/>
              <a:buNone/>
            </a:pPr>
            <a:r>
              <a:t/>
            </a:r>
            <a:endParaRPr sz="25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2098b78228c_1_5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97" name="Google Shape;397;g2098b78228c_1_5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t>Cindy</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While ADA is really helpful, because it tells you on average the number of students that show up on any given day, we want to make sure it’s not the only metric we are grounding ourselves in.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One reason for this, is that ADA rates can actually mask a high chronic absence rate.</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Here, you’re looking at a graph of 6 schools in New York, all with a 90% ADA rate. As you can see, while their ADA rate is the same, their chronic absenteeism rate varies significantly between the 6 schools. Some are lower at 20%, some go all the way up to 26%. This is why it’s important to ensure that you have a system in place for tracking both measurements.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ADA rates support school wide data, and Chronic Absenteeism is a a bit more of an individual metric. If I have a school of 200 students with 10 missing every day, their ADA rate would be 95%.</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When we consider chronic absenteeism, the question becomes: who are those 10  students that are  consistently missing school? - and what can we do to help them attend more regularly?</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Clr>
                <a:srgbClr val="505050"/>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400"/>
              <a:buFont typeface="Arial"/>
              <a:buNone/>
            </a:pPr>
            <a:r>
              <a:t/>
            </a:r>
            <a:endParaRPr>
              <a:solidFill>
                <a:schemeClr val="dk1"/>
              </a:solidFill>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21005ba96c9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9" name="Google Shape;409;g21005ba96c9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Cindy</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Now let’s take a closer look at chronic absenteeism and how it differs from truancy.</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Again, Truancy only counts unexcused absences. When discussing truancy with families, these conversations tend to be more formal and have historically been a bit more punitive with a focus on compliance and legal solutions.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Over the last 10 years, however, many school districts have shifted their focus from truancy and more punitive attendance practices to an emphasis on monitoring and addressing chronic absenteeism. Regardless of whether a student’s absences are excused or unexcused, we know that if a student is missing more than 10% of school days, they are likely to fall behind their peers with strong attendance. As a result, when districts prioritize addressing chronic absenteeism, they are focused on using community-based and positive strategies to support students in improving their attendance, whether their absences were excused or unexcused.</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
        <p:nvSpPr>
          <p:cNvPr id="410" name="Google Shape;410;g21005ba96c9_0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2098b78228c_1_21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Cindy</a:t>
            </a:r>
            <a:endParaRPr/>
          </a:p>
          <a:p>
            <a:pPr indent="0" lvl="0" marL="0" rtl="0" algn="l">
              <a:lnSpc>
                <a:spcPct val="100000"/>
              </a:lnSpc>
              <a:spcBef>
                <a:spcPts val="0"/>
              </a:spcBef>
              <a:spcAft>
                <a:spcPts val="0"/>
              </a:spcAft>
              <a:buSzPts val="1100"/>
              <a:buNone/>
            </a:pPr>
            <a:r>
              <a:rPr lang="en-US"/>
              <a:t>It’s been interesting to watch over the last decade or so as more and more research has surfaced around the academic consequences of chronic absenteeism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chronic absenteeism has over time become a critical piece of data that we need to focus on because of how much we know it can impact a child’s learning </a:t>
            </a:r>
            <a:endParaRPr/>
          </a:p>
        </p:txBody>
      </p:sp>
      <p:sp>
        <p:nvSpPr>
          <p:cNvPr id="419" name="Google Shape;419;g2098b78228c_1_2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6431fd2476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 name="Google Shape;236;g26431fd2476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255517fc90a_0_5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7" name="Google Shape;427;g255517fc90a_0_5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505050"/>
              </a:buClr>
              <a:buSzPts val="1200"/>
              <a:buFont typeface="Arial"/>
              <a:buNone/>
            </a:pPr>
            <a:r>
              <a:rPr lang="en-US">
                <a:solidFill>
                  <a:srgbClr val="505050"/>
                </a:solidFill>
                <a:latin typeface="Arial"/>
                <a:ea typeface="Arial"/>
                <a:cs typeface="Arial"/>
                <a:sym typeface="Arial"/>
              </a:rPr>
              <a:t>Cindy</a:t>
            </a:r>
            <a:endParaRPr>
              <a:solidFill>
                <a:srgbClr val="505050"/>
              </a:solidFill>
              <a:latin typeface="Arial"/>
              <a:ea typeface="Arial"/>
              <a:cs typeface="Arial"/>
              <a:sym typeface="Arial"/>
            </a:endParaRPr>
          </a:p>
          <a:p>
            <a:pPr indent="0" lvl="0" marL="0" marR="0" rtl="0" algn="l">
              <a:lnSpc>
                <a:spcPct val="100000"/>
              </a:lnSpc>
              <a:spcBef>
                <a:spcPts val="0"/>
              </a:spcBef>
              <a:spcAft>
                <a:spcPts val="0"/>
              </a:spcAft>
              <a:buClr>
                <a:srgbClr val="505050"/>
              </a:buClr>
              <a:buSzPts val="1200"/>
              <a:buFont typeface="Arial"/>
              <a:buNone/>
            </a:pPr>
            <a:r>
              <a:rPr lang="en-US" sz="1200">
                <a:solidFill>
                  <a:srgbClr val="505050"/>
                </a:solidFill>
                <a:latin typeface="Arial"/>
                <a:ea typeface="Arial"/>
                <a:cs typeface="Arial"/>
                <a:sym typeface="Arial"/>
              </a:rPr>
              <a:t>We examined the relationship between chronic absenteeism and achievement on MAP Tests in Grades 1–2 in a large urban district we currently partner with. </a:t>
            </a:r>
            <a:endParaRPr/>
          </a:p>
          <a:p>
            <a:pPr indent="0" lvl="0" marL="0" marR="0" rtl="0" algn="l">
              <a:lnSpc>
                <a:spcPct val="100000"/>
              </a:lnSpc>
              <a:spcBef>
                <a:spcPts val="0"/>
              </a:spcBef>
              <a:spcAft>
                <a:spcPts val="0"/>
              </a:spcAft>
              <a:buClr>
                <a:schemeClr val="dk1"/>
              </a:buClr>
              <a:buSzPts val="1200"/>
              <a:buFont typeface="Arial"/>
              <a:buNone/>
            </a:pPr>
            <a:r>
              <a:t/>
            </a:r>
            <a:endParaRPr sz="1200">
              <a:solidFill>
                <a:srgbClr val="505050"/>
              </a:solidFill>
              <a:latin typeface="Arial"/>
              <a:ea typeface="Arial"/>
              <a:cs typeface="Arial"/>
              <a:sym typeface="Arial"/>
            </a:endParaRPr>
          </a:p>
          <a:p>
            <a:pPr indent="0" lvl="0" marL="0" marR="0" rtl="0" algn="l">
              <a:lnSpc>
                <a:spcPct val="100000"/>
              </a:lnSpc>
              <a:spcBef>
                <a:spcPts val="0"/>
              </a:spcBef>
              <a:spcAft>
                <a:spcPts val="0"/>
              </a:spcAft>
              <a:buClr>
                <a:srgbClr val="505050"/>
              </a:buClr>
              <a:buSzPts val="1200"/>
              <a:buFont typeface="Arial"/>
              <a:buNone/>
            </a:pPr>
            <a:r>
              <a:rPr lang="en-US" sz="1200">
                <a:solidFill>
                  <a:srgbClr val="505050"/>
                </a:solidFill>
                <a:latin typeface="Arial"/>
                <a:ea typeface="Arial"/>
                <a:cs typeface="Arial"/>
                <a:sym typeface="Arial"/>
              </a:rPr>
              <a:t>The district serves over 150,000 students that is largely made up of emergent bilingual students and students of color. </a:t>
            </a:r>
            <a:endParaRPr/>
          </a:p>
          <a:p>
            <a:pPr indent="0" lvl="0" marL="0" marR="0" rtl="0" algn="l">
              <a:lnSpc>
                <a:spcPct val="100000"/>
              </a:lnSpc>
              <a:spcBef>
                <a:spcPts val="0"/>
              </a:spcBef>
              <a:spcAft>
                <a:spcPts val="0"/>
              </a:spcAft>
              <a:buClr>
                <a:schemeClr val="dk1"/>
              </a:buClr>
              <a:buSzPts val="1200"/>
              <a:buFont typeface="Arial"/>
              <a:buNone/>
            </a:pPr>
            <a:r>
              <a:t/>
            </a:r>
            <a:endParaRPr sz="1200">
              <a:solidFill>
                <a:srgbClr val="505050"/>
              </a:solidFill>
              <a:latin typeface="Arial"/>
              <a:ea typeface="Arial"/>
              <a:cs typeface="Arial"/>
              <a:sym typeface="Arial"/>
            </a:endParaRPr>
          </a:p>
          <a:p>
            <a:pPr indent="0" lvl="0" marL="0" marR="0" rtl="0" algn="l">
              <a:lnSpc>
                <a:spcPct val="100000"/>
              </a:lnSpc>
              <a:spcBef>
                <a:spcPts val="0"/>
              </a:spcBef>
              <a:spcAft>
                <a:spcPts val="0"/>
              </a:spcAft>
              <a:buClr>
                <a:srgbClr val="505050"/>
              </a:buClr>
              <a:buSzPts val="1200"/>
              <a:buFont typeface="Arial"/>
              <a:buNone/>
            </a:pPr>
            <a:r>
              <a:rPr lang="en-US" sz="1200">
                <a:solidFill>
                  <a:srgbClr val="505050"/>
                </a:solidFill>
                <a:latin typeface="Arial"/>
                <a:ea typeface="Arial"/>
                <a:cs typeface="Arial"/>
                <a:sym typeface="Arial"/>
              </a:rPr>
              <a:t>The analysis showed that even missing 1–2 additional days of school across the attendance bands had a dramatic correlation on both reading and math achievement. </a:t>
            </a:r>
            <a:endParaRPr/>
          </a:p>
          <a:p>
            <a:pPr indent="-95250" lvl="0" marL="171450" marR="0" rtl="0" algn="l">
              <a:lnSpc>
                <a:spcPct val="100000"/>
              </a:lnSpc>
              <a:spcBef>
                <a:spcPts val="0"/>
              </a:spcBef>
              <a:spcAft>
                <a:spcPts val="0"/>
              </a:spcAft>
              <a:buClr>
                <a:schemeClr val="dk1"/>
              </a:buClr>
              <a:buSzPts val="1200"/>
              <a:buFont typeface="Arial"/>
              <a:buNone/>
            </a:pPr>
            <a:r>
              <a:t/>
            </a:r>
            <a:endParaRPr sz="1200">
              <a:solidFill>
                <a:srgbClr val="505050"/>
              </a:solidFill>
              <a:latin typeface="Arial"/>
              <a:ea typeface="Arial"/>
              <a:cs typeface="Arial"/>
              <a:sym typeface="Arial"/>
            </a:endParaRPr>
          </a:p>
          <a:p>
            <a:pPr indent="0" lvl="0" marL="0" marR="0" rtl="0" algn="l">
              <a:lnSpc>
                <a:spcPct val="100000"/>
              </a:lnSpc>
              <a:spcBef>
                <a:spcPts val="0"/>
              </a:spcBef>
              <a:spcAft>
                <a:spcPts val="0"/>
              </a:spcAft>
              <a:buClr>
                <a:srgbClr val="505050"/>
              </a:buClr>
              <a:buSzPts val="1200"/>
              <a:buFont typeface="Arial"/>
              <a:buNone/>
            </a:pPr>
            <a:r>
              <a:rPr lang="en-US" sz="1200">
                <a:solidFill>
                  <a:srgbClr val="505050"/>
                </a:solidFill>
                <a:latin typeface="Arial"/>
                <a:ea typeface="Arial"/>
                <a:cs typeface="Arial"/>
                <a:sym typeface="Arial"/>
              </a:rPr>
              <a:t>What implications does this have for reading on level by third grade? </a:t>
            </a:r>
            <a:endParaRPr/>
          </a:p>
          <a:p>
            <a:pPr indent="0" lvl="0" marL="0" marR="0" rtl="0" algn="l">
              <a:lnSpc>
                <a:spcPct val="100000"/>
              </a:lnSpc>
              <a:spcBef>
                <a:spcPts val="0"/>
              </a:spcBef>
              <a:spcAft>
                <a:spcPts val="0"/>
              </a:spcAft>
              <a:buClr>
                <a:schemeClr val="dk1"/>
              </a:buClr>
              <a:buSzPts val="1200"/>
              <a:buFont typeface="Arial"/>
              <a:buNone/>
            </a:pPr>
            <a:r>
              <a:t/>
            </a:r>
            <a:endParaRPr sz="1200">
              <a:solidFill>
                <a:srgbClr val="505050"/>
              </a:solidFill>
              <a:latin typeface="Arial"/>
              <a:ea typeface="Arial"/>
              <a:cs typeface="Arial"/>
              <a:sym typeface="Arial"/>
            </a:endParaRPr>
          </a:p>
          <a:p>
            <a:pPr indent="0" lvl="0" marL="0" marR="0" rtl="0" algn="l">
              <a:lnSpc>
                <a:spcPct val="100000"/>
              </a:lnSpc>
              <a:spcBef>
                <a:spcPts val="0"/>
              </a:spcBef>
              <a:spcAft>
                <a:spcPts val="0"/>
              </a:spcAft>
              <a:buClr>
                <a:srgbClr val="505050"/>
              </a:buClr>
              <a:buSzPts val="1200"/>
              <a:buFont typeface="Arial"/>
              <a:buNone/>
            </a:pPr>
            <a:r>
              <a:rPr lang="en-US" sz="1200">
                <a:solidFill>
                  <a:srgbClr val="505050"/>
                </a:solidFill>
                <a:latin typeface="Arial"/>
                <a:ea typeface="Arial"/>
                <a:cs typeface="Arial"/>
                <a:sym typeface="Arial"/>
              </a:rPr>
              <a:t>This data really brings into focus the way chronic absence snowballs, impacting achievement, and ultimately becomes the strongest predictor of a student’s risk for dropping out. </a:t>
            </a:r>
            <a:endParaRPr/>
          </a:p>
          <a:p>
            <a:pPr indent="0" lvl="0" marL="0" marR="0" rtl="0" algn="l">
              <a:lnSpc>
                <a:spcPct val="100000"/>
              </a:lnSpc>
              <a:spcBef>
                <a:spcPts val="0"/>
              </a:spcBef>
              <a:spcAft>
                <a:spcPts val="0"/>
              </a:spcAft>
              <a:buClr>
                <a:schemeClr val="dk1"/>
              </a:buClr>
              <a:buSzPts val="1200"/>
              <a:buFont typeface="Arial"/>
              <a:buNone/>
            </a:pPr>
            <a:r>
              <a:t/>
            </a:r>
            <a:endParaRPr/>
          </a:p>
          <a:p>
            <a:pPr indent="-171450" lvl="0" marL="171450" marR="0" rtl="0" algn="l">
              <a:lnSpc>
                <a:spcPct val="100000"/>
              </a:lnSpc>
              <a:spcBef>
                <a:spcPts val="0"/>
              </a:spcBef>
              <a:spcAft>
                <a:spcPts val="0"/>
              </a:spcAft>
              <a:buClr>
                <a:srgbClr val="505050"/>
              </a:buClr>
              <a:buSzPts val="1200"/>
              <a:buFont typeface="Arial"/>
              <a:buChar char="•"/>
            </a:pPr>
            <a:r>
              <a:rPr lang="en-US" sz="1200">
                <a:solidFill>
                  <a:srgbClr val="505050"/>
                </a:solidFill>
                <a:latin typeface="Arial"/>
                <a:ea typeface="Arial"/>
                <a:cs typeface="Arial"/>
                <a:sym typeface="Arial"/>
              </a:rPr>
              <a:t>Units are percentiles of normed RIT scores </a:t>
            </a:r>
            <a:endParaRPr/>
          </a:p>
          <a:p>
            <a:pPr indent="-171450" lvl="0" marL="171450" marR="0" rtl="0" algn="l">
              <a:lnSpc>
                <a:spcPct val="100000"/>
              </a:lnSpc>
              <a:spcBef>
                <a:spcPts val="0"/>
              </a:spcBef>
              <a:spcAft>
                <a:spcPts val="0"/>
              </a:spcAft>
              <a:buClr>
                <a:srgbClr val="505050"/>
              </a:buClr>
              <a:buSzPts val="1200"/>
              <a:buFont typeface="Arial"/>
              <a:buChar char="•"/>
            </a:pPr>
            <a:r>
              <a:rPr lang="en-US" sz="1200">
                <a:solidFill>
                  <a:srgbClr val="505050"/>
                </a:solidFill>
                <a:latin typeface="Arial"/>
                <a:ea typeface="Arial"/>
                <a:cs typeface="Arial"/>
                <a:sym typeface="Arial"/>
              </a:rPr>
              <a:t>Averages are regression-adjusted means</a:t>
            </a:r>
            <a:endParaRPr/>
          </a:p>
          <a:p>
            <a:pPr indent="0" lvl="0" marL="0" marR="0" rtl="0" algn="l">
              <a:lnSpc>
                <a:spcPct val="100000"/>
              </a:lnSpc>
              <a:spcBef>
                <a:spcPts val="0"/>
              </a:spcBef>
              <a:spcAft>
                <a:spcPts val="0"/>
              </a:spcAft>
              <a:buClr>
                <a:schemeClr val="dk1"/>
              </a:buClr>
              <a:buSzPts val="1200"/>
              <a:buFont typeface="Calibri"/>
              <a:buNone/>
            </a:pPr>
            <a:r>
              <a:t/>
            </a:r>
            <a:endParaRPr/>
          </a:p>
        </p:txBody>
      </p:sp>
      <p:sp>
        <p:nvSpPr>
          <p:cNvPr id="428" name="Google Shape;428;g255517fc90a_0_5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2588ce625a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5" name="Google Shape;435;g2588ce625ab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505050"/>
              </a:buClr>
              <a:buSzPts val="1200"/>
              <a:buFont typeface="Arial"/>
              <a:buNone/>
            </a:pPr>
            <a:r>
              <a:rPr lang="en-US">
                <a:solidFill>
                  <a:srgbClr val="505050"/>
                </a:solidFill>
                <a:latin typeface="Arial"/>
                <a:ea typeface="Arial"/>
                <a:cs typeface="Arial"/>
                <a:sym typeface="Arial"/>
              </a:rPr>
              <a:t>Cindy</a:t>
            </a:r>
            <a:endParaRPr>
              <a:solidFill>
                <a:srgbClr val="505050"/>
              </a:solidFill>
              <a:latin typeface="Arial"/>
              <a:ea typeface="Arial"/>
              <a:cs typeface="Arial"/>
              <a:sym typeface="Arial"/>
            </a:endParaRPr>
          </a:p>
          <a:p>
            <a:pPr indent="0" lvl="0" marL="0" marR="0" rtl="0" algn="l">
              <a:lnSpc>
                <a:spcPct val="100000"/>
              </a:lnSpc>
              <a:spcBef>
                <a:spcPts val="0"/>
              </a:spcBef>
              <a:spcAft>
                <a:spcPts val="0"/>
              </a:spcAft>
              <a:buClr>
                <a:srgbClr val="505050"/>
              </a:buClr>
              <a:buSzPts val="1200"/>
              <a:buFont typeface="Arial"/>
              <a:buNone/>
            </a:pPr>
            <a:r>
              <a:rPr lang="en-US" sz="1200">
                <a:solidFill>
                  <a:srgbClr val="505050"/>
                </a:solidFill>
                <a:latin typeface="Arial"/>
                <a:ea typeface="Arial"/>
                <a:cs typeface="Arial"/>
                <a:sym typeface="Arial"/>
              </a:rPr>
              <a:t>We examined the relationship between chronic absenteeism and achievement on MAP Tests in Grades 1–2 in a large urban district we currently partner with. </a:t>
            </a:r>
            <a:endParaRPr/>
          </a:p>
          <a:p>
            <a:pPr indent="0" lvl="0" marL="0" marR="0" rtl="0" algn="l">
              <a:lnSpc>
                <a:spcPct val="100000"/>
              </a:lnSpc>
              <a:spcBef>
                <a:spcPts val="0"/>
              </a:spcBef>
              <a:spcAft>
                <a:spcPts val="0"/>
              </a:spcAft>
              <a:buClr>
                <a:schemeClr val="dk1"/>
              </a:buClr>
              <a:buSzPts val="1200"/>
              <a:buFont typeface="Arial"/>
              <a:buNone/>
            </a:pPr>
            <a:r>
              <a:t/>
            </a:r>
            <a:endParaRPr sz="1200">
              <a:solidFill>
                <a:srgbClr val="505050"/>
              </a:solidFill>
              <a:latin typeface="Arial"/>
              <a:ea typeface="Arial"/>
              <a:cs typeface="Arial"/>
              <a:sym typeface="Arial"/>
            </a:endParaRPr>
          </a:p>
          <a:p>
            <a:pPr indent="0" lvl="0" marL="0" marR="0" rtl="0" algn="l">
              <a:lnSpc>
                <a:spcPct val="100000"/>
              </a:lnSpc>
              <a:spcBef>
                <a:spcPts val="0"/>
              </a:spcBef>
              <a:spcAft>
                <a:spcPts val="0"/>
              </a:spcAft>
              <a:buClr>
                <a:srgbClr val="505050"/>
              </a:buClr>
              <a:buSzPts val="1200"/>
              <a:buFont typeface="Arial"/>
              <a:buNone/>
            </a:pPr>
            <a:r>
              <a:rPr lang="en-US" sz="1200">
                <a:solidFill>
                  <a:srgbClr val="505050"/>
                </a:solidFill>
                <a:latin typeface="Arial"/>
                <a:ea typeface="Arial"/>
                <a:cs typeface="Arial"/>
                <a:sym typeface="Arial"/>
              </a:rPr>
              <a:t>The district serves over 150,000 students that is largely made up of emergent bilingual students and students of color. </a:t>
            </a:r>
            <a:endParaRPr/>
          </a:p>
          <a:p>
            <a:pPr indent="0" lvl="0" marL="0" marR="0" rtl="0" algn="l">
              <a:lnSpc>
                <a:spcPct val="100000"/>
              </a:lnSpc>
              <a:spcBef>
                <a:spcPts val="0"/>
              </a:spcBef>
              <a:spcAft>
                <a:spcPts val="0"/>
              </a:spcAft>
              <a:buClr>
                <a:schemeClr val="dk1"/>
              </a:buClr>
              <a:buSzPts val="1200"/>
              <a:buFont typeface="Arial"/>
              <a:buNone/>
            </a:pPr>
            <a:r>
              <a:t/>
            </a:r>
            <a:endParaRPr sz="1200">
              <a:solidFill>
                <a:srgbClr val="505050"/>
              </a:solidFill>
              <a:latin typeface="Arial"/>
              <a:ea typeface="Arial"/>
              <a:cs typeface="Arial"/>
              <a:sym typeface="Arial"/>
            </a:endParaRPr>
          </a:p>
          <a:p>
            <a:pPr indent="0" lvl="0" marL="0" marR="0" rtl="0" algn="l">
              <a:lnSpc>
                <a:spcPct val="100000"/>
              </a:lnSpc>
              <a:spcBef>
                <a:spcPts val="0"/>
              </a:spcBef>
              <a:spcAft>
                <a:spcPts val="0"/>
              </a:spcAft>
              <a:buClr>
                <a:srgbClr val="505050"/>
              </a:buClr>
              <a:buSzPts val="1200"/>
              <a:buFont typeface="Arial"/>
              <a:buNone/>
            </a:pPr>
            <a:r>
              <a:rPr lang="en-US" sz="1200">
                <a:solidFill>
                  <a:srgbClr val="505050"/>
                </a:solidFill>
                <a:latin typeface="Arial"/>
                <a:ea typeface="Arial"/>
                <a:cs typeface="Arial"/>
                <a:sym typeface="Arial"/>
              </a:rPr>
              <a:t>The analysis showed that even missing 1–2 additional days of school across the attendance bands had a dramatic correlation on both reading and math achievement. </a:t>
            </a:r>
            <a:endParaRPr/>
          </a:p>
          <a:p>
            <a:pPr indent="-95250" lvl="0" marL="171450" marR="0" rtl="0" algn="l">
              <a:lnSpc>
                <a:spcPct val="100000"/>
              </a:lnSpc>
              <a:spcBef>
                <a:spcPts val="0"/>
              </a:spcBef>
              <a:spcAft>
                <a:spcPts val="0"/>
              </a:spcAft>
              <a:buClr>
                <a:schemeClr val="dk1"/>
              </a:buClr>
              <a:buSzPts val="1200"/>
              <a:buFont typeface="Arial"/>
              <a:buNone/>
            </a:pPr>
            <a:r>
              <a:t/>
            </a:r>
            <a:endParaRPr sz="1200">
              <a:solidFill>
                <a:srgbClr val="505050"/>
              </a:solidFill>
              <a:latin typeface="Arial"/>
              <a:ea typeface="Arial"/>
              <a:cs typeface="Arial"/>
              <a:sym typeface="Arial"/>
            </a:endParaRPr>
          </a:p>
          <a:p>
            <a:pPr indent="0" lvl="0" marL="0" marR="0" rtl="0" algn="l">
              <a:lnSpc>
                <a:spcPct val="100000"/>
              </a:lnSpc>
              <a:spcBef>
                <a:spcPts val="0"/>
              </a:spcBef>
              <a:spcAft>
                <a:spcPts val="0"/>
              </a:spcAft>
              <a:buClr>
                <a:srgbClr val="505050"/>
              </a:buClr>
              <a:buSzPts val="1200"/>
              <a:buFont typeface="Arial"/>
              <a:buNone/>
            </a:pPr>
            <a:r>
              <a:rPr lang="en-US" sz="1200">
                <a:solidFill>
                  <a:srgbClr val="505050"/>
                </a:solidFill>
                <a:latin typeface="Arial"/>
                <a:ea typeface="Arial"/>
                <a:cs typeface="Arial"/>
                <a:sym typeface="Arial"/>
              </a:rPr>
              <a:t>What implications does this have for reading on level by third grade? </a:t>
            </a:r>
            <a:endParaRPr/>
          </a:p>
          <a:p>
            <a:pPr indent="0" lvl="0" marL="0" marR="0" rtl="0" algn="l">
              <a:lnSpc>
                <a:spcPct val="100000"/>
              </a:lnSpc>
              <a:spcBef>
                <a:spcPts val="0"/>
              </a:spcBef>
              <a:spcAft>
                <a:spcPts val="0"/>
              </a:spcAft>
              <a:buClr>
                <a:schemeClr val="dk1"/>
              </a:buClr>
              <a:buSzPts val="1200"/>
              <a:buFont typeface="Arial"/>
              <a:buNone/>
            </a:pPr>
            <a:r>
              <a:t/>
            </a:r>
            <a:endParaRPr sz="1200">
              <a:solidFill>
                <a:srgbClr val="505050"/>
              </a:solidFill>
              <a:latin typeface="Arial"/>
              <a:ea typeface="Arial"/>
              <a:cs typeface="Arial"/>
              <a:sym typeface="Arial"/>
            </a:endParaRPr>
          </a:p>
          <a:p>
            <a:pPr indent="0" lvl="0" marL="0" marR="0" rtl="0" algn="l">
              <a:lnSpc>
                <a:spcPct val="100000"/>
              </a:lnSpc>
              <a:spcBef>
                <a:spcPts val="0"/>
              </a:spcBef>
              <a:spcAft>
                <a:spcPts val="0"/>
              </a:spcAft>
              <a:buClr>
                <a:srgbClr val="505050"/>
              </a:buClr>
              <a:buSzPts val="1200"/>
              <a:buFont typeface="Arial"/>
              <a:buNone/>
            </a:pPr>
            <a:r>
              <a:rPr lang="en-US" sz="1200">
                <a:solidFill>
                  <a:srgbClr val="505050"/>
                </a:solidFill>
                <a:latin typeface="Arial"/>
                <a:ea typeface="Arial"/>
                <a:cs typeface="Arial"/>
                <a:sym typeface="Arial"/>
              </a:rPr>
              <a:t>This data really brings into focus the way chronic absence snowballs, impacting achievement, and ultimately becomes the strongest predictor of a student’s risk for dropping out. </a:t>
            </a:r>
            <a:endParaRPr/>
          </a:p>
          <a:p>
            <a:pPr indent="0" lvl="0" marL="0" marR="0" rtl="0" algn="l">
              <a:lnSpc>
                <a:spcPct val="100000"/>
              </a:lnSpc>
              <a:spcBef>
                <a:spcPts val="0"/>
              </a:spcBef>
              <a:spcAft>
                <a:spcPts val="0"/>
              </a:spcAft>
              <a:buClr>
                <a:schemeClr val="dk1"/>
              </a:buClr>
              <a:buSzPts val="1200"/>
              <a:buFont typeface="Arial"/>
              <a:buNone/>
            </a:pPr>
            <a:r>
              <a:t/>
            </a:r>
            <a:endParaRPr/>
          </a:p>
          <a:p>
            <a:pPr indent="-171450" lvl="0" marL="171450" marR="0" rtl="0" algn="l">
              <a:lnSpc>
                <a:spcPct val="100000"/>
              </a:lnSpc>
              <a:spcBef>
                <a:spcPts val="0"/>
              </a:spcBef>
              <a:spcAft>
                <a:spcPts val="0"/>
              </a:spcAft>
              <a:buClr>
                <a:srgbClr val="505050"/>
              </a:buClr>
              <a:buSzPts val="1200"/>
              <a:buFont typeface="Arial"/>
              <a:buChar char="•"/>
            </a:pPr>
            <a:r>
              <a:rPr lang="en-US" sz="1200">
                <a:solidFill>
                  <a:srgbClr val="505050"/>
                </a:solidFill>
                <a:latin typeface="Arial"/>
                <a:ea typeface="Arial"/>
                <a:cs typeface="Arial"/>
                <a:sym typeface="Arial"/>
              </a:rPr>
              <a:t>Units are percentiles of normed RIT scores </a:t>
            </a:r>
            <a:endParaRPr/>
          </a:p>
          <a:p>
            <a:pPr indent="-171450" lvl="0" marL="171450" marR="0" rtl="0" algn="l">
              <a:lnSpc>
                <a:spcPct val="100000"/>
              </a:lnSpc>
              <a:spcBef>
                <a:spcPts val="0"/>
              </a:spcBef>
              <a:spcAft>
                <a:spcPts val="0"/>
              </a:spcAft>
              <a:buClr>
                <a:srgbClr val="505050"/>
              </a:buClr>
              <a:buSzPts val="1200"/>
              <a:buFont typeface="Arial"/>
              <a:buChar char="•"/>
            </a:pPr>
            <a:r>
              <a:rPr lang="en-US" sz="1200">
                <a:solidFill>
                  <a:srgbClr val="505050"/>
                </a:solidFill>
                <a:latin typeface="Arial"/>
                <a:ea typeface="Arial"/>
                <a:cs typeface="Arial"/>
                <a:sym typeface="Arial"/>
              </a:rPr>
              <a:t>Averages are regression-adjusted means</a:t>
            </a:r>
            <a:endParaRPr/>
          </a:p>
          <a:p>
            <a:pPr indent="0" lvl="0" marL="0" marR="0" rtl="0" algn="l">
              <a:lnSpc>
                <a:spcPct val="100000"/>
              </a:lnSpc>
              <a:spcBef>
                <a:spcPts val="0"/>
              </a:spcBef>
              <a:spcAft>
                <a:spcPts val="0"/>
              </a:spcAft>
              <a:buClr>
                <a:schemeClr val="dk1"/>
              </a:buClr>
              <a:buSzPts val="1200"/>
              <a:buFont typeface="Calibri"/>
              <a:buNone/>
            </a:pPr>
            <a:r>
              <a:t/>
            </a:r>
            <a:endParaRPr/>
          </a:p>
        </p:txBody>
      </p:sp>
      <p:sp>
        <p:nvSpPr>
          <p:cNvPr id="436" name="Google Shape;436;g2588ce625ab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21005ba96c9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3" name="Google Shape;443;g21005ba96c9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Cindy </a:t>
            </a:r>
            <a:endParaRPr/>
          </a:p>
          <a:p>
            <a:pPr indent="0" lvl="0" marL="0" rtl="0" algn="l">
              <a:lnSpc>
                <a:spcPct val="100000"/>
              </a:lnSpc>
              <a:spcBef>
                <a:spcPts val="0"/>
              </a:spcBef>
              <a:spcAft>
                <a:spcPts val="0"/>
              </a:spcAft>
              <a:buSzPts val="1100"/>
              <a:buNone/>
            </a:pPr>
            <a:r>
              <a:rPr lang="en-US"/>
              <a:t>tier 1:  Attendance Promotion</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You may have seen something like this floating around, but this image is really going to guide a lot of the discussions that we have over the next few sessions because it is so encompassing of what the system looks like in its entirety.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Draw eyes to the right side and walk you through a couple of things that I want you to tune into. , and acknowledge that Tier I includes both students that are satisfactory attenders &amp; at risk for becoming chronically absent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We need to have a plan for students that are falling into each tier of absenteeism - so if you look on the right, you’ll see that each Tier encompasess a subset of students ….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And we need to ensure that our resources are being utilized as strategically as possible. We know that we can’t create highly individualized plans for each and every students because of the cost, so we need to have universal preventive interventions in place, to ensure that the students who need those specialized services the most, are able to access them.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next slide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75ac6ecf22d94f5b_1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2" name="Google Shape;452;g75ac6ecf22d94f5b_1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en-US"/>
              <a:t>Cindy</a:t>
            </a:r>
            <a:endParaRPr/>
          </a:p>
          <a:p>
            <a:pPr indent="0" lvl="0" marL="0" rtl="0" algn="l">
              <a:lnSpc>
                <a:spcPct val="90000"/>
              </a:lnSpc>
              <a:spcBef>
                <a:spcPts val="0"/>
              </a:spcBef>
              <a:spcAft>
                <a:spcPts val="0"/>
              </a:spcAft>
              <a:buClr>
                <a:schemeClr val="dk1"/>
              </a:buClr>
              <a:buSzPts val="1100"/>
              <a:buFont typeface="Arial"/>
              <a:buNone/>
            </a:pPr>
            <a:r>
              <a:t/>
            </a:r>
            <a:endParaRPr/>
          </a:p>
        </p:txBody>
      </p:sp>
      <p:sp>
        <p:nvSpPr>
          <p:cNvPr id="453" name="Google Shape;453;g75ac6ecf22d94f5b_1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26431fd2476_0_9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8" name="Google Shape;458;g26431fd2476_0_9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Emily</a:t>
            </a:r>
            <a:endParaRPr/>
          </a:p>
        </p:txBody>
      </p:sp>
      <p:sp>
        <p:nvSpPr>
          <p:cNvPr id="459" name="Google Shape;459;g26431fd2476_0_9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26431fd2476_0_9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6" name="Google Shape;466;g26431fd2476_0_9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How do you know if your school site team is effective?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26431fd2476_0_9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2" name="Google Shape;472;g26431fd2476_0_9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Get the right people in the room.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Research shows that broadening the group leads to more effective practices when implementing interventions &amp; ensuring that staff buy in is there. This also helps others realize how big of a priority attendance really is.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473" name="Google Shape;473;g26431fd2476_0_94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26431fd2476_0_9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9" name="Google Shape;479;g26431fd2476_0_9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26431fd2476_0_9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8" name="Google Shape;488;g26431fd2476_0_9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If you can add grade level metrics as well, that’s amazing!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26431fd2476_0_9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4" name="Google Shape;494;g26431fd2476_0_9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04800" lvl="0" marL="457200" rtl="0" algn="l">
              <a:lnSpc>
                <a:spcPct val="100000"/>
              </a:lnSpc>
              <a:spcBef>
                <a:spcPts val="1000"/>
              </a:spcBef>
              <a:spcAft>
                <a:spcPts val="0"/>
              </a:spcAft>
              <a:buClr>
                <a:srgbClr val="00A5C6"/>
              </a:buClr>
              <a:buSzPts val="1200"/>
              <a:buChar char="●"/>
            </a:pPr>
            <a:r>
              <a:rPr b="1" lang="en-US" sz="1200">
                <a:solidFill>
                  <a:srgbClr val="00A5C6"/>
                </a:solidFill>
              </a:rPr>
              <a:t>Looking at data through various filters to identify school wide trends &amp; systemic barriers to attendance, which is really going to inform in particular your Tier I Universal Interventions that you put in place. Trends tell us how data is changing over the year and we want to look for are increasing absenteeism &amp; improving attendance. </a:t>
            </a:r>
            <a:endParaRPr b="1" sz="1200">
              <a:solidFill>
                <a:srgbClr val="00A5C6"/>
              </a:solidFill>
            </a:endParaRPr>
          </a:p>
          <a:p>
            <a:pPr indent="-304800" lvl="0" marL="457200" rtl="0" algn="l">
              <a:lnSpc>
                <a:spcPct val="100000"/>
              </a:lnSpc>
              <a:spcBef>
                <a:spcPts val="1000"/>
              </a:spcBef>
              <a:spcAft>
                <a:spcPts val="0"/>
              </a:spcAft>
              <a:buClr>
                <a:srgbClr val="00A5C6"/>
              </a:buClr>
              <a:buSzPts val="1200"/>
              <a:buChar char="●"/>
            </a:pPr>
            <a:r>
              <a:rPr b="1" lang="en-US" sz="1200">
                <a:solidFill>
                  <a:srgbClr val="00A5C6"/>
                </a:solidFill>
              </a:rPr>
              <a:t>When you’re looking at your data, think about what you might notice that you could use to inform interventions &amp; policies &amp; procedures. </a:t>
            </a:r>
            <a:endParaRPr b="1" sz="1200">
              <a:solidFill>
                <a:srgbClr val="00A5C6"/>
              </a:solidFill>
            </a:endParaRPr>
          </a:p>
          <a:p>
            <a:pPr indent="-304800" lvl="0" marL="457200" rtl="0" algn="l">
              <a:lnSpc>
                <a:spcPct val="100000"/>
              </a:lnSpc>
              <a:spcBef>
                <a:spcPts val="1000"/>
              </a:spcBef>
              <a:spcAft>
                <a:spcPts val="0"/>
              </a:spcAft>
              <a:buClr>
                <a:srgbClr val="00A5C6"/>
              </a:buClr>
              <a:buSzPts val="1200"/>
              <a:buChar char="●"/>
            </a:pPr>
            <a:r>
              <a:rPr b="1" lang="en-US" sz="1200">
                <a:solidFill>
                  <a:srgbClr val="00A5C6"/>
                </a:solidFill>
              </a:rPr>
              <a:t> If you’re noticing that over 20% of your student population is experiencing a particular barrier then that will inform what you’re going to focus on in a long-term way. It’ll help you pivot &amp; think through what you can change for next semester, or next year. </a:t>
            </a:r>
            <a:endParaRPr sz="1200">
              <a:solidFill>
                <a:schemeClr val="dk1"/>
              </a:solidFill>
            </a:endParaRPr>
          </a:p>
          <a:p>
            <a:pPr indent="0" lvl="0" marL="0" rtl="0" algn="l">
              <a:lnSpc>
                <a:spcPct val="100000"/>
              </a:lnSpc>
              <a:spcBef>
                <a:spcPts val="1000"/>
              </a:spcBef>
              <a:spcAft>
                <a:spcPts val="0"/>
              </a:spcAft>
              <a:buSzPts val="1100"/>
              <a:buNone/>
            </a:pPr>
            <a:r>
              <a:t/>
            </a:r>
            <a:endParaRPr sz="1200">
              <a:solidFill>
                <a:schemeClr val="dk1"/>
              </a:solidFill>
            </a:endParaRPr>
          </a:p>
          <a:p>
            <a:pPr indent="0" lvl="0" marL="0" rtl="0" algn="l">
              <a:lnSpc>
                <a:spcPct val="100000"/>
              </a:lnSpc>
              <a:spcBef>
                <a:spcPts val="1000"/>
              </a:spcBef>
              <a:spcAft>
                <a:spcPts val="0"/>
              </a:spcAft>
              <a:buSzPts val="1100"/>
              <a:buNone/>
            </a:pPr>
            <a:r>
              <a:rPr b="1" lang="en-US" sz="1200">
                <a:solidFill>
                  <a:srgbClr val="505050"/>
                </a:solidFill>
              </a:rPr>
              <a:t>Patterns: </a:t>
            </a:r>
            <a:r>
              <a:rPr lang="en-US" sz="1200">
                <a:solidFill>
                  <a:srgbClr val="505050"/>
                </a:solidFill>
              </a:rPr>
              <a:t>Absences that repeat in a recognizable way and may suggest future absences. Some questions to help identify patterns:</a:t>
            </a:r>
            <a:endParaRPr sz="1200">
              <a:solidFill>
                <a:srgbClr val="505050"/>
              </a:solidFill>
            </a:endParaRPr>
          </a:p>
          <a:p>
            <a:pPr indent="0" lvl="0" marL="0" rtl="0" algn="l">
              <a:lnSpc>
                <a:spcPct val="100000"/>
              </a:lnSpc>
              <a:spcBef>
                <a:spcPts val="0"/>
              </a:spcBef>
              <a:spcAft>
                <a:spcPts val="0"/>
              </a:spcAft>
              <a:buSzPts val="1100"/>
              <a:buNone/>
            </a:pPr>
            <a:r>
              <a:rPr lang="en-US" sz="1200">
                <a:solidFill>
                  <a:srgbClr val="505050"/>
                </a:solidFill>
              </a:rPr>
              <a:t>		</a:t>
            </a:r>
            <a:br>
              <a:rPr lang="en-US" sz="1200">
                <a:solidFill>
                  <a:srgbClr val="505050"/>
                </a:solidFill>
              </a:rPr>
            </a:br>
            <a:r>
              <a:rPr lang="en-US" sz="1200">
                <a:solidFill>
                  <a:srgbClr val="505050"/>
                </a:solidFill>
              </a:rPr>
              <a:t>Which day or part of the week is most often missed?							 								</a:t>
            </a:r>
            <a:br>
              <a:rPr lang="en-US" sz="1200">
                <a:solidFill>
                  <a:srgbClr val="505050"/>
                </a:solidFill>
              </a:rPr>
            </a:br>
            <a:r>
              <a:rPr lang="en-US" sz="1200">
                <a:solidFill>
                  <a:srgbClr val="505050"/>
                </a:solidFill>
              </a:rPr>
              <a:t>How often does the absence border a school holiday?						 								</a:t>
            </a:r>
            <a:br>
              <a:rPr lang="en-US" sz="1200">
                <a:solidFill>
                  <a:srgbClr val="505050"/>
                </a:solidFill>
              </a:rPr>
            </a:br>
            <a:r>
              <a:rPr lang="en-US" sz="1200">
                <a:solidFill>
                  <a:srgbClr val="505050"/>
                </a:solidFill>
              </a:rPr>
              <a:t>Are absences usually single day or multiday absences?							 								</a:t>
            </a:r>
            <a:br>
              <a:rPr lang="en-US" sz="1200">
                <a:solidFill>
                  <a:srgbClr val="505050"/>
                </a:solidFill>
              </a:rPr>
            </a:br>
            <a:r>
              <a:rPr lang="en-US" sz="1200">
                <a:solidFill>
                  <a:srgbClr val="505050"/>
                </a:solidFill>
              </a:rPr>
              <a:t>Do students in the same household have similar attendance patterns?</a:t>
            </a:r>
            <a:endParaRPr sz="1200">
              <a:solidFill>
                <a:srgbClr val="595959"/>
              </a:solidFill>
            </a:endParaRPr>
          </a:p>
          <a:p>
            <a:pPr indent="0" lvl="0" marL="0" rtl="0" algn="l">
              <a:lnSpc>
                <a:spcPct val="100000"/>
              </a:lnSpc>
              <a:spcBef>
                <a:spcPts val="0"/>
              </a:spcBef>
              <a:spcAft>
                <a:spcPts val="0"/>
              </a:spcAft>
              <a:buSzPts val="1100"/>
              <a:buNone/>
            </a:pPr>
            <a:r>
              <a:t/>
            </a:r>
            <a:endParaRPr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6431fd2476_0_11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g26431fd2476_0_11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Cindy</a:t>
            </a:r>
            <a:endParaRPr/>
          </a:p>
        </p:txBody>
      </p:sp>
      <p:sp>
        <p:nvSpPr>
          <p:cNvPr id="244" name="Google Shape;244;g26431fd2476_0_11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26431fd2476_0_9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0" name="Google Shape;500;g26431fd2476_0_9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26431fd2476_0_9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7" name="Google Shape;507;g26431fd2476_0_9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8" name="Google Shape;508;g26431fd2476_0_97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26431fd2476_0_10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4" name="Google Shape;514;g26431fd2476_0_108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5" name="Google Shape;515;g26431fd2476_0_108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26431fd2476_0_11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1" name="Google Shape;521;g26431fd2476_0_11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g26431fd2476_0_10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7" name="Google Shape;527;g26431fd2476_0_109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Emily</a:t>
            </a:r>
            <a:endParaRPr/>
          </a:p>
        </p:txBody>
      </p:sp>
      <p:sp>
        <p:nvSpPr>
          <p:cNvPr id="528" name="Google Shape;528;g26431fd2476_0_109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26431fd2476_0_9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5" name="Google Shape;535;g26431fd2476_0_9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6" name="Google Shape;536;g26431fd2476_0_9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26431fd2476_0_7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3" name="Google Shape;543;g26431fd2476_0_7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g26431fd2476_0_7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9" name="Google Shape;549;g26431fd2476_0_7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26431fd2476_0_7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5" name="Google Shape;555;g26431fd2476_0_7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 What do you notice, what do you wonder?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26431fd2476_0_7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1" name="Google Shape;561;g26431fd2476_0_7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6431fd2476_0_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1" name="Google Shape;251;g26431fd2476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US" sz="1100">
                <a:latin typeface="Arial"/>
                <a:ea typeface="Arial"/>
                <a:cs typeface="Arial"/>
                <a:sym typeface="Arial"/>
              </a:rPr>
              <a:t>A bit about EveryDay Labs before we jump into everything today, We are an organization that was born out of the Harvard Kennedy Research Lab.  Our founder, Dr. Todd Rogers is a professor of behavioral science at Harvard and is continually researching how to use behavioral science to motivate action &amp; change people’s behavior. He became very interested in applying behavioral insights to education, and seeing if he could improve family communication, attendance and reduce chronic absenteeism. Thus, our intervention was born! </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We partner with districts all across the country to provide</a:t>
            </a:r>
            <a:r>
              <a:rPr lang="en-US"/>
              <a:t> a</a:t>
            </a:r>
            <a:r>
              <a:rPr lang="en-US" sz="1100">
                <a:latin typeface="Arial"/>
                <a:ea typeface="Arial"/>
                <a:cs typeface="Arial"/>
                <a:sym typeface="Arial"/>
              </a:rPr>
              <a:t> Tier I Universal Intervention. We send mail nudges and text nudges designed to motivate families to help their students come to school more often. We also provide access to a data platform that helps districts analyze data to find emerging attendance trends &amp; patterns and we offer professional learning as well! </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a:t>And we have been a South San Francisco partner for the last six years, sending mail nudges to your TK-2 students as a part of the Big Lift initiative. We are very excited to be expanding our partnership this year to include mail and text nudges for all eligible students in the district, access to the Pro attendance platform, and managing your truancy notices for you.</a:t>
            </a:r>
            <a:endParaRPr/>
          </a:p>
          <a:p>
            <a:pPr indent="0" lvl="0" marL="0" rtl="0" algn="l">
              <a:lnSpc>
                <a:spcPct val="115000"/>
              </a:lnSpc>
              <a:spcBef>
                <a:spcPts val="0"/>
              </a:spcBef>
              <a:spcAft>
                <a:spcPts val="0"/>
              </a:spcAft>
              <a:buSzPts val="1100"/>
              <a:buNone/>
            </a:pPr>
            <a:r>
              <a:t/>
            </a:r>
            <a:endParaRPr/>
          </a:p>
          <a:p>
            <a:pPr indent="0" lvl="0" marL="0" rtl="0" algn="l">
              <a:lnSpc>
                <a:spcPct val="115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SzPts val="1100"/>
              <a:buNone/>
            </a:pPr>
            <a:r>
              <a:t/>
            </a:r>
            <a:endParaRPr sz="900">
              <a:solidFill>
                <a:srgbClr val="222222"/>
              </a:solidFill>
              <a:highlight>
                <a:srgbClr val="FFFFFF"/>
              </a:highlight>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26431fd2476_0_7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7" name="Google Shape;567;g26431fd2476_0_7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g26431fd2476_0_7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3" name="Google Shape;573;g26431fd2476_0_7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g26431fd2476_0_7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9" name="Google Shape;579;g26431fd2476_0_7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g26431fd2476_0_79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5" name="Google Shape;585;g26431fd2476_0_7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g26431fd2476_0_8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1" name="Google Shape;591;g26431fd2476_0_8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g26431fd2476_0_4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Hello everyone! Today we’re going to talk about how to tackle the challenge of reducing chronic absenteeism by building a tiered system of interventions. </a:t>
            </a:r>
            <a:endParaRPr/>
          </a:p>
        </p:txBody>
      </p:sp>
      <p:sp>
        <p:nvSpPr>
          <p:cNvPr id="597" name="Google Shape;597;g26431fd2476_0_4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g26431fd2476_0_4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2" name="Google Shape;602;g26431fd2476_0_4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g26431fd2476_0_4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8" name="Google Shape;608;g26431fd2476_0_4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9" name="Google Shape;609;g26431fd2476_0_46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g26431fd2476_0_4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6" name="Google Shape;616;g26431fd2476_0_46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g26431fd2476_0_4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4" name="Google Shape;624;g26431fd2476_0_4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This is something that not only do your attendance teams to know like the back of your hand, but this knowledge also needs to be shared with classroom teachers, those that are closest to students, so that they know what to look out for - and we have a couple of resources to share with you that we’ll show you a bit later on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6431fd2476_0_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0" name="Google Shape;260;g26431fd2476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Clr>
                <a:schemeClr val="dk1"/>
              </a:buClr>
              <a:buSzPts val="1100"/>
              <a:buChar char="●"/>
            </a:pPr>
            <a:r>
              <a:rPr lang="en-US">
                <a:solidFill>
                  <a:schemeClr val="dk1"/>
                </a:solidFill>
              </a:rPr>
              <a:t>Our work is part of your systemic approach to attendance: part of the system you have implemented. Where we fall—universal prevention. Meant to serve all students to prevent the number of students who slip into tier 2. Also provides early intervention for chronically absent students. and provide 3. Acknowledge challenges.</a:t>
            </a:r>
            <a:endParaRPr>
              <a:solidFill>
                <a:schemeClr val="dk1"/>
              </a:solidFill>
            </a:endParaRPr>
          </a:p>
          <a:p>
            <a:pPr indent="-317500" lvl="0" marL="457200" rtl="0" algn="l">
              <a:lnSpc>
                <a:spcPct val="100000"/>
              </a:lnSpc>
              <a:spcBef>
                <a:spcPts val="0"/>
              </a:spcBef>
              <a:spcAft>
                <a:spcPts val="0"/>
              </a:spcAft>
              <a:buClr>
                <a:schemeClr val="dk1"/>
              </a:buClr>
              <a:buSzPts val="1400"/>
              <a:buChar char="●"/>
            </a:pPr>
            <a:r>
              <a:rPr lang="en-US">
                <a:solidFill>
                  <a:schemeClr val="dk1"/>
                </a:solidFill>
              </a:rPr>
              <a:t>Emphasize the district-level implementation and how this program will reduce burden on local school staff – in line with new pitch deck ideas.</a:t>
            </a:r>
            <a:endParaRPr>
              <a:solidFill>
                <a:schemeClr val="dk1"/>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g26431fd2476_0_4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0" name="Google Shape;630;g26431fd2476_0_4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This is something that not only do your attendance teams to know like the back of your hand, but this knowledge also needs to be shared with classroom teachers, those that are closest to students, so that they know what to look out for - and we have a couple of resources to share with you that we’ll show you a bit later on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g26431fd2476_0_4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6" name="Google Shape;636;g26431fd2476_0_4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animate - show screenshots</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26431fd2476_0_5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2" name="Google Shape;642;g26431fd2476_0_5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similar to early warning comms - but intention is to move from identifying systemic to individualized barriers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we want to be able to group students based on their individual barriers that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holding teachers accountable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g26431fd2476_0_5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8" name="Google Shape;648;g26431fd2476_0_5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similar to early warning comms - but intention is to move from identifying systemic to individualized barriers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we want to be able to group students based on their individual barriers that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holding teachers accountable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g26431fd2476_0_4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5" name="Google Shape;655;g26431fd2476_0_4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g26431fd2476_0_5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2" name="Google Shape;662;g26431fd2476_0_5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g26431fd2476_0_5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9" name="Google Shape;669;g26431fd2476_0_50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0" name="Google Shape;670;g26431fd2476_0_50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g26431fd2476_0_5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6" name="Google Shape;676;g26431fd2476_0_5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7" name="Google Shape;677;g26431fd2476_0_5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g26431fd2476_0_5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3" name="Google Shape;683;g26431fd2476_0_5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4" name="Google Shape;684;g26431fd2476_0_5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g26431fd2476_0_5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0" name="Google Shape;690;g26431fd2476_0_5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1" name="Google Shape;691;g26431fd2476_0_5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6431fd2476_0_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0" name="Google Shape;270;g26431fd2476_0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15000"/>
              </a:lnSpc>
              <a:spcBef>
                <a:spcPts val="0"/>
              </a:spcBef>
              <a:spcAft>
                <a:spcPts val="0"/>
              </a:spcAft>
              <a:buClr>
                <a:schemeClr val="dk1"/>
              </a:buClr>
              <a:buSzPts val="1400"/>
              <a:buNone/>
            </a:pPr>
            <a:r>
              <a:t/>
            </a:r>
            <a:endParaRPr>
              <a:solidFill>
                <a:schemeClr val="dk1"/>
              </a:solidFill>
            </a:endParaRPr>
          </a:p>
          <a:p>
            <a:pPr indent="0" lvl="0" marL="0" rtl="0" algn="l">
              <a:lnSpc>
                <a:spcPct val="115000"/>
              </a:lnSpc>
              <a:spcBef>
                <a:spcPts val="0"/>
              </a:spcBef>
              <a:spcAft>
                <a:spcPts val="0"/>
              </a:spcAft>
              <a:buSzPts val="1400"/>
              <a:buNone/>
            </a:pPr>
            <a:r>
              <a:t/>
            </a:r>
            <a:endParaRPr>
              <a:solidFill>
                <a:schemeClr val="dk1"/>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g26431fd2476_0_5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7" name="Google Shape;697;g26431fd2476_0_5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8" name="Google Shape;698;g26431fd2476_0_5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g26431fd2476_0_5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4" name="Google Shape;704;g26431fd2476_0_5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5" name="Google Shape;705;g26431fd2476_0_5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g26431fd2476_0_5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1" name="Google Shape;711;g26431fd2476_0_5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2" name="Google Shape;712;g26431fd2476_0_54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g26431fd2476_0_11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8" name="Google Shape;718;g26431fd2476_0_11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9" name="Google Shape;719;g26431fd2476_0_110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g26431fd2476_0_5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5" name="Google Shape;725;g26431fd2476_0_5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similar to early warning comms - but intention is to move from identifying systemic to individualized barriers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we want to be able to group students based on their individual barriers that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holding teachers accountable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g2618f0903be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1" name="Google Shape;731;g2618f0903be_0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2" name="Google Shape;732;g2618f0903be_0_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g28b31fb4ee6_0_3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8" name="Google Shape;738;g28b31fb4ee6_0_3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9" name="Google Shape;739;g28b31fb4ee6_0_3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6431fd2476_0_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1" name="Google Shape;281;g26431fd2476_0_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500"/>
              <a:buFont typeface="Arial"/>
              <a:buNone/>
            </a:pPr>
            <a:r>
              <a:rPr b="1" lang="en-US" sz="1500">
                <a:solidFill>
                  <a:srgbClr val="454545"/>
                </a:solidFill>
                <a:latin typeface="Calibri"/>
                <a:ea typeface="Calibri"/>
                <a:cs typeface="Calibri"/>
                <a:sym typeface="Calibri"/>
              </a:rPr>
              <a:t>I’ve mentioned nudges and nudge theory and would like to take a moment to define what nudges are because they are the central driver of attendance improvement in EveryDay Intervention. </a:t>
            </a:r>
            <a:endParaRPr b="1" sz="1500">
              <a:solidFill>
                <a:srgbClr val="454545"/>
              </a:solidFill>
              <a:latin typeface="Calibri"/>
              <a:ea typeface="Calibri"/>
              <a:cs typeface="Calibri"/>
              <a:sym typeface="Calibri"/>
            </a:endParaRPr>
          </a:p>
          <a:p>
            <a:pPr indent="0" lvl="0" marL="158750" rtl="0" algn="l">
              <a:lnSpc>
                <a:spcPct val="100000"/>
              </a:lnSpc>
              <a:spcBef>
                <a:spcPts val="0"/>
              </a:spcBef>
              <a:spcAft>
                <a:spcPts val="0"/>
              </a:spcAft>
              <a:buClr>
                <a:schemeClr val="dk1"/>
              </a:buClr>
              <a:buSzPts val="1100"/>
              <a:buFont typeface="Calibri"/>
              <a:buNone/>
            </a:pPr>
            <a:r>
              <a:t/>
            </a:r>
            <a:endParaRPr>
              <a:solidFill>
                <a:schemeClr val="dk1"/>
              </a:solidFill>
            </a:endParaRPr>
          </a:p>
          <a:p>
            <a:pPr indent="0" lvl="0" marL="158750" rtl="0" algn="l">
              <a:lnSpc>
                <a:spcPct val="100000"/>
              </a:lnSpc>
              <a:spcBef>
                <a:spcPts val="0"/>
              </a:spcBef>
              <a:spcAft>
                <a:spcPts val="0"/>
              </a:spcAft>
              <a:buClr>
                <a:schemeClr val="dk1"/>
              </a:buClr>
              <a:buSzPts val="1100"/>
              <a:buFont typeface="Arial"/>
              <a:buNone/>
            </a:pPr>
            <a:r>
              <a:rPr lang="en-US">
                <a:solidFill>
                  <a:schemeClr val="dk1"/>
                </a:solidFill>
              </a:rPr>
              <a:t>We send mail and text nudges to district families that help them understand their attendance. </a:t>
            </a:r>
            <a:endParaRPr/>
          </a:p>
          <a:p>
            <a:pPr indent="0" lvl="0" marL="15875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158750" rtl="0" algn="l">
              <a:lnSpc>
                <a:spcPct val="100000"/>
              </a:lnSpc>
              <a:spcBef>
                <a:spcPts val="0"/>
              </a:spcBef>
              <a:spcAft>
                <a:spcPts val="0"/>
              </a:spcAft>
              <a:buClr>
                <a:schemeClr val="dk1"/>
              </a:buClr>
              <a:buSzPts val="1100"/>
              <a:buFont typeface="Arial"/>
              <a:buNone/>
            </a:pPr>
            <a:r>
              <a:rPr lang="en-US">
                <a:solidFill>
                  <a:schemeClr val="dk1"/>
                </a:solidFill>
              </a:rPr>
              <a:t>Nudges aren’t meant to be scary or punitive, but a helpful way to promote positive behavior. </a:t>
            </a:r>
            <a:endParaRPr/>
          </a:p>
          <a:p>
            <a:pPr indent="0" lvl="0" marL="15875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158750" rtl="0" algn="l">
              <a:lnSpc>
                <a:spcPct val="100000"/>
              </a:lnSpc>
              <a:spcBef>
                <a:spcPts val="0"/>
              </a:spcBef>
              <a:spcAft>
                <a:spcPts val="0"/>
              </a:spcAft>
              <a:buClr>
                <a:schemeClr val="dk1"/>
              </a:buClr>
              <a:buSzPts val="1100"/>
              <a:buFont typeface="Arial"/>
              <a:buNone/>
            </a:pPr>
            <a:r>
              <a:rPr lang="en-US">
                <a:solidFill>
                  <a:schemeClr val="dk1"/>
                </a:solidFill>
              </a:rPr>
              <a:t>Nudges have been used to help get out the vote and reduce energy usage. </a:t>
            </a:r>
            <a:endParaRPr/>
          </a:p>
          <a:p>
            <a:pPr indent="0" lvl="0" marL="15875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158750" marR="0" rtl="0" algn="l">
              <a:lnSpc>
                <a:spcPct val="100000"/>
              </a:lnSpc>
              <a:spcBef>
                <a:spcPts val="0"/>
              </a:spcBef>
              <a:spcAft>
                <a:spcPts val="0"/>
              </a:spcAft>
              <a:buClr>
                <a:schemeClr val="dk1"/>
              </a:buClr>
              <a:buSzPts val="1100"/>
              <a:buFont typeface="Arial"/>
              <a:buNone/>
            </a:pPr>
            <a:r>
              <a:rPr lang="en-US"/>
              <a:t>Many school leaders find that the nudges provide an opportunity to connect to disengaged families. </a:t>
            </a:r>
            <a:endParaRPr/>
          </a:p>
          <a:p>
            <a:pPr indent="0" lvl="0" marL="158750" marR="0" rtl="0" algn="l">
              <a:lnSpc>
                <a:spcPct val="100000"/>
              </a:lnSpc>
              <a:spcBef>
                <a:spcPts val="0"/>
              </a:spcBef>
              <a:spcAft>
                <a:spcPts val="0"/>
              </a:spcAft>
              <a:buClr>
                <a:schemeClr val="dk1"/>
              </a:buClr>
              <a:buSzPts val="1100"/>
              <a:buFont typeface="Arial"/>
              <a:buNone/>
            </a:pPr>
            <a:r>
              <a:t/>
            </a:r>
            <a:endParaRPr/>
          </a:p>
          <a:p>
            <a:pPr indent="0" lvl="0" marL="158750" marR="0" rtl="0" algn="l">
              <a:lnSpc>
                <a:spcPct val="100000"/>
              </a:lnSpc>
              <a:spcBef>
                <a:spcPts val="0"/>
              </a:spcBef>
              <a:spcAft>
                <a:spcPts val="0"/>
              </a:spcAft>
              <a:buClr>
                <a:schemeClr val="dk1"/>
              </a:buClr>
              <a:buSzPts val="1100"/>
              <a:buFont typeface="Arial"/>
              <a:buNone/>
            </a:pPr>
            <a:r>
              <a:rPr lang="en-US"/>
              <a:t>Families will often come to school with the mail nudges or call in to ask questions which provides schools the chance to partner around their student’s attendance challenges. </a:t>
            </a:r>
            <a:endParaRPr>
              <a:solidFill>
                <a:schemeClr val="dk1"/>
              </a:solidFill>
            </a:endParaRPr>
          </a:p>
          <a:p>
            <a:pPr indent="0" lvl="0" marL="15875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200"/>
              <a:buFont typeface="Calibri"/>
              <a:buNone/>
            </a:pPr>
            <a:r>
              <a:t/>
            </a:r>
            <a:endParaRPr>
              <a:solidFill>
                <a:schemeClr val="dk1"/>
              </a:solidFill>
            </a:endParaRPr>
          </a:p>
          <a:p>
            <a:pPr indent="0" lvl="0" marL="0" rtl="0" algn="l">
              <a:lnSpc>
                <a:spcPct val="100000"/>
              </a:lnSpc>
              <a:spcBef>
                <a:spcPts val="0"/>
              </a:spcBef>
              <a:spcAft>
                <a:spcPts val="0"/>
              </a:spcAft>
              <a:buClr>
                <a:schemeClr val="dk1"/>
              </a:buClr>
              <a:buSzPts val="1800"/>
              <a:buFont typeface="Arial"/>
              <a:buNone/>
            </a:pPr>
            <a:r>
              <a:t/>
            </a:r>
            <a:endParaRPr b="1" sz="1800">
              <a:solidFill>
                <a:srgbClr val="454545"/>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6431fd2476_0_6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0" name="Google Shape;290;g26431fd2476_0_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6431fd2476_0_81:notes"/>
          <p:cNvSpPr/>
          <p:nvPr>
            <p:ph idx="2" type="sldImg"/>
          </p:nvPr>
        </p:nvSpPr>
        <p:spPr>
          <a:xfrm>
            <a:off x="584200" y="1164237"/>
            <a:ext cx="5689500" cy="314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0" name="Google Shape;310;g26431fd2476_0_81:notes"/>
          <p:cNvSpPr txBox="1"/>
          <p:nvPr>
            <p:ph idx="1" type="body"/>
          </p:nvPr>
        </p:nvSpPr>
        <p:spPr>
          <a:xfrm>
            <a:off x="685800" y="4482303"/>
            <a:ext cx="5486400" cy="3667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311" name="Google Shape;311;g26431fd2476_0_81:notes"/>
          <p:cNvSpPr txBox="1"/>
          <p:nvPr>
            <p:ph idx="12" type="sldNum"/>
          </p:nvPr>
        </p:nvSpPr>
        <p:spPr>
          <a:xfrm>
            <a:off x="3884613" y="8846566"/>
            <a:ext cx="2971800" cy="4671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jp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solidFill>
          <a:schemeClr val="lt2">
            <a:alpha val="4313"/>
          </a:schemeClr>
        </a:solidFill>
      </p:bgPr>
    </p:bg>
    <p:spTree>
      <p:nvGrpSpPr>
        <p:cNvPr id="17" name="Shape 17"/>
        <p:cNvGrpSpPr/>
        <p:nvPr/>
      </p:nvGrpSpPr>
      <p:grpSpPr>
        <a:xfrm>
          <a:off x="0" y="0"/>
          <a:ext cx="0" cy="0"/>
          <a:chOff x="0" y="0"/>
          <a:chExt cx="0" cy="0"/>
        </a:xfrm>
      </p:grpSpPr>
      <p:sp>
        <p:nvSpPr>
          <p:cNvPr id="18" name="Google Shape;18;p8"/>
          <p:cNvSpPr txBox="1"/>
          <p:nvPr>
            <p:ph type="ctrTitle"/>
          </p:nvPr>
        </p:nvSpPr>
        <p:spPr>
          <a:xfrm>
            <a:off x="1523999" y="1122363"/>
            <a:ext cx="7062787" cy="2387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6"/>
              </a:buClr>
              <a:buSzPts val="4400"/>
              <a:buFont typeface="Arial"/>
              <a:buNone/>
              <a:defRPr sz="4400">
                <a:solidFill>
                  <a:schemeClr val="accent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8"/>
          <p:cNvSpPr txBox="1"/>
          <p:nvPr>
            <p:ph idx="1" type="subTitle"/>
          </p:nvPr>
        </p:nvSpPr>
        <p:spPr>
          <a:xfrm>
            <a:off x="1524000" y="3602038"/>
            <a:ext cx="7062788" cy="1655762"/>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accent6"/>
              </a:buClr>
              <a:buSzPts val="2400"/>
              <a:buNone/>
              <a:defRPr sz="2400">
                <a:solidFill>
                  <a:schemeClr val="accent6"/>
                </a:solidFill>
              </a:defRPr>
            </a:lvl1pPr>
            <a:lvl2pPr lvl="1" algn="ctr">
              <a:lnSpc>
                <a:spcPct val="90000"/>
              </a:lnSpc>
              <a:spcBef>
                <a:spcPts val="500"/>
              </a:spcBef>
              <a:spcAft>
                <a:spcPts val="0"/>
              </a:spcAft>
              <a:buClr>
                <a:schemeClr val="dk2"/>
              </a:buClr>
              <a:buSzPts val="2000"/>
              <a:buNone/>
              <a:defRPr sz="2000"/>
            </a:lvl2pPr>
            <a:lvl3pPr lvl="2" algn="ctr">
              <a:lnSpc>
                <a:spcPct val="90000"/>
              </a:lnSpc>
              <a:spcBef>
                <a:spcPts val="500"/>
              </a:spcBef>
              <a:spcAft>
                <a:spcPts val="0"/>
              </a:spcAft>
              <a:buClr>
                <a:schemeClr val="dk2"/>
              </a:buClr>
              <a:buSzPts val="1800"/>
              <a:buNone/>
              <a:defRPr sz="1800"/>
            </a:lvl3pPr>
            <a:lvl4pPr lvl="3" algn="ctr">
              <a:lnSpc>
                <a:spcPct val="90000"/>
              </a:lnSpc>
              <a:spcBef>
                <a:spcPts val="500"/>
              </a:spcBef>
              <a:spcAft>
                <a:spcPts val="0"/>
              </a:spcAft>
              <a:buClr>
                <a:schemeClr val="dk2"/>
              </a:buClr>
              <a:buSzPts val="1600"/>
              <a:buNone/>
              <a:defRPr sz="1600"/>
            </a:lvl4pPr>
            <a:lvl5pPr lvl="4" algn="ctr">
              <a:lnSpc>
                <a:spcPct val="9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21" name="Google Shape;21;p8"/>
          <p:cNvCxnSpPr/>
          <p:nvPr/>
        </p:nvCxnSpPr>
        <p:spPr>
          <a:xfrm>
            <a:off x="1385888" y="1743075"/>
            <a:ext cx="0" cy="2257425"/>
          </a:xfrm>
          <a:prstGeom prst="straightConnector1">
            <a:avLst/>
          </a:prstGeom>
          <a:noFill/>
          <a:ln cap="flat" cmpd="sng" w="19050">
            <a:solidFill>
              <a:schemeClr val="accent2"/>
            </a:solidFill>
            <a:prstDash val="solid"/>
            <a:miter lim="800000"/>
            <a:headEnd len="sm" w="sm" type="none"/>
            <a:tailEnd len="sm" w="sm" type="none"/>
          </a:ln>
        </p:spPr>
      </p:cxnSp>
      <p:pic>
        <p:nvPicPr>
          <p:cNvPr descr="A picture containing logo&#10;&#10;Description automatically generated" id="22" name="Google Shape;22;p8"/>
          <p:cNvPicPr preferRelativeResize="0"/>
          <p:nvPr/>
        </p:nvPicPr>
        <p:blipFill rotWithShape="1">
          <a:blip r:embed="rId2">
            <a:alphaModFix/>
          </a:blip>
          <a:srcRect b="0" l="0" r="0" t="0"/>
          <a:stretch/>
        </p:blipFill>
        <p:spPr>
          <a:xfrm>
            <a:off x="2227385" y="0"/>
            <a:ext cx="12192000"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FBFBFB"/>
        </a:solidFill>
      </p:bgPr>
    </p:bg>
    <p:spTree>
      <p:nvGrpSpPr>
        <p:cNvPr id="74" name="Shape 74"/>
        <p:cNvGrpSpPr/>
        <p:nvPr/>
      </p:nvGrpSpPr>
      <p:grpSpPr>
        <a:xfrm>
          <a:off x="0" y="0"/>
          <a:ext cx="0" cy="0"/>
          <a:chOff x="0" y="0"/>
          <a:chExt cx="0" cy="0"/>
        </a:xfrm>
      </p:grpSpPr>
      <p:sp>
        <p:nvSpPr>
          <p:cNvPr id="75" name="Google Shape;75;p10"/>
          <p:cNvSpPr txBox="1"/>
          <p:nvPr>
            <p:ph type="title"/>
          </p:nvPr>
        </p:nvSpPr>
        <p:spPr>
          <a:xfrm>
            <a:off x="4683680" y="1709738"/>
            <a:ext cx="6663769"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6000"/>
              <a:buFont typeface="Arial"/>
              <a:buNone/>
              <a:defRPr sz="60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0"/>
          <p:cNvSpPr txBox="1"/>
          <p:nvPr>
            <p:ph idx="1" type="body"/>
          </p:nvPr>
        </p:nvSpPr>
        <p:spPr>
          <a:xfrm>
            <a:off x="4683680" y="4589463"/>
            <a:ext cx="666377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6"/>
              </a:buClr>
              <a:buSzPts val="2400"/>
              <a:buNone/>
              <a:defRPr sz="2400">
                <a:solidFill>
                  <a:schemeClr val="accent6"/>
                </a:solidFill>
              </a:defRPr>
            </a:lvl1pPr>
            <a:lvl2pPr indent="-228600" lvl="1" marL="914400" algn="l">
              <a:lnSpc>
                <a:spcPct val="90000"/>
              </a:lnSpc>
              <a:spcBef>
                <a:spcPts val="500"/>
              </a:spcBef>
              <a:spcAft>
                <a:spcPts val="0"/>
              </a:spcAft>
              <a:buClr>
                <a:srgbClr val="959595"/>
              </a:buClr>
              <a:buSzPts val="2000"/>
              <a:buNone/>
              <a:defRPr sz="2000">
                <a:solidFill>
                  <a:srgbClr val="959595"/>
                </a:solidFill>
              </a:defRPr>
            </a:lvl2pPr>
            <a:lvl3pPr indent="-228600" lvl="2" marL="1371600" algn="l">
              <a:lnSpc>
                <a:spcPct val="90000"/>
              </a:lnSpc>
              <a:spcBef>
                <a:spcPts val="500"/>
              </a:spcBef>
              <a:spcAft>
                <a:spcPts val="0"/>
              </a:spcAft>
              <a:buClr>
                <a:srgbClr val="959595"/>
              </a:buClr>
              <a:buSzPts val="1800"/>
              <a:buNone/>
              <a:defRPr sz="1800">
                <a:solidFill>
                  <a:srgbClr val="959595"/>
                </a:solidFill>
              </a:defRPr>
            </a:lvl3pPr>
            <a:lvl4pPr indent="-228600" lvl="3" marL="1828800" algn="l">
              <a:lnSpc>
                <a:spcPct val="90000"/>
              </a:lnSpc>
              <a:spcBef>
                <a:spcPts val="500"/>
              </a:spcBef>
              <a:spcAft>
                <a:spcPts val="0"/>
              </a:spcAft>
              <a:buClr>
                <a:srgbClr val="959595"/>
              </a:buClr>
              <a:buSzPts val="1600"/>
              <a:buNone/>
              <a:defRPr sz="1600">
                <a:solidFill>
                  <a:srgbClr val="959595"/>
                </a:solidFill>
              </a:defRPr>
            </a:lvl4pPr>
            <a:lvl5pPr indent="-228600" lvl="4" marL="2286000" algn="l">
              <a:lnSpc>
                <a:spcPct val="90000"/>
              </a:lnSpc>
              <a:spcBef>
                <a:spcPts val="500"/>
              </a:spcBef>
              <a:spcAft>
                <a:spcPts val="0"/>
              </a:spcAft>
              <a:buClr>
                <a:srgbClr val="959595"/>
              </a:buClr>
              <a:buSzPts val="1600"/>
              <a:buNone/>
              <a:defRPr sz="1600">
                <a:solidFill>
                  <a:srgbClr val="959595"/>
                </a:solidFill>
              </a:defRPr>
            </a:lvl5pPr>
            <a:lvl6pPr indent="-228600" lvl="5" marL="2743200" algn="l">
              <a:lnSpc>
                <a:spcPct val="90000"/>
              </a:lnSpc>
              <a:spcBef>
                <a:spcPts val="500"/>
              </a:spcBef>
              <a:spcAft>
                <a:spcPts val="0"/>
              </a:spcAft>
              <a:buClr>
                <a:srgbClr val="959595"/>
              </a:buClr>
              <a:buSzPts val="1600"/>
              <a:buNone/>
              <a:defRPr sz="1600">
                <a:solidFill>
                  <a:srgbClr val="959595"/>
                </a:solidFill>
              </a:defRPr>
            </a:lvl6pPr>
            <a:lvl7pPr indent="-228600" lvl="6" marL="3200400" algn="l">
              <a:lnSpc>
                <a:spcPct val="90000"/>
              </a:lnSpc>
              <a:spcBef>
                <a:spcPts val="500"/>
              </a:spcBef>
              <a:spcAft>
                <a:spcPts val="0"/>
              </a:spcAft>
              <a:buClr>
                <a:srgbClr val="959595"/>
              </a:buClr>
              <a:buSzPts val="1600"/>
              <a:buNone/>
              <a:defRPr sz="1600">
                <a:solidFill>
                  <a:srgbClr val="959595"/>
                </a:solidFill>
              </a:defRPr>
            </a:lvl7pPr>
            <a:lvl8pPr indent="-228600" lvl="7" marL="3657600" algn="l">
              <a:lnSpc>
                <a:spcPct val="90000"/>
              </a:lnSpc>
              <a:spcBef>
                <a:spcPts val="500"/>
              </a:spcBef>
              <a:spcAft>
                <a:spcPts val="0"/>
              </a:spcAft>
              <a:buClr>
                <a:srgbClr val="959595"/>
              </a:buClr>
              <a:buSzPts val="1600"/>
              <a:buNone/>
              <a:defRPr sz="1600">
                <a:solidFill>
                  <a:srgbClr val="959595"/>
                </a:solidFill>
              </a:defRPr>
            </a:lvl8pPr>
            <a:lvl9pPr indent="-228600" lvl="8" marL="4114800" algn="l">
              <a:lnSpc>
                <a:spcPct val="90000"/>
              </a:lnSpc>
              <a:spcBef>
                <a:spcPts val="500"/>
              </a:spcBef>
              <a:spcAft>
                <a:spcPts val="0"/>
              </a:spcAft>
              <a:buClr>
                <a:srgbClr val="959595"/>
              </a:buClr>
              <a:buSzPts val="1600"/>
              <a:buNone/>
              <a:defRPr sz="1600">
                <a:solidFill>
                  <a:srgbClr val="959595"/>
                </a:solidFill>
              </a:defRPr>
            </a:lvl9pPr>
          </a:lstStyle>
          <a:p/>
        </p:txBody>
      </p:sp>
      <p:sp>
        <p:nvSpPr>
          <p:cNvPr id="77" name="Google Shape;77;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descr="Shape&#10;&#10;Description automatically generated with low confidence" id="79" name="Google Shape;79;p10"/>
          <p:cNvPicPr preferRelativeResize="0"/>
          <p:nvPr/>
        </p:nvPicPr>
        <p:blipFill rotWithShape="1">
          <a:blip r:embed="rId2">
            <a:alphaModFix/>
          </a:blip>
          <a:srcRect b="0" l="0" r="0" t="0"/>
          <a:stretch/>
        </p:blipFill>
        <p:spPr>
          <a:xfrm>
            <a:off x="-3442712" y="1139252"/>
            <a:ext cx="12260255" cy="949247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80" name="Shape 80"/>
        <p:cNvGrpSpPr/>
        <p:nvPr/>
      </p:nvGrpSpPr>
      <p:grpSpPr>
        <a:xfrm>
          <a:off x="0" y="0"/>
          <a:ext cx="0" cy="0"/>
          <a:chOff x="0" y="0"/>
          <a:chExt cx="0" cy="0"/>
        </a:xfrm>
      </p:grpSpPr>
      <p:sp>
        <p:nvSpPr>
          <p:cNvPr id="81" name="Google Shape;81;g222591cd4a7_1_157"/>
          <p:cNvSpPr txBox="1"/>
          <p:nvPr>
            <p:ph type="title"/>
          </p:nvPr>
        </p:nvSpPr>
        <p:spPr>
          <a:xfrm>
            <a:off x="415600" y="167025"/>
            <a:ext cx="11360700" cy="11223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4800"/>
              <a:buNone/>
              <a:defRPr sz="4800">
                <a:solidFill>
                  <a:schemeClr val="accent2"/>
                </a:solidFill>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82" name="Google Shape;82;g222591cd4a7_1_157"/>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83" name="Google Shape;83;g222591cd4a7_1_157"/>
          <p:cNvCxnSpPr/>
          <p:nvPr/>
        </p:nvCxnSpPr>
        <p:spPr>
          <a:xfrm>
            <a:off x="415600" y="1405735"/>
            <a:ext cx="11776500" cy="0"/>
          </a:xfrm>
          <a:prstGeom prst="straightConnector1">
            <a:avLst/>
          </a:prstGeom>
          <a:noFill/>
          <a:ln cap="flat" cmpd="sng" w="9525">
            <a:solidFill>
              <a:schemeClr val="accent1"/>
            </a:solidFill>
            <a:prstDash val="solid"/>
            <a:round/>
            <a:headEnd len="sm" w="sm" type="none"/>
            <a:tailEnd len="sm" w="sm"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bg>
      <p:bgPr>
        <a:solidFill>
          <a:srgbClr val="FBFBFB"/>
        </a:solidFill>
      </p:bgPr>
    </p:bg>
    <p:spTree>
      <p:nvGrpSpPr>
        <p:cNvPr id="84" name="Shape 84"/>
        <p:cNvGrpSpPr/>
        <p:nvPr/>
      </p:nvGrpSpPr>
      <p:grpSpPr>
        <a:xfrm>
          <a:off x="0" y="0"/>
          <a:ext cx="0" cy="0"/>
          <a:chOff x="0" y="0"/>
          <a:chExt cx="0" cy="0"/>
        </a:xfrm>
      </p:grpSpPr>
      <p:sp>
        <p:nvSpPr>
          <p:cNvPr id="85" name="Google Shape;85;p16"/>
          <p:cNvSpPr/>
          <p:nvPr/>
        </p:nvSpPr>
        <p:spPr>
          <a:xfrm>
            <a:off x="838199" y="457199"/>
            <a:ext cx="10515599" cy="55292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6" name="Google Shape;86;p1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6"/>
          <p:cNvSpPr/>
          <p:nvPr>
            <p:ph idx="2" type="pic"/>
          </p:nvPr>
        </p:nvSpPr>
        <p:spPr>
          <a:xfrm>
            <a:off x="5183188" y="987425"/>
            <a:ext cx="6172200" cy="4873625"/>
          </a:xfrm>
          <a:prstGeom prst="rect">
            <a:avLst/>
          </a:prstGeom>
          <a:noFill/>
          <a:ln>
            <a:noFill/>
          </a:ln>
        </p:spPr>
      </p:sp>
      <p:sp>
        <p:nvSpPr>
          <p:cNvPr id="88" name="Google Shape;88;p1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2"/>
              </a:buClr>
              <a:buSzPts val="1600"/>
              <a:buNone/>
              <a:defRPr sz="1600"/>
            </a:lvl1pPr>
            <a:lvl2pPr indent="-228600" lvl="1" marL="914400" algn="l">
              <a:lnSpc>
                <a:spcPct val="90000"/>
              </a:lnSpc>
              <a:spcBef>
                <a:spcPts val="500"/>
              </a:spcBef>
              <a:spcAft>
                <a:spcPts val="0"/>
              </a:spcAft>
              <a:buClr>
                <a:schemeClr val="dk2"/>
              </a:buClr>
              <a:buSzPts val="1400"/>
              <a:buNone/>
              <a:defRPr sz="1400"/>
            </a:lvl2pPr>
            <a:lvl3pPr indent="-228600" lvl="2" marL="1371600" algn="l">
              <a:lnSpc>
                <a:spcPct val="90000"/>
              </a:lnSpc>
              <a:spcBef>
                <a:spcPts val="500"/>
              </a:spcBef>
              <a:spcAft>
                <a:spcPts val="0"/>
              </a:spcAft>
              <a:buClr>
                <a:schemeClr val="dk2"/>
              </a:buClr>
              <a:buSzPts val="1200"/>
              <a:buNone/>
              <a:defRPr sz="1200"/>
            </a:lvl3pPr>
            <a:lvl4pPr indent="-228600" lvl="3" marL="1828800" algn="l">
              <a:lnSpc>
                <a:spcPct val="90000"/>
              </a:lnSpc>
              <a:spcBef>
                <a:spcPts val="500"/>
              </a:spcBef>
              <a:spcAft>
                <a:spcPts val="0"/>
              </a:spcAft>
              <a:buClr>
                <a:schemeClr val="dk2"/>
              </a:buClr>
              <a:buSzPts val="1000"/>
              <a:buNone/>
              <a:defRPr sz="1000"/>
            </a:lvl4pPr>
            <a:lvl5pPr indent="-228600" lvl="4" marL="2286000" algn="l">
              <a:lnSpc>
                <a:spcPct val="90000"/>
              </a:lnSpc>
              <a:spcBef>
                <a:spcPts val="500"/>
              </a:spcBef>
              <a:spcAft>
                <a:spcPts val="0"/>
              </a:spcAft>
              <a:buClr>
                <a:schemeClr val="dk2"/>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9" name="Google Shape;89;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1" name="Shape 91"/>
        <p:cNvGrpSpPr/>
        <p:nvPr/>
      </p:nvGrpSpPr>
      <p:grpSpPr>
        <a:xfrm>
          <a:off x="0" y="0"/>
          <a:ext cx="0" cy="0"/>
          <a:chOff x="0" y="0"/>
          <a:chExt cx="0" cy="0"/>
        </a:xfrm>
      </p:grpSpPr>
      <p:sp>
        <p:nvSpPr>
          <p:cNvPr id="92" name="Google Shape;92;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1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a:lvl1pPr>
            <a:lvl2pPr indent="-342900" lvl="1" marL="914400" algn="l">
              <a:lnSpc>
                <a:spcPct val="90000"/>
              </a:lnSpc>
              <a:spcBef>
                <a:spcPts val="500"/>
              </a:spcBef>
              <a:spcAft>
                <a:spcPts val="0"/>
              </a:spcAft>
              <a:buClr>
                <a:schemeClr val="dk2"/>
              </a:buClr>
              <a:buSzPts val="1800"/>
              <a:buChar char="•"/>
              <a:defRPr/>
            </a:lvl2pPr>
            <a:lvl3pPr indent="-342900" lvl="2" marL="1371600" algn="l">
              <a:lnSpc>
                <a:spcPct val="90000"/>
              </a:lnSpc>
              <a:spcBef>
                <a:spcPts val="500"/>
              </a:spcBef>
              <a:spcAft>
                <a:spcPts val="0"/>
              </a:spcAft>
              <a:buClr>
                <a:schemeClr val="dk2"/>
              </a:buClr>
              <a:buSzPts val="1800"/>
              <a:buChar char="•"/>
              <a:defRPr/>
            </a:lvl3pPr>
            <a:lvl4pPr indent="-342900" lvl="3" marL="1828800" algn="l">
              <a:lnSpc>
                <a:spcPct val="90000"/>
              </a:lnSpc>
              <a:spcBef>
                <a:spcPts val="500"/>
              </a:spcBef>
              <a:spcAft>
                <a:spcPts val="0"/>
              </a:spcAft>
              <a:buClr>
                <a:schemeClr val="dk2"/>
              </a:buClr>
              <a:buSzPts val="1800"/>
              <a:buChar char="•"/>
              <a:defRPr/>
            </a:lvl4pPr>
            <a:lvl5pPr indent="-342900" lvl="4" marL="2286000" algn="l">
              <a:lnSpc>
                <a:spcPct val="9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6" name="Shape 96"/>
        <p:cNvGrpSpPr/>
        <p:nvPr/>
      </p:nvGrpSpPr>
      <p:grpSpPr>
        <a:xfrm>
          <a:off x="0" y="0"/>
          <a:ext cx="0" cy="0"/>
          <a:chOff x="0" y="0"/>
          <a:chExt cx="0" cy="0"/>
        </a:xfrm>
      </p:grpSpPr>
      <p:sp>
        <p:nvSpPr>
          <p:cNvPr id="97" name="Google Shape;97;p1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1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a:lvl1pPr>
            <a:lvl2pPr indent="-342900" lvl="1" marL="914400" algn="l">
              <a:lnSpc>
                <a:spcPct val="90000"/>
              </a:lnSpc>
              <a:spcBef>
                <a:spcPts val="500"/>
              </a:spcBef>
              <a:spcAft>
                <a:spcPts val="0"/>
              </a:spcAft>
              <a:buClr>
                <a:schemeClr val="dk2"/>
              </a:buClr>
              <a:buSzPts val="1800"/>
              <a:buChar char="•"/>
              <a:defRPr/>
            </a:lvl2pPr>
            <a:lvl3pPr indent="-342900" lvl="2" marL="1371600" algn="l">
              <a:lnSpc>
                <a:spcPct val="90000"/>
              </a:lnSpc>
              <a:spcBef>
                <a:spcPts val="500"/>
              </a:spcBef>
              <a:spcAft>
                <a:spcPts val="0"/>
              </a:spcAft>
              <a:buClr>
                <a:schemeClr val="dk2"/>
              </a:buClr>
              <a:buSzPts val="1800"/>
              <a:buChar char="•"/>
              <a:defRPr/>
            </a:lvl3pPr>
            <a:lvl4pPr indent="-342900" lvl="3" marL="1828800" algn="l">
              <a:lnSpc>
                <a:spcPct val="90000"/>
              </a:lnSpc>
              <a:spcBef>
                <a:spcPts val="500"/>
              </a:spcBef>
              <a:spcAft>
                <a:spcPts val="0"/>
              </a:spcAft>
              <a:buClr>
                <a:schemeClr val="dk2"/>
              </a:buClr>
              <a:buSzPts val="1800"/>
              <a:buChar char="•"/>
              <a:defRPr/>
            </a:lvl4pPr>
            <a:lvl5pPr indent="-342900" lvl="4" marL="2286000" algn="l">
              <a:lnSpc>
                <a:spcPct val="9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type="title">
  <p:cSld name="TITLE">
    <p:spTree>
      <p:nvGrpSpPr>
        <p:cNvPr id="101" name="Shape 101"/>
        <p:cNvGrpSpPr/>
        <p:nvPr/>
      </p:nvGrpSpPr>
      <p:grpSpPr>
        <a:xfrm>
          <a:off x="0" y="0"/>
          <a:ext cx="0" cy="0"/>
          <a:chOff x="0" y="0"/>
          <a:chExt cx="0" cy="0"/>
        </a:xfrm>
      </p:grpSpPr>
      <p:pic>
        <p:nvPicPr>
          <p:cNvPr descr="Shape&#10;&#10;Description automatically generated with medium confidence" id="102" name="Google Shape;102;g13e85d2a486_0_26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03" name="Google Shape;103;g13e85d2a486_0_266"/>
          <p:cNvSpPr txBox="1"/>
          <p:nvPr>
            <p:ph type="ctrTitle"/>
          </p:nvPr>
        </p:nvSpPr>
        <p:spPr>
          <a:xfrm>
            <a:off x="1524000" y="1121833"/>
            <a:ext cx="9144000" cy="2387700"/>
          </a:xfrm>
          <a:prstGeom prst="rect">
            <a:avLst/>
          </a:prstGeom>
          <a:noFill/>
          <a:ln>
            <a:noFill/>
          </a:ln>
        </p:spPr>
        <p:txBody>
          <a:bodyPr anchorCtr="0" anchor="b" bIns="60925" lIns="121900" spcFirstLastPara="1" rIns="121900" wrap="square" tIns="60925">
            <a:noAutofit/>
          </a:bodyPr>
          <a:lstStyle>
            <a:lvl1pPr lvl="0" algn="ctr">
              <a:lnSpc>
                <a:spcPct val="90000"/>
              </a:lnSpc>
              <a:spcBef>
                <a:spcPts val="0"/>
              </a:spcBef>
              <a:spcAft>
                <a:spcPts val="0"/>
              </a:spcAft>
              <a:buClr>
                <a:schemeClr val="lt1"/>
              </a:buClr>
              <a:buSzPts val="5300"/>
              <a:buFont typeface="Arial"/>
              <a:buNone/>
              <a:defRPr b="0" sz="5300">
                <a:solidFill>
                  <a:schemeClr val="lt1"/>
                </a:solidFil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104" name="Google Shape;104;g13e85d2a486_0_266"/>
          <p:cNvSpPr txBox="1"/>
          <p:nvPr>
            <p:ph idx="1" type="subTitle"/>
          </p:nvPr>
        </p:nvSpPr>
        <p:spPr>
          <a:xfrm>
            <a:off x="1524000" y="3602567"/>
            <a:ext cx="9144000" cy="1655100"/>
          </a:xfrm>
          <a:prstGeom prst="rect">
            <a:avLst/>
          </a:prstGeom>
          <a:noFill/>
          <a:ln>
            <a:noFill/>
          </a:ln>
        </p:spPr>
        <p:txBody>
          <a:bodyPr anchorCtr="0" anchor="t" bIns="60925" lIns="121900" spcFirstLastPara="1" rIns="121900" wrap="square" tIns="60925">
            <a:noAutofit/>
          </a:bodyPr>
          <a:lstStyle>
            <a:lvl1pPr lvl="0" algn="ctr">
              <a:lnSpc>
                <a:spcPct val="120000"/>
              </a:lnSpc>
              <a:spcBef>
                <a:spcPts val="1300"/>
              </a:spcBef>
              <a:spcAft>
                <a:spcPts val="0"/>
              </a:spcAft>
              <a:buClr>
                <a:schemeClr val="lt1"/>
              </a:buClr>
              <a:buSzPts val="3200"/>
              <a:buNone/>
              <a:defRPr b="0" sz="3200">
                <a:solidFill>
                  <a:schemeClr val="lt1"/>
                </a:solidFill>
              </a:defRPr>
            </a:lvl1pPr>
            <a:lvl2pPr lvl="1" algn="ctr">
              <a:lnSpc>
                <a:spcPct val="120000"/>
              </a:lnSpc>
              <a:spcBef>
                <a:spcPts val="700"/>
              </a:spcBef>
              <a:spcAft>
                <a:spcPts val="0"/>
              </a:spcAft>
              <a:buSzPts val="2700"/>
              <a:buFont typeface="Arial"/>
              <a:buNone/>
              <a:defRPr sz="2700"/>
            </a:lvl2pPr>
            <a:lvl3pPr lvl="2" algn="ctr">
              <a:lnSpc>
                <a:spcPct val="120000"/>
              </a:lnSpc>
              <a:spcBef>
                <a:spcPts val="700"/>
              </a:spcBef>
              <a:spcAft>
                <a:spcPts val="0"/>
              </a:spcAft>
              <a:buSzPts val="2400"/>
              <a:buNone/>
              <a:defRPr sz="2400"/>
            </a:lvl3pPr>
            <a:lvl4pPr lvl="3" algn="ctr">
              <a:lnSpc>
                <a:spcPct val="120000"/>
              </a:lnSpc>
              <a:spcBef>
                <a:spcPts val="700"/>
              </a:spcBef>
              <a:spcAft>
                <a:spcPts val="0"/>
              </a:spcAft>
              <a:buSzPts val="2100"/>
              <a:buNone/>
              <a:defRPr sz="2100"/>
            </a:lvl4pPr>
            <a:lvl5pPr lvl="4" algn="ctr">
              <a:lnSpc>
                <a:spcPct val="120000"/>
              </a:lnSpc>
              <a:spcBef>
                <a:spcPts val="700"/>
              </a:spcBef>
              <a:spcAft>
                <a:spcPts val="0"/>
              </a:spcAft>
              <a:buSzPts val="2100"/>
              <a:buNone/>
              <a:defRPr sz="2100"/>
            </a:lvl5pPr>
            <a:lvl6pPr lvl="5" algn="ctr">
              <a:lnSpc>
                <a:spcPct val="90000"/>
              </a:lnSpc>
              <a:spcBef>
                <a:spcPts val="700"/>
              </a:spcBef>
              <a:spcAft>
                <a:spcPts val="0"/>
              </a:spcAft>
              <a:buClr>
                <a:schemeClr val="dk1"/>
              </a:buClr>
              <a:buSzPts val="2100"/>
              <a:buNone/>
              <a:defRPr sz="2100"/>
            </a:lvl6pPr>
            <a:lvl7pPr lvl="6" algn="ctr">
              <a:lnSpc>
                <a:spcPct val="90000"/>
              </a:lnSpc>
              <a:spcBef>
                <a:spcPts val="700"/>
              </a:spcBef>
              <a:spcAft>
                <a:spcPts val="0"/>
              </a:spcAft>
              <a:buClr>
                <a:schemeClr val="dk1"/>
              </a:buClr>
              <a:buSzPts val="2100"/>
              <a:buNone/>
              <a:defRPr sz="2100"/>
            </a:lvl7pPr>
            <a:lvl8pPr lvl="7" algn="ctr">
              <a:lnSpc>
                <a:spcPct val="90000"/>
              </a:lnSpc>
              <a:spcBef>
                <a:spcPts val="700"/>
              </a:spcBef>
              <a:spcAft>
                <a:spcPts val="0"/>
              </a:spcAft>
              <a:buClr>
                <a:schemeClr val="dk1"/>
              </a:buClr>
              <a:buSzPts val="2100"/>
              <a:buNone/>
              <a:defRPr sz="2100"/>
            </a:lvl8pPr>
            <a:lvl9pPr lvl="8" algn="ctr">
              <a:lnSpc>
                <a:spcPct val="90000"/>
              </a:lnSpc>
              <a:spcBef>
                <a:spcPts val="700"/>
              </a:spcBef>
              <a:spcAft>
                <a:spcPts val="0"/>
              </a:spcAft>
              <a:buClr>
                <a:schemeClr val="dk1"/>
              </a:buClr>
              <a:buSzPts val="2100"/>
              <a:buNone/>
              <a:defRPr sz="2100"/>
            </a:lvl9pPr>
          </a:lstStyle>
          <a:p/>
        </p:txBody>
      </p:sp>
      <p:sp>
        <p:nvSpPr>
          <p:cNvPr id="105" name="Google Shape;105;g13e85d2a486_0_266"/>
          <p:cNvSpPr txBox="1"/>
          <p:nvPr>
            <p:ph idx="10" type="dt"/>
          </p:nvPr>
        </p:nvSpPr>
        <p:spPr>
          <a:xfrm>
            <a:off x="838200" y="6356351"/>
            <a:ext cx="2743200" cy="366000"/>
          </a:xfrm>
          <a:prstGeom prst="rect">
            <a:avLst/>
          </a:prstGeom>
          <a:noFill/>
          <a:ln>
            <a:noFill/>
          </a:ln>
        </p:spPr>
        <p:txBody>
          <a:bodyPr anchorCtr="0" anchor="ctr" bIns="60925" lIns="121900" spcFirstLastPara="1" rIns="121900" wrap="square" tIns="60925">
            <a:noAutofit/>
          </a:bodyPr>
          <a:lstStyle>
            <a:lvl1pPr lvl="0" marR="0" rtl="0" algn="l">
              <a:lnSpc>
                <a:spcPct val="100000"/>
              </a:lnSpc>
              <a:spcBef>
                <a:spcPts val="0"/>
              </a:spcBef>
              <a:spcAft>
                <a:spcPts val="0"/>
              </a:spcAft>
              <a:buClr>
                <a:srgbClr val="000000"/>
              </a:buClr>
              <a:buSzPts val="19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9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9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9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9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9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9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9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900"/>
              <a:buFont typeface="Arial"/>
              <a:buNone/>
              <a:defRPr b="0" i="0" sz="1400" u="none" cap="none" strike="noStrike">
                <a:solidFill>
                  <a:srgbClr val="000000"/>
                </a:solidFill>
                <a:latin typeface="Arial"/>
                <a:ea typeface="Arial"/>
                <a:cs typeface="Arial"/>
                <a:sym typeface="Arial"/>
              </a:defRPr>
            </a:lvl9pPr>
          </a:lstStyle>
          <a:p/>
        </p:txBody>
      </p:sp>
      <p:sp>
        <p:nvSpPr>
          <p:cNvPr id="106" name="Google Shape;106;g13e85d2a486_0_266"/>
          <p:cNvSpPr txBox="1"/>
          <p:nvPr>
            <p:ph idx="11" type="ftr"/>
          </p:nvPr>
        </p:nvSpPr>
        <p:spPr>
          <a:xfrm>
            <a:off x="4038600" y="6356351"/>
            <a:ext cx="4114800" cy="366000"/>
          </a:xfrm>
          <a:prstGeom prst="rect">
            <a:avLst/>
          </a:prstGeom>
          <a:noFill/>
          <a:ln>
            <a:noFill/>
          </a:ln>
        </p:spPr>
        <p:txBody>
          <a:bodyPr anchorCtr="0" anchor="ctr" bIns="60925" lIns="121900" spcFirstLastPara="1" rIns="121900" wrap="square" tIns="60925">
            <a:noAutofit/>
          </a:bodyPr>
          <a:lstStyle>
            <a:lvl1pPr lvl="0" algn="ct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107" name="Google Shape;107;g13e85d2a486_0_266"/>
          <p:cNvSpPr txBox="1"/>
          <p:nvPr>
            <p:ph idx="12" type="sldNum"/>
          </p:nvPr>
        </p:nvSpPr>
        <p:spPr>
          <a:xfrm>
            <a:off x="8610600" y="6356351"/>
            <a:ext cx="2743200" cy="3660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2">
    <p:spTree>
      <p:nvGrpSpPr>
        <p:cNvPr id="108" name="Shape 108"/>
        <p:cNvGrpSpPr/>
        <p:nvPr/>
      </p:nvGrpSpPr>
      <p:grpSpPr>
        <a:xfrm>
          <a:off x="0" y="0"/>
          <a:ext cx="0" cy="0"/>
          <a:chOff x="0" y="0"/>
          <a:chExt cx="0" cy="0"/>
        </a:xfrm>
      </p:grpSpPr>
      <p:sp>
        <p:nvSpPr>
          <p:cNvPr id="109" name="Google Shape;109;g255517fc90a_0_204"/>
          <p:cNvSpPr txBox="1"/>
          <p:nvPr>
            <p:ph type="title"/>
          </p:nvPr>
        </p:nvSpPr>
        <p:spPr>
          <a:xfrm>
            <a:off x="415600" y="167025"/>
            <a:ext cx="11360700" cy="1122300"/>
          </a:xfrm>
          <a:prstGeom prst="rect">
            <a:avLst/>
          </a:prstGeom>
          <a:noFill/>
          <a:ln>
            <a:noFill/>
          </a:ln>
        </p:spPr>
        <p:txBody>
          <a:bodyPr anchorCtr="0" anchor="ctr" bIns="121900" lIns="121900" spcFirstLastPara="1" rIns="121900" wrap="square" tIns="121900">
            <a:normAutofit/>
          </a:bodyPr>
          <a:lstStyle>
            <a:lvl1pPr lvl="0" algn="ctr">
              <a:lnSpc>
                <a:spcPct val="100000"/>
              </a:lnSpc>
              <a:spcBef>
                <a:spcPts val="0"/>
              </a:spcBef>
              <a:spcAft>
                <a:spcPts val="0"/>
              </a:spcAft>
              <a:buSzPts val="4800"/>
              <a:buNone/>
              <a:defRPr sz="4800">
                <a:solidFill>
                  <a:schemeClr val="accent2"/>
                </a:solidFill>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110" name="Google Shape;110;g255517fc90a_0_204"/>
          <p:cNvSpPr txBox="1"/>
          <p:nvPr>
            <p:ph idx="12" type="sldNum"/>
          </p:nvPr>
        </p:nvSpPr>
        <p:spPr>
          <a:xfrm>
            <a:off x="11296610" y="6217623"/>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111" name="Google Shape;111;g255517fc90a_0_204"/>
          <p:cNvCxnSpPr/>
          <p:nvPr/>
        </p:nvCxnSpPr>
        <p:spPr>
          <a:xfrm>
            <a:off x="415600" y="1405735"/>
            <a:ext cx="11776500" cy="0"/>
          </a:xfrm>
          <a:prstGeom prst="straightConnector1">
            <a:avLst/>
          </a:prstGeom>
          <a:noFill/>
          <a:ln cap="flat" cmpd="sng" w="9525">
            <a:solidFill>
              <a:schemeClr val="accent1"/>
            </a:solidFill>
            <a:prstDash val="solid"/>
            <a:round/>
            <a:headEnd len="sm" w="sm" type="none"/>
            <a:tailEnd len="sm" w="sm"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_HEADER_3">
    <p:spTree>
      <p:nvGrpSpPr>
        <p:cNvPr id="112" name="Shape 112"/>
        <p:cNvGrpSpPr/>
        <p:nvPr/>
      </p:nvGrpSpPr>
      <p:grpSpPr>
        <a:xfrm>
          <a:off x="0" y="0"/>
          <a:ext cx="0" cy="0"/>
          <a:chOff x="0" y="0"/>
          <a:chExt cx="0" cy="0"/>
        </a:xfrm>
      </p:grpSpPr>
      <p:sp>
        <p:nvSpPr>
          <p:cNvPr id="113" name="Google Shape;113;g28b31fb4ee6_0_602"/>
          <p:cNvSpPr txBox="1"/>
          <p:nvPr>
            <p:ph type="title"/>
          </p:nvPr>
        </p:nvSpPr>
        <p:spPr>
          <a:xfrm>
            <a:off x="415600" y="167025"/>
            <a:ext cx="11360700" cy="1122300"/>
          </a:xfrm>
          <a:prstGeom prst="rect">
            <a:avLst/>
          </a:prstGeom>
          <a:noFill/>
          <a:ln>
            <a:noFill/>
          </a:ln>
        </p:spPr>
        <p:txBody>
          <a:bodyPr anchorCtr="0" anchor="ctr" bIns="121900" lIns="121900" spcFirstLastPara="1" rIns="121900" wrap="square" tIns="121900">
            <a:normAutofit/>
          </a:bodyPr>
          <a:lstStyle>
            <a:lvl1pPr lvl="0" algn="ctr">
              <a:lnSpc>
                <a:spcPct val="100000"/>
              </a:lnSpc>
              <a:spcBef>
                <a:spcPts val="0"/>
              </a:spcBef>
              <a:spcAft>
                <a:spcPts val="0"/>
              </a:spcAft>
              <a:buSzPts val="4800"/>
              <a:buNone/>
              <a:defRPr sz="4800">
                <a:solidFill>
                  <a:schemeClr val="accent2"/>
                </a:solidFill>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114" name="Google Shape;114;g28b31fb4ee6_0_602"/>
          <p:cNvSpPr txBox="1"/>
          <p:nvPr>
            <p:ph idx="12" type="sldNum"/>
          </p:nvPr>
        </p:nvSpPr>
        <p:spPr>
          <a:xfrm>
            <a:off x="11296610" y="6217623"/>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115" name="Google Shape;115;g28b31fb4ee6_0_602"/>
          <p:cNvCxnSpPr/>
          <p:nvPr/>
        </p:nvCxnSpPr>
        <p:spPr>
          <a:xfrm>
            <a:off x="415600" y="1405735"/>
            <a:ext cx="11776500" cy="0"/>
          </a:xfrm>
          <a:prstGeom prst="straightConnector1">
            <a:avLst/>
          </a:prstGeom>
          <a:noFill/>
          <a:ln cap="flat" cmpd="sng" w="9525">
            <a:solidFill>
              <a:schemeClr val="accent1"/>
            </a:solidFill>
            <a:prstDash val="solid"/>
            <a:round/>
            <a:headEnd len="sm" w="sm" type="none"/>
            <a:tailEnd len="sm" w="sm" type="none"/>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4">
  <p:cSld name="SECTION_HEADER_5">
    <p:spTree>
      <p:nvGrpSpPr>
        <p:cNvPr id="116" name="Shape 116"/>
        <p:cNvGrpSpPr/>
        <p:nvPr/>
      </p:nvGrpSpPr>
      <p:grpSpPr>
        <a:xfrm>
          <a:off x="0" y="0"/>
          <a:ext cx="0" cy="0"/>
          <a:chOff x="0" y="0"/>
          <a:chExt cx="0" cy="0"/>
        </a:xfrm>
      </p:grpSpPr>
      <p:sp>
        <p:nvSpPr>
          <p:cNvPr id="117" name="Google Shape;117;g26431fd2476_0_427"/>
          <p:cNvSpPr txBox="1"/>
          <p:nvPr>
            <p:ph type="title"/>
          </p:nvPr>
        </p:nvSpPr>
        <p:spPr>
          <a:xfrm>
            <a:off x="415600" y="167025"/>
            <a:ext cx="11360700" cy="1122300"/>
          </a:xfrm>
          <a:prstGeom prst="rect">
            <a:avLst/>
          </a:prstGeom>
          <a:noFill/>
          <a:ln>
            <a:noFill/>
          </a:ln>
        </p:spPr>
        <p:txBody>
          <a:bodyPr anchorCtr="0" anchor="ctr" bIns="121900" lIns="121900" spcFirstLastPara="1" rIns="121900" wrap="square" tIns="121900">
            <a:normAutofit/>
          </a:bodyPr>
          <a:lstStyle>
            <a:lvl1pPr lvl="0" algn="ctr">
              <a:lnSpc>
                <a:spcPct val="100000"/>
              </a:lnSpc>
              <a:spcBef>
                <a:spcPts val="0"/>
              </a:spcBef>
              <a:spcAft>
                <a:spcPts val="0"/>
              </a:spcAft>
              <a:buSzPts val="4800"/>
              <a:buNone/>
              <a:defRPr sz="4800">
                <a:solidFill>
                  <a:schemeClr val="accent2"/>
                </a:solidFill>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118" name="Google Shape;118;g26431fd2476_0_427"/>
          <p:cNvSpPr txBox="1"/>
          <p:nvPr>
            <p:ph idx="12" type="sldNum"/>
          </p:nvPr>
        </p:nvSpPr>
        <p:spPr>
          <a:xfrm>
            <a:off x="11296610" y="6217623"/>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119" name="Google Shape;119;g26431fd2476_0_427"/>
          <p:cNvCxnSpPr/>
          <p:nvPr/>
        </p:nvCxnSpPr>
        <p:spPr>
          <a:xfrm>
            <a:off x="415600" y="1405735"/>
            <a:ext cx="11776500" cy="0"/>
          </a:xfrm>
          <a:prstGeom prst="straightConnector1">
            <a:avLst/>
          </a:prstGeom>
          <a:noFill/>
          <a:ln cap="flat" cmpd="sng" w="9525">
            <a:solidFill>
              <a:schemeClr val="accent1"/>
            </a:solidFill>
            <a:prstDash val="solid"/>
            <a:round/>
            <a:headEnd len="sm" w="sm" type="none"/>
            <a:tailEnd len="sm" w="sm" type="none"/>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SECTION_HEADER_6">
    <p:spTree>
      <p:nvGrpSpPr>
        <p:cNvPr id="120" name="Shape 120"/>
        <p:cNvGrpSpPr/>
        <p:nvPr/>
      </p:nvGrpSpPr>
      <p:grpSpPr>
        <a:xfrm>
          <a:off x="0" y="0"/>
          <a:ext cx="0" cy="0"/>
          <a:chOff x="0" y="0"/>
          <a:chExt cx="0" cy="0"/>
        </a:xfrm>
      </p:grpSpPr>
      <p:sp>
        <p:nvSpPr>
          <p:cNvPr id="121" name="Google Shape;121;g26431fd2476_0_431"/>
          <p:cNvSpPr txBox="1"/>
          <p:nvPr>
            <p:ph type="title"/>
          </p:nvPr>
        </p:nvSpPr>
        <p:spPr>
          <a:xfrm>
            <a:off x="415600" y="167025"/>
            <a:ext cx="11360700" cy="1122300"/>
          </a:xfrm>
          <a:prstGeom prst="rect">
            <a:avLst/>
          </a:prstGeom>
          <a:noFill/>
          <a:ln>
            <a:noFill/>
          </a:ln>
        </p:spPr>
        <p:txBody>
          <a:bodyPr anchorCtr="0" anchor="ctr" bIns="121900" lIns="121900" spcFirstLastPara="1" rIns="121900" wrap="square" tIns="121900">
            <a:normAutofit/>
          </a:bodyPr>
          <a:lstStyle>
            <a:lvl1pPr lvl="0" algn="ctr">
              <a:lnSpc>
                <a:spcPct val="100000"/>
              </a:lnSpc>
              <a:spcBef>
                <a:spcPts val="0"/>
              </a:spcBef>
              <a:spcAft>
                <a:spcPts val="0"/>
              </a:spcAft>
              <a:buSzPts val="4800"/>
              <a:buNone/>
              <a:defRPr sz="4800">
                <a:solidFill>
                  <a:schemeClr val="accent2"/>
                </a:solidFill>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122" name="Google Shape;122;g26431fd2476_0_431"/>
          <p:cNvSpPr txBox="1"/>
          <p:nvPr>
            <p:ph idx="12" type="sldNum"/>
          </p:nvPr>
        </p:nvSpPr>
        <p:spPr>
          <a:xfrm>
            <a:off x="11296610" y="6217623"/>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123" name="Google Shape;123;g26431fd2476_0_431"/>
          <p:cNvCxnSpPr/>
          <p:nvPr/>
        </p:nvCxnSpPr>
        <p:spPr>
          <a:xfrm>
            <a:off x="415600" y="1405735"/>
            <a:ext cx="11776500" cy="0"/>
          </a:xfrm>
          <a:prstGeom prst="straightConnector1">
            <a:avLst/>
          </a:prstGeom>
          <a:noFill/>
          <a:ln cap="flat" cmpd="sng" w="9525">
            <a:solidFill>
              <a:schemeClr val="accent1"/>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bg>
      <p:bgPr>
        <a:solidFill>
          <a:srgbClr val="FBFBFB"/>
        </a:solidFill>
      </p:bgPr>
    </p:bg>
    <p:spTree>
      <p:nvGrpSpPr>
        <p:cNvPr id="23" name="Shape 23"/>
        <p:cNvGrpSpPr/>
        <p:nvPr/>
      </p:nvGrpSpPr>
      <p:grpSpPr>
        <a:xfrm>
          <a:off x="0" y="0"/>
          <a:ext cx="0" cy="0"/>
          <a:chOff x="0" y="0"/>
          <a:chExt cx="0" cy="0"/>
        </a:xfrm>
      </p:grpSpPr>
      <p:sp>
        <p:nvSpPr>
          <p:cNvPr id="24" name="Google Shape;24;p9"/>
          <p:cNvSpPr/>
          <p:nvPr/>
        </p:nvSpPr>
        <p:spPr>
          <a:xfrm>
            <a:off x="838199" y="365125"/>
            <a:ext cx="10515599" cy="562133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5" name="Google Shape;25;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8" name="Google Shape;28;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a:lvl1pPr>
            <a:lvl2pPr indent="-342900" lvl="1" marL="914400" algn="l">
              <a:lnSpc>
                <a:spcPct val="90000"/>
              </a:lnSpc>
              <a:spcBef>
                <a:spcPts val="500"/>
              </a:spcBef>
              <a:spcAft>
                <a:spcPts val="0"/>
              </a:spcAft>
              <a:buClr>
                <a:schemeClr val="dk2"/>
              </a:buClr>
              <a:buSzPts val="1800"/>
              <a:buChar char="•"/>
              <a:defRPr/>
            </a:lvl2pPr>
            <a:lvl3pPr indent="-342900" lvl="2" marL="1371600" algn="l">
              <a:lnSpc>
                <a:spcPct val="90000"/>
              </a:lnSpc>
              <a:spcBef>
                <a:spcPts val="500"/>
              </a:spcBef>
              <a:spcAft>
                <a:spcPts val="0"/>
              </a:spcAft>
              <a:buClr>
                <a:schemeClr val="dk2"/>
              </a:buClr>
              <a:buSzPts val="1800"/>
              <a:buChar char="•"/>
              <a:defRPr/>
            </a:lvl3pPr>
            <a:lvl4pPr indent="-342900" lvl="3" marL="1828800" algn="l">
              <a:lnSpc>
                <a:spcPct val="90000"/>
              </a:lnSpc>
              <a:spcBef>
                <a:spcPts val="500"/>
              </a:spcBef>
              <a:spcAft>
                <a:spcPts val="0"/>
              </a:spcAft>
              <a:buClr>
                <a:schemeClr val="dk2"/>
              </a:buClr>
              <a:buSzPts val="1800"/>
              <a:buChar char="•"/>
              <a:defRPr/>
            </a:lvl4pPr>
            <a:lvl5pPr indent="-342900" lvl="4" marL="2286000" algn="l">
              <a:lnSpc>
                <a:spcPct val="9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Icon&#10;&#10;Description automatically generated with medium confidence" id="29" name="Google Shape;29;p9"/>
          <p:cNvPicPr preferRelativeResize="0"/>
          <p:nvPr/>
        </p:nvPicPr>
        <p:blipFill rotWithShape="1">
          <a:blip r:embed="rId2">
            <a:alphaModFix/>
          </a:blip>
          <a:srcRect b="0" l="0" r="0" t="0"/>
          <a:stretch/>
        </p:blipFill>
        <p:spPr>
          <a:xfrm>
            <a:off x="9513275" y="0"/>
            <a:ext cx="2743201" cy="3007774"/>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1">
  <p:cSld name="SECTION_HEADER_4">
    <p:spTree>
      <p:nvGrpSpPr>
        <p:cNvPr id="124" name="Shape 124"/>
        <p:cNvGrpSpPr/>
        <p:nvPr/>
      </p:nvGrpSpPr>
      <p:grpSpPr>
        <a:xfrm>
          <a:off x="0" y="0"/>
          <a:ext cx="0" cy="0"/>
          <a:chOff x="0" y="0"/>
          <a:chExt cx="0" cy="0"/>
        </a:xfrm>
      </p:grpSpPr>
      <p:sp>
        <p:nvSpPr>
          <p:cNvPr id="125" name="Google Shape;125;g26431fd2476_0_435"/>
          <p:cNvSpPr txBox="1"/>
          <p:nvPr>
            <p:ph type="title"/>
          </p:nvPr>
        </p:nvSpPr>
        <p:spPr>
          <a:xfrm>
            <a:off x="415600" y="167025"/>
            <a:ext cx="11360700" cy="1122300"/>
          </a:xfrm>
          <a:prstGeom prst="rect">
            <a:avLst/>
          </a:prstGeom>
          <a:noFill/>
          <a:ln>
            <a:noFill/>
          </a:ln>
        </p:spPr>
        <p:txBody>
          <a:bodyPr anchorCtr="0" anchor="ctr" bIns="121900" lIns="121900" spcFirstLastPara="1" rIns="121900" wrap="square" tIns="121900">
            <a:normAutofit/>
          </a:bodyPr>
          <a:lstStyle>
            <a:lvl1pPr lvl="0" algn="ctr">
              <a:lnSpc>
                <a:spcPct val="100000"/>
              </a:lnSpc>
              <a:spcBef>
                <a:spcPts val="0"/>
              </a:spcBef>
              <a:spcAft>
                <a:spcPts val="0"/>
              </a:spcAft>
              <a:buSzPts val="4800"/>
              <a:buNone/>
              <a:defRPr sz="4800">
                <a:solidFill>
                  <a:schemeClr val="accent2"/>
                </a:solidFill>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126" name="Google Shape;126;g26431fd2476_0_435"/>
          <p:cNvSpPr txBox="1"/>
          <p:nvPr>
            <p:ph idx="12" type="sldNum"/>
          </p:nvPr>
        </p:nvSpPr>
        <p:spPr>
          <a:xfrm>
            <a:off x="11296610" y="6217623"/>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127" name="Google Shape;127;g26431fd2476_0_435"/>
          <p:cNvCxnSpPr/>
          <p:nvPr/>
        </p:nvCxnSpPr>
        <p:spPr>
          <a:xfrm>
            <a:off x="415600" y="1405735"/>
            <a:ext cx="11776500" cy="0"/>
          </a:xfrm>
          <a:prstGeom prst="straightConnector1">
            <a:avLst/>
          </a:prstGeom>
          <a:noFill/>
          <a:ln cap="flat" cmpd="sng" w="9525">
            <a:solidFill>
              <a:schemeClr val="accent1"/>
            </a:solidFill>
            <a:prstDash val="solid"/>
            <a:round/>
            <a:headEnd len="sm" w="sm" type="none"/>
            <a:tailEnd len="sm" w="sm" type="none"/>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rgbClr val="FBFBFB"/>
        </a:solidFill>
      </p:bgPr>
    </p:bg>
    <p:spTree>
      <p:nvGrpSpPr>
        <p:cNvPr id="136" name="Shape 136"/>
        <p:cNvGrpSpPr/>
        <p:nvPr/>
      </p:nvGrpSpPr>
      <p:grpSpPr>
        <a:xfrm>
          <a:off x="0" y="0"/>
          <a:ext cx="0" cy="0"/>
          <a:chOff x="0" y="0"/>
          <a:chExt cx="0" cy="0"/>
        </a:xfrm>
      </p:grpSpPr>
      <p:sp>
        <p:nvSpPr>
          <p:cNvPr id="137" name="Google Shape;137;g2098b78228c_1_241"/>
          <p:cNvSpPr/>
          <p:nvPr/>
        </p:nvSpPr>
        <p:spPr>
          <a:xfrm>
            <a:off x="838200" y="365125"/>
            <a:ext cx="10515600" cy="5621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8" name="Google Shape;138;g2098b78228c_1_241"/>
          <p:cNvSpPr txBox="1"/>
          <p:nvPr>
            <p:ph type="title"/>
          </p:nvPr>
        </p:nvSpPr>
        <p:spPr>
          <a:xfrm>
            <a:off x="838200" y="365125"/>
            <a:ext cx="10515600" cy="1325700"/>
          </a:xfrm>
          <a:prstGeom prst="rect">
            <a:avLst/>
          </a:prstGeom>
          <a:noFill/>
          <a:ln>
            <a:noFill/>
          </a:ln>
          <a:effectLst>
            <a:outerShdw blurRad="50800" rotWithShape="0" algn="tl" dir="2700000" dist="38100">
              <a:schemeClr val="accent5">
                <a:alpha val="40000"/>
              </a:schemeClr>
            </a:outerShdw>
          </a:effectLst>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g2098b78228c_1_24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g2098b78228c_1_24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bg>
      <p:bgPr>
        <a:solidFill>
          <a:srgbClr val="FBFBFB"/>
        </a:solidFill>
      </p:bgPr>
    </p:bg>
    <p:spTree>
      <p:nvGrpSpPr>
        <p:cNvPr id="141" name="Shape 141"/>
        <p:cNvGrpSpPr/>
        <p:nvPr/>
      </p:nvGrpSpPr>
      <p:grpSpPr>
        <a:xfrm>
          <a:off x="0" y="0"/>
          <a:ext cx="0" cy="0"/>
          <a:chOff x="0" y="0"/>
          <a:chExt cx="0" cy="0"/>
        </a:xfrm>
      </p:grpSpPr>
      <p:sp>
        <p:nvSpPr>
          <p:cNvPr id="142" name="Google Shape;142;g2098b78228c_1_234"/>
          <p:cNvSpPr/>
          <p:nvPr/>
        </p:nvSpPr>
        <p:spPr>
          <a:xfrm>
            <a:off x="838199" y="365125"/>
            <a:ext cx="10515600" cy="5621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3" name="Google Shape;143;g2098b78228c_1_23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g2098b78228c_1_23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g2098b78228c_1_23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46" name="Google Shape;146;g2098b78228c_1_23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a:lvl1pPr>
            <a:lvl2pPr indent="-342900" lvl="1" marL="914400" algn="l">
              <a:lnSpc>
                <a:spcPct val="90000"/>
              </a:lnSpc>
              <a:spcBef>
                <a:spcPts val="500"/>
              </a:spcBef>
              <a:spcAft>
                <a:spcPts val="0"/>
              </a:spcAft>
              <a:buClr>
                <a:schemeClr val="dk2"/>
              </a:buClr>
              <a:buSzPts val="1800"/>
              <a:buChar char="•"/>
              <a:defRPr/>
            </a:lvl2pPr>
            <a:lvl3pPr indent="-342900" lvl="2" marL="1371600" algn="l">
              <a:lnSpc>
                <a:spcPct val="90000"/>
              </a:lnSpc>
              <a:spcBef>
                <a:spcPts val="500"/>
              </a:spcBef>
              <a:spcAft>
                <a:spcPts val="0"/>
              </a:spcAft>
              <a:buClr>
                <a:schemeClr val="dk2"/>
              </a:buClr>
              <a:buSzPts val="1800"/>
              <a:buChar char="•"/>
              <a:defRPr/>
            </a:lvl3pPr>
            <a:lvl4pPr indent="-342900" lvl="3" marL="1828800" algn="l">
              <a:lnSpc>
                <a:spcPct val="90000"/>
              </a:lnSpc>
              <a:spcBef>
                <a:spcPts val="500"/>
              </a:spcBef>
              <a:spcAft>
                <a:spcPts val="0"/>
              </a:spcAft>
              <a:buClr>
                <a:schemeClr val="dk2"/>
              </a:buClr>
              <a:buSzPts val="1800"/>
              <a:buChar char="•"/>
              <a:defRPr/>
            </a:lvl4pPr>
            <a:lvl5pPr indent="-342900" lvl="4" marL="2286000" algn="l">
              <a:lnSpc>
                <a:spcPct val="9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Icon&#10;&#10;Description automatically generated with medium confidence" id="147" name="Google Shape;147;g2098b78228c_1_234"/>
          <p:cNvPicPr preferRelativeResize="0"/>
          <p:nvPr/>
        </p:nvPicPr>
        <p:blipFill rotWithShape="1">
          <a:blip r:embed="rId2">
            <a:alphaModFix/>
          </a:blip>
          <a:srcRect b="0" l="0" r="0" t="0"/>
          <a:stretch/>
        </p:blipFill>
        <p:spPr>
          <a:xfrm>
            <a:off x="9513275" y="0"/>
            <a:ext cx="2743199" cy="300777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solidFill>
          <a:schemeClr val="lt2">
            <a:alpha val="4705"/>
          </a:schemeClr>
        </a:solidFill>
      </p:bgPr>
    </p:bg>
    <p:spTree>
      <p:nvGrpSpPr>
        <p:cNvPr id="148" name="Shape 148"/>
        <p:cNvGrpSpPr/>
        <p:nvPr/>
      </p:nvGrpSpPr>
      <p:grpSpPr>
        <a:xfrm>
          <a:off x="0" y="0"/>
          <a:ext cx="0" cy="0"/>
          <a:chOff x="0" y="0"/>
          <a:chExt cx="0" cy="0"/>
        </a:xfrm>
      </p:grpSpPr>
      <p:sp>
        <p:nvSpPr>
          <p:cNvPr id="149" name="Google Shape;149;g2098b78228c_1_228"/>
          <p:cNvSpPr txBox="1"/>
          <p:nvPr>
            <p:ph type="ctrTitle"/>
          </p:nvPr>
        </p:nvSpPr>
        <p:spPr>
          <a:xfrm>
            <a:off x="1523999" y="1122363"/>
            <a:ext cx="7062900" cy="2387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6"/>
              </a:buClr>
              <a:buSzPts val="4400"/>
              <a:buFont typeface="Arial"/>
              <a:buNone/>
              <a:defRPr sz="4400">
                <a:solidFill>
                  <a:schemeClr val="accent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g2098b78228c_1_228"/>
          <p:cNvSpPr txBox="1"/>
          <p:nvPr>
            <p:ph idx="1" type="subTitle"/>
          </p:nvPr>
        </p:nvSpPr>
        <p:spPr>
          <a:xfrm>
            <a:off x="1524000" y="3602038"/>
            <a:ext cx="7062900" cy="16557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accent6"/>
              </a:buClr>
              <a:buSzPts val="2400"/>
              <a:buNone/>
              <a:defRPr sz="2400">
                <a:solidFill>
                  <a:schemeClr val="accent6"/>
                </a:solidFill>
              </a:defRPr>
            </a:lvl1pPr>
            <a:lvl2pPr lvl="1" algn="ctr">
              <a:lnSpc>
                <a:spcPct val="90000"/>
              </a:lnSpc>
              <a:spcBef>
                <a:spcPts val="500"/>
              </a:spcBef>
              <a:spcAft>
                <a:spcPts val="0"/>
              </a:spcAft>
              <a:buClr>
                <a:schemeClr val="dk2"/>
              </a:buClr>
              <a:buSzPts val="2000"/>
              <a:buNone/>
              <a:defRPr sz="2000"/>
            </a:lvl2pPr>
            <a:lvl3pPr lvl="2" algn="ctr">
              <a:lnSpc>
                <a:spcPct val="90000"/>
              </a:lnSpc>
              <a:spcBef>
                <a:spcPts val="500"/>
              </a:spcBef>
              <a:spcAft>
                <a:spcPts val="0"/>
              </a:spcAft>
              <a:buClr>
                <a:schemeClr val="dk2"/>
              </a:buClr>
              <a:buSzPts val="1800"/>
              <a:buNone/>
              <a:defRPr sz="1800"/>
            </a:lvl3pPr>
            <a:lvl4pPr lvl="3" algn="ctr">
              <a:lnSpc>
                <a:spcPct val="90000"/>
              </a:lnSpc>
              <a:spcBef>
                <a:spcPts val="500"/>
              </a:spcBef>
              <a:spcAft>
                <a:spcPts val="0"/>
              </a:spcAft>
              <a:buClr>
                <a:schemeClr val="dk2"/>
              </a:buClr>
              <a:buSzPts val="1600"/>
              <a:buNone/>
              <a:defRPr sz="1600"/>
            </a:lvl4pPr>
            <a:lvl5pPr lvl="4" algn="ctr">
              <a:lnSpc>
                <a:spcPct val="9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51" name="Google Shape;151;g2098b78228c_1_22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52" name="Google Shape;152;g2098b78228c_1_228"/>
          <p:cNvCxnSpPr/>
          <p:nvPr/>
        </p:nvCxnSpPr>
        <p:spPr>
          <a:xfrm>
            <a:off x="1385888" y="1743075"/>
            <a:ext cx="0" cy="2257500"/>
          </a:xfrm>
          <a:prstGeom prst="straightConnector1">
            <a:avLst/>
          </a:prstGeom>
          <a:noFill/>
          <a:ln cap="flat" cmpd="sng" w="19050">
            <a:solidFill>
              <a:schemeClr val="accent2"/>
            </a:solidFill>
            <a:prstDash val="solid"/>
            <a:miter lim="800000"/>
            <a:headEnd len="sm" w="sm" type="none"/>
            <a:tailEnd len="sm" w="sm" type="none"/>
          </a:ln>
        </p:spPr>
      </p:cxnSp>
      <p:pic>
        <p:nvPicPr>
          <p:cNvPr descr="A picture containing logo&#10;&#10;Description automatically generated" id="153" name="Google Shape;153;g2098b78228c_1_228"/>
          <p:cNvPicPr preferRelativeResize="0"/>
          <p:nvPr/>
        </p:nvPicPr>
        <p:blipFill rotWithShape="1">
          <a:blip r:embed="rId2">
            <a:alphaModFix/>
          </a:blip>
          <a:srcRect b="0" l="0" r="0" t="0"/>
          <a:stretch/>
        </p:blipFill>
        <p:spPr>
          <a:xfrm>
            <a:off x="2227385" y="0"/>
            <a:ext cx="12192000" cy="6858001"/>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154" name="Shape 154"/>
        <p:cNvGrpSpPr/>
        <p:nvPr/>
      </p:nvGrpSpPr>
      <p:grpSpPr>
        <a:xfrm>
          <a:off x="0" y="0"/>
          <a:ext cx="0" cy="0"/>
          <a:chOff x="0" y="0"/>
          <a:chExt cx="0" cy="0"/>
        </a:xfrm>
      </p:grpSpPr>
      <p:sp>
        <p:nvSpPr>
          <p:cNvPr id="155" name="Google Shape;155;g2098b78228c_1_24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3600"/>
              <a:buFont typeface="Arial"/>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6" name="Google Shape;156;g2098b78228c_1_24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2"/>
              </a:buClr>
              <a:buSzPts val="1800"/>
              <a:buNone/>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7" name="Google Shape;157;g2098b78228c_1_24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58" name="Google Shape;158;g2098b78228c_1_24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g2098b78228c_1_24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160" name="Google Shape;160;g2098b78228c_1_246"/>
          <p:cNvCxnSpPr/>
          <p:nvPr/>
        </p:nvCxnSpPr>
        <p:spPr>
          <a:xfrm>
            <a:off x="838200" y="1350719"/>
            <a:ext cx="113538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BFBFB"/>
        </a:solidFill>
      </p:bgPr>
    </p:bg>
    <p:spTree>
      <p:nvGrpSpPr>
        <p:cNvPr id="161" name="Shape 161"/>
        <p:cNvGrpSpPr/>
        <p:nvPr/>
      </p:nvGrpSpPr>
      <p:grpSpPr>
        <a:xfrm>
          <a:off x="0" y="0"/>
          <a:ext cx="0" cy="0"/>
          <a:chOff x="0" y="0"/>
          <a:chExt cx="0" cy="0"/>
        </a:xfrm>
      </p:grpSpPr>
      <p:sp>
        <p:nvSpPr>
          <p:cNvPr id="162" name="Google Shape;162;g2098b78228c_1_253"/>
          <p:cNvSpPr/>
          <p:nvPr/>
        </p:nvSpPr>
        <p:spPr>
          <a:xfrm>
            <a:off x="838199" y="365125"/>
            <a:ext cx="10515600" cy="5621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3" name="Google Shape;163;g2098b78228c_1_25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4" name="Google Shape;164;g2098b78228c_1_25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FBFBFB"/>
        </a:solidFill>
      </p:bgPr>
    </p:bg>
    <p:spTree>
      <p:nvGrpSpPr>
        <p:cNvPr id="165" name="Shape 165"/>
        <p:cNvGrpSpPr/>
        <p:nvPr/>
      </p:nvGrpSpPr>
      <p:grpSpPr>
        <a:xfrm>
          <a:off x="0" y="0"/>
          <a:ext cx="0" cy="0"/>
          <a:chOff x="0" y="0"/>
          <a:chExt cx="0" cy="0"/>
        </a:xfrm>
      </p:grpSpPr>
      <p:sp>
        <p:nvSpPr>
          <p:cNvPr id="166" name="Google Shape;166;g2098b78228c_1_257"/>
          <p:cNvSpPr txBox="1"/>
          <p:nvPr>
            <p:ph type="title"/>
          </p:nvPr>
        </p:nvSpPr>
        <p:spPr>
          <a:xfrm>
            <a:off x="4683680" y="1709738"/>
            <a:ext cx="6663900" cy="2852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6000"/>
              <a:buFont typeface="Arial"/>
              <a:buNone/>
              <a:defRPr sz="60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7" name="Google Shape;167;g2098b78228c_1_257"/>
          <p:cNvSpPr txBox="1"/>
          <p:nvPr>
            <p:ph idx="1" type="body"/>
          </p:nvPr>
        </p:nvSpPr>
        <p:spPr>
          <a:xfrm>
            <a:off x="4683680" y="4589463"/>
            <a:ext cx="66639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6"/>
              </a:buClr>
              <a:buSzPts val="2400"/>
              <a:buNone/>
              <a:defRPr sz="2400">
                <a:solidFill>
                  <a:schemeClr val="accent6"/>
                </a:solidFill>
              </a:defRPr>
            </a:lvl1pPr>
            <a:lvl2pPr indent="-228600" lvl="1" marL="914400" algn="l">
              <a:lnSpc>
                <a:spcPct val="90000"/>
              </a:lnSpc>
              <a:spcBef>
                <a:spcPts val="500"/>
              </a:spcBef>
              <a:spcAft>
                <a:spcPts val="0"/>
              </a:spcAft>
              <a:buClr>
                <a:srgbClr val="959595"/>
              </a:buClr>
              <a:buSzPts val="2000"/>
              <a:buNone/>
              <a:defRPr sz="2000">
                <a:solidFill>
                  <a:srgbClr val="959595"/>
                </a:solidFill>
              </a:defRPr>
            </a:lvl2pPr>
            <a:lvl3pPr indent="-228600" lvl="2" marL="1371600" algn="l">
              <a:lnSpc>
                <a:spcPct val="90000"/>
              </a:lnSpc>
              <a:spcBef>
                <a:spcPts val="500"/>
              </a:spcBef>
              <a:spcAft>
                <a:spcPts val="0"/>
              </a:spcAft>
              <a:buClr>
                <a:srgbClr val="959595"/>
              </a:buClr>
              <a:buSzPts val="1800"/>
              <a:buNone/>
              <a:defRPr sz="1800">
                <a:solidFill>
                  <a:srgbClr val="959595"/>
                </a:solidFill>
              </a:defRPr>
            </a:lvl3pPr>
            <a:lvl4pPr indent="-228600" lvl="3" marL="1828800" algn="l">
              <a:lnSpc>
                <a:spcPct val="90000"/>
              </a:lnSpc>
              <a:spcBef>
                <a:spcPts val="500"/>
              </a:spcBef>
              <a:spcAft>
                <a:spcPts val="0"/>
              </a:spcAft>
              <a:buClr>
                <a:srgbClr val="959595"/>
              </a:buClr>
              <a:buSzPts val="1600"/>
              <a:buNone/>
              <a:defRPr sz="1600">
                <a:solidFill>
                  <a:srgbClr val="959595"/>
                </a:solidFill>
              </a:defRPr>
            </a:lvl4pPr>
            <a:lvl5pPr indent="-228600" lvl="4" marL="2286000" algn="l">
              <a:lnSpc>
                <a:spcPct val="90000"/>
              </a:lnSpc>
              <a:spcBef>
                <a:spcPts val="500"/>
              </a:spcBef>
              <a:spcAft>
                <a:spcPts val="0"/>
              </a:spcAft>
              <a:buClr>
                <a:srgbClr val="959595"/>
              </a:buClr>
              <a:buSzPts val="1600"/>
              <a:buNone/>
              <a:defRPr sz="1600">
                <a:solidFill>
                  <a:srgbClr val="959595"/>
                </a:solidFill>
              </a:defRPr>
            </a:lvl5pPr>
            <a:lvl6pPr indent="-228600" lvl="5" marL="2743200" algn="l">
              <a:lnSpc>
                <a:spcPct val="90000"/>
              </a:lnSpc>
              <a:spcBef>
                <a:spcPts val="500"/>
              </a:spcBef>
              <a:spcAft>
                <a:spcPts val="0"/>
              </a:spcAft>
              <a:buClr>
                <a:srgbClr val="959595"/>
              </a:buClr>
              <a:buSzPts val="1600"/>
              <a:buNone/>
              <a:defRPr sz="1600">
                <a:solidFill>
                  <a:srgbClr val="959595"/>
                </a:solidFill>
              </a:defRPr>
            </a:lvl6pPr>
            <a:lvl7pPr indent="-228600" lvl="6" marL="3200400" algn="l">
              <a:lnSpc>
                <a:spcPct val="90000"/>
              </a:lnSpc>
              <a:spcBef>
                <a:spcPts val="500"/>
              </a:spcBef>
              <a:spcAft>
                <a:spcPts val="0"/>
              </a:spcAft>
              <a:buClr>
                <a:srgbClr val="959595"/>
              </a:buClr>
              <a:buSzPts val="1600"/>
              <a:buNone/>
              <a:defRPr sz="1600">
                <a:solidFill>
                  <a:srgbClr val="959595"/>
                </a:solidFill>
              </a:defRPr>
            </a:lvl7pPr>
            <a:lvl8pPr indent="-228600" lvl="7" marL="3657600" algn="l">
              <a:lnSpc>
                <a:spcPct val="90000"/>
              </a:lnSpc>
              <a:spcBef>
                <a:spcPts val="500"/>
              </a:spcBef>
              <a:spcAft>
                <a:spcPts val="0"/>
              </a:spcAft>
              <a:buClr>
                <a:srgbClr val="959595"/>
              </a:buClr>
              <a:buSzPts val="1600"/>
              <a:buNone/>
              <a:defRPr sz="1600">
                <a:solidFill>
                  <a:srgbClr val="959595"/>
                </a:solidFill>
              </a:defRPr>
            </a:lvl8pPr>
            <a:lvl9pPr indent="-228600" lvl="8" marL="4114800" algn="l">
              <a:lnSpc>
                <a:spcPct val="90000"/>
              </a:lnSpc>
              <a:spcBef>
                <a:spcPts val="500"/>
              </a:spcBef>
              <a:spcAft>
                <a:spcPts val="0"/>
              </a:spcAft>
              <a:buClr>
                <a:srgbClr val="959595"/>
              </a:buClr>
              <a:buSzPts val="1600"/>
              <a:buNone/>
              <a:defRPr sz="1600">
                <a:solidFill>
                  <a:srgbClr val="959595"/>
                </a:solidFill>
              </a:defRPr>
            </a:lvl9pPr>
          </a:lstStyle>
          <a:p/>
        </p:txBody>
      </p:sp>
      <p:sp>
        <p:nvSpPr>
          <p:cNvPr id="168" name="Google Shape;168;g2098b78228c_1_25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9" name="Google Shape;169;g2098b78228c_1_25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descr="Shape&#10;&#10;Description automatically generated with low confidence" id="170" name="Google Shape;170;g2098b78228c_1_257"/>
          <p:cNvPicPr preferRelativeResize="0"/>
          <p:nvPr/>
        </p:nvPicPr>
        <p:blipFill rotWithShape="1">
          <a:blip r:embed="rId2">
            <a:alphaModFix/>
          </a:blip>
          <a:srcRect b="0" l="0" r="0" t="0"/>
          <a:stretch/>
        </p:blipFill>
        <p:spPr>
          <a:xfrm>
            <a:off x="-3442712" y="1139252"/>
            <a:ext cx="12260254" cy="9492473"/>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bg>
      <p:bgPr>
        <a:solidFill>
          <a:srgbClr val="FBFBFB"/>
        </a:solidFill>
      </p:bgPr>
    </p:bg>
    <p:spTree>
      <p:nvGrpSpPr>
        <p:cNvPr id="171" name="Shape 171"/>
        <p:cNvGrpSpPr/>
        <p:nvPr/>
      </p:nvGrpSpPr>
      <p:grpSpPr>
        <a:xfrm>
          <a:off x="0" y="0"/>
          <a:ext cx="0" cy="0"/>
          <a:chOff x="0" y="0"/>
          <a:chExt cx="0" cy="0"/>
        </a:xfrm>
      </p:grpSpPr>
      <p:sp>
        <p:nvSpPr>
          <p:cNvPr id="172" name="Google Shape;172;g2098b78228c_1_263"/>
          <p:cNvSpPr/>
          <p:nvPr/>
        </p:nvSpPr>
        <p:spPr>
          <a:xfrm>
            <a:off x="838200" y="365125"/>
            <a:ext cx="10515600" cy="5621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3" name="Google Shape;173;g2098b78228c_1_26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4" name="Google Shape;174;g2098b78228c_1_263"/>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a:lvl1pPr>
            <a:lvl2pPr indent="-342900" lvl="1" marL="914400" algn="l">
              <a:lnSpc>
                <a:spcPct val="90000"/>
              </a:lnSpc>
              <a:spcBef>
                <a:spcPts val="500"/>
              </a:spcBef>
              <a:spcAft>
                <a:spcPts val="0"/>
              </a:spcAft>
              <a:buClr>
                <a:schemeClr val="dk2"/>
              </a:buClr>
              <a:buSzPts val="1800"/>
              <a:buChar char="•"/>
              <a:defRPr/>
            </a:lvl2pPr>
            <a:lvl3pPr indent="-342900" lvl="2" marL="1371600" algn="l">
              <a:lnSpc>
                <a:spcPct val="90000"/>
              </a:lnSpc>
              <a:spcBef>
                <a:spcPts val="500"/>
              </a:spcBef>
              <a:spcAft>
                <a:spcPts val="0"/>
              </a:spcAft>
              <a:buClr>
                <a:schemeClr val="dk2"/>
              </a:buClr>
              <a:buSzPts val="1800"/>
              <a:buChar char="•"/>
              <a:defRPr/>
            </a:lvl3pPr>
            <a:lvl4pPr indent="-342900" lvl="3" marL="1828800" algn="l">
              <a:lnSpc>
                <a:spcPct val="90000"/>
              </a:lnSpc>
              <a:spcBef>
                <a:spcPts val="500"/>
              </a:spcBef>
              <a:spcAft>
                <a:spcPts val="0"/>
              </a:spcAft>
              <a:buClr>
                <a:schemeClr val="dk2"/>
              </a:buClr>
              <a:buSzPts val="1800"/>
              <a:buChar char="•"/>
              <a:defRPr/>
            </a:lvl4pPr>
            <a:lvl5pPr indent="-342900" lvl="4" marL="2286000" algn="l">
              <a:lnSpc>
                <a:spcPct val="9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5" name="Google Shape;175;g2098b78228c_1_263"/>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a:lvl1pPr>
            <a:lvl2pPr indent="-342900" lvl="1" marL="914400" algn="l">
              <a:lnSpc>
                <a:spcPct val="90000"/>
              </a:lnSpc>
              <a:spcBef>
                <a:spcPts val="500"/>
              </a:spcBef>
              <a:spcAft>
                <a:spcPts val="0"/>
              </a:spcAft>
              <a:buClr>
                <a:schemeClr val="dk2"/>
              </a:buClr>
              <a:buSzPts val="1800"/>
              <a:buChar char="•"/>
              <a:defRPr/>
            </a:lvl2pPr>
            <a:lvl3pPr indent="-342900" lvl="2" marL="1371600" algn="l">
              <a:lnSpc>
                <a:spcPct val="90000"/>
              </a:lnSpc>
              <a:spcBef>
                <a:spcPts val="500"/>
              </a:spcBef>
              <a:spcAft>
                <a:spcPts val="0"/>
              </a:spcAft>
              <a:buClr>
                <a:schemeClr val="dk2"/>
              </a:buClr>
              <a:buSzPts val="1800"/>
              <a:buChar char="•"/>
              <a:defRPr/>
            </a:lvl3pPr>
            <a:lvl4pPr indent="-342900" lvl="3" marL="1828800" algn="l">
              <a:lnSpc>
                <a:spcPct val="90000"/>
              </a:lnSpc>
              <a:spcBef>
                <a:spcPts val="500"/>
              </a:spcBef>
              <a:spcAft>
                <a:spcPts val="0"/>
              </a:spcAft>
              <a:buClr>
                <a:schemeClr val="dk2"/>
              </a:buClr>
              <a:buSzPts val="1800"/>
              <a:buChar char="•"/>
              <a:defRPr/>
            </a:lvl4pPr>
            <a:lvl5pPr indent="-342900" lvl="4" marL="2286000" algn="l">
              <a:lnSpc>
                <a:spcPct val="9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6" name="Google Shape;176;g2098b78228c_1_26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7" name="Google Shape;177;g2098b78228c_1_26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178" name="Google Shape;178;g2098b78228c_1_263"/>
          <p:cNvCxnSpPr/>
          <p:nvPr/>
        </p:nvCxnSpPr>
        <p:spPr>
          <a:xfrm>
            <a:off x="6172200" y="1825625"/>
            <a:ext cx="0" cy="4351200"/>
          </a:xfrm>
          <a:prstGeom prst="straightConnector1">
            <a:avLst/>
          </a:prstGeom>
          <a:noFill/>
          <a:ln cap="flat" cmpd="sng" w="12700">
            <a:solidFill>
              <a:schemeClr val="accent2"/>
            </a:solidFill>
            <a:prstDash val="solid"/>
            <a:miter lim="800000"/>
            <a:headEnd len="sm" w="sm" type="none"/>
            <a:tailEnd len="sm" w="sm" type="none"/>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bg>
      <p:bgPr>
        <a:solidFill>
          <a:srgbClr val="FBFBFB"/>
        </a:solidFill>
      </p:bgPr>
    </p:bg>
    <p:spTree>
      <p:nvGrpSpPr>
        <p:cNvPr id="179" name="Shape 179"/>
        <p:cNvGrpSpPr/>
        <p:nvPr/>
      </p:nvGrpSpPr>
      <p:grpSpPr>
        <a:xfrm>
          <a:off x="0" y="0"/>
          <a:ext cx="0" cy="0"/>
          <a:chOff x="0" y="0"/>
          <a:chExt cx="0" cy="0"/>
        </a:xfrm>
      </p:grpSpPr>
      <p:sp>
        <p:nvSpPr>
          <p:cNvPr id="180" name="Google Shape;180;g2098b78228c_1_271"/>
          <p:cNvSpPr/>
          <p:nvPr/>
        </p:nvSpPr>
        <p:spPr>
          <a:xfrm>
            <a:off x="838199" y="365125"/>
            <a:ext cx="10515600" cy="5621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1" name="Google Shape;181;g2098b78228c_1_271"/>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2" name="Google Shape;182;g2098b78228c_1_271"/>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2"/>
              </a:buClr>
              <a:buSzPts val="2400"/>
              <a:buNone/>
              <a:defRPr b="1" sz="2400"/>
            </a:lvl1pPr>
            <a:lvl2pPr indent="-228600" lvl="1" marL="914400" algn="l">
              <a:lnSpc>
                <a:spcPct val="90000"/>
              </a:lnSpc>
              <a:spcBef>
                <a:spcPts val="500"/>
              </a:spcBef>
              <a:spcAft>
                <a:spcPts val="0"/>
              </a:spcAft>
              <a:buClr>
                <a:schemeClr val="dk2"/>
              </a:buClr>
              <a:buSzPts val="2000"/>
              <a:buNone/>
              <a:defRPr b="1" sz="2000"/>
            </a:lvl2pPr>
            <a:lvl3pPr indent="-228600" lvl="2" marL="1371600" algn="l">
              <a:lnSpc>
                <a:spcPct val="90000"/>
              </a:lnSpc>
              <a:spcBef>
                <a:spcPts val="500"/>
              </a:spcBef>
              <a:spcAft>
                <a:spcPts val="0"/>
              </a:spcAft>
              <a:buClr>
                <a:schemeClr val="dk2"/>
              </a:buClr>
              <a:buSzPts val="1800"/>
              <a:buNone/>
              <a:defRPr b="1" sz="1800"/>
            </a:lvl3pPr>
            <a:lvl4pPr indent="-228600" lvl="3" marL="1828800" algn="l">
              <a:lnSpc>
                <a:spcPct val="90000"/>
              </a:lnSpc>
              <a:spcBef>
                <a:spcPts val="500"/>
              </a:spcBef>
              <a:spcAft>
                <a:spcPts val="0"/>
              </a:spcAft>
              <a:buClr>
                <a:schemeClr val="dk2"/>
              </a:buClr>
              <a:buSzPts val="1600"/>
              <a:buNone/>
              <a:defRPr b="1" sz="1600"/>
            </a:lvl4pPr>
            <a:lvl5pPr indent="-228600" lvl="4" marL="2286000" algn="l">
              <a:lnSpc>
                <a:spcPct val="90000"/>
              </a:lnSpc>
              <a:spcBef>
                <a:spcPts val="500"/>
              </a:spcBef>
              <a:spcAft>
                <a:spcPts val="0"/>
              </a:spcAft>
              <a:buClr>
                <a:schemeClr val="dk2"/>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83" name="Google Shape;183;g2098b78228c_1_271"/>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a:lvl1pPr>
            <a:lvl2pPr indent="-342900" lvl="1" marL="914400" algn="l">
              <a:lnSpc>
                <a:spcPct val="90000"/>
              </a:lnSpc>
              <a:spcBef>
                <a:spcPts val="500"/>
              </a:spcBef>
              <a:spcAft>
                <a:spcPts val="0"/>
              </a:spcAft>
              <a:buClr>
                <a:schemeClr val="dk2"/>
              </a:buClr>
              <a:buSzPts val="1800"/>
              <a:buChar char="•"/>
              <a:defRPr/>
            </a:lvl2pPr>
            <a:lvl3pPr indent="-342900" lvl="2" marL="1371600" algn="l">
              <a:lnSpc>
                <a:spcPct val="90000"/>
              </a:lnSpc>
              <a:spcBef>
                <a:spcPts val="500"/>
              </a:spcBef>
              <a:spcAft>
                <a:spcPts val="0"/>
              </a:spcAft>
              <a:buClr>
                <a:schemeClr val="dk2"/>
              </a:buClr>
              <a:buSzPts val="1800"/>
              <a:buChar char="•"/>
              <a:defRPr/>
            </a:lvl3pPr>
            <a:lvl4pPr indent="-342900" lvl="3" marL="1828800" algn="l">
              <a:lnSpc>
                <a:spcPct val="90000"/>
              </a:lnSpc>
              <a:spcBef>
                <a:spcPts val="500"/>
              </a:spcBef>
              <a:spcAft>
                <a:spcPts val="0"/>
              </a:spcAft>
              <a:buClr>
                <a:schemeClr val="dk2"/>
              </a:buClr>
              <a:buSzPts val="1800"/>
              <a:buChar char="•"/>
              <a:defRPr/>
            </a:lvl4pPr>
            <a:lvl5pPr indent="-342900" lvl="4" marL="2286000" algn="l">
              <a:lnSpc>
                <a:spcPct val="9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4" name="Google Shape;184;g2098b78228c_1_271"/>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2"/>
              </a:buClr>
              <a:buSzPts val="2400"/>
              <a:buNone/>
              <a:defRPr b="1" sz="2400"/>
            </a:lvl1pPr>
            <a:lvl2pPr indent="-228600" lvl="1" marL="914400" algn="l">
              <a:lnSpc>
                <a:spcPct val="90000"/>
              </a:lnSpc>
              <a:spcBef>
                <a:spcPts val="500"/>
              </a:spcBef>
              <a:spcAft>
                <a:spcPts val="0"/>
              </a:spcAft>
              <a:buClr>
                <a:schemeClr val="dk2"/>
              </a:buClr>
              <a:buSzPts val="2000"/>
              <a:buNone/>
              <a:defRPr b="1" sz="2000"/>
            </a:lvl2pPr>
            <a:lvl3pPr indent="-228600" lvl="2" marL="1371600" algn="l">
              <a:lnSpc>
                <a:spcPct val="90000"/>
              </a:lnSpc>
              <a:spcBef>
                <a:spcPts val="500"/>
              </a:spcBef>
              <a:spcAft>
                <a:spcPts val="0"/>
              </a:spcAft>
              <a:buClr>
                <a:schemeClr val="dk2"/>
              </a:buClr>
              <a:buSzPts val="1800"/>
              <a:buNone/>
              <a:defRPr b="1" sz="1800"/>
            </a:lvl3pPr>
            <a:lvl4pPr indent="-228600" lvl="3" marL="1828800" algn="l">
              <a:lnSpc>
                <a:spcPct val="90000"/>
              </a:lnSpc>
              <a:spcBef>
                <a:spcPts val="500"/>
              </a:spcBef>
              <a:spcAft>
                <a:spcPts val="0"/>
              </a:spcAft>
              <a:buClr>
                <a:schemeClr val="dk2"/>
              </a:buClr>
              <a:buSzPts val="1600"/>
              <a:buNone/>
              <a:defRPr b="1" sz="1600"/>
            </a:lvl4pPr>
            <a:lvl5pPr indent="-228600" lvl="4" marL="2286000" algn="l">
              <a:lnSpc>
                <a:spcPct val="90000"/>
              </a:lnSpc>
              <a:spcBef>
                <a:spcPts val="500"/>
              </a:spcBef>
              <a:spcAft>
                <a:spcPts val="0"/>
              </a:spcAft>
              <a:buClr>
                <a:schemeClr val="dk2"/>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85" name="Google Shape;185;g2098b78228c_1_271"/>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a:lvl1pPr>
            <a:lvl2pPr indent="-342900" lvl="1" marL="914400" algn="l">
              <a:lnSpc>
                <a:spcPct val="90000"/>
              </a:lnSpc>
              <a:spcBef>
                <a:spcPts val="500"/>
              </a:spcBef>
              <a:spcAft>
                <a:spcPts val="0"/>
              </a:spcAft>
              <a:buClr>
                <a:schemeClr val="dk2"/>
              </a:buClr>
              <a:buSzPts val="1800"/>
              <a:buChar char="•"/>
              <a:defRPr/>
            </a:lvl2pPr>
            <a:lvl3pPr indent="-342900" lvl="2" marL="1371600" algn="l">
              <a:lnSpc>
                <a:spcPct val="90000"/>
              </a:lnSpc>
              <a:spcBef>
                <a:spcPts val="500"/>
              </a:spcBef>
              <a:spcAft>
                <a:spcPts val="0"/>
              </a:spcAft>
              <a:buClr>
                <a:schemeClr val="dk2"/>
              </a:buClr>
              <a:buSzPts val="1800"/>
              <a:buChar char="•"/>
              <a:defRPr/>
            </a:lvl3pPr>
            <a:lvl4pPr indent="-342900" lvl="3" marL="1828800" algn="l">
              <a:lnSpc>
                <a:spcPct val="90000"/>
              </a:lnSpc>
              <a:spcBef>
                <a:spcPts val="500"/>
              </a:spcBef>
              <a:spcAft>
                <a:spcPts val="0"/>
              </a:spcAft>
              <a:buClr>
                <a:schemeClr val="dk2"/>
              </a:buClr>
              <a:buSzPts val="1800"/>
              <a:buChar char="•"/>
              <a:defRPr/>
            </a:lvl4pPr>
            <a:lvl5pPr indent="-342900" lvl="4" marL="2286000" algn="l">
              <a:lnSpc>
                <a:spcPct val="9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6" name="Google Shape;186;g2098b78228c_1_27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7" name="Google Shape;187;g2098b78228c_1_27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bg>
      <p:bgPr>
        <a:solidFill>
          <a:srgbClr val="FBFBFB"/>
        </a:solidFill>
      </p:bgPr>
    </p:bg>
    <p:spTree>
      <p:nvGrpSpPr>
        <p:cNvPr id="188" name="Shape 188"/>
        <p:cNvGrpSpPr/>
        <p:nvPr/>
      </p:nvGrpSpPr>
      <p:grpSpPr>
        <a:xfrm>
          <a:off x="0" y="0"/>
          <a:ext cx="0" cy="0"/>
          <a:chOff x="0" y="0"/>
          <a:chExt cx="0" cy="0"/>
        </a:xfrm>
      </p:grpSpPr>
      <p:sp>
        <p:nvSpPr>
          <p:cNvPr id="189" name="Google Shape;189;g2098b78228c_1_280"/>
          <p:cNvSpPr/>
          <p:nvPr/>
        </p:nvSpPr>
        <p:spPr>
          <a:xfrm>
            <a:off x="838199" y="457199"/>
            <a:ext cx="10515600" cy="5529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0" name="Google Shape;190;g2098b78228c_1_280"/>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1" name="Google Shape;191;g2098b78228c_1_280"/>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300"/>
              </a:spcBef>
              <a:spcAft>
                <a:spcPts val="0"/>
              </a:spcAft>
              <a:buClr>
                <a:schemeClr val="dk2"/>
              </a:buClr>
              <a:buSzPts val="3200"/>
              <a:buChar char="•"/>
              <a:defRPr sz="3200"/>
            </a:lvl1pPr>
            <a:lvl2pPr indent="-406400" lvl="1" marL="914400" algn="l">
              <a:lnSpc>
                <a:spcPct val="100000"/>
              </a:lnSpc>
              <a:spcBef>
                <a:spcPts val="300"/>
              </a:spcBef>
              <a:spcAft>
                <a:spcPts val="0"/>
              </a:spcAft>
              <a:buClr>
                <a:schemeClr val="dk2"/>
              </a:buClr>
              <a:buSzPts val="2800"/>
              <a:buChar char="•"/>
              <a:defRPr sz="2800"/>
            </a:lvl2pPr>
            <a:lvl3pPr indent="-381000" lvl="2" marL="1371600" algn="l">
              <a:lnSpc>
                <a:spcPct val="100000"/>
              </a:lnSpc>
              <a:spcBef>
                <a:spcPts val="300"/>
              </a:spcBef>
              <a:spcAft>
                <a:spcPts val="0"/>
              </a:spcAft>
              <a:buClr>
                <a:schemeClr val="dk2"/>
              </a:buClr>
              <a:buSzPts val="2400"/>
              <a:buChar char="•"/>
              <a:defRPr sz="2400"/>
            </a:lvl3pPr>
            <a:lvl4pPr indent="-355600" lvl="3" marL="1828800" algn="l">
              <a:lnSpc>
                <a:spcPct val="100000"/>
              </a:lnSpc>
              <a:spcBef>
                <a:spcPts val="300"/>
              </a:spcBef>
              <a:spcAft>
                <a:spcPts val="0"/>
              </a:spcAft>
              <a:buClr>
                <a:schemeClr val="dk2"/>
              </a:buClr>
              <a:buSzPts val="2000"/>
              <a:buChar char="•"/>
              <a:defRPr sz="2000"/>
            </a:lvl4pPr>
            <a:lvl5pPr indent="-355600" lvl="4" marL="2286000" algn="l">
              <a:lnSpc>
                <a:spcPct val="100000"/>
              </a:lnSpc>
              <a:spcBef>
                <a:spcPts val="300"/>
              </a:spcBef>
              <a:spcAft>
                <a:spcPts val="0"/>
              </a:spcAft>
              <a:buClr>
                <a:schemeClr val="dk2"/>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92" name="Google Shape;192;g2098b78228c_1_280"/>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6"/>
              </a:buClr>
              <a:buSzPts val="1600"/>
              <a:buNone/>
              <a:defRPr sz="1600">
                <a:solidFill>
                  <a:schemeClr val="accent6"/>
                </a:solidFill>
              </a:defRPr>
            </a:lvl1pPr>
            <a:lvl2pPr indent="-228600" lvl="1" marL="914400" algn="l">
              <a:lnSpc>
                <a:spcPct val="90000"/>
              </a:lnSpc>
              <a:spcBef>
                <a:spcPts val="500"/>
              </a:spcBef>
              <a:spcAft>
                <a:spcPts val="0"/>
              </a:spcAft>
              <a:buClr>
                <a:schemeClr val="dk2"/>
              </a:buClr>
              <a:buSzPts val="1400"/>
              <a:buNone/>
              <a:defRPr sz="1400"/>
            </a:lvl2pPr>
            <a:lvl3pPr indent="-228600" lvl="2" marL="1371600" algn="l">
              <a:lnSpc>
                <a:spcPct val="90000"/>
              </a:lnSpc>
              <a:spcBef>
                <a:spcPts val="500"/>
              </a:spcBef>
              <a:spcAft>
                <a:spcPts val="0"/>
              </a:spcAft>
              <a:buClr>
                <a:schemeClr val="dk2"/>
              </a:buClr>
              <a:buSzPts val="1200"/>
              <a:buNone/>
              <a:defRPr sz="1200"/>
            </a:lvl3pPr>
            <a:lvl4pPr indent="-228600" lvl="3" marL="1828800" algn="l">
              <a:lnSpc>
                <a:spcPct val="90000"/>
              </a:lnSpc>
              <a:spcBef>
                <a:spcPts val="500"/>
              </a:spcBef>
              <a:spcAft>
                <a:spcPts val="0"/>
              </a:spcAft>
              <a:buClr>
                <a:schemeClr val="dk2"/>
              </a:buClr>
              <a:buSzPts val="1000"/>
              <a:buNone/>
              <a:defRPr sz="1000"/>
            </a:lvl4pPr>
            <a:lvl5pPr indent="-228600" lvl="4" marL="2286000" algn="l">
              <a:lnSpc>
                <a:spcPct val="90000"/>
              </a:lnSpc>
              <a:spcBef>
                <a:spcPts val="500"/>
              </a:spcBef>
              <a:spcAft>
                <a:spcPts val="0"/>
              </a:spcAft>
              <a:buClr>
                <a:schemeClr val="dk2"/>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93" name="Google Shape;193;g2098b78228c_1_28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4" name="Google Shape;194;g2098b78228c_1_28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rgbClr val="FBFBFB"/>
        </a:solidFill>
      </p:bgPr>
    </p:bg>
    <p:spTree>
      <p:nvGrpSpPr>
        <p:cNvPr id="30" name="Shape 30"/>
        <p:cNvGrpSpPr/>
        <p:nvPr/>
      </p:nvGrpSpPr>
      <p:grpSpPr>
        <a:xfrm>
          <a:off x="0" y="0"/>
          <a:ext cx="0" cy="0"/>
          <a:chOff x="0" y="0"/>
          <a:chExt cx="0" cy="0"/>
        </a:xfrm>
      </p:grpSpPr>
      <p:sp>
        <p:nvSpPr>
          <p:cNvPr id="31" name="Google Shape;31;p12"/>
          <p:cNvSpPr/>
          <p:nvPr/>
        </p:nvSpPr>
        <p:spPr>
          <a:xfrm>
            <a:off x="838200" y="365125"/>
            <a:ext cx="10515599" cy="562133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2" name="Google Shape;32;p12"/>
          <p:cNvSpPr txBox="1"/>
          <p:nvPr>
            <p:ph type="title"/>
          </p:nvPr>
        </p:nvSpPr>
        <p:spPr>
          <a:xfrm>
            <a:off x="838200" y="365125"/>
            <a:ext cx="10515600" cy="1325563"/>
          </a:xfrm>
          <a:prstGeom prst="rect">
            <a:avLst/>
          </a:prstGeom>
          <a:noFill/>
          <a:ln>
            <a:noFill/>
          </a:ln>
          <a:effectLst>
            <a:outerShdw blurRad="50800" rotWithShape="0" algn="tl" dir="2700000" dist="38100">
              <a:schemeClr val="accent5">
                <a:alpha val="40000"/>
              </a:schemeClr>
            </a:outerShdw>
          </a:effectLst>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bg>
      <p:bgPr>
        <a:solidFill>
          <a:srgbClr val="FBFBFB"/>
        </a:solidFill>
      </p:bgPr>
    </p:bg>
    <p:spTree>
      <p:nvGrpSpPr>
        <p:cNvPr id="195" name="Shape 195"/>
        <p:cNvGrpSpPr/>
        <p:nvPr/>
      </p:nvGrpSpPr>
      <p:grpSpPr>
        <a:xfrm>
          <a:off x="0" y="0"/>
          <a:ext cx="0" cy="0"/>
          <a:chOff x="0" y="0"/>
          <a:chExt cx="0" cy="0"/>
        </a:xfrm>
      </p:grpSpPr>
      <p:sp>
        <p:nvSpPr>
          <p:cNvPr id="196" name="Google Shape;196;g2098b78228c_1_287"/>
          <p:cNvSpPr/>
          <p:nvPr/>
        </p:nvSpPr>
        <p:spPr>
          <a:xfrm>
            <a:off x="838199" y="457199"/>
            <a:ext cx="10515600" cy="5529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7" name="Google Shape;197;g2098b78228c_1_287"/>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8" name="Google Shape;198;g2098b78228c_1_287"/>
          <p:cNvSpPr/>
          <p:nvPr>
            <p:ph idx="2" type="pic"/>
          </p:nvPr>
        </p:nvSpPr>
        <p:spPr>
          <a:xfrm>
            <a:off x="5183188" y="987425"/>
            <a:ext cx="6172200" cy="4873500"/>
          </a:xfrm>
          <a:prstGeom prst="rect">
            <a:avLst/>
          </a:prstGeom>
          <a:noFill/>
          <a:ln>
            <a:noFill/>
          </a:ln>
        </p:spPr>
      </p:sp>
      <p:sp>
        <p:nvSpPr>
          <p:cNvPr id="199" name="Google Shape;199;g2098b78228c_1_287"/>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2"/>
              </a:buClr>
              <a:buSzPts val="1600"/>
              <a:buNone/>
              <a:defRPr sz="1600"/>
            </a:lvl1pPr>
            <a:lvl2pPr indent="-228600" lvl="1" marL="914400" algn="l">
              <a:lnSpc>
                <a:spcPct val="90000"/>
              </a:lnSpc>
              <a:spcBef>
                <a:spcPts val="500"/>
              </a:spcBef>
              <a:spcAft>
                <a:spcPts val="0"/>
              </a:spcAft>
              <a:buClr>
                <a:schemeClr val="dk2"/>
              </a:buClr>
              <a:buSzPts val="1400"/>
              <a:buNone/>
              <a:defRPr sz="1400"/>
            </a:lvl2pPr>
            <a:lvl3pPr indent="-228600" lvl="2" marL="1371600" algn="l">
              <a:lnSpc>
                <a:spcPct val="90000"/>
              </a:lnSpc>
              <a:spcBef>
                <a:spcPts val="500"/>
              </a:spcBef>
              <a:spcAft>
                <a:spcPts val="0"/>
              </a:spcAft>
              <a:buClr>
                <a:schemeClr val="dk2"/>
              </a:buClr>
              <a:buSzPts val="1200"/>
              <a:buNone/>
              <a:defRPr sz="1200"/>
            </a:lvl3pPr>
            <a:lvl4pPr indent="-228600" lvl="3" marL="1828800" algn="l">
              <a:lnSpc>
                <a:spcPct val="90000"/>
              </a:lnSpc>
              <a:spcBef>
                <a:spcPts val="500"/>
              </a:spcBef>
              <a:spcAft>
                <a:spcPts val="0"/>
              </a:spcAft>
              <a:buClr>
                <a:schemeClr val="dk2"/>
              </a:buClr>
              <a:buSzPts val="1000"/>
              <a:buNone/>
              <a:defRPr sz="1000"/>
            </a:lvl4pPr>
            <a:lvl5pPr indent="-228600" lvl="4" marL="2286000" algn="l">
              <a:lnSpc>
                <a:spcPct val="90000"/>
              </a:lnSpc>
              <a:spcBef>
                <a:spcPts val="500"/>
              </a:spcBef>
              <a:spcAft>
                <a:spcPts val="0"/>
              </a:spcAft>
              <a:buClr>
                <a:schemeClr val="dk2"/>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00" name="Google Shape;200;g2098b78228c_1_28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1" name="Google Shape;201;g2098b78228c_1_28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02" name="Shape 202"/>
        <p:cNvGrpSpPr/>
        <p:nvPr/>
      </p:nvGrpSpPr>
      <p:grpSpPr>
        <a:xfrm>
          <a:off x="0" y="0"/>
          <a:ext cx="0" cy="0"/>
          <a:chOff x="0" y="0"/>
          <a:chExt cx="0" cy="0"/>
        </a:xfrm>
      </p:grpSpPr>
      <p:sp>
        <p:nvSpPr>
          <p:cNvPr id="203" name="Google Shape;203;g2098b78228c_1_29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4" name="Google Shape;204;g2098b78228c_1_294"/>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a:lvl1pPr>
            <a:lvl2pPr indent="-342900" lvl="1" marL="914400" algn="l">
              <a:lnSpc>
                <a:spcPct val="90000"/>
              </a:lnSpc>
              <a:spcBef>
                <a:spcPts val="500"/>
              </a:spcBef>
              <a:spcAft>
                <a:spcPts val="0"/>
              </a:spcAft>
              <a:buClr>
                <a:schemeClr val="dk2"/>
              </a:buClr>
              <a:buSzPts val="1800"/>
              <a:buChar char="•"/>
              <a:defRPr/>
            </a:lvl2pPr>
            <a:lvl3pPr indent="-342900" lvl="2" marL="1371600" algn="l">
              <a:lnSpc>
                <a:spcPct val="90000"/>
              </a:lnSpc>
              <a:spcBef>
                <a:spcPts val="500"/>
              </a:spcBef>
              <a:spcAft>
                <a:spcPts val="0"/>
              </a:spcAft>
              <a:buClr>
                <a:schemeClr val="dk2"/>
              </a:buClr>
              <a:buSzPts val="1800"/>
              <a:buChar char="•"/>
              <a:defRPr/>
            </a:lvl3pPr>
            <a:lvl4pPr indent="-342900" lvl="3" marL="1828800" algn="l">
              <a:lnSpc>
                <a:spcPct val="90000"/>
              </a:lnSpc>
              <a:spcBef>
                <a:spcPts val="500"/>
              </a:spcBef>
              <a:spcAft>
                <a:spcPts val="0"/>
              </a:spcAft>
              <a:buClr>
                <a:schemeClr val="dk2"/>
              </a:buClr>
              <a:buSzPts val="1800"/>
              <a:buChar char="•"/>
              <a:defRPr/>
            </a:lvl4pPr>
            <a:lvl5pPr indent="-342900" lvl="4" marL="2286000" algn="l">
              <a:lnSpc>
                <a:spcPct val="9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5" name="Google Shape;205;g2098b78228c_1_29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6" name="Google Shape;206;g2098b78228c_1_29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07" name="Shape 207"/>
        <p:cNvGrpSpPr/>
        <p:nvPr/>
      </p:nvGrpSpPr>
      <p:grpSpPr>
        <a:xfrm>
          <a:off x="0" y="0"/>
          <a:ext cx="0" cy="0"/>
          <a:chOff x="0" y="0"/>
          <a:chExt cx="0" cy="0"/>
        </a:xfrm>
      </p:grpSpPr>
      <p:sp>
        <p:nvSpPr>
          <p:cNvPr id="208" name="Google Shape;208;g2098b78228c_1_299"/>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9" name="Google Shape;209;g2098b78228c_1_299"/>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a:lvl1pPr>
            <a:lvl2pPr indent="-342900" lvl="1" marL="914400" algn="l">
              <a:lnSpc>
                <a:spcPct val="90000"/>
              </a:lnSpc>
              <a:spcBef>
                <a:spcPts val="500"/>
              </a:spcBef>
              <a:spcAft>
                <a:spcPts val="0"/>
              </a:spcAft>
              <a:buClr>
                <a:schemeClr val="dk2"/>
              </a:buClr>
              <a:buSzPts val="1800"/>
              <a:buChar char="•"/>
              <a:defRPr/>
            </a:lvl2pPr>
            <a:lvl3pPr indent="-342900" lvl="2" marL="1371600" algn="l">
              <a:lnSpc>
                <a:spcPct val="90000"/>
              </a:lnSpc>
              <a:spcBef>
                <a:spcPts val="500"/>
              </a:spcBef>
              <a:spcAft>
                <a:spcPts val="0"/>
              </a:spcAft>
              <a:buClr>
                <a:schemeClr val="dk2"/>
              </a:buClr>
              <a:buSzPts val="1800"/>
              <a:buChar char="•"/>
              <a:defRPr/>
            </a:lvl3pPr>
            <a:lvl4pPr indent="-342900" lvl="3" marL="1828800" algn="l">
              <a:lnSpc>
                <a:spcPct val="90000"/>
              </a:lnSpc>
              <a:spcBef>
                <a:spcPts val="500"/>
              </a:spcBef>
              <a:spcAft>
                <a:spcPts val="0"/>
              </a:spcAft>
              <a:buClr>
                <a:schemeClr val="dk2"/>
              </a:buClr>
              <a:buSzPts val="1800"/>
              <a:buChar char="•"/>
              <a:defRPr/>
            </a:lvl4pPr>
            <a:lvl5pPr indent="-342900" lvl="4" marL="2286000" algn="l">
              <a:lnSpc>
                <a:spcPct val="9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0" name="Google Shape;210;g2098b78228c_1_29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1" name="Google Shape;211;g2098b78228c_1_29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type="title">
  <p:cSld name="TITLE">
    <p:bg>
      <p:bgPr>
        <a:solidFill>
          <a:srgbClr val="00A2C6"/>
        </a:solidFill>
      </p:bgPr>
    </p:bg>
    <p:spTree>
      <p:nvGrpSpPr>
        <p:cNvPr id="212" name="Shape 212"/>
        <p:cNvGrpSpPr/>
        <p:nvPr/>
      </p:nvGrpSpPr>
      <p:grpSpPr>
        <a:xfrm>
          <a:off x="0" y="0"/>
          <a:ext cx="0" cy="0"/>
          <a:chOff x="0" y="0"/>
          <a:chExt cx="0" cy="0"/>
        </a:xfrm>
      </p:grpSpPr>
      <p:pic>
        <p:nvPicPr>
          <p:cNvPr descr="Shape&#10;&#10;Description automatically generated with medium confidence" id="213" name="Google Shape;213;g2098b78228c_1_30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14" name="Google Shape;214;g2098b78228c_1_304"/>
          <p:cNvSpPr txBox="1"/>
          <p:nvPr>
            <p:ph type="ctrTitle"/>
          </p:nvPr>
        </p:nvSpPr>
        <p:spPr>
          <a:xfrm>
            <a:off x="1524000" y="1121833"/>
            <a:ext cx="9144000" cy="2387700"/>
          </a:xfrm>
          <a:prstGeom prst="rect">
            <a:avLst/>
          </a:prstGeom>
          <a:noFill/>
          <a:ln>
            <a:noFill/>
          </a:ln>
        </p:spPr>
        <p:txBody>
          <a:bodyPr anchorCtr="0" anchor="b" bIns="60925" lIns="121900" spcFirstLastPara="1" rIns="121900" wrap="square" tIns="60925">
            <a:noAutofit/>
          </a:bodyPr>
          <a:lstStyle>
            <a:lvl1pPr lvl="0" algn="ctr">
              <a:lnSpc>
                <a:spcPct val="90000"/>
              </a:lnSpc>
              <a:spcBef>
                <a:spcPts val="0"/>
              </a:spcBef>
              <a:spcAft>
                <a:spcPts val="0"/>
              </a:spcAft>
              <a:buClr>
                <a:schemeClr val="lt1"/>
              </a:buClr>
              <a:buSzPts val="5300"/>
              <a:buFont typeface="Arial"/>
              <a:buNone/>
              <a:defRPr b="0" sz="5300">
                <a:solidFill>
                  <a:schemeClr val="lt1"/>
                </a:solidFil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215" name="Google Shape;215;g2098b78228c_1_304"/>
          <p:cNvSpPr txBox="1"/>
          <p:nvPr>
            <p:ph idx="1" type="subTitle"/>
          </p:nvPr>
        </p:nvSpPr>
        <p:spPr>
          <a:xfrm>
            <a:off x="1524000" y="3602567"/>
            <a:ext cx="9144000" cy="1655100"/>
          </a:xfrm>
          <a:prstGeom prst="rect">
            <a:avLst/>
          </a:prstGeom>
          <a:noFill/>
          <a:ln>
            <a:noFill/>
          </a:ln>
        </p:spPr>
        <p:txBody>
          <a:bodyPr anchorCtr="0" anchor="t" bIns="60925" lIns="121900" spcFirstLastPara="1" rIns="121900" wrap="square" tIns="60925">
            <a:noAutofit/>
          </a:bodyPr>
          <a:lstStyle>
            <a:lvl1pPr lvl="0" algn="ctr">
              <a:lnSpc>
                <a:spcPct val="120000"/>
              </a:lnSpc>
              <a:spcBef>
                <a:spcPts val="1300"/>
              </a:spcBef>
              <a:spcAft>
                <a:spcPts val="0"/>
              </a:spcAft>
              <a:buClr>
                <a:schemeClr val="lt1"/>
              </a:buClr>
              <a:buSzPts val="3200"/>
              <a:buNone/>
              <a:defRPr b="0" sz="3200">
                <a:solidFill>
                  <a:schemeClr val="lt1"/>
                </a:solidFill>
              </a:defRPr>
            </a:lvl1pPr>
            <a:lvl2pPr lvl="1" algn="ctr">
              <a:lnSpc>
                <a:spcPct val="120000"/>
              </a:lnSpc>
              <a:spcBef>
                <a:spcPts val="700"/>
              </a:spcBef>
              <a:spcAft>
                <a:spcPts val="0"/>
              </a:spcAft>
              <a:buSzPts val="2700"/>
              <a:buFont typeface="Arial"/>
              <a:buNone/>
              <a:defRPr sz="2700"/>
            </a:lvl2pPr>
            <a:lvl3pPr lvl="2" algn="ctr">
              <a:lnSpc>
                <a:spcPct val="120000"/>
              </a:lnSpc>
              <a:spcBef>
                <a:spcPts val="700"/>
              </a:spcBef>
              <a:spcAft>
                <a:spcPts val="0"/>
              </a:spcAft>
              <a:buSzPts val="2400"/>
              <a:buNone/>
              <a:defRPr sz="2400"/>
            </a:lvl3pPr>
            <a:lvl4pPr lvl="3" algn="ctr">
              <a:lnSpc>
                <a:spcPct val="120000"/>
              </a:lnSpc>
              <a:spcBef>
                <a:spcPts val="700"/>
              </a:spcBef>
              <a:spcAft>
                <a:spcPts val="0"/>
              </a:spcAft>
              <a:buSzPts val="2100"/>
              <a:buNone/>
              <a:defRPr sz="2100"/>
            </a:lvl4pPr>
            <a:lvl5pPr lvl="4" algn="ctr">
              <a:lnSpc>
                <a:spcPct val="120000"/>
              </a:lnSpc>
              <a:spcBef>
                <a:spcPts val="700"/>
              </a:spcBef>
              <a:spcAft>
                <a:spcPts val="0"/>
              </a:spcAft>
              <a:buSzPts val="2100"/>
              <a:buNone/>
              <a:defRPr sz="2100"/>
            </a:lvl5pPr>
            <a:lvl6pPr lvl="5" algn="ctr">
              <a:lnSpc>
                <a:spcPct val="90000"/>
              </a:lnSpc>
              <a:spcBef>
                <a:spcPts val="700"/>
              </a:spcBef>
              <a:spcAft>
                <a:spcPts val="0"/>
              </a:spcAft>
              <a:buClr>
                <a:schemeClr val="dk1"/>
              </a:buClr>
              <a:buSzPts val="2100"/>
              <a:buNone/>
              <a:defRPr sz="2100"/>
            </a:lvl6pPr>
            <a:lvl7pPr lvl="6" algn="ctr">
              <a:lnSpc>
                <a:spcPct val="90000"/>
              </a:lnSpc>
              <a:spcBef>
                <a:spcPts val="700"/>
              </a:spcBef>
              <a:spcAft>
                <a:spcPts val="0"/>
              </a:spcAft>
              <a:buClr>
                <a:schemeClr val="dk1"/>
              </a:buClr>
              <a:buSzPts val="2100"/>
              <a:buNone/>
              <a:defRPr sz="2100"/>
            </a:lvl7pPr>
            <a:lvl8pPr lvl="7" algn="ctr">
              <a:lnSpc>
                <a:spcPct val="90000"/>
              </a:lnSpc>
              <a:spcBef>
                <a:spcPts val="700"/>
              </a:spcBef>
              <a:spcAft>
                <a:spcPts val="0"/>
              </a:spcAft>
              <a:buClr>
                <a:schemeClr val="dk1"/>
              </a:buClr>
              <a:buSzPts val="2100"/>
              <a:buNone/>
              <a:defRPr sz="2100"/>
            </a:lvl8pPr>
            <a:lvl9pPr lvl="8" algn="ctr">
              <a:lnSpc>
                <a:spcPct val="90000"/>
              </a:lnSpc>
              <a:spcBef>
                <a:spcPts val="700"/>
              </a:spcBef>
              <a:spcAft>
                <a:spcPts val="0"/>
              </a:spcAft>
              <a:buClr>
                <a:schemeClr val="dk1"/>
              </a:buClr>
              <a:buSzPts val="2100"/>
              <a:buNone/>
              <a:defRPr sz="2100"/>
            </a:lvl9pPr>
          </a:lstStyle>
          <a:p/>
        </p:txBody>
      </p:sp>
      <p:sp>
        <p:nvSpPr>
          <p:cNvPr id="216" name="Google Shape;216;g2098b78228c_1_304"/>
          <p:cNvSpPr txBox="1"/>
          <p:nvPr>
            <p:ph idx="10" type="dt"/>
          </p:nvPr>
        </p:nvSpPr>
        <p:spPr>
          <a:xfrm>
            <a:off x="838200" y="6356351"/>
            <a:ext cx="2743200" cy="366000"/>
          </a:xfrm>
          <a:prstGeom prst="rect">
            <a:avLst/>
          </a:prstGeom>
          <a:noFill/>
          <a:ln>
            <a:noFill/>
          </a:ln>
        </p:spPr>
        <p:txBody>
          <a:bodyPr anchorCtr="0" anchor="ctr" bIns="60925" lIns="121900" spcFirstLastPara="1" rIns="121900" wrap="square" tIns="60925">
            <a:noAutofit/>
          </a:bodyPr>
          <a:lstStyle>
            <a:lvl1pPr lvl="0" marR="0" rtl="0" algn="l">
              <a:lnSpc>
                <a:spcPct val="100000"/>
              </a:lnSpc>
              <a:spcBef>
                <a:spcPts val="0"/>
              </a:spcBef>
              <a:spcAft>
                <a:spcPts val="0"/>
              </a:spcAft>
              <a:buClr>
                <a:srgbClr val="000000"/>
              </a:buClr>
              <a:buSzPts val="19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9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9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9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9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9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9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9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900"/>
              <a:buFont typeface="Arial"/>
              <a:buNone/>
              <a:defRPr b="0" i="0" sz="1400" u="none" cap="none" strike="noStrike">
                <a:solidFill>
                  <a:srgbClr val="000000"/>
                </a:solidFill>
                <a:latin typeface="Arial"/>
                <a:ea typeface="Arial"/>
                <a:cs typeface="Arial"/>
                <a:sym typeface="Arial"/>
              </a:defRPr>
            </a:lvl9pPr>
          </a:lstStyle>
          <a:p/>
        </p:txBody>
      </p:sp>
      <p:sp>
        <p:nvSpPr>
          <p:cNvPr id="217" name="Google Shape;217;g2098b78228c_1_304"/>
          <p:cNvSpPr txBox="1"/>
          <p:nvPr>
            <p:ph idx="11" type="ftr"/>
          </p:nvPr>
        </p:nvSpPr>
        <p:spPr>
          <a:xfrm>
            <a:off x="4038600" y="6356351"/>
            <a:ext cx="4114800" cy="366000"/>
          </a:xfrm>
          <a:prstGeom prst="rect">
            <a:avLst/>
          </a:prstGeom>
          <a:noFill/>
          <a:ln>
            <a:noFill/>
          </a:ln>
        </p:spPr>
        <p:txBody>
          <a:bodyPr anchorCtr="0" anchor="ctr" bIns="60925" lIns="121900" spcFirstLastPara="1" rIns="121900" wrap="square" tIns="60925">
            <a:noAutofit/>
          </a:bodyPr>
          <a:lstStyle>
            <a:lvl1pPr lvl="0" algn="ct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218" name="Google Shape;218;g2098b78228c_1_304"/>
          <p:cNvSpPr txBox="1"/>
          <p:nvPr>
            <p:ph idx="12" type="sldNum"/>
          </p:nvPr>
        </p:nvSpPr>
        <p:spPr>
          <a:xfrm>
            <a:off x="8610600" y="6356351"/>
            <a:ext cx="2743200" cy="3660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219" name="Shape 219"/>
        <p:cNvGrpSpPr/>
        <p:nvPr/>
      </p:nvGrpSpPr>
      <p:grpSpPr>
        <a:xfrm>
          <a:off x="0" y="0"/>
          <a:ext cx="0" cy="0"/>
          <a:chOff x="0" y="0"/>
          <a:chExt cx="0" cy="0"/>
        </a:xfrm>
      </p:grpSpPr>
      <p:sp>
        <p:nvSpPr>
          <p:cNvPr id="220" name="Google Shape;220;g2098b78228c_1_311"/>
          <p:cNvSpPr txBox="1"/>
          <p:nvPr>
            <p:ph type="title"/>
          </p:nvPr>
        </p:nvSpPr>
        <p:spPr>
          <a:xfrm>
            <a:off x="415600" y="167025"/>
            <a:ext cx="11360700" cy="1122300"/>
          </a:xfrm>
          <a:prstGeom prst="rect">
            <a:avLst/>
          </a:prstGeom>
          <a:noFill/>
          <a:ln>
            <a:noFill/>
          </a:ln>
        </p:spPr>
        <p:txBody>
          <a:bodyPr anchorCtr="0" anchor="ctr" bIns="121900" lIns="121900" spcFirstLastPara="1" rIns="121900" wrap="square" tIns="121900">
            <a:normAutofit/>
          </a:bodyPr>
          <a:lstStyle>
            <a:lvl1pPr lvl="0" algn="ctr">
              <a:lnSpc>
                <a:spcPct val="100000"/>
              </a:lnSpc>
              <a:spcBef>
                <a:spcPts val="0"/>
              </a:spcBef>
              <a:spcAft>
                <a:spcPts val="0"/>
              </a:spcAft>
              <a:buSzPts val="4800"/>
              <a:buNone/>
              <a:defRPr sz="4800">
                <a:solidFill>
                  <a:schemeClr val="accent2"/>
                </a:solidFill>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221" name="Google Shape;221;g2098b78228c_1_311"/>
          <p:cNvSpPr txBox="1"/>
          <p:nvPr>
            <p:ph idx="12" type="sldNum"/>
          </p:nvPr>
        </p:nvSpPr>
        <p:spPr>
          <a:xfrm>
            <a:off x="11296610" y="6217623"/>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222" name="Google Shape;222;g2098b78228c_1_311"/>
          <p:cNvCxnSpPr/>
          <p:nvPr/>
        </p:nvCxnSpPr>
        <p:spPr>
          <a:xfrm>
            <a:off x="415600" y="1405735"/>
            <a:ext cx="11776500" cy="0"/>
          </a:xfrm>
          <a:prstGeom prst="straightConnector1">
            <a:avLst/>
          </a:prstGeom>
          <a:noFill/>
          <a:ln cap="flat" cmpd="sng" w="9525">
            <a:solidFill>
              <a:schemeClr val="accent1"/>
            </a:solidFill>
            <a:prstDash val="solid"/>
            <a:round/>
            <a:headEnd len="sm" w="sm" type="none"/>
            <a:tailEnd len="sm" w="sm" type="none"/>
          </a:ln>
        </p:spPr>
      </p:cxn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2">
    <p:spTree>
      <p:nvGrpSpPr>
        <p:cNvPr id="223" name="Shape 223"/>
        <p:cNvGrpSpPr/>
        <p:nvPr/>
      </p:nvGrpSpPr>
      <p:grpSpPr>
        <a:xfrm>
          <a:off x="0" y="0"/>
          <a:ext cx="0" cy="0"/>
          <a:chOff x="0" y="0"/>
          <a:chExt cx="0" cy="0"/>
        </a:xfrm>
      </p:grpSpPr>
      <p:sp>
        <p:nvSpPr>
          <p:cNvPr id="224" name="Google Shape;224;g2098b78228c_1_315"/>
          <p:cNvSpPr txBox="1"/>
          <p:nvPr>
            <p:ph type="title"/>
          </p:nvPr>
        </p:nvSpPr>
        <p:spPr>
          <a:xfrm>
            <a:off x="415600" y="167025"/>
            <a:ext cx="11360700" cy="11223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4800"/>
              <a:buNone/>
              <a:defRPr sz="4800">
                <a:solidFill>
                  <a:schemeClr val="accent2"/>
                </a:solidFill>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225" name="Google Shape;225;g2098b78228c_1_315"/>
          <p:cNvSpPr txBox="1"/>
          <p:nvPr>
            <p:ph idx="12" type="sldNum"/>
          </p:nvPr>
        </p:nvSpPr>
        <p:spPr>
          <a:xfrm>
            <a:off x="11296610" y="6217623"/>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226" name="Google Shape;226;g2098b78228c_1_315"/>
          <p:cNvCxnSpPr/>
          <p:nvPr/>
        </p:nvCxnSpPr>
        <p:spPr>
          <a:xfrm>
            <a:off x="415600" y="1405735"/>
            <a:ext cx="11776500" cy="0"/>
          </a:xfrm>
          <a:prstGeom prst="straightConnector1">
            <a:avLst/>
          </a:prstGeom>
          <a:noFill/>
          <a:ln cap="flat" cmpd="sng" w="9525">
            <a:solidFill>
              <a:schemeClr val="accent1"/>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35" name="Shape 35"/>
        <p:cNvGrpSpPr/>
        <p:nvPr/>
      </p:nvGrpSpPr>
      <p:grpSpPr>
        <a:xfrm>
          <a:off x="0" y="0"/>
          <a:ext cx="0" cy="0"/>
          <a:chOff x="0" y="0"/>
          <a:chExt cx="0" cy="0"/>
        </a:xfrm>
      </p:grpSpPr>
      <p:sp>
        <p:nvSpPr>
          <p:cNvPr id="36" name="Google Shape;36;g13e85d2a486_0_27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3600"/>
              <a:buFont typeface="Arial"/>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g13e85d2a486_0_27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2"/>
              </a:buClr>
              <a:buSzPts val="1800"/>
              <a:buNone/>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g13e85d2a486_0_27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9" name="Google Shape;39;g13e85d2a486_0_27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g13e85d2a486_0_27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41" name="Google Shape;41;g13e85d2a486_0_273"/>
          <p:cNvCxnSpPr/>
          <p:nvPr/>
        </p:nvCxnSpPr>
        <p:spPr>
          <a:xfrm>
            <a:off x="838200" y="1350719"/>
            <a:ext cx="113538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BFBFB"/>
        </a:solidFill>
      </p:bgPr>
    </p:bg>
    <p:spTree>
      <p:nvGrpSpPr>
        <p:cNvPr id="42" name="Shape 42"/>
        <p:cNvGrpSpPr/>
        <p:nvPr/>
      </p:nvGrpSpPr>
      <p:grpSpPr>
        <a:xfrm>
          <a:off x="0" y="0"/>
          <a:ext cx="0" cy="0"/>
          <a:chOff x="0" y="0"/>
          <a:chExt cx="0" cy="0"/>
        </a:xfrm>
      </p:grpSpPr>
      <p:sp>
        <p:nvSpPr>
          <p:cNvPr id="43" name="Google Shape;43;p11"/>
          <p:cNvSpPr/>
          <p:nvPr/>
        </p:nvSpPr>
        <p:spPr>
          <a:xfrm>
            <a:off x="838199" y="365125"/>
            <a:ext cx="10515599" cy="562133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4" name="Google Shape;44;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6" name="Shape 46"/>
        <p:cNvGrpSpPr/>
        <p:nvPr/>
      </p:nvGrpSpPr>
      <p:grpSpPr>
        <a:xfrm>
          <a:off x="0" y="0"/>
          <a:ext cx="0" cy="0"/>
          <a:chOff x="0" y="0"/>
          <a:chExt cx="0" cy="0"/>
        </a:xfrm>
      </p:grpSpPr>
      <p:sp>
        <p:nvSpPr>
          <p:cNvPr id="47" name="Google Shape;47;g21daa7a5dd0_0_325"/>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48" name="Google Shape;48;g21daa7a5dd0_0_325"/>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49" name="Google Shape;49;g21daa7a5dd0_0_325"/>
          <p:cNvSpPr txBox="1"/>
          <p:nvPr>
            <p:ph idx="12" type="sldNum"/>
          </p:nvPr>
        </p:nvSpPr>
        <p:spPr>
          <a:xfrm>
            <a:off x="11296610" y="6217623"/>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bg>
      <p:bgPr>
        <a:solidFill>
          <a:srgbClr val="FBFBFB"/>
        </a:solidFill>
      </p:bgPr>
    </p:bg>
    <p:spTree>
      <p:nvGrpSpPr>
        <p:cNvPr id="50" name="Shape 50"/>
        <p:cNvGrpSpPr/>
        <p:nvPr/>
      </p:nvGrpSpPr>
      <p:grpSpPr>
        <a:xfrm>
          <a:off x="0" y="0"/>
          <a:ext cx="0" cy="0"/>
          <a:chOff x="0" y="0"/>
          <a:chExt cx="0" cy="0"/>
        </a:xfrm>
      </p:grpSpPr>
      <p:sp>
        <p:nvSpPr>
          <p:cNvPr id="51" name="Google Shape;51;p15"/>
          <p:cNvSpPr/>
          <p:nvPr/>
        </p:nvSpPr>
        <p:spPr>
          <a:xfrm>
            <a:off x="838199" y="457199"/>
            <a:ext cx="10515599" cy="55292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2" name="Google Shape;52;p1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300"/>
              </a:spcBef>
              <a:spcAft>
                <a:spcPts val="0"/>
              </a:spcAft>
              <a:buClr>
                <a:schemeClr val="dk2"/>
              </a:buClr>
              <a:buSzPts val="3200"/>
              <a:buChar char="•"/>
              <a:defRPr sz="3200"/>
            </a:lvl1pPr>
            <a:lvl2pPr indent="-406400" lvl="1" marL="914400" algn="l">
              <a:lnSpc>
                <a:spcPct val="100000"/>
              </a:lnSpc>
              <a:spcBef>
                <a:spcPts val="300"/>
              </a:spcBef>
              <a:spcAft>
                <a:spcPts val="0"/>
              </a:spcAft>
              <a:buClr>
                <a:schemeClr val="dk2"/>
              </a:buClr>
              <a:buSzPts val="2800"/>
              <a:buChar char="•"/>
              <a:defRPr sz="2800"/>
            </a:lvl2pPr>
            <a:lvl3pPr indent="-381000" lvl="2" marL="1371600" algn="l">
              <a:lnSpc>
                <a:spcPct val="100000"/>
              </a:lnSpc>
              <a:spcBef>
                <a:spcPts val="300"/>
              </a:spcBef>
              <a:spcAft>
                <a:spcPts val="0"/>
              </a:spcAft>
              <a:buClr>
                <a:schemeClr val="dk2"/>
              </a:buClr>
              <a:buSzPts val="2400"/>
              <a:buChar char="•"/>
              <a:defRPr sz="2400"/>
            </a:lvl3pPr>
            <a:lvl4pPr indent="-355600" lvl="3" marL="1828800" algn="l">
              <a:lnSpc>
                <a:spcPct val="100000"/>
              </a:lnSpc>
              <a:spcBef>
                <a:spcPts val="300"/>
              </a:spcBef>
              <a:spcAft>
                <a:spcPts val="0"/>
              </a:spcAft>
              <a:buClr>
                <a:schemeClr val="dk2"/>
              </a:buClr>
              <a:buSzPts val="2000"/>
              <a:buChar char="•"/>
              <a:defRPr sz="2000"/>
            </a:lvl4pPr>
            <a:lvl5pPr indent="-355600" lvl="4" marL="2286000" algn="l">
              <a:lnSpc>
                <a:spcPct val="100000"/>
              </a:lnSpc>
              <a:spcBef>
                <a:spcPts val="300"/>
              </a:spcBef>
              <a:spcAft>
                <a:spcPts val="0"/>
              </a:spcAft>
              <a:buClr>
                <a:schemeClr val="dk2"/>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4" name="Google Shape;54;p1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6"/>
              </a:buClr>
              <a:buSzPts val="1600"/>
              <a:buNone/>
              <a:defRPr sz="1600">
                <a:solidFill>
                  <a:schemeClr val="accent6"/>
                </a:solidFill>
              </a:defRPr>
            </a:lvl1pPr>
            <a:lvl2pPr indent="-228600" lvl="1" marL="914400" algn="l">
              <a:lnSpc>
                <a:spcPct val="90000"/>
              </a:lnSpc>
              <a:spcBef>
                <a:spcPts val="500"/>
              </a:spcBef>
              <a:spcAft>
                <a:spcPts val="0"/>
              </a:spcAft>
              <a:buClr>
                <a:schemeClr val="dk2"/>
              </a:buClr>
              <a:buSzPts val="1400"/>
              <a:buNone/>
              <a:defRPr sz="1400"/>
            </a:lvl2pPr>
            <a:lvl3pPr indent="-228600" lvl="2" marL="1371600" algn="l">
              <a:lnSpc>
                <a:spcPct val="90000"/>
              </a:lnSpc>
              <a:spcBef>
                <a:spcPts val="500"/>
              </a:spcBef>
              <a:spcAft>
                <a:spcPts val="0"/>
              </a:spcAft>
              <a:buClr>
                <a:schemeClr val="dk2"/>
              </a:buClr>
              <a:buSzPts val="1200"/>
              <a:buNone/>
              <a:defRPr sz="1200"/>
            </a:lvl3pPr>
            <a:lvl4pPr indent="-228600" lvl="3" marL="1828800" algn="l">
              <a:lnSpc>
                <a:spcPct val="90000"/>
              </a:lnSpc>
              <a:spcBef>
                <a:spcPts val="500"/>
              </a:spcBef>
              <a:spcAft>
                <a:spcPts val="0"/>
              </a:spcAft>
              <a:buClr>
                <a:schemeClr val="dk2"/>
              </a:buClr>
              <a:buSzPts val="1000"/>
              <a:buNone/>
              <a:defRPr sz="1000"/>
            </a:lvl4pPr>
            <a:lvl5pPr indent="-228600" lvl="4" marL="2286000" algn="l">
              <a:lnSpc>
                <a:spcPct val="90000"/>
              </a:lnSpc>
              <a:spcBef>
                <a:spcPts val="500"/>
              </a:spcBef>
              <a:spcAft>
                <a:spcPts val="0"/>
              </a:spcAft>
              <a:buClr>
                <a:schemeClr val="dk2"/>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5" name="Google Shape;55;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bg>
      <p:bgPr>
        <a:solidFill>
          <a:srgbClr val="FBFBFB"/>
        </a:solidFill>
      </p:bgPr>
    </p:bg>
    <p:spTree>
      <p:nvGrpSpPr>
        <p:cNvPr id="57" name="Shape 57"/>
        <p:cNvGrpSpPr/>
        <p:nvPr/>
      </p:nvGrpSpPr>
      <p:grpSpPr>
        <a:xfrm>
          <a:off x="0" y="0"/>
          <a:ext cx="0" cy="0"/>
          <a:chOff x="0" y="0"/>
          <a:chExt cx="0" cy="0"/>
        </a:xfrm>
      </p:grpSpPr>
      <p:sp>
        <p:nvSpPr>
          <p:cNvPr id="58" name="Google Shape;58;p14"/>
          <p:cNvSpPr/>
          <p:nvPr/>
        </p:nvSpPr>
        <p:spPr>
          <a:xfrm>
            <a:off x="838199" y="365125"/>
            <a:ext cx="10515599" cy="562133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 name="Google Shape;59;p1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2"/>
              </a:buClr>
              <a:buSzPts val="2400"/>
              <a:buNone/>
              <a:defRPr b="1" sz="2400"/>
            </a:lvl1pPr>
            <a:lvl2pPr indent="-228600" lvl="1" marL="914400" algn="l">
              <a:lnSpc>
                <a:spcPct val="90000"/>
              </a:lnSpc>
              <a:spcBef>
                <a:spcPts val="500"/>
              </a:spcBef>
              <a:spcAft>
                <a:spcPts val="0"/>
              </a:spcAft>
              <a:buClr>
                <a:schemeClr val="dk2"/>
              </a:buClr>
              <a:buSzPts val="2000"/>
              <a:buNone/>
              <a:defRPr b="1" sz="2000"/>
            </a:lvl2pPr>
            <a:lvl3pPr indent="-228600" lvl="2" marL="1371600" algn="l">
              <a:lnSpc>
                <a:spcPct val="90000"/>
              </a:lnSpc>
              <a:spcBef>
                <a:spcPts val="500"/>
              </a:spcBef>
              <a:spcAft>
                <a:spcPts val="0"/>
              </a:spcAft>
              <a:buClr>
                <a:schemeClr val="dk2"/>
              </a:buClr>
              <a:buSzPts val="1800"/>
              <a:buNone/>
              <a:defRPr b="1" sz="1800"/>
            </a:lvl3pPr>
            <a:lvl4pPr indent="-228600" lvl="3" marL="1828800" algn="l">
              <a:lnSpc>
                <a:spcPct val="90000"/>
              </a:lnSpc>
              <a:spcBef>
                <a:spcPts val="500"/>
              </a:spcBef>
              <a:spcAft>
                <a:spcPts val="0"/>
              </a:spcAft>
              <a:buClr>
                <a:schemeClr val="dk2"/>
              </a:buClr>
              <a:buSzPts val="1600"/>
              <a:buNone/>
              <a:defRPr b="1" sz="1600"/>
            </a:lvl4pPr>
            <a:lvl5pPr indent="-228600" lvl="4" marL="2286000" algn="l">
              <a:lnSpc>
                <a:spcPct val="90000"/>
              </a:lnSpc>
              <a:spcBef>
                <a:spcPts val="500"/>
              </a:spcBef>
              <a:spcAft>
                <a:spcPts val="0"/>
              </a:spcAft>
              <a:buClr>
                <a:schemeClr val="dk2"/>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1" name="Google Shape;61;p1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a:lvl1pPr>
            <a:lvl2pPr indent="-342900" lvl="1" marL="914400" algn="l">
              <a:lnSpc>
                <a:spcPct val="90000"/>
              </a:lnSpc>
              <a:spcBef>
                <a:spcPts val="500"/>
              </a:spcBef>
              <a:spcAft>
                <a:spcPts val="0"/>
              </a:spcAft>
              <a:buClr>
                <a:schemeClr val="dk2"/>
              </a:buClr>
              <a:buSzPts val="1800"/>
              <a:buChar char="•"/>
              <a:defRPr/>
            </a:lvl2pPr>
            <a:lvl3pPr indent="-342900" lvl="2" marL="1371600" algn="l">
              <a:lnSpc>
                <a:spcPct val="90000"/>
              </a:lnSpc>
              <a:spcBef>
                <a:spcPts val="500"/>
              </a:spcBef>
              <a:spcAft>
                <a:spcPts val="0"/>
              </a:spcAft>
              <a:buClr>
                <a:schemeClr val="dk2"/>
              </a:buClr>
              <a:buSzPts val="1800"/>
              <a:buChar char="•"/>
              <a:defRPr/>
            </a:lvl3pPr>
            <a:lvl4pPr indent="-342900" lvl="3" marL="1828800" algn="l">
              <a:lnSpc>
                <a:spcPct val="90000"/>
              </a:lnSpc>
              <a:spcBef>
                <a:spcPts val="500"/>
              </a:spcBef>
              <a:spcAft>
                <a:spcPts val="0"/>
              </a:spcAft>
              <a:buClr>
                <a:schemeClr val="dk2"/>
              </a:buClr>
              <a:buSzPts val="1800"/>
              <a:buChar char="•"/>
              <a:defRPr/>
            </a:lvl4pPr>
            <a:lvl5pPr indent="-342900" lvl="4" marL="2286000" algn="l">
              <a:lnSpc>
                <a:spcPct val="9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1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2"/>
              </a:buClr>
              <a:buSzPts val="2400"/>
              <a:buNone/>
              <a:defRPr b="1" sz="2400"/>
            </a:lvl1pPr>
            <a:lvl2pPr indent="-228600" lvl="1" marL="914400" algn="l">
              <a:lnSpc>
                <a:spcPct val="90000"/>
              </a:lnSpc>
              <a:spcBef>
                <a:spcPts val="500"/>
              </a:spcBef>
              <a:spcAft>
                <a:spcPts val="0"/>
              </a:spcAft>
              <a:buClr>
                <a:schemeClr val="dk2"/>
              </a:buClr>
              <a:buSzPts val="2000"/>
              <a:buNone/>
              <a:defRPr b="1" sz="2000"/>
            </a:lvl2pPr>
            <a:lvl3pPr indent="-228600" lvl="2" marL="1371600" algn="l">
              <a:lnSpc>
                <a:spcPct val="90000"/>
              </a:lnSpc>
              <a:spcBef>
                <a:spcPts val="500"/>
              </a:spcBef>
              <a:spcAft>
                <a:spcPts val="0"/>
              </a:spcAft>
              <a:buClr>
                <a:schemeClr val="dk2"/>
              </a:buClr>
              <a:buSzPts val="1800"/>
              <a:buNone/>
              <a:defRPr b="1" sz="1800"/>
            </a:lvl3pPr>
            <a:lvl4pPr indent="-228600" lvl="3" marL="1828800" algn="l">
              <a:lnSpc>
                <a:spcPct val="90000"/>
              </a:lnSpc>
              <a:spcBef>
                <a:spcPts val="500"/>
              </a:spcBef>
              <a:spcAft>
                <a:spcPts val="0"/>
              </a:spcAft>
              <a:buClr>
                <a:schemeClr val="dk2"/>
              </a:buClr>
              <a:buSzPts val="1600"/>
              <a:buNone/>
              <a:defRPr b="1" sz="1600"/>
            </a:lvl4pPr>
            <a:lvl5pPr indent="-228600" lvl="4" marL="2286000" algn="l">
              <a:lnSpc>
                <a:spcPct val="90000"/>
              </a:lnSpc>
              <a:spcBef>
                <a:spcPts val="500"/>
              </a:spcBef>
              <a:spcAft>
                <a:spcPts val="0"/>
              </a:spcAft>
              <a:buClr>
                <a:schemeClr val="dk2"/>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3" name="Google Shape;63;p1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a:lvl1pPr>
            <a:lvl2pPr indent="-342900" lvl="1" marL="914400" algn="l">
              <a:lnSpc>
                <a:spcPct val="90000"/>
              </a:lnSpc>
              <a:spcBef>
                <a:spcPts val="500"/>
              </a:spcBef>
              <a:spcAft>
                <a:spcPts val="0"/>
              </a:spcAft>
              <a:buClr>
                <a:schemeClr val="dk2"/>
              </a:buClr>
              <a:buSzPts val="1800"/>
              <a:buChar char="•"/>
              <a:defRPr/>
            </a:lvl2pPr>
            <a:lvl3pPr indent="-342900" lvl="2" marL="1371600" algn="l">
              <a:lnSpc>
                <a:spcPct val="90000"/>
              </a:lnSpc>
              <a:spcBef>
                <a:spcPts val="500"/>
              </a:spcBef>
              <a:spcAft>
                <a:spcPts val="0"/>
              </a:spcAft>
              <a:buClr>
                <a:schemeClr val="dk2"/>
              </a:buClr>
              <a:buSzPts val="1800"/>
              <a:buChar char="•"/>
              <a:defRPr/>
            </a:lvl3pPr>
            <a:lvl4pPr indent="-342900" lvl="3" marL="1828800" algn="l">
              <a:lnSpc>
                <a:spcPct val="90000"/>
              </a:lnSpc>
              <a:spcBef>
                <a:spcPts val="500"/>
              </a:spcBef>
              <a:spcAft>
                <a:spcPts val="0"/>
              </a:spcAft>
              <a:buClr>
                <a:schemeClr val="dk2"/>
              </a:buClr>
              <a:buSzPts val="1800"/>
              <a:buChar char="•"/>
              <a:defRPr/>
            </a:lvl4pPr>
            <a:lvl5pPr indent="-342900" lvl="4" marL="2286000" algn="l">
              <a:lnSpc>
                <a:spcPct val="9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bg>
      <p:bgPr>
        <a:solidFill>
          <a:srgbClr val="FBFBFB"/>
        </a:solidFill>
      </p:bgPr>
    </p:bg>
    <p:spTree>
      <p:nvGrpSpPr>
        <p:cNvPr id="66" name="Shape 66"/>
        <p:cNvGrpSpPr/>
        <p:nvPr/>
      </p:nvGrpSpPr>
      <p:grpSpPr>
        <a:xfrm>
          <a:off x="0" y="0"/>
          <a:ext cx="0" cy="0"/>
          <a:chOff x="0" y="0"/>
          <a:chExt cx="0" cy="0"/>
        </a:xfrm>
      </p:grpSpPr>
      <p:sp>
        <p:nvSpPr>
          <p:cNvPr id="67" name="Google Shape;67;p13"/>
          <p:cNvSpPr/>
          <p:nvPr/>
        </p:nvSpPr>
        <p:spPr>
          <a:xfrm>
            <a:off x="838200" y="365125"/>
            <a:ext cx="10515599" cy="562133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 name="Google Shape;68;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1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a:lvl1pPr>
            <a:lvl2pPr indent="-342900" lvl="1" marL="914400" algn="l">
              <a:lnSpc>
                <a:spcPct val="90000"/>
              </a:lnSpc>
              <a:spcBef>
                <a:spcPts val="500"/>
              </a:spcBef>
              <a:spcAft>
                <a:spcPts val="0"/>
              </a:spcAft>
              <a:buClr>
                <a:schemeClr val="dk2"/>
              </a:buClr>
              <a:buSzPts val="1800"/>
              <a:buChar char="•"/>
              <a:defRPr/>
            </a:lvl2pPr>
            <a:lvl3pPr indent="-342900" lvl="2" marL="1371600" algn="l">
              <a:lnSpc>
                <a:spcPct val="90000"/>
              </a:lnSpc>
              <a:spcBef>
                <a:spcPts val="500"/>
              </a:spcBef>
              <a:spcAft>
                <a:spcPts val="0"/>
              </a:spcAft>
              <a:buClr>
                <a:schemeClr val="dk2"/>
              </a:buClr>
              <a:buSzPts val="1800"/>
              <a:buChar char="•"/>
              <a:defRPr/>
            </a:lvl3pPr>
            <a:lvl4pPr indent="-342900" lvl="3" marL="1828800" algn="l">
              <a:lnSpc>
                <a:spcPct val="90000"/>
              </a:lnSpc>
              <a:spcBef>
                <a:spcPts val="500"/>
              </a:spcBef>
              <a:spcAft>
                <a:spcPts val="0"/>
              </a:spcAft>
              <a:buClr>
                <a:schemeClr val="dk2"/>
              </a:buClr>
              <a:buSzPts val="1800"/>
              <a:buChar char="•"/>
              <a:defRPr/>
            </a:lvl4pPr>
            <a:lvl5pPr indent="-342900" lvl="4" marL="2286000" algn="l">
              <a:lnSpc>
                <a:spcPct val="9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1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a:lvl1pPr>
            <a:lvl2pPr indent="-342900" lvl="1" marL="914400" algn="l">
              <a:lnSpc>
                <a:spcPct val="90000"/>
              </a:lnSpc>
              <a:spcBef>
                <a:spcPts val="500"/>
              </a:spcBef>
              <a:spcAft>
                <a:spcPts val="0"/>
              </a:spcAft>
              <a:buClr>
                <a:schemeClr val="dk2"/>
              </a:buClr>
              <a:buSzPts val="1800"/>
              <a:buChar char="•"/>
              <a:defRPr/>
            </a:lvl2pPr>
            <a:lvl3pPr indent="-342900" lvl="2" marL="1371600" algn="l">
              <a:lnSpc>
                <a:spcPct val="90000"/>
              </a:lnSpc>
              <a:spcBef>
                <a:spcPts val="500"/>
              </a:spcBef>
              <a:spcAft>
                <a:spcPts val="0"/>
              </a:spcAft>
              <a:buClr>
                <a:schemeClr val="dk2"/>
              </a:buClr>
              <a:buSzPts val="1800"/>
              <a:buChar char="•"/>
              <a:defRPr/>
            </a:lvl3pPr>
            <a:lvl4pPr indent="-342900" lvl="3" marL="1828800" algn="l">
              <a:lnSpc>
                <a:spcPct val="90000"/>
              </a:lnSpc>
              <a:spcBef>
                <a:spcPts val="500"/>
              </a:spcBef>
              <a:spcAft>
                <a:spcPts val="0"/>
              </a:spcAft>
              <a:buClr>
                <a:schemeClr val="dk2"/>
              </a:buClr>
              <a:buSzPts val="1800"/>
              <a:buChar char="•"/>
              <a:defRPr/>
            </a:lvl4pPr>
            <a:lvl5pPr indent="-342900" lvl="4" marL="2286000" algn="l">
              <a:lnSpc>
                <a:spcPct val="9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73" name="Google Shape;73;p13"/>
          <p:cNvCxnSpPr/>
          <p:nvPr/>
        </p:nvCxnSpPr>
        <p:spPr>
          <a:xfrm>
            <a:off x="6172200" y="1825625"/>
            <a:ext cx="0" cy="4351338"/>
          </a:xfrm>
          <a:prstGeom prst="straightConnector1">
            <a:avLst/>
          </a:prstGeom>
          <a:noFill/>
          <a:ln cap="flat" cmpd="sng" w="12700">
            <a:solidFill>
              <a:schemeClr val="accent2"/>
            </a:solidFill>
            <a:prstDash val="solid"/>
            <a:miter lim="800000"/>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22" Type="http://schemas.openxmlformats.org/officeDocument/2006/relationships/theme" Target="../theme/theme1.xml"/><Relationship Id="rId10" Type="http://schemas.openxmlformats.org/officeDocument/2006/relationships/slideLayout" Target="../slideLayouts/slideLayout9.xml"/><Relationship Id="rId21" Type="http://schemas.openxmlformats.org/officeDocument/2006/relationships/slideLayout" Target="../slideLayouts/slideLayout20.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8.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0.xml"/><Relationship Id="rId10" Type="http://schemas.openxmlformats.org/officeDocument/2006/relationships/slideLayout" Target="../slideLayouts/slideLayout29.xml"/><Relationship Id="rId13" Type="http://schemas.openxmlformats.org/officeDocument/2006/relationships/slideLayout" Target="../slideLayouts/slideLayout32.xml"/><Relationship Id="rId12" Type="http://schemas.openxmlformats.org/officeDocument/2006/relationships/slideLayout" Target="../slideLayouts/slideLayout31.xml"/><Relationship Id="rId1" Type="http://schemas.openxmlformats.org/officeDocument/2006/relationships/image" Target="../media/image8.png"/><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5" Type="http://schemas.openxmlformats.org/officeDocument/2006/relationships/slideLayout" Target="../slideLayouts/slideLayout34.xml"/><Relationship Id="rId14" Type="http://schemas.openxmlformats.org/officeDocument/2006/relationships/slideLayout" Target="../slideLayouts/slideLayout33.xml"/><Relationship Id="rId17" Type="http://schemas.openxmlformats.org/officeDocument/2006/relationships/theme" Target="../theme/theme2.xml"/><Relationship Id="rId16" Type="http://schemas.openxmlformats.org/officeDocument/2006/relationships/slideLayout" Target="../slideLayouts/slideLayout35.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BFB"/>
        </a:solidFill>
      </p:bgPr>
    </p:bg>
    <p:spTree>
      <p:nvGrpSpPr>
        <p:cNvPr id="9" name="Shape 9"/>
        <p:cNvGrpSpPr/>
        <p:nvPr/>
      </p:nvGrpSpPr>
      <p:grpSpPr>
        <a:xfrm>
          <a:off x="0" y="0"/>
          <a:ext cx="0" cy="0"/>
          <a:chOff x="0" y="0"/>
          <a:chExt cx="0" cy="0"/>
        </a:xfrm>
      </p:grpSpPr>
      <p:sp>
        <p:nvSpPr>
          <p:cNvPr id="10" name="Google Shape;10;p7"/>
          <p:cNvSpPr/>
          <p:nvPr/>
        </p:nvSpPr>
        <p:spPr>
          <a:xfrm>
            <a:off x="838199" y="365125"/>
            <a:ext cx="10515599" cy="562133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 name="Google Shape;11;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accent2"/>
              </a:buClr>
              <a:buSzPts val="4400"/>
              <a:buFont typeface="Arial"/>
              <a:buNone/>
              <a:defRPr b="0" i="0" sz="4400" u="none" cap="none" strike="noStrike">
                <a:solidFill>
                  <a:schemeClr val="accent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2"/>
              </a:buClr>
              <a:buSzPts val="2800"/>
              <a:buFont typeface="Arial"/>
              <a:buChar char="•"/>
              <a:defRPr b="0" i="0" sz="2800" u="none" cap="none" strike="noStrike">
                <a:solidFill>
                  <a:schemeClr val="dk2"/>
                </a:solidFill>
                <a:latin typeface="Arial"/>
                <a:ea typeface="Arial"/>
                <a:cs typeface="Arial"/>
                <a:sym typeface="Arial"/>
              </a:defRPr>
            </a:lvl1pPr>
            <a:lvl2pPr indent="-381000" lvl="1" marL="914400" marR="0" rtl="0" algn="l">
              <a:lnSpc>
                <a:spcPct val="90000"/>
              </a:lnSpc>
              <a:spcBef>
                <a:spcPts val="50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2pPr>
            <a:lvl3pPr indent="-355600" lvl="2" marL="1371600" marR="0" rtl="0" algn="l">
              <a:lnSpc>
                <a:spcPct val="90000"/>
              </a:lnSpc>
              <a:spcBef>
                <a:spcPts val="500"/>
              </a:spcBef>
              <a:spcAft>
                <a:spcPts val="0"/>
              </a:spcAft>
              <a:buClr>
                <a:schemeClr val="dk2"/>
              </a:buClr>
              <a:buSzPts val="2000"/>
              <a:buFont typeface="Arial"/>
              <a:buChar char="•"/>
              <a:defRPr b="0" i="0" sz="2000" u="none" cap="none" strike="noStrike">
                <a:solidFill>
                  <a:schemeClr val="dk2"/>
                </a:solidFill>
                <a:latin typeface="Arial"/>
                <a:ea typeface="Arial"/>
                <a:cs typeface="Arial"/>
                <a:sym typeface="Arial"/>
              </a:defRPr>
            </a:lvl3pPr>
            <a:lvl4pPr indent="-342900" lvl="3" marL="18288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4pPr>
            <a:lvl5pPr indent="-342900" lvl="4" marL="22860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3" name="Google Shape;13;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95959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7"/>
          <p:cNvSpPr txBox="1"/>
          <p:nvPr/>
        </p:nvSpPr>
        <p:spPr>
          <a:xfrm>
            <a:off x="2564780" y="6534615"/>
            <a:ext cx="18473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A picture containing logo&#10;&#10;Description automatically generated" id="16" name="Google Shape;16;p7"/>
          <p:cNvPicPr preferRelativeResize="0"/>
          <p:nvPr/>
        </p:nvPicPr>
        <p:blipFill rotWithShape="1">
          <a:blip r:embed="rId1">
            <a:alphaModFix/>
          </a:blip>
          <a:srcRect b="0" l="0" r="0" t="0"/>
          <a:stretch/>
        </p:blipFill>
        <p:spPr>
          <a:xfrm>
            <a:off x="828345" y="6069562"/>
            <a:ext cx="1828800" cy="65078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BFB"/>
        </a:solidFill>
      </p:bgPr>
    </p:bg>
    <p:spTree>
      <p:nvGrpSpPr>
        <p:cNvPr id="128" name="Shape 128"/>
        <p:cNvGrpSpPr/>
        <p:nvPr/>
      </p:nvGrpSpPr>
      <p:grpSpPr>
        <a:xfrm>
          <a:off x="0" y="0"/>
          <a:ext cx="0" cy="0"/>
          <a:chOff x="0" y="0"/>
          <a:chExt cx="0" cy="0"/>
        </a:xfrm>
      </p:grpSpPr>
      <p:sp>
        <p:nvSpPr>
          <p:cNvPr id="129" name="Google Shape;129;g2098b78228c_1_220"/>
          <p:cNvSpPr/>
          <p:nvPr/>
        </p:nvSpPr>
        <p:spPr>
          <a:xfrm>
            <a:off x="838199" y="365125"/>
            <a:ext cx="10515600" cy="5621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0" name="Google Shape;130;g2098b78228c_1_22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accent2"/>
              </a:buClr>
              <a:buSzPts val="4400"/>
              <a:buFont typeface="Arial"/>
              <a:buNone/>
              <a:defRPr b="0" i="0" sz="4400" u="none" cap="none" strike="noStrike">
                <a:solidFill>
                  <a:schemeClr val="accent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1" name="Google Shape;131;g2098b78228c_1_22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2"/>
              </a:buClr>
              <a:buSzPts val="2800"/>
              <a:buFont typeface="Arial"/>
              <a:buChar char="•"/>
              <a:defRPr b="0" i="0" sz="2800" u="none" cap="none" strike="noStrike">
                <a:solidFill>
                  <a:schemeClr val="dk2"/>
                </a:solidFill>
                <a:latin typeface="Arial"/>
                <a:ea typeface="Arial"/>
                <a:cs typeface="Arial"/>
                <a:sym typeface="Arial"/>
              </a:defRPr>
            </a:lvl1pPr>
            <a:lvl2pPr indent="-381000" lvl="1" marL="914400" marR="0" rtl="0" algn="l">
              <a:lnSpc>
                <a:spcPct val="90000"/>
              </a:lnSpc>
              <a:spcBef>
                <a:spcPts val="50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2pPr>
            <a:lvl3pPr indent="-355600" lvl="2" marL="1371600" marR="0" rtl="0" algn="l">
              <a:lnSpc>
                <a:spcPct val="90000"/>
              </a:lnSpc>
              <a:spcBef>
                <a:spcPts val="500"/>
              </a:spcBef>
              <a:spcAft>
                <a:spcPts val="0"/>
              </a:spcAft>
              <a:buClr>
                <a:schemeClr val="dk2"/>
              </a:buClr>
              <a:buSzPts val="2000"/>
              <a:buFont typeface="Arial"/>
              <a:buChar char="•"/>
              <a:defRPr b="0" i="0" sz="2000" u="none" cap="none" strike="noStrike">
                <a:solidFill>
                  <a:schemeClr val="dk2"/>
                </a:solidFill>
                <a:latin typeface="Arial"/>
                <a:ea typeface="Arial"/>
                <a:cs typeface="Arial"/>
                <a:sym typeface="Arial"/>
              </a:defRPr>
            </a:lvl3pPr>
            <a:lvl4pPr indent="-342900" lvl="3" marL="18288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4pPr>
            <a:lvl5pPr indent="-342900" lvl="4" marL="22860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32" name="Google Shape;132;g2098b78228c_1_22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95959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3" name="Google Shape;133;g2098b78228c_1_22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34" name="Google Shape;134;g2098b78228c_1_220"/>
          <p:cNvSpPr txBox="1"/>
          <p:nvPr/>
        </p:nvSpPr>
        <p:spPr>
          <a:xfrm>
            <a:off x="2564780" y="6534615"/>
            <a:ext cx="1848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A picture containing logo&#10;&#10;Description automatically generated" id="135" name="Google Shape;135;g2098b78228c_1_220"/>
          <p:cNvPicPr preferRelativeResize="0"/>
          <p:nvPr/>
        </p:nvPicPr>
        <p:blipFill rotWithShape="1">
          <a:blip r:embed="rId1">
            <a:alphaModFix/>
          </a:blip>
          <a:srcRect b="0" l="0" r="0" t="0"/>
          <a:stretch/>
        </p:blipFill>
        <p:spPr>
          <a:xfrm>
            <a:off x="828345" y="6069562"/>
            <a:ext cx="1828800" cy="65078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1.png"/><Relationship Id="rId4" Type="http://schemas.openxmlformats.org/officeDocument/2006/relationships/image" Target="../media/image19.png"/><Relationship Id="rId5" Type="http://schemas.openxmlformats.org/officeDocument/2006/relationships/image" Target="../media/image2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6.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6.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6.png"/><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 Id="rId3" Type="http://schemas.openxmlformats.org/officeDocument/2006/relationships/image" Target="../media/image32.pn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s://docs.google.com/document/u/0/d/1x_Yfu-v_1x0wSglsnPkVAPtgH540ctWeGzAWD66VY78/edit"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https://pro.everydaylabs.com"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6.png"/><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6.png"/><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16.png"/><Relationship Id="rId4" Type="http://schemas.openxmlformats.org/officeDocument/2006/relationships/image" Target="../media/image1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5.jpg"/><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1.xml"/><Relationship Id="rId3" Type="http://schemas.openxmlformats.org/officeDocument/2006/relationships/image" Target="../media/image36.png"/><Relationship Id="rId4" Type="http://schemas.openxmlformats.org/officeDocument/2006/relationships/image" Target="../media/image3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comments" Target="../comments/commen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27.png"/><Relationship Id="rId5"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image" Target="../media/image16.png"/><Relationship Id="rId4" Type="http://schemas.openxmlformats.org/officeDocument/2006/relationships/hyperlink" Target="mailto:cindy@everydaylabs.com" TargetMode="External"/><Relationship Id="rId5" Type="http://schemas.openxmlformats.org/officeDocument/2006/relationships/hyperlink" Target="mailto:emilyo@everydaylabs.com" TargetMode="External"/><Relationship Id="rId6" Type="http://schemas.openxmlformats.org/officeDocument/2006/relationships/hyperlink" Target="mailto:brad@everydaylabs.com" TargetMode="External"/><Relationship Id="rId7" Type="http://schemas.openxmlformats.org/officeDocument/2006/relationships/hyperlink" Target="mailto:Greg@everydaylabs.com" TargetMode="External"/><Relationship Id="rId8"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28.png"/><Relationship Id="rId4" Type="http://schemas.openxmlformats.org/officeDocument/2006/relationships/image" Target="../media/image24.png"/><Relationship Id="rId5" Type="http://schemas.openxmlformats.org/officeDocument/2006/relationships/image" Target="../media/image9.png"/><Relationship Id="rId6"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26431fd2476_0_0"/>
          <p:cNvSpPr txBox="1"/>
          <p:nvPr>
            <p:ph type="ctrTitle"/>
          </p:nvPr>
        </p:nvSpPr>
        <p:spPr>
          <a:xfrm>
            <a:off x="1523999" y="1122363"/>
            <a:ext cx="7062900" cy="2387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4400"/>
              <a:buNone/>
            </a:pPr>
            <a:r>
              <a:rPr lang="en-US"/>
              <a:t>EveryDay Labs Orientation &amp; Dashboard Support </a:t>
            </a:r>
            <a:endParaRPr/>
          </a:p>
        </p:txBody>
      </p:sp>
      <p:sp>
        <p:nvSpPr>
          <p:cNvPr id="233" name="Google Shape;233;g26431fd2476_0_0"/>
          <p:cNvSpPr txBox="1"/>
          <p:nvPr>
            <p:ph idx="1" type="subTitle"/>
          </p:nvPr>
        </p:nvSpPr>
        <p:spPr>
          <a:xfrm>
            <a:off x="1524000" y="3602038"/>
            <a:ext cx="7062900" cy="16557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2400"/>
              <a:buNone/>
            </a:pPr>
            <a:r>
              <a:rPr lang="en-US"/>
              <a:t>January 23, 2024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g26431fd2476_0_93"/>
          <p:cNvSpPr txBox="1"/>
          <p:nvPr/>
        </p:nvSpPr>
        <p:spPr>
          <a:xfrm>
            <a:off x="9530850" y="2997550"/>
            <a:ext cx="2661300" cy="1779300"/>
          </a:xfrm>
          <a:prstGeom prst="rect">
            <a:avLst/>
          </a:prstGeom>
          <a:noFill/>
          <a:ln>
            <a:noFill/>
          </a:ln>
        </p:spPr>
        <p:txBody>
          <a:bodyPr anchorCtr="0" anchor="ctr" bIns="45700" lIns="91425" spcFirstLastPara="1" rIns="91425" wrap="square" tIns="45700">
            <a:normAutofit fontScale="77500" lnSpcReduction="10000"/>
          </a:bodyPr>
          <a:lstStyle/>
          <a:p>
            <a:pPr indent="0" lvl="0" marL="0" marR="0" rtl="0" algn="l">
              <a:lnSpc>
                <a:spcPct val="90000"/>
              </a:lnSpc>
              <a:spcBef>
                <a:spcPts val="0"/>
              </a:spcBef>
              <a:spcAft>
                <a:spcPts val="0"/>
              </a:spcAft>
              <a:buClr>
                <a:srgbClr val="000000"/>
              </a:buClr>
              <a:buSzPct val="100000"/>
              <a:buFont typeface="Arial"/>
              <a:buNone/>
            </a:pPr>
            <a:r>
              <a:rPr b="0" i="0" lang="en-US" sz="2700" u="none" cap="none" strike="noStrike">
                <a:solidFill>
                  <a:schemeClr val="accent2"/>
                </a:solidFill>
                <a:latin typeface="Arial"/>
                <a:ea typeface="Arial"/>
                <a:cs typeface="Arial"/>
                <a:sym typeface="Arial"/>
              </a:rPr>
              <a:t>Text nudges are sent bi-weekly, providing access to 24/7 support bot and phone-based family support team</a:t>
            </a:r>
            <a:endParaRPr b="0" i="0" sz="2700" u="none" cap="none" strike="noStrike">
              <a:solidFill>
                <a:schemeClr val="accent2"/>
              </a:solidFill>
              <a:latin typeface="Arial"/>
              <a:ea typeface="Arial"/>
              <a:cs typeface="Arial"/>
              <a:sym typeface="Arial"/>
            </a:endParaRPr>
          </a:p>
        </p:txBody>
      </p:sp>
      <p:pic>
        <p:nvPicPr>
          <p:cNvPr descr="A close-up of a cell phone&#10;&#10;Description automatically generated with medium confidence" id="326" name="Google Shape;326;g26431fd2476_0_93"/>
          <p:cNvPicPr preferRelativeResize="0"/>
          <p:nvPr/>
        </p:nvPicPr>
        <p:blipFill rotWithShape="1">
          <a:blip r:embed="rId3">
            <a:alphaModFix/>
          </a:blip>
          <a:srcRect b="0" l="0" r="0" t="0"/>
          <a:stretch/>
        </p:blipFill>
        <p:spPr>
          <a:xfrm>
            <a:off x="6305073" y="1338604"/>
            <a:ext cx="3393105" cy="5860216"/>
          </a:xfrm>
          <a:prstGeom prst="rect">
            <a:avLst/>
          </a:prstGeom>
          <a:noFill/>
          <a:ln>
            <a:noFill/>
          </a:ln>
        </p:spPr>
      </p:pic>
      <p:sp>
        <p:nvSpPr>
          <p:cNvPr id="327" name="Google Shape;327;g26431fd2476_0_93"/>
          <p:cNvSpPr/>
          <p:nvPr/>
        </p:nvSpPr>
        <p:spPr>
          <a:xfrm>
            <a:off x="7423073" y="1804244"/>
            <a:ext cx="1549200" cy="255900"/>
          </a:xfrm>
          <a:prstGeom prst="rect">
            <a:avLst/>
          </a:prstGeom>
          <a:solidFill>
            <a:srgbClr val="F2F2F2"/>
          </a:solidFill>
          <a:ln>
            <a:noFill/>
          </a:ln>
        </p:spPr>
        <p:txBody>
          <a:bodyPr anchorCtr="0" anchor="ctr" bIns="45700" lIns="0"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383838"/>
                </a:solidFill>
                <a:latin typeface="Arial"/>
                <a:ea typeface="Arial"/>
                <a:cs typeface="Arial"/>
                <a:sym typeface="Arial"/>
              </a:rPr>
              <a:t>TPSS</a:t>
            </a:r>
            <a:endParaRPr b="0" i="0" sz="1200" u="none" cap="none" strike="noStrike">
              <a:solidFill>
                <a:srgbClr val="000000"/>
              </a:solidFill>
              <a:latin typeface="Arial"/>
              <a:ea typeface="Arial"/>
              <a:cs typeface="Arial"/>
              <a:sym typeface="Arial"/>
            </a:endParaRPr>
          </a:p>
        </p:txBody>
      </p:sp>
      <p:sp>
        <p:nvSpPr>
          <p:cNvPr id="328" name="Google Shape;328;g26431fd2476_0_93"/>
          <p:cNvSpPr/>
          <p:nvPr/>
        </p:nvSpPr>
        <p:spPr>
          <a:xfrm>
            <a:off x="6574699" y="2087539"/>
            <a:ext cx="2438400" cy="32823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Times New Roman"/>
              <a:ea typeface="Times New Roman"/>
              <a:cs typeface="Times New Roman"/>
              <a:sym typeface="Times New Roman"/>
            </a:endParaRPr>
          </a:p>
        </p:txBody>
      </p:sp>
      <p:sp>
        <p:nvSpPr>
          <p:cNvPr id="329" name="Google Shape;329;g26431fd2476_0_93"/>
          <p:cNvSpPr/>
          <p:nvPr/>
        </p:nvSpPr>
        <p:spPr>
          <a:xfrm>
            <a:off x="6650899" y="2150717"/>
            <a:ext cx="1905300" cy="1197600"/>
          </a:xfrm>
          <a:prstGeom prst="wedgeRoundRectCallout">
            <a:avLst>
              <a:gd fmla="val -42262" name="adj1"/>
              <a:gd fmla="val 58013" name="adj2"/>
              <a:gd fmla="val 16667" name="adj3"/>
            </a:avLst>
          </a:prstGeom>
          <a:solidFill>
            <a:srgbClr val="00CC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Arial"/>
              <a:ea typeface="Arial"/>
              <a:cs typeface="Arial"/>
              <a:sym typeface="Arial"/>
            </a:endParaRPr>
          </a:p>
        </p:txBody>
      </p:sp>
      <p:sp>
        <p:nvSpPr>
          <p:cNvPr id="330" name="Google Shape;330;g26431fd2476_0_93"/>
          <p:cNvSpPr/>
          <p:nvPr/>
        </p:nvSpPr>
        <p:spPr>
          <a:xfrm>
            <a:off x="6727099" y="2157685"/>
            <a:ext cx="1840500" cy="147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FFFFFF"/>
                </a:solidFill>
                <a:latin typeface="Arial"/>
                <a:ea typeface="Arial"/>
                <a:cs typeface="Arial"/>
                <a:sym typeface="Arial"/>
              </a:rPr>
              <a:t>Hi from TPSS Attendance Updates! Casey has missed 7 days this school year.</a:t>
            </a:r>
            <a:endParaRPr b="0" i="0" sz="1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FFFFFF"/>
                </a:solidFill>
                <a:latin typeface="Arial"/>
                <a:ea typeface="Arial"/>
                <a:cs typeface="Arial"/>
                <a:sym typeface="Arial"/>
              </a:rPr>
              <a:t>We can help with attendance, wellness, and more. and more - just text the word SUPPORT</a:t>
            </a:r>
            <a:endParaRPr b="0" i="0" sz="1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br>
              <a:rPr b="0" i="0" lang="en-US" sz="900" u="none" cap="none" strike="noStrike">
                <a:solidFill>
                  <a:srgbClr val="505050"/>
                </a:solidFill>
                <a:latin typeface="Arial"/>
                <a:ea typeface="Arial"/>
                <a:cs typeface="Arial"/>
                <a:sym typeface="Arial"/>
              </a:rPr>
            </a:br>
            <a:endParaRPr b="0" i="0" sz="900" u="none" cap="none" strike="noStrike">
              <a:solidFill>
                <a:srgbClr val="505050"/>
              </a:solidFill>
              <a:latin typeface="Arial"/>
              <a:ea typeface="Arial"/>
              <a:cs typeface="Arial"/>
              <a:sym typeface="Arial"/>
            </a:endParaRPr>
          </a:p>
        </p:txBody>
      </p:sp>
      <p:sp>
        <p:nvSpPr>
          <p:cNvPr id="331" name="Google Shape;331;g26431fd2476_0_93"/>
          <p:cNvSpPr/>
          <p:nvPr/>
        </p:nvSpPr>
        <p:spPr>
          <a:xfrm>
            <a:off x="7334120" y="3474932"/>
            <a:ext cx="1600500" cy="278700"/>
          </a:xfrm>
          <a:prstGeom prst="wedgeRoundRectCallout">
            <a:avLst>
              <a:gd fmla="val 50801" name="adj1"/>
              <a:gd fmla="val 62399" name="adj2"/>
              <a:gd fmla="val 16667" name="adj3"/>
            </a:avLst>
          </a:prstGeom>
          <a:solidFill>
            <a:srgbClr val="EEEEE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Times New Roman"/>
              <a:ea typeface="Times New Roman"/>
              <a:cs typeface="Times New Roman"/>
              <a:sym typeface="Times New Roman"/>
            </a:endParaRPr>
          </a:p>
        </p:txBody>
      </p:sp>
      <p:sp>
        <p:nvSpPr>
          <p:cNvPr id="332" name="Google Shape;332;g26431fd2476_0_93"/>
          <p:cNvSpPr/>
          <p:nvPr/>
        </p:nvSpPr>
        <p:spPr>
          <a:xfrm>
            <a:off x="7350673" y="3486516"/>
            <a:ext cx="1640700" cy="267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383838"/>
                </a:solidFill>
                <a:latin typeface="Arial"/>
                <a:ea typeface="Arial"/>
                <a:cs typeface="Arial"/>
                <a:sym typeface="Arial"/>
              </a:rPr>
              <a:t>Support</a:t>
            </a:r>
            <a:endParaRPr b="0" i="0" sz="900" u="none" cap="none" strike="noStrike">
              <a:solidFill>
                <a:srgbClr val="000000"/>
              </a:solidFill>
              <a:latin typeface="Arial"/>
              <a:ea typeface="Arial"/>
              <a:cs typeface="Arial"/>
              <a:sym typeface="Arial"/>
            </a:endParaRPr>
          </a:p>
        </p:txBody>
      </p:sp>
      <p:sp>
        <p:nvSpPr>
          <p:cNvPr id="333" name="Google Shape;333;g26431fd2476_0_93"/>
          <p:cNvSpPr/>
          <p:nvPr/>
        </p:nvSpPr>
        <p:spPr>
          <a:xfrm>
            <a:off x="6608129" y="3880507"/>
            <a:ext cx="1905300" cy="2015700"/>
          </a:xfrm>
          <a:prstGeom prst="wedgeRoundRectCallout">
            <a:avLst>
              <a:gd fmla="val -42262" name="adj1"/>
              <a:gd fmla="val 58013" name="adj2"/>
              <a:gd fmla="val 16667" name="adj3"/>
            </a:avLst>
          </a:prstGeom>
          <a:solidFill>
            <a:srgbClr val="00CC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Arial"/>
              <a:ea typeface="Arial"/>
              <a:cs typeface="Arial"/>
              <a:sym typeface="Arial"/>
            </a:endParaRPr>
          </a:p>
        </p:txBody>
      </p:sp>
      <p:sp>
        <p:nvSpPr>
          <p:cNvPr id="334" name="Google Shape;334;g26431fd2476_0_93"/>
          <p:cNvSpPr/>
          <p:nvPr/>
        </p:nvSpPr>
        <p:spPr>
          <a:xfrm>
            <a:off x="6683095" y="4303464"/>
            <a:ext cx="1840500" cy="1169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FFFFFF"/>
                </a:solidFill>
                <a:latin typeface="Arial"/>
                <a:ea typeface="Arial"/>
                <a:cs typeface="Arial"/>
                <a:sym typeface="Arial"/>
              </a:rPr>
              <a:t>How can we help? You can text:</a:t>
            </a:r>
            <a:endParaRPr b="0" i="0" sz="1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00"/>
              <a:buFont typeface="Arial"/>
              <a:buNone/>
            </a:pPr>
            <a:r>
              <a:t/>
            </a:r>
            <a:endParaRPr b="0" i="0" sz="5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FFFFFF"/>
                </a:solidFill>
                <a:latin typeface="Arial"/>
                <a:ea typeface="Arial"/>
                <a:cs typeface="Arial"/>
                <a:sym typeface="Arial"/>
              </a:rPr>
              <a:t>ATTENDANCE</a:t>
            </a:r>
            <a:endParaRPr b="0" i="0" sz="1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00"/>
              <a:buFont typeface="Arial"/>
              <a:buNone/>
            </a:pPr>
            <a:r>
              <a:t/>
            </a:r>
            <a:endParaRPr b="0" i="0" sz="5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FFFFFF"/>
                </a:solidFill>
                <a:latin typeface="Arial"/>
                <a:ea typeface="Arial"/>
                <a:cs typeface="Arial"/>
                <a:sym typeface="Arial"/>
              </a:rPr>
              <a:t>SCHOOL for school resources (student meals, school buses, etc)</a:t>
            </a:r>
            <a:endParaRPr b="0" i="0" sz="1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00"/>
              <a:buFont typeface="Arial"/>
              <a:buNone/>
            </a:pPr>
            <a:r>
              <a:t/>
            </a:r>
            <a:endParaRPr b="0" i="0" sz="5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FFFFFF"/>
                </a:solidFill>
                <a:latin typeface="Arial"/>
                <a:ea typeface="Arial"/>
                <a:cs typeface="Arial"/>
                <a:sym typeface="Arial"/>
              </a:rPr>
              <a:t>MORE for community resources (groceries, housing, etc)</a:t>
            </a:r>
            <a:endParaRPr b="0" i="0" sz="1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00"/>
              <a:buFont typeface="Arial"/>
              <a:buNone/>
            </a:pPr>
            <a:r>
              <a:t/>
            </a:r>
            <a:endParaRPr b="0" i="0" sz="5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FFFFFF"/>
                </a:solidFill>
                <a:latin typeface="Arial"/>
                <a:ea typeface="Arial"/>
                <a:cs typeface="Arial"/>
                <a:sym typeface="Arial"/>
              </a:rPr>
              <a:t>OTHER for anything else</a:t>
            </a:r>
            <a:endParaRPr b="0" i="0" sz="900" u="none" cap="none" strike="noStrike">
              <a:solidFill>
                <a:srgbClr val="FFFFFF"/>
              </a:solidFill>
              <a:latin typeface="Arial"/>
              <a:ea typeface="Arial"/>
              <a:cs typeface="Arial"/>
              <a:sym typeface="Arial"/>
            </a:endParaRPr>
          </a:p>
        </p:txBody>
      </p:sp>
      <p:pic>
        <p:nvPicPr>
          <p:cNvPr id="335" name="Google Shape;335;g26431fd2476_0_93"/>
          <p:cNvPicPr preferRelativeResize="0"/>
          <p:nvPr/>
        </p:nvPicPr>
        <p:blipFill rotWithShape="1">
          <a:blip r:embed="rId4">
            <a:alphaModFix/>
          </a:blip>
          <a:srcRect b="0" l="0" r="0" t="0"/>
          <a:stretch/>
        </p:blipFill>
        <p:spPr>
          <a:xfrm>
            <a:off x="4765764" y="2642541"/>
            <a:ext cx="1291189" cy="1411552"/>
          </a:xfrm>
          <a:prstGeom prst="rect">
            <a:avLst/>
          </a:prstGeom>
          <a:noFill/>
          <a:ln>
            <a:noFill/>
          </a:ln>
        </p:spPr>
      </p:pic>
      <p:sp>
        <p:nvSpPr>
          <p:cNvPr id="336" name="Google Shape;336;g26431fd2476_0_93"/>
          <p:cNvSpPr/>
          <p:nvPr/>
        </p:nvSpPr>
        <p:spPr>
          <a:xfrm>
            <a:off x="1177687" y="1710751"/>
            <a:ext cx="3081300" cy="3800100"/>
          </a:xfrm>
          <a:prstGeom prst="roundRect">
            <a:avLst>
              <a:gd fmla="val 16667" name="adj"/>
            </a:avLst>
          </a:prstGeom>
          <a:noFill/>
          <a:ln cap="flat" cmpd="sng" w="9525">
            <a:solidFill>
              <a:srgbClr val="CCCCC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337" name="Google Shape;337;g26431fd2476_0_93"/>
          <p:cNvSpPr/>
          <p:nvPr/>
        </p:nvSpPr>
        <p:spPr>
          <a:xfrm>
            <a:off x="1300320" y="2688249"/>
            <a:ext cx="2835900" cy="2397900"/>
          </a:xfrm>
          <a:prstGeom prst="roundRect">
            <a:avLst>
              <a:gd fmla="val 16667" name="adj"/>
            </a:avLst>
          </a:prstGeom>
          <a:solidFill>
            <a:srgbClr val="EEEEEE"/>
          </a:solidFill>
          <a:ln>
            <a:noFill/>
          </a:ln>
        </p:spPr>
        <p:txBody>
          <a:bodyPr anchorCtr="0" anchor="ctr" bIns="91425" lIns="18275" spcFirstLastPara="1" rIns="1827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Welcome to TPSS Attendance Updates! We may send you occasional updates about your student's progress. Msg&amp;data rates may apply. Text STOP to stop.</a:t>
            </a:r>
            <a:endParaRPr b="0" i="0" sz="1600" u="none" cap="none" strike="noStrike">
              <a:solidFill>
                <a:srgbClr val="000000"/>
              </a:solidFill>
              <a:latin typeface="Arial"/>
              <a:ea typeface="Arial"/>
              <a:cs typeface="Arial"/>
              <a:sym typeface="Arial"/>
            </a:endParaRPr>
          </a:p>
        </p:txBody>
      </p:sp>
      <p:sp>
        <p:nvSpPr>
          <p:cNvPr id="338" name="Google Shape;338;g26431fd2476_0_93"/>
          <p:cNvSpPr txBox="1"/>
          <p:nvPr/>
        </p:nvSpPr>
        <p:spPr>
          <a:xfrm>
            <a:off x="1918712" y="5510527"/>
            <a:ext cx="15123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Arial"/>
                <a:ea typeface="Arial"/>
                <a:cs typeface="Arial"/>
                <a:sym typeface="Arial"/>
              </a:rPr>
              <a:t>Intro/Opt Out</a:t>
            </a:r>
            <a:endParaRPr b="1" i="0" sz="1500" u="none" cap="none" strike="noStrike">
              <a:solidFill>
                <a:srgbClr val="000000"/>
              </a:solidFill>
              <a:latin typeface="Arial"/>
              <a:ea typeface="Arial"/>
              <a:cs typeface="Arial"/>
              <a:sym typeface="Arial"/>
            </a:endParaRPr>
          </a:p>
        </p:txBody>
      </p:sp>
      <p:sp>
        <p:nvSpPr>
          <p:cNvPr id="339" name="Google Shape;339;g26431fd2476_0_93"/>
          <p:cNvSpPr txBox="1"/>
          <p:nvPr/>
        </p:nvSpPr>
        <p:spPr>
          <a:xfrm>
            <a:off x="1895616" y="1828515"/>
            <a:ext cx="1858800" cy="877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1" lang="en-US" sz="1500" u="none" cap="none" strike="noStrike">
                <a:solidFill>
                  <a:srgbClr val="000000"/>
                </a:solidFill>
                <a:latin typeface="Arial"/>
                <a:ea typeface="Arial"/>
                <a:cs typeface="Arial"/>
                <a:sym typeface="Arial"/>
              </a:rPr>
              <a:t>Note:</a:t>
            </a:r>
            <a:r>
              <a:rPr b="0" i="1" lang="en-US" sz="1500" u="none" cap="none" strike="noStrike">
                <a:solidFill>
                  <a:srgbClr val="000000"/>
                </a:solidFill>
                <a:latin typeface="Arial"/>
                <a:ea typeface="Arial"/>
                <a:cs typeface="Arial"/>
                <a:sym typeface="Arial"/>
              </a:rPr>
              <a:t> families will first receive an intro/opt out text</a:t>
            </a:r>
            <a:endParaRPr b="0" i="1" sz="1500" u="none" cap="none" strike="noStrike">
              <a:solidFill>
                <a:srgbClr val="000000"/>
              </a:solidFill>
              <a:latin typeface="Arial"/>
              <a:ea typeface="Arial"/>
              <a:cs typeface="Arial"/>
              <a:sym typeface="Arial"/>
            </a:endParaRPr>
          </a:p>
        </p:txBody>
      </p:sp>
      <p:pic>
        <p:nvPicPr>
          <p:cNvPr descr="Icon&#10;&#10;Description automatically generated" id="340" name="Google Shape;340;g26431fd2476_0_93"/>
          <p:cNvPicPr preferRelativeResize="0"/>
          <p:nvPr/>
        </p:nvPicPr>
        <p:blipFill rotWithShape="1">
          <a:blip r:embed="rId5">
            <a:alphaModFix/>
          </a:blip>
          <a:srcRect b="6610" l="0" r="0" t="-6610"/>
          <a:stretch/>
        </p:blipFill>
        <p:spPr>
          <a:xfrm>
            <a:off x="3960720" y="417808"/>
            <a:ext cx="805060" cy="854030"/>
          </a:xfrm>
          <a:prstGeom prst="rect">
            <a:avLst/>
          </a:prstGeom>
          <a:noFill/>
          <a:ln>
            <a:noFill/>
          </a:ln>
        </p:spPr>
      </p:pic>
      <p:sp>
        <p:nvSpPr>
          <p:cNvPr id="341" name="Google Shape;341;g26431fd2476_0_93"/>
          <p:cNvSpPr txBox="1"/>
          <p:nvPr/>
        </p:nvSpPr>
        <p:spPr>
          <a:xfrm>
            <a:off x="884575" y="289050"/>
            <a:ext cx="3251700" cy="982800"/>
          </a:xfrm>
          <a:prstGeom prst="rect">
            <a:avLst/>
          </a:prstGeom>
          <a:noFill/>
          <a:ln>
            <a:noFill/>
          </a:ln>
        </p:spPr>
        <p:txBody>
          <a:bodyPr anchorCtr="0" anchor="b" bIns="121900" lIns="121900" spcFirstLastPara="1" rIns="121900" wrap="square" tIns="121900">
            <a:normAutofit/>
          </a:bodyPr>
          <a:lstStyle/>
          <a:p>
            <a:pPr indent="0" lvl="0" marL="0" marR="0" rtl="0" algn="l">
              <a:lnSpc>
                <a:spcPct val="100000"/>
              </a:lnSpc>
              <a:spcBef>
                <a:spcPts val="0"/>
              </a:spcBef>
              <a:spcAft>
                <a:spcPts val="0"/>
              </a:spcAft>
              <a:buClr>
                <a:schemeClr val="dk1"/>
              </a:buClr>
              <a:buSzPts val="5300"/>
              <a:buFont typeface="Arial"/>
              <a:buNone/>
            </a:pPr>
            <a:r>
              <a:rPr b="0" i="0" lang="en-US" sz="4000" u="none" cap="none" strike="noStrike">
                <a:solidFill>
                  <a:srgbClr val="505050"/>
                </a:solidFill>
                <a:latin typeface="Arial"/>
                <a:ea typeface="Arial"/>
                <a:cs typeface="Arial"/>
                <a:sym typeface="Arial"/>
              </a:rPr>
              <a:t>Text Nudge</a:t>
            </a:r>
            <a:endParaRPr b="0" i="0" sz="19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g26431fd2476_0_162"/>
          <p:cNvSpPr txBox="1"/>
          <p:nvPr/>
        </p:nvSpPr>
        <p:spPr>
          <a:xfrm>
            <a:off x="1290975" y="3292775"/>
            <a:ext cx="4570500" cy="16623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Academic </a:t>
            </a:r>
            <a:r>
              <a:rPr b="1" i="1" lang="en-US" sz="1600" u="none" cap="none" strike="noStrike">
                <a:solidFill>
                  <a:srgbClr val="000000"/>
                </a:solidFill>
                <a:latin typeface="Arial"/>
                <a:ea typeface="Arial"/>
                <a:cs typeface="Arial"/>
                <a:sym typeface="Arial"/>
              </a:rPr>
              <a:t>calendar dates</a:t>
            </a:r>
            <a:r>
              <a:rPr b="0" i="0" lang="en-US" sz="1600" u="none" cap="none" strike="noStrike">
                <a:solidFill>
                  <a:srgbClr val="000000"/>
                </a:solidFill>
                <a:latin typeface="Arial"/>
                <a:ea typeface="Arial"/>
                <a:cs typeface="Arial"/>
                <a:sym typeface="Arial"/>
              </a:rPr>
              <a:t> (e.g., breaks)</a:t>
            </a:r>
            <a:endParaRPr b="0" i="0" sz="16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highlight>
                  <a:schemeClr val="lt1"/>
                </a:highlight>
                <a:latin typeface="Arial"/>
                <a:ea typeface="Arial"/>
                <a:cs typeface="Arial"/>
                <a:sym typeface="Arial"/>
              </a:rPr>
              <a:t>Details around </a:t>
            </a:r>
            <a:r>
              <a:rPr b="1" i="1" lang="en-US" sz="1600" u="none" cap="none" strike="noStrike">
                <a:solidFill>
                  <a:srgbClr val="000000"/>
                </a:solidFill>
                <a:highlight>
                  <a:schemeClr val="lt1"/>
                </a:highlight>
                <a:latin typeface="Arial"/>
                <a:ea typeface="Arial"/>
                <a:cs typeface="Arial"/>
                <a:sym typeface="Arial"/>
              </a:rPr>
              <a:t>absences</a:t>
            </a:r>
            <a:endParaRPr b="1" i="1" sz="1600" u="none" cap="none" strike="noStrike">
              <a:solidFill>
                <a:srgbClr val="000000"/>
              </a:solidFill>
              <a:highlight>
                <a:schemeClr val="lt1"/>
              </a:highlight>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600"/>
              <a:buFont typeface="Arial"/>
              <a:buChar char="●"/>
            </a:pPr>
            <a:r>
              <a:rPr b="1" i="1" lang="en-US" sz="1600" u="none" cap="none" strike="noStrike">
                <a:solidFill>
                  <a:srgbClr val="000000"/>
                </a:solidFill>
                <a:latin typeface="Arial"/>
                <a:ea typeface="Arial"/>
                <a:cs typeface="Arial"/>
                <a:sym typeface="Arial"/>
              </a:rPr>
              <a:t>District resource </a:t>
            </a:r>
            <a:r>
              <a:rPr b="0" i="0" lang="en-US" sz="1600" u="none" cap="none" strike="noStrike">
                <a:solidFill>
                  <a:srgbClr val="000000"/>
                </a:solidFill>
                <a:latin typeface="Arial"/>
                <a:ea typeface="Arial"/>
                <a:cs typeface="Arial"/>
                <a:sym typeface="Arial"/>
              </a:rPr>
              <a:t>requests  (e.g., food, internet connectivity)</a:t>
            </a:r>
            <a:endParaRPr b="0" i="0" sz="16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600"/>
              <a:buFont typeface="Arial"/>
              <a:buChar char="●"/>
            </a:pPr>
            <a:r>
              <a:rPr b="1" i="1" lang="en-US" sz="1600" u="none" cap="none" strike="noStrike">
                <a:solidFill>
                  <a:srgbClr val="000000"/>
                </a:solidFill>
                <a:latin typeface="Arial"/>
                <a:ea typeface="Arial"/>
                <a:cs typeface="Arial"/>
                <a:sym typeface="Arial"/>
              </a:rPr>
              <a:t>In-person v. remote </a:t>
            </a:r>
            <a:r>
              <a:rPr b="0" i="0" lang="en-US" sz="1600" u="none" cap="none" strike="noStrike">
                <a:solidFill>
                  <a:srgbClr val="000000"/>
                </a:solidFill>
                <a:latin typeface="Arial"/>
                <a:ea typeface="Arial"/>
                <a:cs typeface="Arial"/>
                <a:sym typeface="Arial"/>
              </a:rPr>
              <a:t>learning</a:t>
            </a:r>
            <a:endParaRPr b="0" i="0" sz="16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600"/>
              <a:buFont typeface="Arial"/>
              <a:buChar char="●"/>
            </a:pPr>
            <a:r>
              <a:rPr b="1" i="1" lang="en-US" sz="1600" u="none" cap="none" strike="noStrike">
                <a:solidFill>
                  <a:srgbClr val="000000"/>
                </a:solidFill>
                <a:latin typeface="Arial"/>
                <a:ea typeface="Arial"/>
                <a:cs typeface="Arial"/>
                <a:sym typeface="Arial"/>
              </a:rPr>
              <a:t>School contact </a:t>
            </a:r>
            <a:r>
              <a:rPr b="0" i="0" lang="en-US" sz="1600" u="none" cap="none" strike="noStrike">
                <a:solidFill>
                  <a:srgbClr val="000000"/>
                </a:solidFill>
                <a:latin typeface="Arial"/>
                <a:ea typeface="Arial"/>
                <a:cs typeface="Arial"/>
                <a:sym typeface="Arial"/>
              </a:rPr>
              <a:t>information</a:t>
            </a:r>
            <a:endParaRPr b="0" i="0" sz="1600" u="none" cap="none" strike="noStrike">
              <a:solidFill>
                <a:srgbClr val="000000"/>
              </a:solidFill>
              <a:latin typeface="Arial"/>
              <a:ea typeface="Arial"/>
              <a:cs typeface="Arial"/>
              <a:sym typeface="Arial"/>
            </a:endParaRPr>
          </a:p>
        </p:txBody>
      </p:sp>
      <p:pic>
        <p:nvPicPr>
          <p:cNvPr id="347" name="Google Shape;347;g26431fd2476_0_162"/>
          <p:cNvPicPr preferRelativeResize="0"/>
          <p:nvPr/>
        </p:nvPicPr>
        <p:blipFill rotWithShape="1">
          <a:blip r:embed="rId3">
            <a:alphaModFix/>
          </a:blip>
          <a:srcRect b="0" l="0" r="0" t="0"/>
          <a:stretch/>
        </p:blipFill>
        <p:spPr>
          <a:xfrm>
            <a:off x="5416501" y="734658"/>
            <a:ext cx="720800" cy="720800"/>
          </a:xfrm>
          <a:prstGeom prst="rect">
            <a:avLst/>
          </a:prstGeom>
          <a:noFill/>
          <a:ln>
            <a:noFill/>
          </a:ln>
        </p:spPr>
      </p:pic>
      <p:sp>
        <p:nvSpPr>
          <p:cNvPr id="348" name="Google Shape;348;g26431fd2476_0_162"/>
          <p:cNvSpPr/>
          <p:nvPr/>
        </p:nvSpPr>
        <p:spPr>
          <a:xfrm>
            <a:off x="415600" y="1583873"/>
            <a:ext cx="11360700" cy="646500"/>
          </a:xfrm>
          <a:prstGeom prst="roundRect">
            <a:avLst>
              <a:gd fmla="val 16667" name="adj"/>
            </a:avLst>
          </a:prstGeom>
          <a:solidFill>
            <a:srgbClr val="EF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0" i="1" lang="en-US" sz="1700" u="none" cap="none" strike="noStrike">
                <a:solidFill>
                  <a:srgbClr val="000000"/>
                </a:solidFill>
                <a:latin typeface="Arial"/>
                <a:ea typeface="Arial"/>
                <a:cs typeface="Arial"/>
                <a:sym typeface="Arial"/>
              </a:rPr>
              <a:t>Families receiving mail or text nudges will see a </a:t>
            </a:r>
            <a:r>
              <a:rPr b="1" i="1" lang="en-US" sz="1700" u="none" cap="none" strike="noStrike">
                <a:solidFill>
                  <a:srgbClr val="000000"/>
                </a:solidFill>
                <a:latin typeface="Arial"/>
                <a:ea typeface="Arial"/>
                <a:cs typeface="Arial"/>
                <a:sym typeface="Arial"/>
              </a:rPr>
              <a:t>phone number </a:t>
            </a:r>
            <a:r>
              <a:rPr b="0" i="1" lang="en-US" sz="1700" u="none" cap="none" strike="noStrike">
                <a:solidFill>
                  <a:srgbClr val="000000"/>
                </a:solidFill>
                <a:latin typeface="Arial"/>
                <a:ea typeface="Arial"/>
                <a:cs typeface="Arial"/>
                <a:sym typeface="Arial"/>
              </a:rPr>
              <a:t>they can call for questions. They will be in touch with our </a:t>
            </a:r>
            <a:r>
              <a:rPr b="1" i="1" lang="en-US" sz="1700" u="none" cap="none" strike="noStrike">
                <a:solidFill>
                  <a:srgbClr val="000000"/>
                </a:solidFill>
                <a:latin typeface="Arial"/>
                <a:ea typeface="Arial"/>
                <a:cs typeface="Arial"/>
                <a:sym typeface="Arial"/>
              </a:rPr>
              <a:t>multilingual Family Support Team</a:t>
            </a:r>
            <a:r>
              <a:rPr b="0" i="1" lang="en-US" sz="1700" u="none" cap="none" strike="noStrike">
                <a:solidFill>
                  <a:srgbClr val="000000"/>
                </a:solidFill>
                <a:latin typeface="Arial"/>
                <a:ea typeface="Arial"/>
                <a:cs typeface="Arial"/>
                <a:sym typeface="Arial"/>
              </a:rPr>
              <a:t>, who can direct them to resources.</a:t>
            </a:r>
            <a:endParaRPr b="1" i="1" sz="1700" u="none" cap="none" strike="noStrike">
              <a:solidFill>
                <a:srgbClr val="000000"/>
              </a:solidFill>
              <a:latin typeface="Arial"/>
              <a:ea typeface="Arial"/>
              <a:cs typeface="Arial"/>
              <a:sym typeface="Arial"/>
            </a:endParaRPr>
          </a:p>
        </p:txBody>
      </p:sp>
      <p:sp>
        <p:nvSpPr>
          <p:cNvPr id="349" name="Google Shape;349;g26431fd2476_0_162"/>
          <p:cNvSpPr/>
          <p:nvPr/>
        </p:nvSpPr>
        <p:spPr>
          <a:xfrm>
            <a:off x="938700" y="2512263"/>
            <a:ext cx="4812900" cy="4983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chemeClr val="lt1"/>
                </a:solidFill>
                <a:latin typeface="Arial"/>
                <a:ea typeface="Arial"/>
                <a:cs typeface="Arial"/>
                <a:sym typeface="Arial"/>
              </a:rPr>
              <a:t>Common Household Questions</a:t>
            </a:r>
            <a:endParaRPr b="1" i="0" sz="1900" u="none" cap="none" strike="noStrike">
              <a:solidFill>
                <a:schemeClr val="lt1"/>
              </a:solidFill>
              <a:latin typeface="Arial"/>
              <a:ea typeface="Arial"/>
              <a:cs typeface="Arial"/>
              <a:sym typeface="Arial"/>
            </a:endParaRPr>
          </a:p>
        </p:txBody>
      </p:sp>
      <p:sp>
        <p:nvSpPr>
          <p:cNvPr id="350" name="Google Shape;350;g26431fd2476_0_162"/>
          <p:cNvSpPr/>
          <p:nvPr/>
        </p:nvSpPr>
        <p:spPr>
          <a:xfrm>
            <a:off x="6367851" y="2512263"/>
            <a:ext cx="4812900" cy="4983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chemeClr val="lt1"/>
                </a:solidFill>
                <a:latin typeface="Arial"/>
                <a:ea typeface="Arial"/>
                <a:cs typeface="Arial"/>
                <a:sym typeface="Arial"/>
              </a:rPr>
              <a:t>Household Testimonials</a:t>
            </a:r>
            <a:endParaRPr b="1" i="0" sz="1900" u="none" cap="none" strike="noStrike">
              <a:solidFill>
                <a:schemeClr val="lt1"/>
              </a:solidFill>
              <a:latin typeface="Arial"/>
              <a:ea typeface="Arial"/>
              <a:cs typeface="Arial"/>
              <a:sym typeface="Arial"/>
            </a:endParaRPr>
          </a:p>
        </p:txBody>
      </p:sp>
      <p:sp>
        <p:nvSpPr>
          <p:cNvPr id="351" name="Google Shape;351;g26431fd2476_0_162"/>
          <p:cNvSpPr/>
          <p:nvPr/>
        </p:nvSpPr>
        <p:spPr>
          <a:xfrm>
            <a:off x="6738025" y="3302337"/>
            <a:ext cx="3695700" cy="968700"/>
          </a:xfrm>
          <a:prstGeom prst="wedgeRoundRectCallout">
            <a:avLst>
              <a:gd fmla="val -20696" name="adj1"/>
              <a:gd fmla="val 75868" name="adj2"/>
              <a:gd fmla="val 0" name="adj3"/>
            </a:avLst>
          </a:prstGeom>
          <a:solidFill>
            <a:srgbClr val="FFFFFF">
              <a:alpha val="43529"/>
            </a:srgbClr>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222222"/>
                </a:solidFill>
                <a:latin typeface="Arial"/>
                <a:ea typeface="Arial"/>
                <a:cs typeface="Arial"/>
                <a:sym typeface="Arial"/>
              </a:rPr>
              <a:t>“Thank you for </a:t>
            </a:r>
            <a:r>
              <a:rPr b="1" i="1" lang="en-US" sz="1500" u="none" cap="none" strike="noStrike">
                <a:solidFill>
                  <a:srgbClr val="222222"/>
                </a:solidFill>
                <a:latin typeface="Arial"/>
                <a:ea typeface="Arial"/>
                <a:cs typeface="Arial"/>
                <a:sym typeface="Arial"/>
              </a:rPr>
              <a:t>listening </a:t>
            </a:r>
            <a:r>
              <a:rPr b="0" i="0" lang="en-US" sz="1500" u="none" cap="none" strike="noStrike">
                <a:solidFill>
                  <a:srgbClr val="222222"/>
                </a:solidFill>
                <a:latin typeface="Arial"/>
                <a:ea typeface="Arial"/>
                <a:cs typeface="Arial"/>
                <a:sym typeface="Arial"/>
              </a:rPr>
              <a:t>to me and for </a:t>
            </a:r>
            <a:r>
              <a:rPr b="1" i="1" lang="en-US" sz="1500" u="none" cap="none" strike="noStrike">
                <a:solidFill>
                  <a:srgbClr val="222222"/>
                </a:solidFill>
                <a:latin typeface="Arial"/>
                <a:ea typeface="Arial"/>
                <a:cs typeface="Arial"/>
                <a:sym typeface="Arial"/>
              </a:rPr>
              <a:t>being so kind</a:t>
            </a:r>
            <a:r>
              <a:rPr b="0" i="0" lang="en-US" sz="1500" u="none" cap="none" strike="noStrike">
                <a:solidFill>
                  <a:srgbClr val="222222"/>
                </a:solidFill>
                <a:latin typeface="Arial"/>
                <a:ea typeface="Arial"/>
                <a:cs typeface="Arial"/>
                <a:sym typeface="Arial"/>
              </a:rPr>
              <a:t>. You have no idea </a:t>
            </a:r>
            <a:r>
              <a:rPr b="1" i="1" lang="en-US" sz="1500" u="none" cap="none" strike="noStrike">
                <a:solidFill>
                  <a:srgbClr val="222222"/>
                </a:solidFill>
                <a:latin typeface="Arial"/>
                <a:ea typeface="Arial"/>
                <a:cs typeface="Arial"/>
                <a:sym typeface="Arial"/>
              </a:rPr>
              <a:t>how much help</a:t>
            </a:r>
            <a:r>
              <a:rPr b="0" i="0" lang="en-US" sz="1500" u="none" cap="none" strike="noStrike">
                <a:solidFill>
                  <a:srgbClr val="222222"/>
                </a:solidFill>
                <a:latin typeface="Arial"/>
                <a:ea typeface="Arial"/>
                <a:cs typeface="Arial"/>
                <a:sym typeface="Arial"/>
              </a:rPr>
              <a:t> this has been for me."</a:t>
            </a:r>
            <a:endParaRPr b="0" i="0" sz="1500" u="none" cap="none" strike="noStrike">
              <a:solidFill>
                <a:srgbClr val="222222"/>
              </a:solidFill>
              <a:latin typeface="Arial"/>
              <a:ea typeface="Arial"/>
              <a:cs typeface="Arial"/>
              <a:sym typeface="Arial"/>
            </a:endParaRPr>
          </a:p>
        </p:txBody>
      </p:sp>
      <p:sp>
        <p:nvSpPr>
          <p:cNvPr id="352" name="Google Shape;352;g26431fd2476_0_162"/>
          <p:cNvSpPr/>
          <p:nvPr/>
        </p:nvSpPr>
        <p:spPr>
          <a:xfrm>
            <a:off x="7273551" y="4805300"/>
            <a:ext cx="3906900" cy="968700"/>
          </a:xfrm>
          <a:prstGeom prst="wedgeRoundRectCallout">
            <a:avLst>
              <a:gd fmla="val 22150" name="adj1"/>
              <a:gd fmla="val -79284" name="adj2"/>
              <a:gd fmla="val 0" name="adj3"/>
            </a:avLst>
          </a:prstGeom>
          <a:solidFill>
            <a:srgbClr val="FFFFFF">
              <a:alpha val="43529"/>
            </a:srgbClr>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222222"/>
                </a:solidFill>
                <a:latin typeface="Arial"/>
                <a:ea typeface="Arial"/>
                <a:cs typeface="Arial"/>
                <a:sym typeface="Arial"/>
              </a:rPr>
              <a:t>"Because of our situation, it </a:t>
            </a:r>
            <a:r>
              <a:rPr b="1" i="1" lang="en-US" sz="1500" u="none" cap="none" strike="noStrike">
                <a:solidFill>
                  <a:srgbClr val="222222"/>
                </a:solidFill>
                <a:latin typeface="Arial"/>
                <a:ea typeface="Arial"/>
                <a:cs typeface="Arial"/>
                <a:sym typeface="Arial"/>
              </a:rPr>
              <a:t>helps </a:t>
            </a:r>
            <a:r>
              <a:rPr b="0" i="0" lang="en-US" sz="1500" u="none" cap="none" strike="noStrike">
                <a:solidFill>
                  <a:srgbClr val="222222"/>
                </a:solidFill>
                <a:latin typeface="Arial"/>
                <a:ea typeface="Arial"/>
                <a:cs typeface="Arial"/>
                <a:sym typeface="Arial"/>
              </a:rPr>
              <a:t>to have </a:t>
            </a:r>
            <a:r>
              <a:rPr b="1" i="1" lang="en-US" sz="1500" u="none" cap="none" strike="noStrike">
                <a:solidFill>
                  <a:srgbClr val="222222"/>
                </a:solidFill>
                <a:latin typeface="Arial"/>
                <a:ea typeface="Arial"/>
                <a:cs typeface="Arial"/>
                <a:sym typeface="Arial"/>
              </a:rPr>
              <a:t>extra tools </a:t>
            </a:r>
            <a:r>
              <a:rPr b="0" i="0" lang="en-US" sz="1500" u="none" cap="none" strike="noStrike">
                <a:solidFill>
                  <a:srgbClr val="222222"/>
                </a:solidFill>
                <a:latin typeface="Arial"/>
                <a:ea typeface="Arial"/>
                <a:cs typeface="Arial"/>
                <a:sym typeface="Arial"/>
              </a:rPr>
              <a:t>out there. </a:t>
            </a:r>
            <a:r>
              <a:rPr b="1" i="1" lang="en-US" sz="1500" u="none" cap="none" strike="noStrike">
                <a:solidFill>
                  <a:srgbClr val="222222"/>
                </a:solidFill>
                <a:latin typeface="Arial"/>
                <a:ea typeface="Arial"/>
                <a:cs typeface="Arial"/>
                <a:sym typeface="Arial"/>
              </a:rPr>
              <a:t>Thank you so much </a:t>
            </a:r>
            <a:r>
              <a:rPr b="0" i="0" lang="en-US" sz="1500" u="none" cap="none" strike="noStrike">
                <a:solidFill>
                  <a:srgbClr val="222222"/>
                </a:solidFill>
                <a:latin typeface="Arial"/>
                <a:ea typeface="Arial"/>
                <a:cs typeface="Arial"/>
                <a:sym typeface="Arial"/>
              </a:rPr>
              <a:t>for doing this"</a:t>
            </a:r>
            <a:endParaRPr b="0" i="0" sz="1500" u="none" cap="none" strike="noStrike">
              <a:solidFill>
                <a:srgbClr val="222222"/>
              </a:solidFill>
              <a:latin typeface="Arial"/>
              <a:ea typeface="Arial"/>
              <a:cs typeface="Arial"/>
              <a:sym typeface="Arial"/>
            </a:endParaRPr>
          </a:p>
        </p:txBody>
      </p:sp>
      <p:sp>
        <p:nvSpPr>
          <p:cNvPr id="353" name="Google Shape;353;g26431fd2476_0_162"/>
          <p:cNvSpPr txBox="1"/>
          <p:nvPr/>
        </p:nvSpPr>
        <p:spPr>
          <a:xfrm>
            <a:off x="938700" y="472650"/>
            <a:ext cx="4477800" cy="982800"/>
          </a:xfrm>
          <a:prstGeom prst="rect">
            <a:avLst/>
          </a:prstGeom>
          <a:noFill/>
          <a:ln>
            <a:noFill/>
          </a:ln>
        </p:spPr>
        <p:txBody>
          <a:bodyPr anchorCtr="0" anchor="b" bIns="121900" lIns="121900" spcFirstLastPara="1" rIns="121900" wrap="square" tIns="121900">
            <a:normAutofit fontScale="85000"/>
          </a:bodyPr>
          <a:lstStyle/>
          <a:p>
            <a:pPr indent="0" lvl="0" marL="0" marR="0" rtl="0" algn="l">
              <a:lnSpc>
                <a:spcPct val="100000"/>
              </a:lnSpc>
              <a:spcBef>
                <a:spcPts val="0"/>
              </a:spcBef>
              <a:spcAft>
                <a:spcPts val="0"/>
              </a:spcAft>
              <a:buClr>
                <a:schemeClr val="dk1"/>
              </a:buClr>
              <a:buSzPct val="132500"/>
              <a:buFont typeface="Arial"/>
              <a:buNone/>
            </a:pPr>
            <a:r>
              <a:rPr b="0" i="0" lang="en-US" sz="4000" u="none" cap="none" strike="noStrike">
                <a:solidFill>
                  <a:srgbClr val="505050"/>
                </a:solidFill>
                <a:latin typeface="Arial"/>
                <a:ea typeface="Arial"/>
                <a:cs typeface="Arial"/>
                <a:sym typeface="Arial"/>
              </a:rPr>
              <a:t>Family Support Team</a:t>
            </a:r>
            <a:endParaRPr b="0" i="0" sz="19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g26431fd2476_0_230"/>
          <p:cNvSpPr txBox="1"/>
          <p:nvPr>
            <p:ph type="title"/>
          </p:nvPr>
        </p:nvSpPr>
        <p:spPr>
          <a:xfrm>
            <a:off x="931875" y="181058"/>
            <a:ext cx="14020800" cy="1767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en-US"/>
              <a:t>What can you expect? </a:t>
            </a:r>
            <a:endParaRPr/>
          </a:p>
        </p:txBody>
      </p:sp>
      <p:sp>
        <p:nvSpPr>
          <p:cNvPr id="359" name="Google Shape;359;g26431fd2476_0_230"/>
          <p:cNvSpPr txBox="1"/>
          <p:nvPr>
            <p:ph idx="1" type="body"/>
          </p:nvPr>
        </p:nvSpPr>
        <p:spPr>
          <a:xfrm>
            <a:off x="873625" y="1545975"/>
            <a:ext cx="10978800" cy="43947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lang="en-US"/>
              <a:t>We want </a:t>
            </a:r>
            <a:r>
              <a:rPr b="1" lang="en-US"/>
              <a:t>(and expect)</a:t>
            </a:r>
            <a:r>
              <a:rPr lang="en-US"/>
              <a:t> you to hear from families. The goal is to connect families back to your school sites, so that families can </a:t>
            </a:r>
            <a:r>
              <a:rPr b="1" lang="en-US"/>
              <a:t>access what they need and build relationships</a:t>
            </a:r>
            <a:r>
              <a:rPr lang="en-US"/>
              <a:t> with you. </a:t>
            </a:r>
            <a:endParaRPr/>
          </a:p>
          <a:p>
            <a:pPr indent="0" lvl="0" marL="0" rtl="0" algn="l">
              <a:lnSpc>
                <a:spcPct val="90000"/>
              </a:lnSpc>
              <a:spcBef>
                <a:spcPts val="1000"/>
              </a:spcBef>
              <a:spcAft>
                <a:spcPts val="0"/>
              </a:spcAft>
              <a:buSzPts val="1800"/>
              <a:buNone/>
            </a:pPr>
            <a:r>
              <a:t/>
            </a:r>
            <a:endParaRPr/>
          </a:p>
          <a:p>
            <a:pPr indent="-419100" lvl="0" marL="609600" rtl="0" algn="l">
              <a:lnSpc>
                <a:spcPct val="90000"/>
              </a:lnSpc>
              <a:spcBef>
                <a:spcPts val="1000"/>
              </a:spcBef>
              <a:spcAft>
                <a:spcPts val="0"/>
              </a:spcAft>
              <a:buSzPts val="1800"/>
              <a:buChar char="-"/>
            </a:pPr>
            <a:r>
              <a:rPr lang="en-US"/>
              <a:t>Share</a:t>
            </a:r>
            <a:r>
              <a:rPr b="1" lang="en-US"/>
              <a:t> FAQ doc</a:t>
            </a:r>
            <a:r>
              <a:rPr lang="en-US"/>
              <a:t> with front office staff and let them know they might have more families calling in about the letters </a:t>
            </a:r>
            <a:endParaRPr/>
          </a:p>
          <a:p>
            <a:pPr indent="0" lvl="0" marL="0" rtl="0" algn="l">
              <a:lnSpc>
                <a:spcPct val="90000"/>
              </a:lnSpc>
              <a:spcBef>
                <a:spcPts val="1000"/>
              </a:spcBef>
              <a:spcAft>
                <a:spcPts val="0"/>
              </a:spcAft>
              <a:buSzPts val="1800"/>
              <a:buNone/>
            </a:pPr>
            <a:r>
              <a:t/>
            </a:r>
            <a:endParaRPr/>
          </a:p>
          <a:p>
            <a:pPr indent="-419100" lvl="0" marL="609600" rtl="0" algn="l">
              <a:lnSpc>
                <a:spcPct val="90000"/>
              </a:lnSpc>
              <a:spcBef>
                <a:spcPts val="1000"/>
              </a:spcBef>
              <a:spcAft>
                <a:spcPts val="0"/>
              </a:spcAft>
              <a:buSzPts val="1800"/>
              <a:buChar char="-"/>
            </a:pPr>
            <a:r>
              <a:rPr lang="en-US"/>
              <a:t>Remind staff of ways your district can </a:t>
            </a:r>
            <a:r>
              <a:rPr b="1" lang="en-US"/>
              <a:t>support families in overcoming barriers </a:t>
            </a:r>
            <a:r>
              <a:rPr lang="en-US"/>
              <a:t>to attendance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rgbClr val="FEFAF1"/>
            </a:gs>
            <a:gs pos="17000">
              <a:srgbClr val="C0F5FE"/>
            </a:gs>
            <a:gs pos="43000">
              <a:srgbClr val="43E0FF"/>
            </a:gs>
            <a:gs pos="80000">
              <a:schemeClr val="accent2"/>
            </a:gs>
            <a:gs pos="100000">
              <a:schemeClr val="accent2"/>
            </a:gs>
          </a:gsLst>
          <a:path path="circle">
            <a:fillToRect b="100%" r="100%"/>
          </a:path>
          <a:tileRect l="-100%" t="-100%"/>
        </a:gradFill>
      </p:bgPr>
    </p:bg>
    <p:spTree>
      <p:nvGrpSpPr>
        <p:cNvPr id="364" name="Shape 364"/>
        <p:cNvGrpSpPr/>
        <p:nvPr/>
      </p:nvGrpSpPr>
      <p:grpSpPr>
        <a:xfrm>
          <a:off x="0" y="0"/>
          <a:ext cx="0" cy="0"/>
          <a:chOff x="0" y="0"/>
          <a:chExt cx="0" cy="0"/>
        </a:xfrm>
      </p:grpSpPr>
      <p:pic>
        <p:nvPicPr>
          <p:cNvPr descr="Shape, circle&#10;&#10;Description automatically generated" id="365" name="Google Shape;365;g26431fd2476_0_1123"/>
          <p:cNvPicPr preferRelativeResize="0"/>
          <p:nvPr/>
        </p:nvPicPr>
        <p:blipFill rotWithShape="1">
          <a:blip r:embed="rId3">
            <a:alphaModFix/>
          </a:blip>
          <a:srcRect b="0" l="0" r="0" t="0"/>
          <a:stretch/>
        </p:blipFill>
        <p:spPr>
          <a:xfrm>
            <a:off x="1990457" y="3"/>
            <a:ext cx="8569733" cy="7788842"/>
          </a:xfrm>
          <a:prstGeom prst="rect">
            <a:avLst/>
          </a:prstGeom>
          <a:noFill/>
          <a:ln>
            <a:noFill/>
          </a:ln>
        </p:spPr>
      </p:pic>
      <p:sp>
        <p:nvSpPr>
          <p:cNvPr id="366" name="Google Shape;366;g26431fd2476_0_1123"/>
          <p:cNvSpPr txBox="1"/>
          <p:nvPr/>
        </p:nvSpPr>
        <p:spPr>
          <a:xfrm>
            <a:off x="2768549" y="1720834"/>
            <a:ext cx="6654900" cy="2016300"/>
          </a:xfrm>
          <a:prstGeom prst="rect">
            <a:avLst/>
          </a:prstGeom>
          <a:noFill/>
          <a:ln>
            <a:noFill/>
          </a:ln>
        </p:spPr>
        <p:txBody>
          <a:bodyPr anchorCtr="0" anchor="ctr" bIns="45700" lIns="91425" spcFirstLastPara="1" rIns="91425" wrap="square" tIns="274300">
            <a:spAutoFit/>
          </a:bodyPr>
          <a:lstStyle/>
          <a:p>
            <a:pPr indent="0" lvl="0" marL="0" marR="0" rtl="0" algn="ctr">
              <a:lnSpc>
                <a:spcPct val="100000"/>
              </a:lnSpc>
              <a:spcBef>
                <a:spcPts val="0"/>
              </a:spcBef>
              <a:spcAft>
                <a:spcPts val="0"/>
              </a:spcAft>
              <a:buClr>
                <a:srgbClr val="000000"/>
              </a:buClr>
              <a:buSzPts val="1800"/>
              <a:buFont typeface="Arial"/>
              <a:buNone/>
            </a:pPr>
            <a:r>
              <a:rPr b="1" i="0" lang="en-US" sz="5500" u="none" cap="none" strike="noStrike">
                <a:solidFill>
                  <a:schemeClr val="lt1"/>
                </a:solidFill>
                <a:latin typeface="Arial"/>
                <a:ea typeface="Arial"/>
                <a:cs typeface="Arial"/>
                <a:sym typeface="Arial"/>
              </a:rPr>
              <a:t>A Systemic Approach</a:t>
            </a:r>
            <a:endParaRPr b="0" i="0" sz="4100" u="none" cap="none" strike="noStrike">
              <a:solidFill>
                <a:schemeClr val="dk1"/>
              </a:solidFill>
              <a:latin typeface="Arial"/>
              <a:ea typeface="Arial"/>
              <a:cs typeface="Arial"/>
              <a:sym typeface="Arial"/>
            </a:endParaRPr>
          </a:p>
        </p:txBody>
      </p:sp>
      <p:pic>
        <p:nvPicPr>
          <p:cNvPr descr="A picture containing logo&#10;&#10;Description automatically generated" id="367" name="Google Shape;367;g26431fd2476_0_1123"/>
          <p:cNvPicPr preferRelativeResize="0"/>
          <p:nvPr/>
        </p:nvPicPr>
        <p:blipFill rotWithShape="1">
          <a:blip r:embed="rId4">
            <a:alphaModFix/>
          </a:blip>
          <a:srcRect b="0" l="0" r="0" t="0"/>
          <a:stretch/>
        </p:blipFill>
        <p:spPr>
          <a:xfrm>
            <a:off x="4396317" y="5087808"/>
            <a:ext cx="3399367" cy="120483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g21daa7a5dd0_0_243"/>
          <p:cNvSpPr txBox="1"/>
          <p:nvPr>
            <p:ph type="title"/>
          </p:nvPr>
        </p:nvSpPr>
        <p:spPr>
          <a:xfrm>
            <a:off x="361800" y="351333"/>
            <a:ext cx="11360700" cy="763500"/>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100000"/>
              </a:lnSpc>
              <a:spcBef>
                <a:spcPts val="0"/>
              </a:spcBef>
              <a:spcAft>
                <a:spcPts val="0"/>
              </a:spcAft>
              <a:buSzPct val="93433"/>
              <a:buNone/>
            </a:pPr>
            <a:r>
              <a:rPr lang="en-US"/>
              <a:t>Supports for Students</a:t>
            </a:r>
            <a:endParaRPr/>
          </a:p>
        </p:txBody>
      </p:sp>
      <p:sp>
        <p:nvSpPr>
          <p:cNvPr id="373" name="Google Shape;373;g21daa7a5dd0_0_243"/>
          <p:cNvSpPr/>
          <p:nvPr/>
        </p:nvSpPr>
        <p:spPr>
          <a:xfrm>
            <a:off x="913100" y="1664025"/>
            <a:ext cx="2968800" cy="1008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chemeClr val="accent2"/>
                </a:solidFill>
                <a:latin typeface="Arial"/>
                <a:ea typeface="Arial"/>
                <a:cs typeface="Arial"/>
                <a:sym typeface="Arial"/>
              </a:rPr>
              <a:t>Accelerated Learning</a:t>
            </a:r>
            <a:endParaRPr b="0" i="0" sz="2100" u="none" cap="none" strike="noStrike">
              <a:solidFill>
                <a:schemeClr val="accent2"/>
              </a:solidFill>
              <a:latin typeface="Arial"/>
              <a:ea typeface="Arial"/>
              <a:cs typeface="Arial"/>
              <a:sym typeface="Arial"/>
            </a:endParaRPr>
          </a:p>
        </p:txBody>
      </p:sp>
      <p:sp>
        <p:nvSpPr>
          <p:cNvPr id="374" name="Google Shape;374;g21daa7a5dd0_0_243"/>
          <p:cNvSpPr/>
          <p:nvPr/>
        </p:nvSpPr>
        <p:spPr>
          <a:xfrm>
            <a:off x="9266050" y="1423233"/>
            <a:ext cx="2783700" cy="1008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chemeClr val="accent2"/>
                </a:solidFill>
                <a:latin typeface="Arial"/>
                <a:ea typeface="Arial"/>
                <a:cs typeface="Arial"/>
                <a:sym typeface="Arial"/>
              </a:rPr>
              <a:t>Community Resources</a:t>
            </a:r>
            <a:endParaRPr b="0" i="0" sz="2100" u="none" cap="none" strike="noStrike">
              <a:solidFill>
                <a:schemeClr val="accent2"/>
              </a:solidFill>
              <a:latin typeface="Arial"/>
              <a:ea typeface="Arial"/>
              <a:cs typeface="Arial"/>
              <a:sym typeface="Arial"/>
            </a:endParaRPr>
          </a:p>
        </p:txBody>
      </p:sp>
      <p:sp>
        <p:nvSpPr>
          <p:cNvPr id="375" name="Google Shape;375;g21daa7a5dd0_0_243"/>
          <p:cNvSpPr/>
          <p:nvPr/>
        </p:nvSpPr>
        <p:spPr>
          <a:xfrm>
            <a:off x="4851750" y="3748217"/>
            <a:ext cx="2783700" cy="1008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chemeClr val="accent2"/>
                </a:solidFill>
                <a:latin typeface="Arial"/>
                <a:ea typeface="Arial"/>
                <a:cs typeface="Arial"/>
                <a:sym typeface="Arial"/>
              </a:rPr>
              <a:t>Safe Environments</a:t>
            </a:r>
            <a:endParaRPr b="0" i="0" sz="2100" u="none" cap="none" strike="noStrike">
              <a:solidFill>
                <a:schemeClr val="accent2"/>
              </a:solidFill>
              <a:latin typeface="Arial"/>
              <a:ea typeface="Arial"/>
              <a:cs typeface="Arial"/>
              <a:sym typeface="Arial"/>
            </a:endParaRPr>
          </a:p>
        </p:txBody>
      </p:sp>
      <p:sp>
        <p:nvSpPr>
          <p:cNvPr id="376" name="Google Shape;376;g21daa7a5dd0_0_243"/>
          <p:cNvSpPr/>
          <p:nvPr/>
        </p:nvSpPr>
        <p:spPr>
          <a:xfrm>
            <a:off x="6179775" y="414933"/>
            <a:ext cx="2783700" cy="1008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chemeClr val="accent2"/>
                </a:solidFill>
                <a:latin typeface="Arial"/>
                <a:ea typeface="Arial"/>
                <a:cs typeface="Arial"/>
                <a:sym typeface="Arial"/>
              </a:rPr>
              <a:t>Social Emotional Supports </a:t>
            </a:r>
            <a:endParaRPr b="0" i="0" sz="2100" u="none" cap="none" strike="noStrike">
              <a:solidFill>
                <a:schemeClr val="accent2"/>
              </a:solidFill>
              <a:latin typeface="Arial"/>
              <a:ea typeface="Arial"/>
              <a:cs typeface="Arial"/>
              <a:sym typeface="Arial"/>
            </a:endParaRPr>
          </a:p>
        </p:txBody>
      </p:sp>
      <p:sp>
        <p:nvSpPr>
          <p:cNvPr id="377" name="Google Shape;377;g21daa7a5dd0_0_243"/>
          <p:cNvSpPr/>
          <p:nvPr/>
        </p:nvSpPr>
        <p:spPr>
          <a:xfrm>
            <a:off x="1638517" y="3133467"/>
            <a:ext cx="2783700" cy="1008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chemeClr val="accent2"/>
                </a:solidFill>
                <a:latin typeface="Arial"/>
                <a:ea typeface="Arial"/>
                <a:cs typeface="Arial"/>
                <a:sym typeface="Arial"/>
              </a:rPr>
              <a:t>HealthCare Solutions</a:t>
            </a:r>
            <a:endParaRPr b="0" i="0" sz="2100" u="none" cap="none" strike="noStrike">
              <a:solidFill>
                <a:schemeClr val="accent2"/>
              </a:solidFill>
              <a:latin typeface="Arial"/>
              <a:ea typeface="Arial"/>
              <a:cs typeface="Arial"/>
              <a:sym typeface="Arial"/>
            </a:endParaRPr>
          </a:p>
        </p:txBody>
      </p:sp>
      <p:sp>
        <p:nvSpPr>
          <p:cNvPr id="378" name="Google Shape;378;g21daa7a5dd0_0_243"/>
          <p:cNvSpPr/>
          <p:nvPr/>
        </p:nvSpPr>
        <p:spPr>
          <a:xfrm>
            <a:off x="8703983" y="3017250"/>
            <a:ext cx="2783700" cy="1008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chemeClr val="accent2"/>
                </a:solidFill>
                <a:latin typeface="Arial"/>
                <a:ea typeface="Arial"/>
                <a:cs typeface="Arial"/>
                <a:sym typeface="Arial"/>
              </a:rPr>
              <a:t>Teacher Effectiveness </a:t>
            </a:r>
            <a:endParaRPr b="0" i="0" sz="2100" u="none" cap="none" strike="noStrike">
              <a:solidFill>
                <a:schemeClr val="accent2"/>
              </a:solidFill>
              <a:latin typeface="Arial"/>
              <a:ea typeface="Arial"/>
              <a:cs typeface="Arial"/>
              <a:sym typeface="Arial"/>
            </a:endParaRPr>
          </a:p>
        </p:txBody>
      </p:sp>
      <p:sp>
        <p:nvSpPr>
          <p:cNvPr id="379" name="Google Shape;379;g21daa7a5dd0_0_243"/>
          <p:cNvSpPr/>
          <p:nvPr/>
        </p:nvSpPr>
        <p:spPr>
          <a:xfrm>
            <a:off x="5537713" y="2222750"/>
            <a:ext cx="2425500" cy="1008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chemeClr val="accent2"/>
                </a:solidFill>
                <a:latin typeface="Arial"/>
                <a:ea typeface="Arial"/>
                <a:cs typeface="Arial"/>
                <a:sym typeface="Arial"/>
              </a:rPr>
              <a:t>On Time Graduation </a:t>
            </a:r>
            <a:endParaRPr b="0" i="0" sz="2100" u="none" cap="none" strike="noStrike">
              <a:solidFill>
                <a:schemeClr val="accent2"/>
              </a:solidFill>
              <a:latin typeface="Arial"/>
              <a:ea typeface="Arial"/>
              <a:cs typeface="Arial"/>
              <a:sym typeface="Arial"/>
            </a:endParaRPr>
          </a:p>
        </p:txBody>
      </p:sp>
      <p:sp>
        <p:nvSpPr>
          <p:cNvPr id="380" name="Google Shape;380;g21daa7a5dd0_0_243"/>
          <p:cNvSpPr/>
          <p:nvPr/>
        </p:nvSpPr>
        <p:spPr>
          <a:xfrm>
            <a:off x="844650" y="4780600"/>
            <a:ext cx="11030700" cy="12909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609600" marR="0" rtl="0" algn="ctr">
              <a:lnSpc>
                <a:spcPct val="100000"/>
              </a:lnSpc>
              <a:spcBef>
                <a:spcPts val="0"/>
              </a:spcBef>
              <a:spcAft>
                <a:spcPts val="0"/>
              </a:spcAft>
              <a:buClr>
                <a:srgbClr val="000000"/>
              </a:buClr>
              <a:buSzPts val="4500"/>
              <a:buFont typeface="Arial"/>
              <a:buNone/>
            </a:pPr>
            <a:r>
              <a:rPr b="1" i="0" lang="en-US" sz="4500" u="none" cap="none" strike="noStrike">
                <a:solidFill>
                  <a:schemeClr val="lt1"/>
                </a:solidFill>
                <a:latin typeface="Arial"/>
                <a:ea typeface="Arial"/>
                <a:cs typeface="Arial"/>
                <a:sym typeface="Arial"/>
              </a:rPr>
              <a:t>ATTENDANCE</a:t>
            </a:r>
            <a:endParaRPr b="1" i="0" sz="45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1000"/>
                                        <p:tgtEl>
                                          <p:spTgt spid="3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A5C6"/>
        </a:solidFill>
      </p:bgPr>
    </p:bg>
    <p:spTree>
      <p:nvGrpSpPr>
        <p:cNvPr id="384" name="Shape 384"/>
        <p:cNvGrpSpPr/>
        <p:nvPr/>
      </p:nvGrpSpPr>
      <p:grpSpPr>
        <a:xfrm>
          <a:off x="0" y="0"/>
          <a:ext cx="0" cy="0"/>
          <a:chOff x="0" y="0"/>
          <a:chExt cx="0" cy="0"/>
        </a:xfrm>
      </p:grpSpPr>
      <p:sp>
        <p:nvSpPr>
          <p:cNvPr id="385" name="Google Shape;385;g25631b6d2d7_0_96"/>
          <p:cNvSpPr txBox="1"/>
          <p:nvPr>
            <p:ph type="title"/>
          </p:nvPr>
        </p:nvSpPr>
        <p:spPr>
          <a:xfrm>
            <a:off x="1290825" y="843925"/>
            <a:ext cx="3003000" cy="4376700"/>
          </a:xfrm>
          <a:prstGeom prst="rect">
            <a:avLst/>
          </a:prstGeom>
          <a:noFill/>
          <a:ln>
            <a:noFill/>
          </a:ln>
          <a:effectLst>
            <a:outerShdw blurRad="50800" rotWithShape="0" algn="tl" dir="2700000" dist="38100">
              <a:schemeClr val="accent5">
                <a:alpha val="40000"/>
              </a:schemeClr>
            </a:outerShdw>
          </a:effectLst>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2800"/>
              <a:buFont typeface="Arial"/>
              <a:buNone/>
            </a:pPr>
            <a:r>
              <a:rPr b="1" lang="en-US" sz="3300">
                <a:solidFill>
                  <a:srgbClr val="00A5C6"/>
                </a:solidFill>
              </a:rPr>
              <a:t>Three Attendance Metrics </a:t>
            </a:r>
            <a:endParaRPr sz="4900">
              <a:solidFill>
                <a:srgbClr val="00A5C6"/>
              </a:solidFill>
            </a:endParaRPr>
          </a:p>
        </p:txBody>
      </p:sp>
      <p:sp>
        <p:nvSpPr>
          <p:cNvPr id="386" name="Google Shape;386;g25631b6d2d7_0_96"/>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7" name="Google Shape;387;g25631b6d2d7_0_96"/>
          <p:cNvSpPr/>
          <p:nvPr/>
        </p:nvSpPr>
        <p:spPr>
          <a:xfrm>
            <a:off x="5192608" y="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8" name="Google Shape;388;g25631b6d2d7_0_96"/>
          <p:cNvSpPr txBox="1"/>
          <p:nvPr/>
        </p:nvSpPr>
        <p:spPr>
          <a:xfrm>
            <a:off x="5797450" y="1165525"/>
            <a:ext cx="5501700" cy="4671300"/>
          </a:xfrm>
          <a:prstGeom prst="rect">
            <a:avLst/>
          </a:prstGeom>
          <a:noFill/>
          <a:ln>
            <a:noFill/>
          </a:ln>
        </p:spPr>
        <p:txBody>
          <a:bodyPr anchorCtr="0" anchor="ctr" bIns="45700" lIns="91425" spcFirstLastPara="1" rIns="91425" wrap="square" tIns="45700">
            <a:noAutofit/>
          </a:bodyPr>
          <a:lstStyle/>
          <a:p>
            <a:pPr indent="-393700" lvl="0" marL="457200" marR="0" rtl="0" algn="l">
              <a:lnSpc>
                <a:spcPct val="90000"/>
              </a:lnSpc>
              <a:spcBef>
                <a:spcPts val="0"/>
              </a:spcBef>
              <a:spcAft>
                <a:spcPts val="0"/>
              </a:spcAft>
              <a:buClr>
                <a:srgbClr val="505050"/>
              </a:buClr>
              <a:buSzPts val="2600"/>
              <a:buFont typeface="Arial"/>
              <a:buAutoNum type="arabicPeriod"/>
            </a:pPr>
            <a:r>
              <a:rPr b="1" i="0" lang="en-US" sz="2600" u="none" cap="none" strike="noStrike">
                <a:solidFill>
                  <a:srgbClr val="505050"/>
                </a:solidFill>
                <a:latin typeface="Arial"/>
                <a:ea typeface="Arial"/>
                <a:cs typeface="Arial"/>
                <a:sym typeface="Arial"/>
              </a:rPr>
              <a:t>Average Daily Attendance</a:t>
            </a:r>
            <a:endParaRPr b="1" i="0" sz="2600" u="none" cap="none" strike="noStrike">
              <a:solidFill>
                <a:srgbClr val="505050"/>
              </a:solidFill>
              <a:latin typeface="Arial"/>
              <a:ea typeface="Arial"/>
              <a:cs typeface="Arial"/>
              <a:sym typeface="Arial"/>
            </a:endParaRPr>
          </a:p>
          <a:p>
            <a:pPr indent="-393700" lvl="0" marL="457200" marR="0" rtl="0" algn="l">
              <a:lnSpc>
                <a:spcPct val="90000"/>
              </a:lnSpc>
              <a:spcBef>
                <a:spcPts val="0"/>
              </a:spcBef>
              <a:spcAft>
                <a:spcPts val="0"/>
              </a:spcAft>
              <a:buClr>
                <a:srgbClr val="505050"/>
              </a:buClr>
              <a:buSzPts val="2600"/>
              <a:buFont typeface="Arial"/>
              <a:buAutoNum type="arabicPeriod"/>
            </a:pPr>
            <a:r>
              <a:rPr b="1" i="0" lang="en-US" sz="2600" u="none" cap="none" strike="noStrike">
                <a:solidFill>
                  <a:schemeClr val="dk1"/>
                </a:solidFill>
                <a:latin typeface="Arial"/>
                <a:ea typeface="Arial"/>
                <a:cs typeface="Arial"/>
                <a:sym typeface="Arial"/>
              </a:rPr>
              <a:t>Truancy </a:t>
            </a:r>
            <a:endParaRPr b="1" i="0" sz="2600" u="none" cap="none" strike="noStrike">
              <a:solidFill>
                <a:schemeClr val="dk1"/>
              </a:solidFill>
              <a:latin typeface="Arial"/>
              <a:ea typeface="Arial"/>
              <a:cs typeface="Arial"/>
              <a:sym typeface="Arial"/>
            </a:endParaRPr>
          </a:p>
          <a:p>
            <a:pPr indent="-393700" lvl="0" marL="457200" marR="0" rtl="0" algn="l">
              <a:lnSpc>
                <a:spcPct val="90000"/>
              </a:lnSpc>
              <a:spcBef>
                <a:spcPts val="0"/>
              </a:spcBef>
              <a:spcAft>
                <a:spcPts val="0"/>
              </a:spcAft>
              <a:buClr>
                <a:srgbClr val="505050"/>
              </a:buClr>
              <a:buSzPts val="2600"/>
              <a:buFont typeface="Arial"/>
              <a:buAutoNum type="arabicPeriod"/>
            </a:pPr>
            <a:r>
              <a:rPr b="1" i="0" lang="en-US" sz="2600" u="none" cap="none" strike="noStrike">
                <a:solidFill>
                  <a:srgbClr val="505050"/>
                </a:solidFill>
                <a:latin typeface="Arial"/>
                <a:ea typeface="Arial"/>
                <a:cs typeface="Arial"/>
                <a:sym typeface="Arial"/>
              </a:rPr>
              <a:t>Chronic Absenteeism </a:t>
            </a:r>
            <a:endParaRPr b="0" i="0" sz="2600" u="none" cap="none" strike="noStrike">
              <a:solidFill>
                <a:srgbClr val="000000"/>
              </a:solidFill>
              <a:latin typeface="Arial"/>
              <a:ea typeface="Arial"/>
              <a:cs typeface="Arial"/>
              <a:sym typeface="Arial"/>
            </a:endParaRPr>
          </a:p>
          <a:p>
            <a:pPr indent="0" lvl="0" marL="0" marR="0" rtl="0" algn="l">
              <a:lnSpc>
                <a:spcPct val="90000"/>
              </a:lnSpc>
              <a:spcBef>
                <a:spcPts val="6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120650" lvl="0" marL="285750" marR="0" rtl="0" algn="l">
              <a:lnSpc>
                <a:spcPct val="90000"/>
              </a:lnSpc>
              <a:spcBef>
                <a:spcPts val="600"/>
              </a:spcBef>
              <a:spcAft>
                <a:spcPts val="0"/>
              </a:spcAft>
              <a:buClr>
                <a:schemeClr val="lt1"/>
              </a:buClr>
              <a:buSzPts val="1700"/>
              <a:buFont typeface="Arial"/>
              <a:buNone/>
            </a:pPr>
            <a:r>
              <a:t/>
            </a:r>
            <a:endParaRPr b="0" i="0" sz="17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g25631b6d2d7_0_103"/>
          <p:cNvSpPr txBox="1"/>
          <p:nvPr>
            <p:ph type="title"/>
          </p:nvPr>
        </p:nvSpPr>
        <p:spPr>
          <a:xfrm>
            <a:off x="838200" y="365125"/>
            <a:ext cx="10515600" cy="1325700"/>
          </a:xfrm>
          <a:prstGeom prst="rect">
            <a:avLst/>
          </a:prstGeom>
          <a:noFill/>
          <a:ln>
            <a:noFill/>
          </a:ln>
        </p:spPr>
        <p:txBody>
          <a:bodyPr anchorCtr="0" anchor="ctr" bIns="60925" lIns="121900" spcFirstLastPara="1" rIns="121900" wrap="square" tIns="60925">
            <a:noAutofit/>
          </a:bodyPr>
          <a:lstStyle/>
          <a:p>
            <a:pPr indent="0" lvl="0" marL="0" rtl="0" algn="l">
              <a:lnSpc>
                <a:spcPct val="90000"/>
              </a:lnSpc>
              <a:spcBef>
                <a:spcPts val="0"/>
              </a:spcBef>
              <a:spcAft>
                <a:spcPts val="0"/>
              </a:spcAft>
              <a:buClr>
                <a:schemeClr val="dk1"/>
              </a:buClr>
              <a:buSzPts val="2400"/>
              <a:buFont typeface="Arial"/>
              <a:buNone/>
            </a:pPr>
            <a:r>
              <a:rPr lang="en-US" sz="3200"/>
              <a:t>A</a:t>
            </a:r>
            <a:r>
              <a:rPr lang="en-US" sz="3500"/>
              <a:t>verage Daily Attendance (ADA):</a:t>
            </a:r>
            <a:endParaRPr sz="4700"/>
          </a:p>
        </p:txBody>
      </p:sp>
      <p:sp>
        <p:nvSpPr>
          <p:cNvPr id="394" name="Google Shape;394;g25631b6d2d7_0_103"/>
          <p:cNvSpPr txBox="1"/>
          <p:nvPr>
            <p:ph idx="1" type="body"/>
          </p:nvPr>
        </p:nvSpPr>
        <p:spPr>
          <a:xfrm>
            <a:off x="838200" y="1452925"/>
            <a:ext cx="10515600" cy="4351200"/>
          </a:xfrm>
          <a:prstGeom prst="rect">
            <a:avLst/>
          </a:prstGeom>
          <a:noFill/>
          <a:ln>
            <a:noFill/>
          </a:ln>
        </p:spPr>
        <p:txBody>
          <a:bodyPr anchorCtr="0" anchor="t" bIns="60925" lIns="121900" spcFirstLastPara="1" rIns="121900" wrap="square" tIns="60925">
            <a:noAutofit/>
          </a:bodyPr>
          <a:lstStyle/>
          <a:p>
            <a:pPr indent="0" lvl="0" marL="0" rtl="0" algn="l">
              <a:lnSpc>
                <a:spcPct val="90000"/>
              </a:lnSpc>
              <a:spcBef>
                <a:spcPts val="0"/>
              </a:spcBef>
              <a:spcAft>
                <a:spcPts val="0"/>
              </a:spcAft>
              <a:buSzPts val="1800"/>
              <a:buNone/>
            </a:pPr>
            <a:r>
              <a:t/>
            </a:r>
            <a:endParaRPr b="0" sz="3200">
              <a:solidFill>
                <a:srgbClr val="505050"/>
              </a:solidFill>
            </a:endParaRPr>
          </a:p>
          <a:p>
            <a:pPr indent="0" lvl="0" marL="0" rtl="0" algn="l">
              <a:lnSpc>
                <a:spcPct val="90000"/>
              </a:lnSpc>
              <a:spcBef>
                <a:spcPts val="0"/>
              </a:spcBef>
              <a:spcAft>
                <a:spcPts val="0"/>
              </a:spcAft>
              <a:buSzPts val="1800"/>
              <a:buNone/>
            </a:pPr>
            <a:r>
              <a:t/>
            </a:r>
            <a:endParaRPr b="0" sz="3200">
              <a:solidFill>
                <a:srgbClr val="505050"/>
              </a:solidFill>
            </a:endParaRPr>
          </a:p>
          <a:p>
            <a:pPr indent="0" lvl="0" marL="0" rtl="0" algn="l">
              <a:lnSpc>
                <a:spcPct val="115000"/>
              </a:lnSpc>
              <a:spcBef>
                <a:spcPts val="1000"/>
              </a:spcBef>
              <a:spcAft>
                <a:spcPts val="0"/>
              </a:spcAft>
              <a:buSzPts val="1800"/>
              <a:buNone/>
            </a:pPr>
            <a:r>
              <a:rPr b="1" lang="en-US" sz="3000">
                <a:solidFill>
                  <a:srgbClr val="00A5C6"/>
                </a:solidFill>
              </a:rPr>
              <a:t>Tracking ADA allows you to </a:t>
            </a:r>
            <a:endParaRPr b="1" sz="3000">
              <a:solidFill>
                <a:srgbClr val="00A5C6"/>
              </a:solidFill>
            </a:endParaRPr>
          </a:p>
          <a:p>
            <a:pPr indent="-647700" lvl="3" marL="1371600" rtl="0" algn="l">
              <a:lnSpc>
                <a:spcPct val="115000"/>
              </a:lnSpc>
              <a:spcBef>
                <a:spcPts val="0"/>
              </a:spcBef>
              <a:spcAft>
                <a:spcPts val="0"/>
              </a:spcAft>
              <a:buClr>
                <a:srgbClr val="FFAC00"/>
              </a:buClr>
              <a:buSzPts val="3000"/>
              <a:buChar char="•"/>
            </a:pPr>
            <a:r>
              <a:rPr lang="en-US" sz="3000">
                <a:solidFill>
                  <a:srgbClr val="595959"/>
                </a:solidFill>
              </a:rPr>
              <a:t>monitor overall health of school/district attendance</a:t>
            </a:r>
            <a:endParaRPr sz="3000">
              <a:solidFill>
                <a:srgbClr val="595959"/>
              </a:solidFill>
            </a:endParaRPr>
          </a:p>
          <a:p>
            <a:pPr indent="-647700" lvl="3" marL="1371600" rtl="0" algn="l">
              <a:lnSpc>
                <a:spcPct val="115000"/>
              </a:lnSpc>
              <a:spcBef>
                <a:spcPts val="0"/>
              </a:spcBef>
              <a:spcAft>
                <a:spcPts val="0"/>
              </a:spcAft>
              <a:buClr>
                <a:srgbClr val="FFAC00"/>
              </a:buClr>
              <a:buSzPts val="3000"/>
              <a:buChar char="•"/>
            </a:pPr>
            <a:r>
              <a:rPr lang="en-US" sz="3000">
                <a:solidFill>
                  <a:srgbClr val="595959"/>
                </a:solidFill>
              </a:rPr>
              <a:t>set school-wide goals  </a:t>
            </a:r>
            <a:endParaRPr sz="3000">
              <a:solidFill>
                <a:srgbClr val="595959"/>
              </a:solidFill>
            </a:endParaRPr>
          </a:p>
          <a:p>
            <a:pPr indent="-647700" lvl="3" marL="1371600" rtl="0" algn="l">
              <a:lnSpc>
                <a:spcPct val="115000"/>
              </a:lnSpc>
              <a:spcBef>
                <a:spcPts val="0"/>
              </a:spcBef>
              <a:spcAft>
                <a:spcPts val="0"/>
              </a:spcAft>
              <a:buClr>
                <a:srgbClr val="FFAC00"/>
              </a:buClr>
              <a:buSzPts val="3000"/>
              <a:buChar char="•"/>
            </a:pPr>
            <a:r>
              <a:rPr lang="en-US" sz="3000">
                <a:solidFill>
                  <a:srgbClr val="595959"/>
                </a:solidFill>
              </a:rPr>
              <a:t>reward staff/students for improvement</a:t>
            </a:r>
            <a:r>
              <a:rPr lang="en-US" sz="3000"/>
              <a:t> </a:t>
            </a:r>
            <a:endParaRPr sz="3000">
              <a:solidFill>
                <a:srgbClr val="595959"/>
              </a:solidFill>
            </a:endParaRPr>
          </a:p>
          <a:p>
            <a:pPr indent="0" lvl="0" marL="1828800" rtl="0" algn="l">
              <a:lnSpc>
                <a:spcPct val="115000"/>
              </a:lnSpc>
              <a:spcBef>
                <a:spcPts val="0"/>
              </a:spcBef>
              <a:spcAft>
                <a:spcPts val="0"/>
              </a:spcAft>
              <a:buSzPts val="1800"/>
              <a:buNone/>
            </a:pPr>
            <a:r>
              <a:t/>
            </a:r>
            <a:endParaRPr sz="3000">
              <a:solidFill>
                <a:srgbClr val="595959"/>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g2098b78228c_1_518"/>
          <p:cNvSpPr txBox="1"/>
          <p:nvPr>
            <p:ph type="title"/>
          </p:nvPr>
        </p:nvSpPr>
        <p:spPr>
          <a:xfrm>
            <a:off x="874375" y="683775"/>
            <a:ext cx="10886100" cy="469800"/>
          </a:xfrm>
          <a:prstGeom prst="rect">
            <a:avLst/>
          </a:prstGeom>
          <a:noFill/>
          <a:ln>
            <a:noFill/>
          </a:ln>
          <a:effectLst>
            <a:outerShdw blurRad="50800" rotWithShape="0" algn="tl" dir="2700000" dist="38100">
              <a:schemeClr val="accent5">
                <a:alpha val="40000"/>
              </a:schemeClr>
            </a:outerShdw>
          </a:effectLst>
        </p:spPr>
        <p:txBody>
          <a:bodyPr anchorCtr="0" anchor="ctr" bIns="91425" lIns="91425" spcFirstLastPara="1" rIns="91425" wrap="square" tIns="91425">
            <a:noAutofit/>
          </a:bodyPr>
          <a:lstStyle/>
          <a:p>
            <a:pPr indent="0" lvl="0" marL="0" rtl="0" algn="l">
              <a:lnSpc>
                <a:spcPct val="90000"/>
              </a:lnSpc>
              <a:spcBef>
                <a:spcPts val="0"/>
              </a:spcBef>
              <a:spcAft>
                <a:spcPts val="0"/>
              </a:spcAft>
              <a:buClr>
                <a:schemeClr val="lt1"/>
              </a:buClr>
              <a:buSzPts val="1600"/>
              <a:buFont typeface="Roboto Slab"/>
              <a:buNone/>
            </a:pPr>
            <a:r>
              <a:rPr lang="en-US" sz="3700"/>
              <a:t>ADA Can Mask a High Chronic Absence Rate</a:t>
            </a:r>
            <a:endParaRPr sz="5000"/>
          </a:p>
        </p:txBody>
      </p:sp>
      <p:grpSp>
        <p:nvGrpSpPr>
          <p:cNvPr id="400" name="Google Shape;400;g2098b78228c_1_518"/>
          <p:cNvGrpSpPr/>
          <p:nvPr/>
        </p:nvGrpSpPr>
        <p:grpSpPr>
          <a:xfrm>
            <a:off x="503592" y="1242366"/>
            <a:ext cx="416964" cy="302675"/>
            <a:chOff x="3932350" y="3714775"/>
            <a:chExt cx="439650" cy="319075"/>
          </a:xfrm>
        </p:grpSpPr>
        <p:sp>
          <p:nvSpPr>
            <p:cNvPr id="401" name="Google Shape;401;g2098b78228c_1_518"/>
            <p:cNvSpPr/>
            <p:nvPr/>
          </p:nvSpPr>
          <p:spPr>
            <a:xfrm>
              <a:off x="3932350" y="3714775"/>
              <a:ext cx="439650" cy="319075"/>
            </a:xfrm>
            <a:custGeom>
              <a:rect b="b" l="l" r="r" t="t"/>
              <a:pathLst>
                <a:path extrusionOk="0" fill="none" h="12763" w="17586">
                  <a:moveTo>
                    <a:pt x="1" y="1"/>
                  </a:move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g2098b78228c_1_518"/>
            <p:cNvSpPr/>
            <p:nvPr/>
          </p:nvSpPr>
          <p:spPr>
            <a:xfrm>
              <a:off x="3970100" y="3862750"/>
              <a:ext cx="77350" cy="132750"/>
            </a:xfrm>
            <a:custGeom>
              <a:rect b="b" l="l" r="r" t="t"/>
              <a:pathLst>
                <a:path extrusionOk="0" fill="none" h="5310" w="3094">
                  <a:moveTo>
                    <a:pt x="3094" y="5309"/>
                  </a:moveTo>
                  <a:lnTo>
                    <a:pt x="3094" y="487"/>
                  </a:lnTo>
                  <a:lnTo>
                    <a:pt x="3094" y="390"/>
                  </a:lnTo>
                  <a:lnTo>
                    <a:pt x="3070" y="292"/>
                  </a:lnTo>
                  <a:lnTo>
                    <a:pt x="3021" y="219"/>
                  </a:lnTo>
                  <a:lnTo>
                    <a:pt x="2948" y="146"/>
                  </a:lnTo>
                  <a:lnTo>
                    <a:pt x="2899" y="97"/>
                  </a:lnTo>
                  <a:lnTo>
                    <a:pt x="2802" y="49"/>
                  </a:lnTo>
                  <a:lnTo>
                    <a:pt x="2704" y="24"/>
                  </a:lnTo>
                  <a:lnTo>
                    <a:pt x="2607"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g2098b78228c_1_518"/>
            <p:cNvSpPr/>
            <p:nvPr/>
          </p:nvSpPr>
          <p:spPr>
            <a:xfrm>
              <a:off x="4278800" y="3862750"/>
              <a:ext cx="77350" cy="132750"/>
            </a:xfrm>
            <a:custGeom>
              <a:rect b="b" l="l" r="r" t="t"/>
              <a:pathLst>
                <a:path extrusionOk="0" fill="none" h="5310" w="3094">
                  <a:moveTo>
                    <a:pt x="3094" y="5309"/>
                  </a:moveTo>
                  <a:lnTo>
                    <a:pt x="3094" y="487"/>
                  </a:lnTo>
                  <a:lnTo>
                    <a:pt x="3094" y="390"/>
                  </a:lnTo>
                  <a:lnTo>
                    <a:pt x="3070" y="292"/>
                  </a:lnTo>
                  <a:lnTo>
                    <a:pt x="3021" y="219"/>
                  </a:lnTo>
                  <a:lnTo>
                    <a:pt x="2948" y="146"/>
                  </a:lnTo>
                  <a:lnTo>
                    <a:pt x="2899" y="97"/>
                  </a:lnTo>
                  <a:lnTo>
                    <a:pt x="2802" y="49"/>
                  </a:lnTo>
                  <a:lnTo>
                    <a:pt x="2704" y="24"/>
                  </a:lnTo>
                  <a:lnTo>
                    <a:pt x="2607"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g2098b78228c_1_518"/>
            <p:cNvSpPr/>
            <p:nvPr/>
          </p:nvSpPr>
          <p:spPr>
            <a:xfrm>
              <a:off x="4073000" y="3716600"/>
              <a:ext cx="77350" cy="278900"/>
            </a:xfrm>
            <a:custGeom>
              <a:rect b="b" l="l" r="r" t="t"/>
              <a:pathLst>
                <a:path extrusionOk="0" fill="none" h="11156" w="3094">
                  <a:moveTo>
                    <a:pt x="3094" y="11155"/>
                  </a:moveTo>
                  <a:lnTo>
                    <a:pt x="3094" y="488"/>
                  </a:lnTo>
                  <a:lnTo>
                    <a:pt x="3094" y="391"/>
                  </a:lnTo>
                  <a:lnTo>
                    <a:pt x="3070" y="293"/>
                  </a:lnTo>
                  <a:lnTo>
                    <a:pt x="3021" y="220"/>
                  </a:lnTo>
                  <a:lnTo>
                    <a:pt x="2948" y="147"/>
                  </a:lnTo>
                  <a:lnTo>
                    <a:pt x="2899" y="98"/>
                  </a:lnTo>
                  <a:lnTo>
                    <a:pt x="2802" y="50"/>
                  </a:lnTo>
                  <a:lnTo>
                    <a:pt x="2704" y="25"/>
                  </a:lnTo>
                  <a:lnTo>
                    <a:pt x="2607"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g2098b78228c_1_518"/>
            <p:cNvSpPr/>
            <p:nvPr/>
          </p:nvSpPr>
          <p:spPr>
            <a:xfrm>
              <a:off x="4175900" y="3787250"/>
              <a:ext cx="77350" cy="208250"/>
            </a:xfrm>
            <a:custGeom>
              <a:rect b="b" l="l" r="r" t="t"/>
              <a:pathLst>
                <a:path extrusionOk="0" fill="none" h="8330" w="3094">
                  <a:moveTo>
                    <a:pt x="3094" y="8329"/>
                  </a:moveTo>
                  <a:lnTo>
                    <a:pt x="3094" y="487"/>
                  </a:lnTo>
                  <a:lnTo>
                    <a:pt x="3094" y="390"/>
                  </a:lnTo>
                  <a:lnTo>
                    <a:pt x="3070" y="292"/>
                  </a:lnTo>
                  <a:lnTo>
                    <a:pt x="3021" y="219"/>
                  </a:lnTo>
                  <a:lnTo>
                    <a:pt x="2948" y="146"/>
                  </a:lnTo>
                  <a:lnTo>
                    <a:pt x="2899" y="97"/>
                  </a:lnTo>
                  <a:lnTo>
                    <a:pt x="2802" y="49"/>
                  </a:lnTo>
                  <a:lnTo>
                    <a:pt x="2704" y="24"/>
                  </a:lnTo>
                  <a:lnTo>
                    <a:pt x="2607"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406" name="Google Shape;406;g2098b78228c_1_518"/>
          <p:cNvPicPr preferRelativeResize="0"/>
          <p:nvPr/>
        </p:nvPicPr>
        <p:blipFill rotWithShape="1">
          <a:blip r:embed="rId3">
            <a:alphaModFix/>
          </a:blip>
          <a:srcRect b="0" l="10482" r="0" t="0"/>
          <a:stretch/>
        </p:blipFill>
        <p:spPr>
          <a:xfrm>
            <a:off x="2816476" y="1427038"/>
            <a:ext cx="7001876" cy="40039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grpSp>
        <p:nvGrpSpPr>
          <p:cNvPr id="412" name="Google Shape;412;g21005ba96c9_0_1"/>
          <p:cNvGrpSpPr/>
          <p:nvPr/>
        </p:nvGrpSpPr>
        <p:grpSpPr>
          <a:xfrm>
            <a:off x="1197889" y="500394"/>
            <a:ext cx="9508716" cy="4642800"/>
            <a:chOff x="1230084" y="1319894"/>
            <a:chExt cx="9508716" cy="4642800"/>
          </a:xfrm>
        </p:grpSpPr>
        <p:sp>
          <p:nvSpPr>
            <p:cNvPr id="413" name="Google Shape;413;g21005ba96c9_0_1"/>
            <p:cNvSpPr/>
            <p:nvPr/>
          </p:nvSpPr>
          <p:spPr>
            <a:xfrm>
              <a:off x="6096000" y="1319894"/>
              <a:ext cx="4642800" cy="46428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lt1"/>
                  </a:solidFill>
                  <a:latin typeface="Arial"/>
                  <a:ea typeface="Arial"/>
                  <a:cs typeface="Arial"/>
                  <a:sym typeface="Arial"/>
                </a:rPr>
                <a:t>Chronic Absence</a:t>
              </a:r>
              <a:endParaRPr b="1" i="0" sz="2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lt1"/>
                  </a:solidFill>
                  <a:latin typeface="Arial"/>
                  <a:ea typeface="Arial"/>
                  <a:cs typeface="Arial"/>
                  <a:sym typeface="Arial"/>
                </a:rPr>
                <a:t> </a:t>
              </a:r>
              <a:endParaRPr b="0" i="0" sz="1500" u="none" cap="none" strike="noStrike">
                <a:solidFill>
                  <a:srgbClr val="000000"/>
                </a:solidFill>
                <a:latin typeface="Arial"/>
                <a:ea typeface="Arial"/>
                <a:cs typeface="Arial"/>
                <a:sym typeface="Arial"/>
              </a:endParaRPr>
            </a:p>
            <a:p>
              <a:pPr indent="-279400" lvl="0" marL="292100" marR="0" rtl="0" algn="l">
                <a:lnSpc>
                  <a:spcPct val="100000"/>
                </a:lnSpc>
                <a:spcBef>
                  <a:spcPts val="0"/>
                </a:spcBef>
                <a:spcAft>
                  <a:spcPts val="0"/>
                </a:spcAft>
                <a:buClr>
                  <a:schemeClr val="lt1"/>
                </a:buClr>
                <a:buSzPts val="2000"/>
                <a:buFont typeface="Arial"/>
                <a:buChar char="•"/>
              </a:pPr>
              <a:r>
                <a:rPr b="0" i="0" lang="en-US" sz="2000" u="none" cap="none" strike="noStrike">
                  <a:solidFill>
                    <a:schemeClr val="lt1"/>
                  </a:solidFill>
                  <a:latin typeface="Arial"/>
                  <a:ea typeface="Arial"/>
                  <a:cs typeface="Arial"/>
                  <a:sym typeface="Arial"/>
                </a:rPr>
                <a:t>Counts all absences: </a:t>
              </a:r>
              <a:r>
                <a:rPr b="1" i="0" lang="en-US" sz="2000" u="none" cap="none" strike="noStrike">
                  <a:solidFill>
                    <a:schemeClr val="lt1"/>
                  </a:solidFill>
                  <a:latin typeface="Arial"/>
                  <a:ea typeface="Arial"/>
                  <a:cs typeface="Arial"/>
                  <a:sym typeface="Arial"/>
                </a:rPr>
                <a:t>excused,</a:t>
              </a:r>
              <a:r>
                <a:rPr b="1" i="1" lang="en-US" sz="2000" u="none" cap="none" strike="noStrike">
                  <a:solidFill>
                    <a:schemeClr val="lt1"/>
                  </a:solidFill>
                  <a:latin typeface="Arial"/>
                  <a:ea typeface="Arial"/>
                  <a:cs typeface="Arial"/>
                  <a:sym typeface="Arial"/>
                </a:rPr>
                <a:t> </a:t>
              </a:r>
              <a:r>
                <a:rPr b="0" i="0" lang="en-US" sz="2000" u="none" cap="none" strike="noStrike">
                  <a:solidFill>
                    <a:schemeClr val="lt1"/>
                  </a:solidFill>
                  <a:latin typeface="Arial"/>
                  <a:ea typeface="Arial"/>
                  <a:cs typeface="Arial"/>
                  <a:sym typeface="Arial"/>
                </a:rPr>
                <a:t>unexcused, &amp; suspensions </a:t>
              </a:r>
              <a:endParaRPr b="0" i="0" sz="2000" u="none" cap="none" strike="noStrike">
                <a:solidFill>
                  <a:srgbClr val="000000"/>
                </a:solidFill>
                <a:latin typeface="Arial"/>
                <a:ea typeface="Arial"/>
                <a:cs typeface="Arial"/>
                <a:sym typeface="Arial"/>
              </a:endParaRPr>
            </a:p>
            <a:p>
              <a:pPr indent="-279400" lvl="0" marL="292100" marR="0" rtl="0" algn="l">
                <a:lnSpc>
                  <a:spcPct val="100000"/>
                </a:lnSpc>
                <a:spcBef>
                  <a:spcPts val="0"/>
                </a:spcBef>
                <a:spcAft>
                  <a:spcPts val="0"/>
                </a:spcAft>
                <a:buClr>
                  <a:schemeClr val="lt1"/>
                </a:buClr>
                <a:buSzPts val="2000"/>
                <a:buFont typeface="Arial"/>
                <a:buChar char="•"/>
              </a:pPr>
              <a:r>
                <a:rPr b="0" i="0" lang="en-US" sz="2000" u="none" cap="none" strike="noStrike">
                  <a:solidFill>
                    <a:schemeClr val="lt1"/>
                  </a:solidFill>
                  <a:latin typeface="Arial"/>
                  <a:ea typeface="Arial"/>
                  <a:cs typeface="Arial"/>
                  <a:sym typeface="Arial"/>
                </a:rPr>
                <a:t>Emphasizes academic impact of missed days </a:t>
              </a:r>
              <a:endParaRPr b="0" i="0" sz="2000" u="none" cap="none" strike="noStrike">
                <a:solidFill>
                  <a:srgbClr val="000000"/>
                </a:solidFill>
                <a:latin typeface="Arial"/>
                <a:ea typeface="Arial"/>
                <a:cs typeface="Arial"/>
                <a:sym typeface="Arial"/>
              </a:endParaRPr>
            </a:p>
            <a:p>
              <a:pPr indent="-279400" lvl="0" marL="292100" marR="0" rtl="0" algn="l">
                <a:lnSpc>
                  <a:spcPct val="100000"/>
                </a:lnSpc>
                <a:spcBef>
                  <a:spcPts val="0"/>
                </a:spcBef>
                <a:spcAft>
                  <a:spcPts val="0"/>
                </a:spcAft>
                <a:buClr>
                  <a:schemeClr val="lt1"/>
                </a:buClr>
                <a:buSzPts val="2000"/>
                <a:buFont typeface="Arial"/>
                <a:buChar char="•"/>
              </a:pPr>
              <a:r>
                <a:rPr b="0" i="0" lang="en-US" sz="2000" u="none" cap="none" strike="noStrike">
                  <a:solidFill>
                    <a:schemeClr val="lt1"/>
                  </a:solidFill>
                  <a:latin typeface="Arial"/>
                  <a:ea typeface="Arial"/>
                  <a:cs typeface="Arial"/>
                  <a:sym typeface="Arial"/>
                </a:rPr>
                <a:t>Uses community-based, positive strategies </a:t>
              </a:r>
              <a:endParaRPr b="0" i="0" sz="2000" u="none" cap="none" strike="noStrike">
                <a:solidFill>
                  <a:srgbClr val="000000"/>
                </a:solidFill>
                <a:latin typeface="Arial"/>
                <a:ea typeface="Arial"/>
                <a:cs typeface="Arial"/>
                <a:sym typeface="Arial"/>
              </a:endParaRPr>
            </a:p>
          </p:txBody>
        </p:sp>
        <p:sp>
          <p:nvSpPr>
            <p:cNvPr id="414" name="Google Shape;414;g21005ba96c9_0_1"/>
            <p:cNvSpPr/>
            <p:nvPr/>
          </p:nvSpPr>
          <p:spPr>
            <a:xfrm>
              <a:off x="1230084" y="1319894"/>
              <a:ext cx="4642800" cy="46428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rgbClr val="666666"/>
                  </a:solidFill>
                  <a:latin typeface="Arial"/>
                  <a:ea typeface="Arial"/>
                  <a:cs typeface="Arial"/>
                  <a:sym typeface="Arial"/>
                </a:rPr>
                <a:t>Truancy</a:t>
              </a:r>
              <a:endParaRPr b="0" i="0" sz="1500" u="none" cap="none" strike="noStrike">
                <a:solidFill>
                  <a:srgbClr val="666666"/>
                </a:solidFill>
                <a:latin typeface="Arial"/>
                <a:ea typeface="Arial"/>
                <a:cs typeface="Arial"/>
                <a:sym typeface="Arial"/>
              </a:endParaRPr>
            </a:p>
            <a:p>
              <a:pPr indent="-177800" lvl="0" marL="292100" marR="0" rtl="0" algn="l">
                <a:lnSpc>
                  <a:spcPct val="100000"/>
                </a:lnSpc>
                <a:spcBef>
                  <a:spcPts val="0"/>
                </a:spcBef>
                <a:spcAft>
                  <a:spcPts val="0"/>
                </a:spcAft>
                <a:buClr>
                  <a:schemeClr val="dk1"/>
                </a:buClr>
                <a:buSzPts val="1900"/>
                <a:buFont typeface="Arial"/>
                <a:buNone/>
              </a:pPr>
              <a:r>
                <a:t/>
              </a:r>
              <a:endParaRPr b="0" i="0" sz="1900" u="none" cap="none" strike="noStrike">
                <a:solidFill>
                  <a:srgbClr val="666666"/>
                </a:solidFill>
                <a:latin typeface="Arial"/>
                <a:ea typeface="Arial"/>
                <a:cs typeface="Arial"/>
                <a:sym typeface="Arial"/>
              </a:endParaRPr>
            </a:p>
            <a:p>
              <a:pPr indent="-279400" lvl="0" marL="292100" marR="0" rtl="0" algn="l">
                <a:lnSpc>
                  <a:spcPct val="100000"/>
                </a:lnSpc>
                <a:spcBef>
                  <a:spcPts val="0"/>
                </a:spcBef>
                <a:spcAft>
                  <a:spcPts val="0"/>
                </a:spcAft>
                <a:buClr>
                  <a:srgbClr val="666666"/>
                </a:buClr>
                <a:buSzPts val="2000"/>
                <a:buFont typeface="Arial"/>
                <a:buChar char="•"/>
              </a:pPr>
              <a:r>
                <a:rPr b="0" i="0" lang="en-US" sz="2000" u="none" cap="none" strike="noStrike">
                  <a:solidFill>
                    <a:srgbClr val="666666"/>
                  </a:solidFill>
                  <a:latin typeface="Arial"/>
                  <a:ea typeface="Arial"/>
                  <a:cs typeface="Arial"/>
                  <a:sym typeface="Arial"/>
                </a:rPr>
                <a:t>Counts only unexcused absences </a:t>
              </a:r>
              <a:endParaRPr b="0" i="0" sz="2000" u="none" cap="none" strike="noStrike">
                <a:solidFill>
                  <a:srgbClr val="666666"/>
                </a:solidFill>
                <a:latin typeface="Arial"/>
                <a:ea typeface="Arial"/>
                <a:cs typeface="Arial"/>
                <a:sym typeface="Arial"/>
              </a:endParaRPr>
            </a:p>
            <a:p>
              <a:pPr indent="-279400" lvl="0" marL="292100" marR="0" rtl="0" algn="l">
                <a:lnSpc>
                  <a:spcPct val="100000"/>
                </a:lnSpc>
                <a:spcBef>
                  <a:spcPts val="0"/>
                </a:spcBef>
                <a:spcAft>
                  <a:spcPts val="0"/>
                </a:spcAft>
                <a:buClr>
                  <a:srgbClr val="666666"/>
                </a:buClr>
                <a:buSzPts val="2000"/>
                <a:buFont typeface="Arial"/>
                <a:buChar char="•"/>
              </a:pPr>
              <a:r>
                <a:rPr b="0" i="0" lang="en-US" sz="2000" u="none" cap="none" strike="noStrike">
                  <a:solidFill>
                    <a:srgbClr val="666666"/>
                  </a:solidFill>
                  <a:latin typeface="Arial"/>
                  <a:ea typeface="Arial"/>
                  <a:cs typeface="Arial"/>
                  <a:sym typeface="Arial"/>
                </a:rPr>
                <a:t>Emphasizes compliance </a:t>
              </a:r>
              <a:endParaRPr b="0" i="0" sz="2000" u="none" cap="none" strike="noStrike">
                <a:solidFill>
                  <a:srgbClr val="666666"/>
                </a:solidFill>
                <a:latin typeface="Arial"/>
                <a:ea typeface="Arial"/>
                <a:cs typeface="Arial"/>
                <a:sym typeface="Arial"/>
              </a:endParaRPr>
            </a:p>
            <a:p>
              <a:pPr indent="-279400" lvl="0" marL="292100" marR="0" rtl="0" algn="l">
                <a:lnSpc>
                  <a:spcPct val="100000"/>
                </a:lnSpc>
                <a:spcBef>
                  <a:spcPts val="0"/>
                </a:spcBef>
                <a:spcAft>
                  <a:spcPts val="0"/>
                </a:spcAft>
                <a:buClr>
                  <a:srgbClr val="666666"/>
                </a:buClr>
                <a:buSzPts val="2000"/>
                <a:buFont typeface="Arial"/>
                <a:buChar char="•"/>
              </a:pPr>
              <a:r>
                <a:rPr b="0" i="0" lang="en-US" sz="2000" u="none" cap="none" strike="noStrike">
                  <a:solidFill>
                    <a:srgbClr val="666666"/>
                  </a:solidFill>
                  <a:latin typeface="Arial"/>
                  <a:ea typeface="Arial"/>
                  <a:cs typeface="Arial"/>
                  <a:sym typeface="Arial"/>
                </a:rPr>
                <a:t>Relies on legal &amp; administrative solutions</a:t>
              </a:r>
              <a:endParaRPr b="0" i="0" sz="2000" u="none" cap="none" strike="noStrike">
                <a:solidFill>
                  <a:srgbClr val="666666"/>
                </a:solidFill>
                <a:latin typeface="Arial"/>
                <a:ea typeface="Arial"/>
                <a:cs typeface="Arial"/>
                <a:sym typeface="Arial"/>
              </a:endParaRPr>
            </a:p>
          </p:txBody>
        </p:sp>
        <p:pic>
          <p:nvPicPr>
            <p:cNvPr descr="A picture containing stool, table&#10;&#10;Description automatically generated" id="415" name="Google Shape;415;g21005ba96c9_0_1"/>
            <p:cNvPicPr preferRelativeResize="0"/>
            <p:nvPr/>
          </p:nvPicPr>
          <p:blipFill rotWithShape="1">
            <a:blip r:embed="rId3">
              <a:alphaModFix/>
            </a:blip>
            <a:srcRect b="0" l="0" r="0" t="0"/>
            <a:stretch/>
          </p:blipFill>
          <p:spPr>
            <a:xfrm>
              <a:off x="5005443" y="3128280"/>
              <a:ext cx="1734793" cy="1521280"/>
            </a:xfrm>
            <a:prstGeom prst="rect">
              <a:avLst/>
            </a:prstGeom>
            <a:noFill/>
            <a:ln>
              <a:noFill/>
            </a:ln>
          </p:spPr>
        </p:pic>
      </p:grpSp>
      <p:sp>
        <p:nvSpPr>
          <p:cNvPr id="416" name="Google Shape;416;g21005ba96c9_0_1"/>
          <p:cNvSpPr txBox="1"/>
          <p:nvPr/>
        </p:nvSpPr>
        <p:spPr>
          <a:xfrm>
            <a:off x="3811592" y="5356167"/>
            <a:ext cx="4568700" cy="8310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900"/>
              <a:buFont typeface="Arial"/>
              <a:buNone/>
            </a:pPr>
            <a:r>
              <a:rPr b="0" i="0" lang="en-US" sz="1900" u="none" cap="none" strike="noStrike">
                <a:solidFill>
                  <a:srgbClr val="666666"/>
                </a:solidFill>
                <a:latin typeface="Arial"/>
                <a:ea typeface="Arial"/>
                <a:cs typeface="Arial"/>
                <a:sym typeface="Arial"/>
              </a:rPr>
              <a:t>Chronic Absenteeism = Missing 10% of Enrolled Days</a:t>
            </a:r>
            <a:endParaRPr b="0" i="0" sz="1900" u="none" cap="none" strike="noStrike">
              <a:solidFill>
                <a:srgbClr val="666666"/>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A5C6"/>
        </a:solidFill>
      </p:bgPr>
    </p:bg>
    <p:spTree>
      <p:nvGrpSpPr>
        <p:cNvPr id="420" name="Shape 420"/>
        <p:cNvGrpSpPr/>
        <p:nvPr/>
      </p:nvGrpSpPr>
      <p:grpSpPr>
        <a:xfrm>
          <a:off x="0" y="0"/>
          <a:ext cx="0" cy="0"/>
          <a:chOff x="0" y="0"/>
          <a:chExt cx="0" cy="0"/>
        </a:xfrm>
      </p:grpSpPr>
      <p:sp>
        <p:nvSpPr>
          <p:cNvPr id="421" name="Google Shape;421;g2098b78228c_1_213"/>
          <p:cNvSpPr txBox="1"/>
          <p:nvPr>
            <p:ph type="title"/>
          </p:nvPr>
        </p:nvSpPr>
        <p:spPr>
          <a:xfrm>
            <a:off x="1290823" y="843919"/>
            <a:ext cx="3616800" cy="4376700"/>
          </a:xfrm>
          <a:prstGeom prst="rect">
            <a:avLst/>
          </a:prstGeom>
          <a:noFill/>
          <a:ln>
            <a:noFill/>
          </a:ln>
          <a:effectLst>
            <a:outerShdw blurRad="50800" rotWithShape="0" algn="tl" dir="2700000" dist="38100">
              <a:schemeClr val="accent5">
                <a:alpha val="40000"/>
              </a:schemeClr>
            </a:outerShdw>
          </a:effectLst>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2800"/>
              <a:buFont typeface="Arial"/>
              <a:buNone/>
            </a:pPr>
            <a:r>
              <a:rPr b="1" lang="en-US" sz="2800">
                <a:solidFill>
                  <a:srgbClr val="00A2C6"/>
                </a:solidFill>
                <a:latin typeface="Arial"/>
                <a:ea typeface="Arial"/>
                <a:cs typeface="Arial"/>
                <a:sym typeface="Arial"/>
              </a:rPr>
              <a:t>Academic Consequences of Chronic Absenteeism</a:t>
            </a:r>
            <a:endParaRPr>
              <a:solidFill>
                <a:srgbClr val="00A2C6"/>
              </a:solidFill>
            </a:endParaRPr>
          </a:p>
        </p:txBody>
      </p:sp>
      <p:sp>
        <p:nvSpPr>
          <p:cNvPr id="422" name="Google Shape;422;g2098b78228c_1_213"/>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3" name="Google Shape;423;g2098b78228c_1_213"/>
          <p:cNvSpPr/>
          <p:nvPr/>
        </p:nvSpPr>
        <p:spPr>
          <a:xfrm>
            <a:off x="5192608" y="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4" name="Google Shape;424;g2098b78228c_1_213"/>
          <p:cNvSpPr txBox="1"/>
          <p:nvPr/>
        </p:nvSpPr>
        <p:spPr>
          <a:xfrm>
            <a:off x="5797450" y="1165525"/>
            <a:ext cx="5501700" cy="46713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2000"/>
              <a:buFont typeface="Arial"/>
              <a:buNone/>
            </a:pPr>
            <a:r>
              <a:rPr b="1" i="0" lang="en-US" sz="2000" u="none" cap="none" strike="noStrike">
                <a:solidFill>
                  <a:srgbClr val="505050"/>
                </a:solidFill>
                <a:latin typeface="Arial"/>
                <a:ea typeface="Arial"/>
                <a:cs typeface="Arial"/>
                <a:sym typeface="Arial"/>
              </a:rPr>
              <a:t>In Elementary School:</a:t>
            </a:r>
            <a:endParaRPr b="0" i="0" sz="2000" u="none" cap="none" strike="noStrike">
              <a:solidFill>
                <a:srgbClr val="000000"/>
              </a:solidFill>
              <a:latin typeface="Arial"/>
              <a:ea typeface="Arial"/>
              <a:cs typeface="Arial"/>
              <a:sym typeface="Arial"/>
            </a:endParaRPr>
          </a:p>
          <a:p>
            <a:pPr indent="-247650" lvl="0" marL="285750" marR="0" rtl="0" algn="l">
              <a:lnSpc>
                <a:spcPct val="90000"/>
              </a:lnSpc>
              <a:spcBef>
                <a:spcPts val="600"/>
              </a:spcBef>
              <a:spcAft>
                <a:spcPts val="0"/>
              </a:spcAft>
              <a:buClr>
                <a:srgbClr val="505050"/>
              </a:buClr>
              <a:buSzPts val="2000"/>
              <a:buFont typeface="Arial"/>
              <a:buChar char="•"/>
            </a:pPr>
            <a:r>
              <a:rPr b="0" i="0" lang="en-US" sz="2000" u="none" cap="none" strike="noStrike">
                <a:solidFill>
                  <a:srgbClr val="505050"/>
                </a:solidFill>
                <a:latin typeface="Arial"/>
                <a:ea typeface="Arial"/>
                <a:cs typeface="Arial"/>
                <a:sym typeface="Arial"/>
              </a:rPr>
              <a:t>Weaker development of social skills</a:t>
            </a:r>
            <a:endParaRPr b="0" i="0" sz="2000" u="none" cap="none" strike="noStrike">
              <a:solidFill>
                <a:srgbClr val="000000"/>
              </a:solidFill>
              <a:latin typeface="Arial"/>
              <a:ea typeface="Arial"/>
              <a:cs typeface="Arial"/>
              <a:sym typeface="Arial"/>
            </a:endParaRPr>
          </a:p>
          <a:p>
            <a:pPr indent="-247650" lvl="0" marL="285750" marR="0" rtl="0" algn="l">
              <a:lnSpc>
                <a:spcPct val="90000"/>
              </a:lnSpc>
              <a:spcBef>
                <a:spcPts val="600"/>
              </a:spcBef>
              <a:spcAft>
                <a:spcPts val="0"/>
              </a:spcAft>
              <a:buClr>
                <a:srgbClr val="505050"/>
              </a:buClr>
              <a:buSzPts val="2000"/>
              <a:buFont typeface="Arial"/>
              <a:buChar char="•"/>
            </a:pPr>
            <a:r>
              <a:rPr b="0" i="0" lang="en-US" sz="2000" u="none" cap="none" strike="noStrike">
                <a:solidFill>
                  <a:srgbClr val="505050"/>
                </a:solidFill>
                <a:latin typeface="Arial"/>
                <a:ea typeface="Arial"/>
                <a:cs typeface="Arial"/>
                <a:sym typeface="Arial"/>
              </a:rPr>
              <a:t>Less likely to read well by 3</a:t>
            </a:r>
            <a:r>
              <a:rPr b="0" baseline="30000" i="0" lang="en-US" sz="2000" u="none" cap="none" strike="noStrike">
                <a:solidFill>
                  <a:srgbClr val="505050"/>
                </a:solidFill>
                <a:latin typeface="Arial"/>
                <a:ea typeface="Arial"/>
                <a:cs typeface="Arial"/>
                <a:sym typeface="Arial"/>
              </a:rPr>
              <a:t>rd</a:t>
            </a:r>
            <a:r>
              <a:rPr b="0" i="0" lang="en-US" sz="2000" u="none" cap="none" strike="noStrike">
                <a:solidFill>
                  <a:srgbClr val="505050"/>
                </a:solidFill>
                <a:latin typeface="Arial"/>
                <a:ea typeface="Arial"/>
                <a:cs typeface="Arial"/>
                <a:sym typeface="Arial"/>
              </a:rPr>
              <a:t> grade</a:t>
            </a:r>
            <a:endParaRPr b="0" i="0" sz="2000" u="none" cap="none" strike="noStrike">
              <a:solidFill>
                <a:srgbClr val="000000"/>
              </a:solidFill>
              <a:latin typeface="Arial"/>
              <a:ea typeface="Arial"/>
              <a:cs typeface="Arial"/>
              <a:sym typeface="Arial"/>
            </a:endParaRPr>
          </a:p>
          <a:p>
            <a:pPr indent="-247650" lvl="0" marL="285750" marR="0" rtl="0" algn="l">
              <a:lnSpc>
                <a:spcPct val="90000"/>
              </a:lnSpc>
              <a:spcBef>
                <a:spcPts val="600"/>
              </a:spcBef>
              <a:spcAft>
                <a:spcPts val="0"/>
              </a:spcAft>
              <a:buClr>
                <a:srgbClr val="505050"/>
              </a:buClr>
              <a:buSzPts val="2000"/>
              <a:buFont typeface="Arial"/>
              <a:buChar char="•"/>
            </a:pPr>
            <a:r>
              <a:rPr b="0" i="0" lang="en-US" sz="2000" u="none" cap="none" strike="noStrike">
                <a:solidFill>
                  <a:srgbClr val="505050"/>
                </a:solidFill>
                <a:latin typeface="Arial"/>
                <a:ea typeface="Arial"/>
                <a:cs typeface="Arial"/>
                <a:sym typeface="Arial"/>
              </a:rPr>
              <a:t>More likely to be retained</a:t>
            </a:r>
            <a:endParaRPr b="0" i="0" sz="2000" u="none" cap="none" strike="noStrike">
              <a:solidFill>
                <a:srgbClr val="000000"/>
              </a:solidFill>
              <a:latin typeface="Arial"/>
              <a:ea typeface="Arial"/>
              <a:cs typeface="Arial"/>
              <a:sym typeface="Arial"/>
            </a:endParaRPr>
          </a:p>
          <a:p>
            <a:pPr indent="107950" lvl="0" marL="0" marR="0" rtl="0" algn="l">
              <a:lnSpc>
                <a:spcPct val="90000"/>
              </a:lnSpc>
              <a:spcBef>
                <a:spcPts val="600"/>
              </a:spcBef>
              <a:spcAft>
                <a:spcPts val="0"/>
              </a:spcAft>
              <a:buClr>
                <a:schemeClr val="lt1"/>
              </a:buClr>
              <a:buSzPts val="1700"/>
              <a:buFont typeface="Arial"/>
              <a:buNone/>
            </a:pPr>
            <a:r>
              <a:t/>
            </a:r>
            <a:endParaRPr b="0" i="0" sz="2000" u="none" cap="none" strike="noStrike">
              <a:solidFill>
                <a:srgbClr val="505050"/>
              </a:solidFill>
              <a:latin typeface="Arial"/>
              <a:ea typeface="Arial"/>
              <a:cs typeface="Arial"/>
              <a:sym typeface="Arial"/>
            </a:endParaRPr>
          </a:p>
          <a:p>
            <a:pPr indent="0" lvl="0" marL="0" marR="0" rtl="0" algn="l">
              <a:lnSpc>
                <a:spcPct val="90000"/>
              </a:lnSpc>
              <a:spcBef>
                <a:spcPts val="600"/>
              </a:spcBef>
              <a:spcAft>
                <a:spcPts val="0"/>
              </a:spcAft>
              <a:buClr>
                <a:srgbClr val="000000"/>
              </a:buClr>
              <a:buSzPts val="2000"/>
              <a:buFont typeface="Arial"/>
              <a:buNone/>
            </a:pPr>
            <a:r>
              <a:rPr b="1" i="0" lang="en-US" sz="2000" u="none" cap="none" strike="noStrike">
                <a:solidFill>
                  <a:srgbClr val="505050"/>
                </a:solidFill>
                <a:latin typeface="Arial"/>
                <a:ea typeface="Arial"/>
                <a:cs typeface="Arial"/>
                <a:sym typeface="Arial"/>
              </a:rPr>
              <a:t>In Middle School</a:t>
            </a:r>
            <a:endParaRPr b="0" i="0" sz="2000" u="none" cap="none" strike="noStrike">
              <a:solidFill>
                <a:srgbClr val="000000"/>
              </a:solidFill>
              <a:latin typeface="Arial"/>
              <a:ea typeface="Arial"/>
              <a:cs typeface="Arial"/>
              <a:sym typeface="Arial"/>
            </a:endParaRPr>
          </a:p>
          <a:p>
            <a:pPr indent="-247650" lvl="0" marL="285750" marR="0" rtl="0" algn="l">
              <a:lnSpc>
                <a:spcPct val="90000"/>
              </a:lnSpc>
              <a:spcBef>
                <a:spcPts val="600"/>
              </a:spcBef>
              <a:spcAft>
                <a:spcPts val="0"/>
              </a:spcAft>
              <a:buClr>
                <a:srgbClr val="505050"/>
              </a:buClr>
              <a:buSzPts val="2000"/>
              <a:buFont typeface="Arial"/>
              <a:buChar char="•"/>
            </a:pPr>
            <a:r>
              <a:rPr b="0" i="0" lang="en-US" sz="2000" u="none" cap="none" strike="noStrike">
                <a:solidFill>
                  <a:srgbClr val="505050"/>
                </a:solidFill>
                <a:latin typeface="Arial"/>
                <a:ea typeface="Arial"/>
                <a:cs typeface="Arial"/>
                <a:sym typeface="Arial"/>
              </a:rPr>
              <a:t>Lower grades and test scores</a:t>
            </a:r>
            <a:endParaRPr b="0" i="0" sz="2000" u="none" cap="none" strike="noStrike">
              <a:solidFill>
                <a:srgbClr val="000000"/>
              </a:solidFill>
              <a:latin typeface="Arial"/>
              <a:ea typeface="Arial"/>
              <a:cs typeface="Arial"/>
              <a:sym typeface="Arial"/>
            </a:endParaRPr>
          </a:p>
          <a:p>
            <a:pPr indent="-247650" lvl="0" marL="285750" marR="0" rtl="0" algn="l">
              <a:lnSpc>
                <a:spcPct val="90000"/>
              </a:lnSpc>
              <a:spcBef>
                <a:spcPts val="600"/>
              </a:spcBef>
              <a:spcAft>
                <a:spcPts val="0"/>
              </a:spcAft>
              <a:buClr>
                <a:srgbClr val="505050"/>
              </a:buClr>
              <a:buSzPts val="2000"/>
              <a:buFont typeface="Arial"/>
              <a:buChar char="•"/>
            </a:pPr>
            <a:r>
              <a:rPr b="0" i="0" lang="en-US" sz="2000" u="none" cap="none" strike="noStrike">
                <a:solidFill>
                  <a:srgbClr val="505050"/>
                </a:solidFill>
                <a:latin typeface="Arial"/>
                <a:ea typeface="Arial"/>
                <a:cs typeface="Arial"/>
                <a:sym typeface="Arial"/>
              </a:rPr>
              <a:t>A warning sign that students will eventually drop out</a:t>
            </a:r>
            <a:endParaRPr b="0" i="0" sz="2000" u="none" cap="none" strike="noStrike">
              <a:solidFill>
                <a:srgbClr val="000000"/>
              </a:solidFill>
              <a:latin typeface="Arial"/>
              <a:ea typeface="Arial"/>
              <a:cs typeface="Arial"/>
              <a:sym typeface="Arial"/>
            </a:endParaRPr>
          </a:p>
          <a:p>
            <a:pPr indent="-120650" lvl="0" marL="285750" marR="0" rtl="0" algn="l">
              <a:lnSpc>
                <a:spcPct val="90000"/>
              </a:lnSpc>
              <a:spcBef>
                <a:spcPts val="600"/>
              </a:spcBef>
              <a:spcAft>
                <a:spcPts val="0"/>
              </a:spcAft>
              <a:buClr>
                <a:schemeClr val="lt1"/>
              </a:buClr>
              <a:buSzPts val="1700"/>
              <a:buFont typeface="Arial"/>
              <a:buNone/>
            </a:pPr>
            <a:r>
              <a:t/>
            </a:r>
            <a:endParaRPr b="0" i="0" sz="2000" u="none" cap="none" strike="noStrike">
              <a:solidFill>
                <a:srgbClr val="505050"/>
              </a:solidFill>
              <a:latin typeface="Arial"/>
              <a:ea typeface="Arial"/>
              <a:cs typeface="Arial"/>
              <a:sym typeface="Arial"/>
            </a:endParaRPr>
          </a:p>
          <a:p>
            <a:pPr indent="0" lvl="0" marL="0" marR="0" rtl="0" algn="l">
              <a:lnSpc>
                <a:spcPct val="90000"/>
              </a:lnSpc>
              <a:spcBef>
                <a:spcPts val="600"/>
              </a:spcBef>
              <a:spcAft>
                <a:spcPts val="0"/>
              </a:spcAft>
              <a:buClr>
                <a:srgbClr val="000000"/>
              </a:buClr>
              <a:buSzPts val="2000"/>
              <a:buFont typeface="Arial"/>
              <a:buNone/>
            </a:pPr>
            <a:r>
              <a:rPr b="1" i="0" lang="en-US" sz="2000" u="none" cap="none" strike="noStrike">
                <a:solidFill>
                  <a:srgbClr val="505050"/>
                </a:solidFill>
                <a:latin typeface="Arial"/>
                <a:ea typeface="Arial"/>
                <a:cs typeface="Arial"/>
                <a:sym typeface="Arial"/>
              </a:rPr>
              <a:t>In High School</a:t>
            </a:r>
            <a:endParaRPr b="0" i="0" sz="2000" u="none" cap="none" strike="noStrike">
              <a:solidFill>
                <a:srgbClr val="000000"/>
              </a:solidFill>
              <a:latin typeface="Arial"/>
              <a:ea typeface="Arial"/>
              <a:cs typeface="Arial"/>
              <a:sym typeface="Arial"/>
            </a:endParaRPr>
          </a:p>
          <a:p>
            <a:pPr indent="-247650" lvl="0" marL="285750" marR="0" rtl="0" algn="l">
              <a:lnSpc>
                <a:spcPct val="90000"/>
              </a:lnSpc>
              <a:spcBef>
                <a:spcPts val="600"/>
              </a:spcBef>
              <a:spcAft>
                <a:spcPts val="0"/>
              </a:spcAft>
              <a:buClr>
                <a:srgbClr val="505050"/>
              </a:buClr>
              <a:buSzPts val="2000"/>
              <a:buFont typeface="Arial"/>
              <a:buChar char="•"/>
            </a:pPr>
            <a:r>
              <a:rPr b="0" i="0" lang="en-US" sz="2000" u="none" cap="none" strike="noStrike">
                <a:solidFill>
                  <a:srgbClr val="505050"/>
                </a:solidFill>
                <a:latin typeface="Arial"/>
                <a:ea typeface="Arial"/>
                <a:cs typeface="Arial"/>
                <a:sym typeface="Arial"/>
              </a:rPr>
              <a:t>Lower grades and test scores</a:t>
            </a:r>
            <a:endParaRPr b="0" i="0" sz="2000" u="none" cap="none" strike="noStrike">
              <a:solidFill>
                <a:srgbClr val="000000"/>
              </a:solidFill>
              <a:latin typeface="Arial"/>
              <a:ea typeface="Arial"/>
              <a:cs typeface="Arial"/>
              <a:sym typeface="Arial"/>
            </a:endParaRPr>
          </a:p>
          <a:p>
            <a:pPr indent="-247650" lvl="0" marL="285750" marR="0" rtl="0" algn="l">
              <a:lnSpc>
                <a:spcPct val="90000"/>
              </a:lnSpc>
              <a:spcBef>
                <a:spcPts val="600"/>
              </a:spcBef>
              <a:spcAft>
                <a:spcPts val="0"/>
              </a:spcAft>
              <a:buClr>
                <a:srgbClr val="505050"/>
              </a:buClr>
              <a:buSzPts val="2000"/>
              <a:buFont typeface="Arial"/>
              <a:buChar char="•"/>
            </a:pPr>
            <a:r>
              <a:rPr b="0" i="0" lang="en-US" sz="2000" u="none" cap="none" strike="noStrike">
                <a:solidFill>
                  <a:srgbClr val="505050"/>
                </a:solidFill>
                <a:latin typeface="Arial"/>
                <a:ea typeface="Arial"/>
                <a:cs typeface="Arial"/>
                <a:sym typeface="Arial"/>
              </a:rPr>
              <a:t>Lower graduation rates</a:t>
            </a:r>
            <a:endParaRPr b="0" i="0" sz="2000" u="none" cap="none" strike="noStrike">
              <a:solidFill>
                <a:srgbClr val="000000"/>
              </a:solidFill>
              <a:latin typeface="Arial"/>
              <a:ea typeface="Arial"/>
              <a:cs typeface="Arial"/>
              <a:sym typeface="Arial"/>
            </a:endParaRPr>
          </a:p>
          <a:p>
            <a:pPr indent="-247650" lvl="0" marL="285750" marR="0" rtl="0" algn="l">
              <a:lnSpc>
                <a:spcPct val="90000"/>
              </a:lnSpc>
              <a:spcBef>
                <a:spcPts val="600"/>
              </a:spcBef>
              <a:spcAft>
                <a:spcPts val="0"/>
              </a:spcAft>
              <a:buClr>
                <a:srgbClr val="505050"/>
              </a:buClr>
              <a:buSzPts val="2000"/>
              <a:buFont typeface="Arial"/>
              <a:buChar char="•"/>
            </a:pPr>
            <a:r>
              <a:rPr b="0" i="0" lang="en-US" sz="2000" u="none" cap="none" strike="noStrike">
                <a:solidFill>
                  <a:srgbClr val="505050"/>
                </a:solidFill>
                <a:latin typeface="Arial"/>
                <a:ea typeface="Arial"/>
                <a:cs typeface="Arial"/>
                <a:sym typeface="Arial"/>
              </a:rPr>
              <a:t>Lower rates of college enrollment &amp; completion</a:t>
            </a:r>
            <a:endParaRPr b="0" i="0" sz="2000" u="none" cap="none" strike="noStrike">
              <a:solidFill>
                <a:srgbClr val="000000"/>
              </a:solidFill>
              <a:latin typeface="Arial"/>
              <a:ea typeface="Arial"/>
              <a:cs typeface="Arial"/>
              <a:sym typeface="Arial"/>
            </a:endParaRPr>
          </a:p>
          <a:p>
            <a:pPr indent="-120650" lvl="0" marL="285750" marR="0" rtl="0" algn="l">
              <a:lnSpc>
                <a:spcPct val="90000"/>
              </a:lnSpc>
              <a:spcBef>
                <a:spcPts val="600"/>
              </a:spcBef>
              <a:spcAft>
                <a:spcPts val="0"/>
              </a:spcAft>
              <a:buClr>
                <a:schemeClr val="lt1"/>
              </a:buClr>
              <a:buSzPts val="1700"/>
              <a:buFont typeface="Arial"/>
              <a:buNone/>
            </a:pPr>
            <a:r>
              <a:t/>
            </a:r>
            <a:endParaRPr b="0" i="0" sz="17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g26431fd2476_0_6"/>
          <p:cNvSpPr txBox="1"/>
          <p:nvPr/>
        </p:nvSpPr>
        <p:spPr>
          <a:xfrm>
            <a:off x="838192" y="1629483"/>
            <a:ext cx="10302900" cy="3259200"/>
          </a:xfrm>
          <a:prstGeom prst="rect">
            <a:avLst/>
          </a:prstGeom>
          <a:noFill/>
          <a:ln>
            <a:noFill/>
          </a:ln>
        </p:spPr>
        <p:txBody>
          <a:bodyPr anchorCtr="0" anchor="t" bIns="121900" lIns="121900" spcFirstLastPara="1" rIns="121900" wrap="square" tIns="121900">
            <a:spAutoFit/>
          </a:bodyPr>
          <a:lstStyle/>
          <a:p>
            <a:pPr indent="-488950" lvl="0" marL="1219200" marR="0" rtl="0" algn="l">
              <a:lnSpc>
                <a:spcPct val="115000"/>
              </a:lnSpc>
              <a:spcBef>
                <a:spcPts val="0"/>
              </a:spcBef>
              <a:spcAft>
                <a:spcPts val="0"/>
              </a:spcAft>
              <a:buClr>
                <a:schemeClr val="dk2"/>
              </a:buClr>
              <a:buSzPts val="2900"/>
              <a:buFont typeface="Arial"/>
              <a:buAutoNum type="arabicPeriod"/>
            </a:pPr>
            <a:r>
              <a:rPr b="0" i="0" lang="en-US" sz="2900" u="none" cap="none" strike="noStrike">
                <a:solidFill>
                  <a:schemeClr val="dk2"/>
                </a:solidFill>
                <a:latin typeface="Arial"/>
                <a:ea typeface="Arial"/>
                <a:cs typeface="Arial"/>
                <a:sym typeface="Arial"/>
              </a:rPr>
              <a:t>EveryDay Labs Background</a:t>
            </a:r>
            <a:endParaRPr b="0" i="0" sz="2900" u="none" cap="none" strike="noStrike">
              <a:solidFill>
                <a:schemeClr val="dk2"/>
              </a:solidFill>
              <a:latin typeface="Arial"/>
              <a:ea typeface="Arial"/>
              <a:cs typeface="Arial"/>
              <a:sym typeface="Arial"/>
            </a:endParaRPr>
          </a:p>
          <a:p>
            <a:pPr indent="-488950" lvl="0" marL="1219200" marR="0" rtl="0" algn="l">
              <a:lnSpc>
                <a:spcPct val="115000"/>
              </a:lnSpc>
              <a:spcBef>
                <a:spcPts val="0"/>
              </a:spcBef>
              <a:spcAft>
                <a:spcPts val="0"/>
              </a:spcAft>
              <a:buClr>
                <a:schemeClr val="dk2"/>
              </a:buClr>
              <a:buSzPts val="2900"/>
              <a:buFont typeface="Arial"/>
              <a:buAutoNum type="arabicPeriod"/>
            </a:pPr>
            <a:r>
              <a:rPr b="0" i="0" lang="en-US" sz="2900" u="none" cap="none" strike="noStrike">
                <a:solidFill>
                  <a:schemeClr val="dk2"/>
                </a:solidFill>
                <a:latin typeface="Arial"/>
                <a:ea typeface="Arial"/>
                <a:cs typeface="Arial"/>
                <a:sym typeface="Arial"/>
              </a:rPr>
              <a:t>Program Overview - What to Expect </a:t>
            </a:r>
            <a:endParaRPr b="0" i="0" sz="2900" u="none" cap="none" strike="noStrike">
              <a:solidFill>
                <a:schemeClr val="dk2"/>
              </a:solidFill>
              <a:latin typeface="Arial"/>
              <a:ea typeface="Arial"/>
              <a:cs typeface="Arial"/>
              <a:sym typeface="Arial"/>
            </a:endParaRPr>
          </a:p>
          <a:p>
            <a:pPr indent="-488950" lvl="0" marL="1219200" marR="0" rtl="0" algn="l">
              <a:lnSpc>
                <a:spcPct val="115000"/>
              </a:lnSpc>
              <a:spcBef>
                <a:spcPts val="0"/>
              </a:spcBef>
              <a:spcAft>
                <a:spcPts val="0"/>
              </a:spcAft>
              <a:buClr>
                <a:schemeClr val="dk2"/>
              </a:buClr>
              <a:buSzPts val="2900"/>
              <a:buFont typeface="Arial"/>
              <a:buAutoNum type="arabicPeriod"/>
            </a:pPr>
            <a:r>
              <a:rPr b="0" i="0" lang="en-US" sz="2900" u="none" cap="none" strike="noStrike">
                <a:solidFill>
                  <a:schemeClr val="dk2"/>
                </a:solidFill>
                <a:latin typeface="Arial"/>
                <a:ea typeface="Arial"/>
                <a:cs typeface="Arial"/>
                <a:sym typeface="Arial"/>
              </a:rPr>
              <a:t>Review Self Assessment &amp; Action Planning</a:t>
            </a:r>
            <a:endParaRPr b="0" i="0" sz="2900" u="none" cap="none" strike="noStrike">
              <a:solidFill>
                <a:schemeClr val="dk2"/>
              </a:solidFill>
              <a:latin typeface="Arial"/>
              <a:ea typeface="Arial"/>
              <a:cs typeface="Arial"/>
              <a:sym typeface="Arial"/>
            </a:endParaRPr>
          </a:p>
          <a:p>
            <a:pPr indent="-488950" lvl="0" marL="1219200" marR="0" rtl="0" algn="l">
              <a:lnSpc>
                <a:spcPct val="115000"/>
              </a:lnSpc>
              <a:spcBef>
                <a:spcPts val="0"/>
              </a:spcBef>
              <a:spcAft>
                <a:spcPts val="0"/>
              </a:spcAft>
              <a:buClr>
                <a:schemeClr val="dk2"/>
              </a:buClr>
              <a:buSzPts val="2900"/>
              <a:buFont typeface="Arial"/>
              <a:buAutoNum type="arabicPeriod"/>
            </a:pPr>
            <a:r>
              <a:rPr b="0" i="0" lang="en-US" sz="2900" u="none" cap="none" strike="noStrike">
                <a:solidFill>
                  <a:schemeClr val="dk2"/>
                </a:solidFill>
                <a:latin typeface="Arial"/>
                <a:ea typeface="Arial"/>
                <a:cs typeface="Arial"/>
                <a:sym typeface="Arial"/>
              </a:rPr>
              <a:t>Break </a:t>
            </a:r>
            <a:endParaRPr b="0" i="0" sz="2900" u="none" cap="none" strike="noStrike">
              <a:solidFill>
                <a:schemeClr val="dk2"/>
              </a:solidFill>
              <a:latin typeface="Arial"/>
              <a:ea typeface="Arial"/>
              <a:cs typeface="Arial"/>
              <a:sym typeface="Arial"/>
            </a:endParaRPr>
          </a:p>
          <a:p>
            <a:pPr indent="-488950" lvl="0" marL="1219200" marR="0" rtl="0" algn="l">
              <a:lnSpc>
                <a:spcPct val="115000"/>
              </a:lnSpc>
              <a:spcBef>
                <a:spcPts val="0"/>
              </a:spcBef>
              <a:spcAft>
                <a:spcPts val="0"/>
              </a:spcAft>
              <a:buClr>
                <a:schemeClr val="dk2"/>
              </a:buClr>
              <a:buSzPts val="2900"/>
              <a:buFont typeface="Arial"/>
              <a:buAutoNum type="arabicPeriod"/>
            </a:pPr>
            <a:r>
              <a:rPr b="0" i="0" lang="en-US" sz="2900" u="none" cap="none" strike="noStrike">
                <a:solidFill>
                  <a:schemeClr val="dk2"/>
                </a:solidFill>
                <a:latin typeface="Arial"/>
                <a:ea typeface="Arial"/>
                <a:cs typeface="Arial"/>
                <a:sym typeface="Arial"/>
              </a:rPr>
              <a:t>EveryDay Pro - Attendance Dashboard Intro</a:t>
            </a:r>
            <a:endParaRPr b="0" i="0" sz="2900" u="none" cap="none" strike="noStrike">
              <a:solidFill>
                <a:schemeClr val="dk2"/>
              </a:solidFill>
              <a:latin typeface="Arial"/>
              <a:ea typeface="Arial"/>
              <a:cs typeface="Arial"/>
              <a:sym typeface="Arial"/>
            </a:endParaRPr>
          </a:p>
          <a:p>
            <a:pPr indent="-488950" lvl="0" marL="1219200" marR="0" rtl="0" algn="l">
              <a:lnSpc>
                <a:spcPct val="115000"/>
              </a:lnSpc>
              <a:spcBef>
                <a:spcPts val="0"/>
              </a:spcBef>
              <a:spcAft>
                <a:spcPts val="0"/>
              </a:spcAft>
              <a:buClr>
                <a:schemeClr val="dk2"/>
              </a:buClr>
              <a:buSzPts val="2900"/>
              <a:buFont typeface="Arial"/>
              <a:buAutoNum type="arabicPeriod"/>
            </a:pPr>
            <a:r>
              <a:rPr b="0" i="0" lang="en-US" sz="2900" u="none" cap="none" strike="noStrike">
                <a:solidFill>
                  <a:schemeClr val="dk2"/>
                </a:solidFill>
                <a:latin typeface="Arial"/>
                <a:ea typeface="Arial"/>
                <a:cs typeface="Arial"/>
                <a:sym typeface="Arial"/>
              </a:rPr>
              <a:t>Creating High Quality Intervention Groups </a:t>
            </a:r>
            <a:endParaRPr b="0" i="0" sz="2900" u="none" cap="none" strike="noStrike">
              <a:solidFill>
                <a:schemeClr val="dk2"/>
              </a:solidFill>
              <a:latin typeface="Arial"/>
              <a:ea typeface="Arial"/>
              <a:cs typeface="Arial"/>
              <a:sym typeface="Arial"/>
            </a:endParaRPr>
          </a:p>
        </p:txBody>
      </p:sp>
      <p:sp>
        <p:nvSpPr>
          <p:cNvPr id="239" name="Google Shape;239;g26431fd2476_0_6"/>
          <p:cNvSpPr txBox="1"/>
          <p:nvPr>
            <p:ph type="title"/>
          </p:nvPr>
        </p:nvSpPr>
        <p:spPr>
          <a:xfrm>
            <a:off x="838200" y="379700"/>
            <a:ext cx="10515600" cy="1325700"/>
          </a:xfrm>
          <a:prstGeom prst="rect">
            <a:avLst/>
          </a:prstGeom>
          <a:noFill/>
          <a:ln>
            <a:noFill/>
          </a:ln>
        </p:spPr>
        <p:txBody>
          <a:bodyPr anchorCtr="0" anchor="b" bIns="121900" lIns="121900" spcFirstLastPara="1" rIns="121900" wrap="square" tIns="121900">
            <a:normAutofit/>
          </a:bodyPr>
          <a:lstStyle/>
          <a:p>
            <a:pPr indent="0" lvl="0" marL="0" rtl="0" algn="l">
              <a:lnSpc>
                <a:spcPct val="100000"/>
              </a:lnSpc>
              <a:spcBef>
                <a:spcPts val="0"/>
              </a:spcBef>
              <a:spcAft>
                <a:spcPts val="0"/>
              </a:spcAft>
              <a:buSzPts val="4800"/>
              <a:buNone/>
            </a:pPr>
            <a:r>
              <a:rPr lang="en-US" sz="4000">
                <a:solidFill>
                  <a:srgbClr val="505050"/>
                </a:solidFill>
              </a:rPr>
              <a:t>Agenda</a:t>
            </a:r>
            <a:endParaRPr b="1" sz="4000">
              <a:solidFill>
                <a:srgbClr val="505050"/>
              </a:solidFill>
            </a:endParaRPr>
          </a:p>
        </p:txBody>
      </p:sp>
      <p:pic>
        <p:nvPicPr>
          <p:cNvPr id="240" name="Google Shape;240;g26431fd2476_0_6"/>
          <p:cNvPicPr preferRelativeResize="0"/>
          <p:nvPr/>
        </p:nvPicPr>
        <p:blipFill rotWithShape="1">
          <a:blip r:embed="rId3">
            <a:alphaModFix/>
          </a:blip>
          <a:srcRect b="0" l="0" r="0" t="0"/>
          <a:stretch/>
        </p:blipFill>
        <p:spPr>
          <a:xfrm>
            <a:off x="9260278" y="4240333"/>
            <a:ext cx="2098993" cy="176593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g255517fc90a_0_517"/>
          <p:cNvSpPr txBox="1"/>
          <p:nvPr>
            <p:ph type="title"/>
          </p:nvPr>
        </p:nvSpPr>
        <p:spPr>
          <a:xfrm>
            <a:off x="839805" y="777700"/>
            <a:ext cx="10914900" cy="1281600"/>
          </a:xfrm>
          <a:prstGeom prst="rect">
            <a:avLst/>
          </a:prstGeom>
          <a:noFill/>
          <a:ln>
            <a:noFill/>
          </a:ln>
          <a:effectLst>
            <a:outerShdw blurRad="50800" rotWithShape="0" algn="tl" dir="2700000" dist="38100">
              <a:schemeClr val="accent5">
                <a:alpha val="40000"/>
              </a:schemeClr>
            </a:outerShdw>
          </a:effectLst>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accent1"/>
              </a:buClr>
              <a:buSzPts val="4400"/>
              <a:buFont typeface="Arial"/>
              <a:buNone/>
            </a:pPr>
            <a:r>
              <a:rPr lang="en-US" sz="4400"/>
              <a:t>The Impact on Student &amp; School Success</a:t>
            </a:r>
            <a:endParaRPr/>
          </a:p>
        </p:txBody>
      </p:sp>
      <p:graphicFrame>
        <p:nvGraphicFramePr>
          <p:cNvPr id="431" name="Google Shape;431;g255517fc90a_0_517"/>
          <p:cNvGraphicFramePr/>
          <p:nvPr/>
        </p:nvGraphicFramePr>
        <p:xfrm>
          <a:off x="1317466" y="2301240"/>
          <a:ext cx="3000000" cy="3000000"/>
        </p:xfrm>
        <a:graphic>
          <a:graphicData uri="http://schemas.openxmlformats.org/drawingml/2006/table">
            <a:tbl>
              <a:tblPr bandRow="1" firstRow="1">
                <a:noFill/>
                <a:tableStyleId>{8AB0FDA5-8D68-48E7-AA12-5B3FA48073A2}</a:tableStyleId>
              </a:tblPr>
              <a:tblGrid>
                <a:gridCol w="3185700"/>
                <a:gridCol w="3185700"/>
                <a:gridCol w="3185700"/>
              </a:tblGrid>
              <a:tr h="533400">
                <a:tc>
                  <a:txBody>
                    <a:bodyPr/>
                    <a:lstStyle/>
                    <a:p>
                      <a:pPr indent="0" lvl="0" marL="0" marR="0" rtl="0" algn="ctr">
                        <a:lnSpc>
                          <a:spcPct val="100000"/>
                        </a:lnSpc>
                        <a:spcBef>
                          <a:spcPts val="0"/>
                        </a:spcBef>
                        <a:spcAft>
                          <a:spcPts val="0"/>
                        </a:spcAft>
                        <a:buClr>
                          <a:srgbClr val="000000"/>
                        </a:buClr>
                        <a:buSzPts val="1900"/>
                        <a:buFont typeface="Arial"/>
                        <a:buNone/>
                      </a:pPr>
                      <a:r>
                        <a:rPr lang="en-US" sz="1900" u="none" cap="none" strike="noStrike"/>
                        <a:t>Attendance Band</a:t>
                      </a:r>
                      <a:endParaRPr sz="1500" u="none" cap="none" strike="noStrike"/>
                    </a:p>
                  </a:txBody>
                  <a:tcPr marT="45725" marB="45725" marR="91475" marL="91475" anchor="ctr">
                    <a:gradFill>
                      <a:gsLst>
                        <a:gs pos="0">
                          <a:srgbClr val="FFCD71"/>
                        </a:gs>
                        <a:gs pos="55000">
                          <a:srgbClr val="FFAC00"/>
                        </a:gs>
                        <a:gs pos="100000">
                          <a:srgbClr val="EAA11D"/>
                        </a:gs>
                      </a:gsLst>
                      <a:lin ang="2700006" scaled="0"/>
                    </a:gradFill>
                  </a:tcPr>
                </a:tc>
                <a:tc>
                  <a:txBody>
                    <a:bodyPr/>
                    <a:lstStyle/>
                    <a:p>
                      <a:pPr indent="0" lvl="0" marL="0" marR="0" rtl="0" algn="ctr">
                        <a:lnSpc>
                          <a:spcPct val="100000"/>
                        </a:lnSpc>
                        <a:spcBef>
                          <a:spcPts val="0"/>
                        </a:spcBef>
                        <a:spcAft>
                          <a:spcPts val="0"/>
                        </a:spcAft>
                        <a:buClr>
                          <a:schemeClr val="lt1"/>
                        </a:buClr>
                        <a:buSzPts val="1900"/>
                        <a:buFont typeface="Arial"/>
                        <a:buNone/>
                      </a:pPr>
                      <a:r>
                        <a:rPr b="1" lang="en-US" sz="1900" u="none" cap="none" strike="noStrike">
                          <a:solidFill>
                            <a:schemeClr val="lt1"/>
                          </a:solidFill>
                          <a:latin typeface="Arial"/>
                          <a:ea typeface="Arial"/>
                          <a:cs typeface="Arial"/>
                          <a:sym typeface="Arial"/>
                        </a:rPr>
                        <a:t>Avg. Percentile Reading</a:t>
                      </a:r>
                      <a:endParaRPr sz="1900" u="none" cap="none" strike="noStrike"/>
                    </a:p>
                  </a:txBody>
                  <a:tcPr marT="45725" marB="45725" marR="91475" marL="91475" anchor="ctr">
                    <a:gradFill>
                      <a:gsLst>
                        <a:gs pos="0">
                          <a:srgbClr val="FFCD71"/>
                        </a:gs>
                        <a:gs pos="55000">
                          <a:srgbClr val="FFAC00"/>
                        </a:gs>
                        <a:gs pos="100000">
                          <a:srgbClr val="EAA11D"/>
                        </a:gs>
                      </a:gsLst>
                      <a:lin ang="2700006" scaled="0"/>
                    </a:gradFill>
                  </a:tcPr>
                </a:tc>
                <a:tc>
                  <a:txBody>
                    <a:bodyPr/>
                    <a:lstStyle/>
                    <a:p>
                      <a:pPr indent="0" lvl="0" marL="0" marR="0" rtl="0" algn="ctr">
                        <a:lnSpc>
                          <a:spcPct val="100000"/>
                        </a:lnSpc>
                        <a:spcBef>
                          <a:spcPts val="0"/>
                        </a:spcBef>
                        <a:spcAft>
                          <a:spcPts val="0"/>
                        </a:spcAft>
                        <a:buClr>
                          <a:schemeClr val="lt1"/>
                        </a:buClr>
                        <a:buSzPts val="1900"/>
                        <a:buFont typeface="Arial"/>
                        <a:buNone/>
                      </a:pPr>
                      <a:r>
                        <a:rPr b="1" lang="en-US" sz="1900" u="none" cap="none" strike="noStrike">
                          <a:solidFill>
                            <a:schemeClr val="lt1"/>
                          </a:solidFill>
                          <a:latin typeface="Arial"/>
                          <a:ea typeface="Arial"/>
                          <a:cs typeface="Arial"/>
                          <a:sym typeface="Arial"/>
                        </a:rPr>
                        <a:t>Avg. Percentile Math</a:t>
                      </a:r>
                      <a:endParaRPr sz="1500" u="none" cap="none" strike="noStrike"/>
                    </a:p>
                  </a:txBody>
                  <a:tcPr marT="45725" marB="45725" marR="91475" marL="91475" anchor="ctr">
                    <a:gradFill>
                      <a:gsLst>
                        <a:gs pos="0">
                          <a:srgbClr val="FFCD71"/>
                        </a:gs>
                        <a:gs pos="55000">
                          <a:srgbClr val="FFAC00"/>
                        </a:gs>
                        <a:gs pos="100000">
                          <a:srgbClr val="EAA11D"/>
                        </a:gs>
                      </a:gsLst>
                      <a:lin ang="2700006" scaled="0"/>
                    </a:gradFill>
                  </a:tcPr>
                </a:tc>
              </a:tr>
              <a:tr h="624800">
                <a:tc>
                  <a:txBody>
                    <a:bodyPr/>
                    <a:lstStyle/>
                    <a:p>
                      <a:pPr indent="0" lvl="0" marL="0" marR="0" rtl="0" algn="ctr">
                        <a:lnSpc>
                          <a:spcPct val="150000"/>
                        </a:lnSpc>
                        <a:spcBef>
                          <a:spcPts val="0"/>
                        </a:spcBef>
                        <a:spcAft>
                          <a:spcPts val="0"/>
                        </a:spcAft>
                        <a:buClr>
                          <a:srgbClr val="000000"/>
                        </a:buClr>
                        <a:buSzPts val="1900"/>
                        <a:buFont typeface="Arial"/>
                        <a:buNone/>
                      </a:pPr>
                      <a:r>
                        <a:rPr lang="en-US" sz="1900" u="none" cap="none" strike="noStrike">
                          <a:solidFill>
                            <a:schemeClr val="accent6"/>
                          </a:solidFill>
                          <a:latin typeface="Arial"/>
                          <a:ea typeface="Arial"/>
                          <a:cs typeface="Arial"/>
                          <a:sym typeface="Arial"/>
                        </a:rPr>
                        <a:t>95%+ (N=16,273)</a:t>
                      </a:r>
                      <a:endParaRPr sz="1500" u="none" cap="none" strike="noStrike"/>
                    </a:p>
                  </a:txBody>
                  <a:tcPr marT="45725" marB="45725" marR="91475" marL="91475"/>
                </a:tc>
                <a:tc>
                  <a:txBody>
                    <a:bodyPr/>
                    <a:lstStyle/>
                    <a:p>
                      <a:pPr indent="0" lvl="0" marL="0" marR="0" rtl="0" algn="ctr">
                        <a:lnSpc>
                          <a:spcPct val="150000"/>
                        </a:lnSpc>
                        <a:spcBef>
                          <a:spcPts val="0"/>
                        </a:spcBef>
                        <a:spcAft>
                          <a:spcPts val="0"/>
                        </a:spcAft>
                        <a:buClr>
                          <a:srgbClr val="000000"/>
                        </a:buClr>
                        <a:buSzPts val="1900"/>
                        <a:buFont typeface="Arial"/>
                        <a:buNone/>
                      </a:pPr>
                      <a:r>
                        <a:rPr lang="en-US" sz="1900" u="none" cap="none" strike="noStrike">
                          <a:solidFill>
                            <a:schemeClr val="accent6"/>
                          </a:solidFill>
                          <a:latin typeface="Arial"/>
                          <a:ea typeface="Arial"/>
                          <a:cs typeface="Arial"/>
                          <a:sym typeface="Arial"/>
                        </a:rPr>
                        <a:t>50.3</a:t>
                      </a:r>
                      <a:endParaRPr sz="1500" u="none" cap="none" strike="noStrike"/>
                    </a:p>
                  </a:txBody>
                  <a:tcPr marT="45725" marB="45725" marR="91475" marL="91475"/>
                </a:tc>
                <a:tc>
                  <a:txBody>
                    <a:bodyPr/>
                    <a:lstStyle/>
                    <a:p>
                      <a:pPr indent="0" lvl="0" marL="0" marR="0" rtl="0" algn="ctr">
                        <a:lnSpc>
                          <a:spcPct val="150000"/>
                        </a:lnSpc>
                        <a:spcBef>
                          <a:spcPts val="0"/>
                        </a:spcBef>
                        <a:spcAft>
                          <a:spcPts val="0"/>
                        </a:spcAft>
                        <a:buClr>
                          <a:srgbClr val="000000"/>
                        </a:buClr>
                        <a:buSzPts val="1900"/>
                        <a:buFont typeface="Arial"/>
                        <a:buNone/>
                      </a:pPr>
                      <a:r>
                        <a:rPr lang="en-US" sz="1900" u="none" cap="none" strike="noStrike">
                          <a:solidFill>
                            <a:schemeClr val="accent6"/>
                          </a:solidFill>
                          <a:latin typeface="Arial"/>
                          <a:ea typeface="Arial"/>
                          <a:cs typeface="Arial"/>
                          <a:sym typeface="Arial"/>
                        </a:rPr>
                        <a:t>44.2</a:t>
                      </a:r>
                      <a:endParaRPr sz="1500" u="none" cap="none" strike="noStrike"/>
                    </a:p>
                  </a:txBody>
                  <a:tcPr marT="45725" marB="45725" marR="91475" marL="91475"/>
                </a:tc>
              </a:tr>
              <a:tr h="512575">
                <a:tc>
                  <a:txBody>
                    <a:bodyPr/>
                    <a:lstStyle/>
                    <a:p>
                      <a:pPr indent="0" lvl="0" marL="0" marR="0" rtl="0" algn="ctr">
                        <a:lnSpc>
                          <a:spcPct val="150000"/>
                        </a:lnSpc>
                        <a:spcBef>
                          <a:spcPts val="0"/>
                        </a:spcBef>
                        <a:spcAft>
                          <a:spcPts val="0"/>
                        </a:spcAft>
                        <a:buClr>
                          <a:srgbClr val="000000"/>
                        </a:buClr>
                        <a:buSzPts val="1900"/>
                        <a:buFont typeface="Arial"/>
                        <a:buNone/>
                      </a:pPr>
                      <a:r>
                        <a:rPr lang="en-US" sz="1900" u="none" cap="none" strike="noStrike">
                          <a:solidFill>
                            <a:schemeClr val="accent6"/>
                          </a:solidFill>
                          <a:latin typeface="Arial"/>
                          <a:ea typeface="Arial"/>
                          <a:cs typeface="Arial"/>
                          <a:sym typeface="Arial"/>
                        </a:rPr>
                        <a:t>90-9</a:t>
                      </a:r>
                      <a:r>
                        <a:rPr lang="en-US" sz="1900" u="none" cap="none" strike="noStrike">
                          <a:solidFill>
                            <a:schemeClr val="accent6"/>
                          </a:solidFill>
                        </a:rPr>
                        <a:t>4.9</a:t>
                      </a:r>
                      <a:r>
                        <a:rPr lang="en-US" sz="1900" u="none" cap="none" strike="noStrike">
                          <a:solidFill>
                            <a:schemeClr val="accent6"/>
                          </a:solidFill>
                          <a:latin typeface="Arial"/>
                          <a:ea typeface="Arial"/>
                          <a:cs typeface="Arial"/>
                          <a:sym typeface="Arial"/>
                        </a:rPr>
                        <a:t>% (N=2,530) </a:t>
                      </a:r>
                      <a:endParaRPr sz="1500" u="none" cap="none" strike="noStrike"/>
                    </a:p>
                  </a:txBody>
                  <a:tcPr marT="0" marB="0" marR="47625" marL="47625"/>
                </a:tc>
                <a:tc>
                  <a:txBody>
                    <a:bodyPr/>
                    <a:lstStyle/>
                    <a:p>
                      <a:pPr indent="0" lvl="0" marL="0" marR="0" rtl="0" algn="ctr">
                        <a:lnSpc>
                          <a:spcPct val="150000"/>
                        </a:lnSpc>
                        <a:spcBef>
                          <a:spcPts val="0"/>
                        </a:spcBef>
                        <a:spcAft>
                          <a:spcPts val="0"/>
                        </a:spcAft>
                        <a:buClr>
                          <a:srgbClr val="000000"/>
                        </a:buClr>
                        <a:buSzPts val="1900"/>
                        <a:buFont typeface="Arial"/>
                        <a:buNone/>
                      </a:pPr>
                      <a:r>
                        <a:rPr lang="en-US" sz="1900" u="none" cap="none" strike="noStrike">
                          <a:solidFill>
                            <a:schemeClr val="accent6"/>
                          </a:solidFill>
                          <a:latin typeface="Arial"/>
                          <a:ea typeface="Arial"/>
                          <a:cs typeface="Arial"/>
                          <a:sym typeface="Arial"/>
                        </a:rPr>
                        <a:t>38.8 </a:t>
                      </a:r>
                      <a:endParaRPr sz="1500" u="none" cap="none" strike="noStrike"/>
                    </a:p>
                  </a:txBody>
                  <a:tcPr marT="0" marB="0" marR="47625" marL="47625"/>
                </a:tc>
                <a:tc>
                  <a:txBody>
                    <a:bodyPr/>
                    <a:lstStyle/>
                    <a:p>
                      <a:pPr indent="0" lvl="0" marL="0" marR="0" rtl="0" algn="ctr">
                        <a:lnSpc>
                          <a:spcPct val="150000"/>
                        </a:lnSpc>
                        <a:spcBef>
                          <a:spcPts val="0"/>
                        </a:spcBef>
                        <a:spcAft>
                          <a:spcPts val="0"/>
                        </a:spcAft>
                        <a:buClr>
                          <a:srgbClr val="000000"/>
                        </a:buClr>
                        <a:buSzPts val="1900"/>
                        <a:buFont typeface="Arial"/>
                        <a:buNone/>
                      </a:pPr>
                      <a:r>
                        <a:rPr lang="en-US" sz="1900" u="none" cap="none" strike="noStrike">
                          <a:solidFill>
                            <a:schemeClr val="accent6"/>
                          </a:solidFill>
                          <a:latin typeface="Arial"/>
                          <a:ea typeface="Arial"/>
                          <a:cs typeface="Arial"/>
                          <a:sym typeface="Arial"/>
                        </a:rPr>
                        <a:t>32.0 </a:t>
                      </a:r>
                      <a:endParaRPr sz="1500" u="none" cap="none" strike="noStrike"/>
                    </a:p>
                  </a:txBody>
                  <a:tcPr marT="0" marB="0" marR="47625" marL="47625"/>
                </a:tc>
              </a:tr>
              <a:tr h="512575">
                <a:tc>
                  <a:txBody>
                    <a:bodyPr/>
                    <a:lstStyle/>
                    <a:p>
                      <a:pPr indent="0" lvl="0" marL="0" marR="0" rtl="0" algn="ctr">
                        <a:lnSpc>
                          <a:spcPct val="150000"/>
                        </a:lnSpc>
                        <a:spcBef>
                          <a:spcPts val="0"/>
                        </a:spcBef>
                        <a:spcAft>
                          <a:spcPts val="0"/>
                        </a:spcAft>
                        <a:buClr>
                          <a:srgbClr val="000000"/>
                        </a:buClr>
                        <a:buSzPts val="1900"/>
                        <a:buFont typeface="Arial"/>
                        <a:buNone/>
                      </a:pPr>
                      <a:r>
                        <a:rPr lang="en-US" sz="1900" u="none" cap="none" strike="noStrike">
                          <a:solidFill>
                            <a:schemeClr val="accent6"/>
                          </a:solidFill>
                          <a:latin typeface="Arial"/>
                          <a:ea typeface="Arial"/>
                          <a:cs typeface="Arial"/>
                          <a:sym typeface="Arial"/>
                        </a:rPr>
                        <a:t>85-</a:t>
                      </a:r>
                      <a:r>
                        <a:rPr lang="en-US" sz="1900" u="none" cap="none" strike="noStrike">
                          <a:solidFill>
                            <a:schemeClr val="accent6"/>
                          </a:solidFill>
                        </a:rPr>
                        <a:t>89.9</a:t>
                      </a:r>
                      <a:r>
                        <a:rPr lang="en-US" sz="1900" u="none" cap="none" strike="noStrike">
                          <a:solidFill>
                            <a:schemeClr val="accent6"/>
                          </a:solidFill>
                          <a:latin typeface="Arial"/>
                          <a:ea typeface="Arial"/>
                          <a:cs typeface="Arial"/>
                          <a:sym typeface="Arial"/>
                        </a:rPr>
                        <a:t>% (N=966) </a:t>
                      </a:r>
                      <a:endParaRPr sz="1500" u="none" cap="none" strike="noStrike"/>
                    </a:p>
                  </a:txBody>
                  <a:tcPr marT="0" marB="0" marR="47625" marL="47625"/>
                </a:tc>
                <a:tc>
                  <a:txBody>
                    <a:bodyPr/>
                    <a:lstStyle/>
                    <a:p>
                      <a:pPr indent="0" lvl="0" marL="0" marR="0" rtl="0" algn="ctr">
                        <a:lnSpc>
                          <a:spcPct val="150000"/>
                        </a:lnSpc>
                        <a:spcBef>
                          <a:spcPts val="0"/>
                        </a:spcBef>
                        <a:spcAft>
                          <a:spcPts val="0"/>
                        </a:spcAft>
                        <a:buClr>
                          <a:srgbClr val="000000"/>
                        </a:buClr>
                        <a:buSzPts val="1900"/>
                        <a:buFont typeface="Arial"/>
                        <a:buNone/>
                      </a:pPr>
                      <a:r>
                        <a:rPr lang="en-US" sz="1900" u="none" cap="none" strike="noStrike">
                          <a:solidFill>
                            <a:schemeClr val="accent6"/>
                          </a:solidFill>
                          <a:latin typeface="Arial"/>
                          <a:ea typeface="Arial"/>
                          <a:cs typeface="Arial"/>
                          <a:sym typeface="Arial"/>
                        </a:rPr>
                        <a:t>36.0 </a:t>
                      </a:r>
                      <a:endParaRPr sz="1500" u="none" cap="none" strike="noStrike"/>
                    </a:p>
                  </a:txBody>
                  <a:tcPr marT="0" marB="0" marR="47625" marL="47625"/>
                </a:tc>
                <a:tc>
                  <a:txBody>
                    <a:bodyPr/>
                    <a:lstStyle/>
                    <a:p>
                      <a:pPr indent="0" lvl="0" marL="0" marR="0" rtl="0" algn="ctr">
                        <a:lnSpc>
                          <a:spcPct val="150000"/>
                        </a:lnSpc>
                        <a:spcBef>
                          <a:spcPts val="0"/>
                        </a:spcBef>
                        <a:spcAft>
                          <a:spcPts val="0"/>
                        </a:spcAft>
                        <a:buClr>
                          <a:srgbClr val="000000"/>
                        </a:buClr>
                        <a:buSzPts val="1900"/>
                        <a:buFont typeface="Arial"/>
                        <a:buNone/>
                      </a:pPr>
                      <a:r>
                        <a:rPr lang="en-US" sz="1900" u="none" cap="none" strike="noStrike">
                          <a:solidFill>
                            <a:schemeClr val="accent6"/>
                          </a:solidFill>
                          <a:latin typeface="Arial"/>
                          <a:ea typeface="Arial"/>
                          <a:cs typeface="Arial"/>
                          <a:sym typeface="Arial"/>
                        </a:rPr>
                        <a:t>30.3 </a:t>
                      </a:r>
                      <a:endParaRPr sz="1500" u="none" cap="none" strike="noStrike"/>
                    </a:p>
                  </a:txBody>
                  <a:tcPr marT="0" marB="0" marR="47625" marL="47625"/>
                </a:tc>
              </a:tr>
              <a:tr h="512575">
                <a:tc>
                  <a:txBody>
                    <a:bodyPr/>
                    <a:lstStyle/>
                    <a:p>
                      <a:pPr indent="0" lvl="0" marL="0" marR="0" rtl="0" algn="ctr">
                        <a:lnSpc>
                          <a:spcPct val="150000"/>
                        </a:lnSpc>
                        <a:spcBef>
                          <a:spcPts val="0"/>
                        </a:spcBef>
                        <a:spcAft>
                          <a:spcPts val="0"/>
                        </a:spcAft>
                        <a:buClr>
                          <a:srgbClr val="000000"/>
                        </a:buClr>
                        <a:buSzPts val="1900"/>
                        <a:buFont typeface="Arial"/>
                        <a:buNone/>
                      </a:pPr>
                      <a:r>
                        <a:rPr lang="en-US" sz="1900" u="none" cap="none" strike="noStrike">
                          <a:solidFill>
                            <a:schemeClr val="accent6"/>
                          </a:solidFill>
                          <a:latin typeface="Arial"/>
                          <a:ea typeface="Arial"/>
                          <a:cs typeface="Arial"/>
                          <a:sym typeface="Arial"/>
                        </a:rPr>
                        <a:t>80-8</a:t>
                      </a:r>
                      <a:r>
                        <a:rPr lang="en-US" sz="1900" u="none" cap="none" strike="noStrike">
                          <a:solidFill>
                            <a:schemeClr val="accent6"/>
                          </a:solidFill>
                        </a:rPr>
                        <a:t>4.9</a:t>
                      </a:r>
                      <a:r>
                        <a:rPr lang="en-US" sz="1900" u="none" cap="none" strike="noStrike">
                          <a:solidFill>
                            <a:schemeClr val="accent6"/>
                          </a:solidFill>
                          <a:latin typeface="Arial"/>
                          <a:ea typeface="Arial"/>
                          <a:cs typeface="Arial"/>
                          <a:sym typeface="Arial"/>
                        </a:rPr>
                        <a:t>% (N=486) </a:t>
                      </a:r>
                      <a:endParaRPr sz="1500" u="none" cap="none" strike="noStrike"/>
                    </a:p>
                  </a:txBody>
                  <a:tcPr marT="0" marB="0" marR="47625" marL="47625"/>
                </a:tc>
                <a:tc>
                  <a:txBody>
                    <a:bodyPr/>
                    <a:lstStyle/>
                    <a:p>
                      <a:pPr indent="0" lvl="0" marL="0" marR="0" rtl="0" algn="ctr">
                        <a:lnSpc>
                          <a:spcPct val="150000"/>
                        </a:lnSpc>
                        <a:spcBef>
                          <a:spcPts val="0"/>
                        </a:spcBef>
                        <a:spcAft>
                          <a:spcPts val="0"/>
                        </a:spcAft>
                        <a:buClr>
                          <a:srgbClr val="000000"/>
                        </a:buClr>
                        <a:buSzPts val="1900"/>
                        <a:buFont typeface="Arial"/>
                        <a:buNone/>
                      </a:pPr>
                      <a:r>
                        <a:rPr lang="en-US" sz="1900" u="none" cap="none" strike="noStrike">
                          <a:solidFill>
                            <a:schemeClr val="accent6"/>
                          </a:solidFill>
                          <a:latin typeface="Arial"/>
                          <a:ea typeface="Arial"/>
                          <a:cs typeface="Arial"/>
                          <a:sym typeface="Arial"/>
                        </a:rPr>
                        <a:t>33.0 </a:t>
                      </a:r>
                      <a:endParaRPr sz="1500" u="none" cap="none" strike="noStrike"/>
                    </a:p>
                  </a:txBody>
                  <a:tcPr marT="0" marB="0" marR="47625" marL="47625"/>
                </a:tc>
                <a:tc>
                  <a:txBody>
                    <a:bodyPr/>
                    <a:lstStyle/>
                    <a:p>
                      <a:pPr indent="0" lvl="0" marL="0" marR="0" rtl="0" algn="ctr">
                        <a:lnSpc>
                          <a:spcPct val="150000"/>
                        </a:lnSpc>
                        <a:spcBef>
                          <a:spcPts val="0"/>
                        </a:spcBef>
                        <a:spcAft>
                          <a:spcPts val="0"/>
                        </a:spcAft>
                        <a:buClr>
                          <a:srgbClr val="000000"/>
                        </a:buClr>
                        <a:buSzPts val="1900"/>
                        <a:buFont typeface="Arial"/>
                        <a:buNone/>
                      </a:pPr>
                      <a:r>
                        <a:rPr lang="en-US" sz="1900" u="none" cap="none" strike="noStrike">
                          <a:solidFill>
                            <a:schemeClr val="accent6"/>
                          </a:solidFill>
                          <a:latin typeface="Arial"/>
                          <a:ea typeface="Arial"/>
                          <a:cs typeface="Arial"/>
                          <a:sym typeface="Arial"/>
                        </a:rPr>
                        <a:t>29.7 </a:t>
                      </a:r>
                      <a:endParaRPr sz="1500" u="none" cap="none" strike="noStrike"/>
                    </a:p>
                  </a:txBody>
                  <a:tcPr marT="0" marB="0" marR="47625" marL="47625"/>
                </a:tc>
              </a:tr>
              <a:tr h="512575">
                <a:tc>
                  <a:txBody>
                    <a:bodyPr/>
                    <a:lstStyle/>
                    <a:p>
                      <a:pPr indent="0" lvl="0" marL="0" marR="0" rtl="0" algn="ctr">
                        <a:lnSpc>
                          <a:spcPct val="150000"/>
                        </a:lnSpc>
                        <a:spcBef>
                          <a:spcPts val="0"/>
                        </a:spcBef>
                        <a:spcAft>
                          <a:spcPts val="0"/>
                        </a:spcAft>
                        <a:buClr>
                          <a:srgbClr val="000000"/>
                        </a:buClr>
                        <a:buSzPts val="1900"/>
                        <a:buFont typeface="Arial"/>
                        <a:buNone/>
                      </a:pPr>
                      <a:r>
                        <a:rPr lang="en-US" sz="1900" u="none" cap="none" strike="noStrike">
                          <a:solidFill>
                            <a:schemeClr val="accent6"/>
                          </a:solidFill>
                          <a:latin typeface="Arial"/>
                          <a:ea typeface="Arial"/>
                          <a:cs typeface="Arial"/>
                          <a:sym typeface="Arial"/>
                        </a:rPr>
                        <a:t>&lt;80% (N=580) </a:t>
                      </a:r>
                      <a:endParaRPr sz="1500" u="none" cap="none" strike="noStrike"/>
                    </a:p>
                  </a:txBody>
                  <a:tcPr marT="0" marB="0" marR="47625" marL="47625"/>
                </a:tc>
                <a:tc>
                  <a:txBody>
                    <a:bodyPr/>
                    <a:lstStyle/>
                    <a:p>
                      <a:pPr indent="0" lvl="0" marL="0" marR="0" rtl="0" algn="ctr">
                        <a:lnSpc>
                          <a:spcPct val="150000"/>
                        </a:lnSpc>
                        <a:spcBef>
                          <a:spcPts val="0"/>
                        </a:spcBef>
                        <a:spcAft>
                          <a:spcPts val="0"/>
                        </a:spcAft>
                        <a:buClr>
                          <a:srgbClr val="000000"/>
                        </a:buClr>
                        <a:buSzPts val="1900"/>
                        <a:buFont typeface="Arial"/>
                        <a:buNone/>
                      </a:pPr>
                      <a:r>
                        <a:rPr lang="en-US" sz="1900" u="none" cap="none" strike="noStrike">
                          <a:solidFill>
                            <a:schemeClr val="accent6"/>
                          </a:solidFill>
                          <a:latin typeface="Arial"/>
                          <a:ea typeface="Arial"/>
                          <a:cs typeface="Arial"/>
                          <a:sym typeface="Arial"/>
                        </a:rPr>
                        <a:t>31.1 </a:t>
                      </a:r>
                      <a:endParaRPr sz="1500" u="none" cap="none" strike="noStrike"/>
                    </a:p>
                  </a:txBody>
                  <a:tcPr marT="0" marB="0" marR="47625" marL="47625"/>
                </a:tc>
                <a:tc>
                  <a:txBody>
                    <a:bodyPr/>
                    <a:lstStyle/>
                    <a:p>
                      <a:pPr indent="0" lvl="0" marL="0" marR="0" rtl="0" algn="ctr">
                        <a:lnSpc>
                          <a:spcPct val="150000"/>
                        </a:lnSpc>
                        <a:spcBef>
                          <a:spcPts val="0"/>
                        </a:spcBef>
                        <a:spcAft>
                          <a:spcPts val="0"/>
                        </a:spcAft>
                        <a:buClr>
                          <a:srgbClr val="000000"/>
                        </a:buClr>
                        <a:buSzPts val="1900"/>
                        <a:buFont typeface="Arial"/>
                        <a:buNone/>
                      </a:pPr>
                      <a:r>
                        <a:rPr lang="en-US" sz="1900" u="none" cap="none" strike="noStrike">
                          <a:solidFill>
                            <a:schemeClr val="accent6"/>
                          </a:solidFill>
                          <a:latin typeface="Arial"/>
                          <a:ea typeface="Arial"/>
                          <a:cs typeface="Arial"/>
                          <a:sym typeface="Arial"/>
                        </a:rPr>
                        <a:t>24.9 </a:t>
                      </a:r>
                      <a:endParaRPr sz="1500" u="none" cap="none" strike="noStrike"/>
                    </a:p>
                  </a:txBody>
                  <a:tcPr marT="0" marB="0" marR="47625" marL="47625"/>
                </a:tc>
              </a:tr>
            </a:tbl>
          </a:graphicData>
        </a:graphic>
      </p:graphicFrame>
      <p:sp>
        <p:nvSpPr>
          <p:cNvPr id="432" name="Google Shape;432;g255517fc90a_0_517"/>
          <p:cNvSpPr txBox="1"/>
          <p:nvPr/>
        </p:nvSpPr>
        <p:spPr>
          <a:xfrm>
            <a:off x="2800348" y="5850104"/>
            <a:ext cx="6915300" cy="384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00"/>
              <a:buFont typeface="Arial"/>
              <a:buNone/>
            </a:pPr>
            <a:r>
              <a:rPr b="1" i="1" lang="en-US" sz="1900" u="none" cap="none" strike="noStrike">
                <a:solidFill>
                  <a:schemeClr val="dk1"/>
                </a:solidFill>
                <a:latin typeface="Arial"/>
                <a:ea typeface="Arial"/>
                <a:cs typeface="Arial"/>
                <a:sym typeface="Arial"/>
              </a:rPr>
              <a:t>2021 data from a large urban district &amp; current partner </a:t>
            </a:r>
            <a:endParaRPr b="0" i="0" sz="15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g2588ce625ab_0_0"/>
          <p:cNvSpPr txBox="1"/>
          <p:nvPr>
            <p:ph type="title"/>
          </p:nvPr>
        </p:nvSpPr>
        <p:spPr>
          <a:xfrm>
            <a:off x="839805" y="777700"/>
            <a:ext cx="10914900" cy="1281600"/>
          </a:xfrm>
          <a:prstGeom prst="rect">
            <a:avLst/>
          </a:prstGeom>
          <a:noFill/>
          <a:ln>
            <a:noFill/>
          </a:ln>
          <a:effectLst>
            <a:outerShdw blurRad="50800" rotWithShape="0" algn="tl" dir="2700000" dist="38100">
              <a:schemeClr val="accent5">
                <a:alpha val="40000"/>
              </a:schemeClr>
            </a:outerShdw>
          </a:effectLst>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accent1"/>
              </a:buClr>
              <a:buSzPts val="4400"/>
              <a:buFont typeface="Arial"/>
              <a:buNone/>
            </a:pPr>
            <a:r>
              <a:rPr lang="en-US" sz="4400"/>
              <a:t>The Impact on Student &amp; School Success</a:t>
            </a:r>
            <a:endParaRPr/>
          </a:p>
        </p:txBody>
      </p:sp>
      <p:graphicFrame>
        <p:nvGraphicFramePr>
          <p:cNvPr id="439" name="Google Shape;439;g2588ce625ab_0_0"/>
          <p:cNvGraphicFramePr/>
          <p:nvPr/>
        </p:nvGraphicFramePr>
        <p:xfrm>
          <a:off x="1317466" y="2301240"/>
          <a:ext cx="3000000" cy="3000000"/>
        </p:xfrm>
        <a:graphic>
          <a:graphicData uri="http://schemas.openxmlformats.org/drawingml/2006/table">
            <a:tbl>
              <a:tblPr bandRow="1" firstRow="1">
                <a:noFill/>
                <a:tableStyleId>{8AB0FDA5-8D68-48E7-AA12-5B3FA48073A2}</a:tableStyleId>
              </a:tblPr>
              <a:tblGrid>
                <a:gridCol w="3185700"/>
                <a:gridCol w="3185700"/>
                <a:gridCol w="3185700"/>
              </a:tblGrid>
              <a:tr h="533400">
                <a:tc>
                  <a:txBody>
                    <a:bodyPr/>
                    <a:lstStyle/>
                    <a:p>
                      <a:pPr indent="0" lvl="0" marL="0" marR="0" rtl="0" algn="ctr">
                        <a:lnSpc>
                          <a:spcPct val="100000"/>
                        </a:lnSpc>
                        <a:spcBef>
                          <a:spcPts val="0"/>
                        </a:spcBef>
                        <a:spcAft>
                          <a:spcPts val="0"/>
                        </a:spcAft>
                        <a:buClr>
                          <a:srgbClr val="000000"/>
                        </a:buClr>
                        <a:buSzPts val="1900"/>
                        <a:buFont typeface="Arial"/>
                        <a:buNone/>
                      </a:pPr>
                      <a:r>
                        <a:rPr lang="en-US" sz="1900" u="none" cap="none" strike="noStrike"/>
                        <a:t>Attendance Band</a:t>
                      </a:r>
                      <a:endParaRPr sz="1500" u="none" cap="none" strike="noStrike"/>
                    </a:p>
                  </a:txBody>
                  <a:tcPr marT="45725" marB="45725" marR="91475" marL="91475" anchor="ctr">
                    <a:gradFill>
                      <a:gsLst>
                        <a:gs pos="0">
                          <a:srgbClr val="FFCD71"/>
                        </a:gs>
                        <a:gs pos="55000">
                          <a:srgbClr val="FFAC00"/>
                        </a:gs>
                        <a:gs pos="100000">
                          <a:srgbClr val="EAA11D"/>
                        </a:gs>
                      </a:gsLst>
                      <a:lin ang="2700006" scaled="0"/>
                    </a:gradFill>
                  </a:tcPr>
                </a:tc>
                <a:tc>
                  <a:txBody>
                    <a:bodyPr/>
                    <a:lstStyle/>
                    <a:p>
                      <a:pPr indent="0" lvl="0" marL="0" marR="0" rtl="0" algn="ctr">
                        <a:lnSpc>
                          <a:spcPct val="100000"/>
                        </a:lnSpc>
                        <a:spcBef>
                          <a:spcPts val="0"/>
                        </a:spcBef>
                        <a:spcAft>
                          <a:spcPts val="0"/>
                        </a:spcAft>
                        <a:buClr>
                          <a:schemeClr val="lt1"/>
                        </a:buClr>
                        <a:buSzPts val="1900"/>
                        <a:buFont typeface="Arial"/>
                        <a:buNone/>
                      </a:pPr>
                      <a:r>
                        <a:rPr b="1" lang="en-US" sz="1900" u="none" cap="none" strike="noStrike">
                          <a:solidFill>
                            <a:schemeClr val="lt1"/>
                          </a:solidFill>
                          <a:latin typeface="Arial"/>
                          <a:ea typeface="Arial"/>
                          <a:cs typeface="Arial"/>
                          <a:sym typeface="Arial"/>
                        </a:rPr>
                        <a:t>Avg. Percentile Reading</a:t>
                      </a:r>
                      <a:endParaRPr sz="1900" u="none" cap="none" strike="noStrike"/>
                    </a:p>
                  </a:txBody>
                  <a:tcPr marT="45725" marB="45725" marR="91475" marL="91475" anchor="ctr">
                    <a:gradFill>
                      <a:gsLst>
                        <a:gs pos="0">
                          <a:srgbClr val="FFCD71"/>
                        </a:gs>
                        <a:gs pos="55000">
                          <a:srgbClr val="FFAC00"/>
                        </a:gs>
                        <a:gs pos="100000">
                          <a:srgbClr val="EAA11D"/>
                        </a:gs>
                      </a:gsLst>
                      <a:lin ang="2700006" scaled="0"/>
                    </a:gradFill>
                  </a:tcPr>
                </a:tc>
                <a:tc>
                  <a:txBody>
                    <a:bodyPr/>
                    <a:lstStyle/>
                    <a:p>
                      <a:pPr indent="0" lvl="0" marL="0" marR="0" rtl="0" algn="ctr">
                        <a:lnSpc>
                          <a:spcPct val="100000"/>
                        </a:lnSpc>
                        <a:spcBef>
                          <a:spcPts val="0"/>
                        </a:spcBef>
                        <a:spcAft>
                          <a:spcPts val="0"/>
                        </a:spcAft>
                        <a:buClr>
                          <a:schemeClr val="lt1"/>
                        </a:buClr>
                        <a:buSzPts val="1900"/>
                        <a:buFont typeface="Arial"/>
                        <a:buNone/>
                      </a:pPr>
                      <a:r>
                        <a:rPr b="1" lang="en-US" sz="1900" u="none" cap="none" strike="noStrike">
                          <a:solidFill>
                            <a:schemeClr val="lt1"/>
                          </a:solidFill>
                          <a:latin typeface="Arial"/>
                          <a:ea typeface="Arial"/>
                          <a:cs typeface="Arial"/>
                          <a:sym typeface="Arial"/>
                        </a:rPr>
                        <a:t>Avg. Percentile Math</a:t>
                      </a:r>
                      <a:endParaRPr sz="1500" u="none" cap="none" strike="noStrike"/>
                    </a:p>
                  </a:txBody>
                  <a:tcPr marT="45725" marB="45725" marR="91475" marL="91475" anchor="ctr">
                    <a:gradFill>
                      <a:gsLst>
                        <a:gs pos="0">
                          <a:srgbClr val="FFCD71"/>
                        </a:gs>
                        <a:gs pos="55000">
                          <a:srgbClr val="FFAC00"/>
                        </a:gs>
                        <a:gs pos="100000">
                          <a:srgbClr val="EAA11D"/>
                        </a:gs>
                      </a:gsLst>
                      <a:lin ang="2700006" scaled="0"/>
                    </a:gradFill>
                  </a:tcPr>
                </a:tc>
              </a:tr>
              <a:tr h="624800">
                <a:tc>
                  <a:txBody>
                    <a:bodyPr/>
                    <a:lstStyle/>
                    <a:p>
                      <a:pPr indent="0" lvl="0" marL="0" marR="0" rtl="0" algn="ctr">
                        <a:lnSpc>
                          <a:spcPct val="150000"/>
                        </a:lnSpc>
                        <a:spcBef>
                          <a:spcPts val="0"/>
                        </a:spcBef>
                        <a:spcAft>
                          <a:spcPts val="0"/>
                        </a:spcAft>
                        <a:buClr>
                          <a:srgbClr val="000000"/>
                        </a:buClr>
                        <a:buSzPts val="1900"/>
                        <a:buFont typeface="Arial"/>
                        <a:buNone/>
                      </a:pPr>
                      <a:r>
                        <a:rPr b="1" lang="en-US" sz="1900" u="none" cap="none" strike="noStrike">
                          <a:solidFill>
                            <a:schemeClr val="accent6"/>
                          </a:solidFill>
                        </a:rPr>
                        <a:t>95%+ (N=16,273)</a:t>
                      </a:r>
                      <a:endParaRPr b="1" sz="1500" u="none" cap="none" strike="noStrike"/>
                    </a:p>
                  </a:txBody>
                  <a:tcPr marT="45725" marB="45725" marR="91475" marL="91475"/>
                </a:tc>
                <a:tc>
                  <a:txBody>
                    <a:bodyPr/>
                    <a:lstStyle/>
                    <a:p>
                      <a:pPr indent="0" lvl="0" marL="0" marR="0" rtl="0" algn="ctr">
                        <a:lnSpc>
                          <a:spcPct val="150000"/>
                        </a:lnSpc>
                        <a:spcBef>
                          <a:spcPts val="0"/>
                        </a:spcBef>
                        <a:spcAft>
                          <a:spcPts val="0"/>
                        </a:spcAft>
                        <a:buClr>
                          <a:srgbClr val="000000"/>
                        </a:buClr>
                        <a:buSzPts val="1900"/>
                        <a:buFont typeface="Arial"/>
                        <a:buNone/>
                      </a:pPr>
                      <a:r>
                        <a:rPr b="1" lang="en-US" sz="1900" u="none" cap="none" strike="noStrike">
                          <a:solidFill>
                            <a:schemeClr val="accent6"/>
                          </a:solidFill>
                        </a:rPr>
                        <a:t>50.3</a:t>
                      </a:r>
                      <a:endParaRPr b="1" sz="1500" u="none" cap="none" strike="noStrike"/>
                    </a:p>
                  </a:txBody>
                  <a:tcPr marT="45725" marB="45725" marR="91475" marL="91475"/>
                </a:tc>
                <a:tc>
                  <a:txBody>
                    <a:bodyPr/>
                    <a:lstStyle/>
                    <a:p>
                      <a:pPr indent="0" lvl="0" marL="0" marR="0" rtl="0" algn="ctr">
                        <a:lnSpc>
                          <a:spcPct val="150000"/>
                        </a:lnSpc>
                        <a:spcBef>
                          <a:spcPts val="0"/>
                        </a:spcBef>
                        <a:spcAft>
                          <a:spcPts val="0"/>
                        </a:spcAft>
                        <a:buClr>
                          <a:srgbClr val="000000"/>
                        </a:buClr>
                        <a:buSzPts val="1900"/>
                        <a:buFont typeface="Arial"/>
                        <a:buNone/>
                      </a:pPr>
                      <a:r>
                        <a:rPr b="1" lang="en-US" sz="1900" u="none" cap="none" strike="noStrike">
                          <a:solidFill>
                            <a:schemeClr val="accent6"/>
                          </a:solidFill>
                        </a:rPr>
                        <a:t>44.2</a:t>
                      </a:r>
                      <a:endParaRPr b="1" sz="1500" u="none" cap="none" strike="noStrike"/>
                    </a:p>
                  </a:txBody>
                  <a:tcPr marT="45725" marB="45725" marR="91475" marL="91475"/>
                </a:tc>
              </a:tr>
              <a:tr h="512575">
                <a:tc>
                  <a:txBody>
                    <a:bodyPr/>
                    <a:lstStyle/>
                    <a:p>
                      <a:pPr indent="0" lvl="0" marL="0" marR="0" rtl="0" algn="ctr">
                        <a:lnSpc>
                          <a:spcPct val="150000"/>
                        </a:lnSpc>
                        <a:spcBef>
                          <a:spcPts val="0"/>
                        </a:spcBef>
                        <a:spcAft>
                          <a:spcPts val="0"/>
                        </a:spcAft>
                        <a:buClr>
                          <a:srgbClr val="000000"/>
                        </a:buClr>
                        <a:buSzPts val="1900"/>
                        <a:buFont typeface="Arial"/>
                        <a:buNone/>
                      </a:pPr>
                      <a:r>
                        <a:rPr b="1" lang="en-US" sz="1900" u="none" cap="none" strike="noStrike">
                          <a:solidFill>
                            <a:schemeClr val="accent6"/>
                          </a:solidFill>
                        </a:rPr>
                        <a:t>90-94.9% (N=2,530) </a:t>
                      </a:r>
                      <a:endParaRPr b="1" sz="1500" u="none" cap="none" strike="noStrike"/>
                    </a:p>
                  </a:txBody>
                  <a:tcPr marT="0" marB="0" marR="47625" marL="47625"/>
                </a:tc>
                <a:tc>
                  <a:txBody>
                    <a:bodyPr/>
                    <a:lstStyle/>
                    <a:p>
                      <a:pPr indent="0" lvl="0" marL="0" marR="0" rtl="0" algn="ctr">
                        <a:lnSpc>
                          <a:spcPct val="150000"/>
                        </a:lnSpc>
                        <a:spcBef>
                          <a:spcPts val="0"/>
                        </a:spcBef>
                        <a:spcAft>
                          <a:spcPts val="0"/>
                        </a:spcAft>
                        <a:buClr>
                          <a:srgbClr val="000000"/>
                        </a:buClr>
                        <a:buSzPts val="1900"/>
                        <a:buFont typeface="Arial"/>
                        <a:buNone/>
                      </a:pPr>
                      <a:r>
                        <a:rPr b="1" lang="en-US" sz="1900" u="none" cap="none" strike="noStrike">
                          <a:solidFill>
                            <a:schemeClr val="accent6"/>
                          </a:solidFill>
                        </a:rPr>
                        <a:t>38.8 </a:t>
                      </a:r>
                      <a:endParaRPr b="1" sz="1500" u="none" cap="none" strike="noStrike"/>
                    </a:p>
                  </a:txBody>
                  <a:tcPr marT="0" marB="0" marR="47625" marL="47625"/>
                </a:tc>
                <a:tc>
                  <a:txBody>
                    <a:bodyPr/>
                    <a:lstStyle/>
                    <a:p>
                      <a:pPr indent="0" lvl="0" marL="0" marR="0" rtl="0" algn="ctr">
                        <a:lnSpc>
                          <a:spcPct val="150000"/>
                        </a:lnSpc>
                        <a:spcBef>
                          <a:spcPts val="0"/>
                        </a:spcBef>
                        <a:spcAft>
                          <a:spcPts val="0"/>
                        </a:spcAft>
                        <a:buClr>
                          <a:srgbClr val="000000"/>
                        </a:buClr>
                        <a:buSzPts val="1900"/>
                        <a:buFont typeface="Arial"/>
                        <a:buNone/>
                      </a:pPr>
                      <a:r>
                        <a:rPr b="1" lang="en-US" sz="1900" u="none" cap="none" strike="noStrike">
                          <a:solidFill>
                            <a:schemeClr val="accent6"/>
                          </a:solidFill>
                        </a:rPr>
                        <a:t>32.0 </a:t>
                      </a:r>
                      <a:endParaRPr b="1" sz="1500" u="none" cap="none" strike="noStrike"/>
                    </a:p>
                  </a:txBody>
                  <a:tcPr marT="0" marB="0" marR="47625" marL="47625"/>
                </a:tc>
              </a:tr>
              <a:tr h="512575">
                <a:tc>
                  <a:txBody>
                    <a:bodyPr/>
                    <a:lstStyle/>
                    <a:p>
                      <a:pPr indent="0" lvl="0" marL="0" marR="0" rtl="0" algn="ctr">
                        <a:lnSpc>
                          <a:spcPct val="150000"/>
                        </a:lnSpc>
                        <a:spcBef>
                          <a:spcPts val="0"/>
                        </a:spcBef>
                        <a:spcAft>
                          <a:spcPts val="0"/>
                        </a:spcAft>
                        <a:buClr>
                          <a:srgbClr val="000000"/>
                        </a:buClr>
                        <a:buSzPts val="1900"/>
                        <a:buFont typeface="Arial"/>
                        <a:buNone/>
                      </a:pPr>
                      <a:r>
                        <a:rPr lang="en-US" sz="1900" u="none" cap="none" strike="noStrike">
                          <a:solidFill>
                            <a:schemeClr val="accent6"/>
                          </a:solidFill>
                          <a:latin typeface="Arial"/>
                          <a:ea typeface="Arial"/>
                          <a:cs typeface="Arial"/>
                          <a:sym typeface="Arial"/>
                        </a:rPr>
                        <a:t>85-</a:t>
                      </a:r>
                      <a:r>
                        <a:rPr lang="en-US" sz="1900" u="none" cap="none" strike="noStrike">
                          <a:solidFill>
                            <a:schemeClr val="accent6"/>
                          </a:solidFill>
                        </a:rPr>
                        <a:t>89.9</a:t>
                      </a:r>
                      <a:r>
                        <a:rPr lang="en-US" sz="1900" u="none" cap="none" strike="noStrike">
                          <a:solidFill>
                            <a:schemeClr val="accent6"/>
                          </a:solidFill>
                          <a:latin typeface="Arial"/>
                          <a:ea typeface="Arial"/>
                          <a:cs typeface="Arial"/>
                          <a:sym typeface="Arial"/>
                        </a:rPr>
                        <a:t>% (N=966) </a:t>
                      </a:r>
                      <a:endParaRPr sz="1500" u="none" cap="none" strike="noStrike"/>
                    </a:p>
                  </a:txBody>
                  <a:tcPr marT="0" marB="0" marR="47625" marL="47625"/>
                </a:tc>
                <a:tc>
                  <a:txBody>
                    <a:bodyPr/>
                    <a:lstStyle/>
                    <a:p>
                      <a:pPr indent="0" lvl="0" marL="0" marR="0" rtl="0" algn="ctr">
                        <a:lnSpc>
                          <a:spcPct val="150000"/>
                        </a:lnSpc>
                        <a:spcBef>
                          <a:spcPts val="0"/>
                        </a:spcBef>
                        <a:spcAft>
                          <a:spcPts val="0"/>
                        </a:spcAft>
                        <a:buClr>
                          <a:srgbClr val="000000"/>
                        </a:buClr>
                        <a:buSzPts val="1900"/>
                        <a:buFont typeface="Arial"/>
                        <a:buNone/>
                      </a:pPr>
                      <a:r>
                        <a:rPr lang="en-US" sz="1900" u="none" cap="none" strike="noStrike">
                          <a:solidFill>
                            <a:schemeClr val="accent6"/>
                          </a:solidFill>
                          <a:latin typeface="Arial"/>
                          <a:ea typeface="Arial"/>
                          <a:cs typeface="Arial"/>
                          <a:sym typeface="Arial"/>
                        </a:rPr>
                        <a:t>36.0 </a:t>
                      </a:r>
                      <a:endParaRPr sz="1500" u="none" cap="none" strike="noStrike"/>
                    </a:p>
                  </a:txBody>
                  <a:tcPr marT="0" marB="0" marR="47625" marL="47625"/>
                </a:tc>
                <a:tc>
                  <a:txBody>
                    <a:bodyPr/>
                    <a:lstStyle/>
                    <a:p>
                      <a:pPr indent="0" lvl="0" marL="0" marR="0" rtl="0" algn="ctr">
                        <a:lnSpc>
                          <a:spcPct val="150000"/>
                        </a:lnSpc>
                        <a:spcBef>
                          <a:spcPts val="0"/>
                        </a:spcBef>
                        <a:spcAft>
                          <a:spcPts val="0"/>
                        </a:spcAft>
                        <a:buClr>
                          <a:srgbClr val="000000"/>
                        </a:buClr>
                        <a:buSzPts val="1900"/>
                        <a:buFont typeface="Arial"/>
                        <a:buNone/>
                      </a:pPr>
                      <a:r>
                        <a:rPr lang="en-US" sz="1900" u="none" cap="none" strike="noStrike">
                          <a:solidFill>
                            <a:schemeClr val="accent6"/>
                          </a:solidFill>
                          <a:latin typeface="Arial"/>
                          <a:ea typeface="Arial"/>
                          <a:cs typeface="Arial"/>
                          <a:sym typeface="Arial"/>
                        </a:rPr>
                        <a:t>30.3 </a:t>
                      </a:r>
                      <a:endParaRPr sz="1500" u="none" cap="none" strike="noStrike"/>
                    </a:p>
                  </a:txBody>
                  <a:tcPr marT="0" marB="0" marR="47625" marL="47625"/>
                </a:tc>
              </a:tr>
              <a:tr h="512575">
                <a:tc>
                  <a:txBody>
                    <a:bodyPr/>
                    <a:lstStyle/>
                    <a:p>
                      <a:pPr indent="0" lvl="0" marL="0" marR="0" rtl="0" algn="ctr">
                        <a:lnSpc>
                          <a:spcPct val="150000"/>
                        </a:lnSpc>
                        <a:spcBef>
                          <a:spcPts val="0"/>
                        </a:spcBef>
                        <a:spcAft>
                          <a:spcPts val="0"/>
                        </a:spcAft>
                        <a:buClr>
                          <a:srgbClr val="000000"/>
                        </a:buClr>
                        <a:buSzPts val="1900"/>
                        <a:buFont typeface="Arial"/>
                        <a:buNone/>
                      </a:pPr>
                      <a:r>
                        <a:rPr lang="en-US" sz="1900" u="none" cap="none" strike="noStrike">
                          <a:solidFill>
                            <a:schemeClr val="accent6"/>
                          </a:solidFill>
                          <a:latin typeface="Arial"/>
                          <a:ea typeface="Arial"/>
                          <a:cs typeface="Arial"/>
                          <a:sym typeface="Arial"/>
                        </a:rPr>
                        <a:t>80-8</a:t>
                      </a:r>
                      <a:r>
                        <a:rPr lang="en-US" sz="1900" u="none" cap="none" strike="noStrike">
                          <a:solidFill>
                            <a:schemeClr val="accent6"/>
                          </a:solidFill>
                        </a:rPr>
                        <a:t>4.9</a:t>
                      </a:r>
                      <a:r>
                        <a:rPr lang="en-US" sz="1900" u="none" cap="none" strike="noStrike">
                          <a:solidFill>
                            <a:schemeClr val="accent6"/>
                          </a:solidFill>
                          <a:latin typeface="Arial"/>
                          <a:ea typeface="Arial"/>
                          <a:cs typeface="Arial"/>
                          <a:sym typeface="Arial"/>
                        </a:rPr>
                        <a:t>% (N=486) </a:t>
                      </a:r>
                      <a:endParaRPr sz="1500" u="none" cap="none" strike="noStrike"/>
                    </a:p>
                  </a:txBody>
                  <a:tcPr marT="0" marB="0" marR="47625" marL="47625"/>
                </a:tc>
                <a:tc>
                  <a:txBody>
                    <a:bodyPr/>
                    <a:lstStyle/>
                    <a:p>
                      <a:pPr indent="0" lvl="0" marL="0" marR="0" rtl="0" algn="ctr">
                        <a:lnSpc>
                          <a:spcPct val="150000"/>
                        </a:lnSpc>
                        <a:spcBef>
                          <a:spcPts val="0"/>
                        </a:spcBef>
                        <a:spcAft>
                          <a:spcPts val="0"/>
                        </a:spcAft>
                        <a:buClr>
                          <a:srgbClr val="000000"/>
                        </a:buClr>
                        <a:buSzPts val="1900"/>
                        <a:buFont typeface="Arial"/>
                        <a:buNone/>
                      </a:pPr>
                      <a:r>
                        <a:rPr lang="en-US" sz="1900" u="none" cap="none" strike="noStrike">
                          <a:solidFill>
                            <a:schemeClr val="accent6"/>
                          </a:solidFill>
                          <a:latin typeface="Arial"/>
                          <a:ea typeface="Arial"/>
                          <a:cs typeface="Arial"/>
                          <a:sym typeface="Arial"/>
                        </a:rPr>
                        <a:t>33.0 </a:t>
                      </a:r>
                      <a:endParaRPr sz="1500" u="none" cap="none" strike="noStrike"/>
                    </a:p>
                  </a:txBody>
                  <a:tcPr marT="0" marB="0" marR="47625" marL="47625"/>
                </a:tc>
                <a:tc>
                  <a:txBody>
                    <a:bodyPr/>
                    <a:lstStyle/>
                    <a:p>
                      <a:pPr indent="0" lvl="0" marL="0" marR="0" rtl="0" algn="ctr">
                        <a:lnSpc>
                          <a:spcPct val="150000"/>
                        </a:lnSpc>
                        <a:spcBef>
                          <a:spcPts val="0"/>
                        </a:spcBef>
                        <a:spcAft>
                          <a:spcPts val="0"/>
                        </a:spcAft>
                        <a:buClr>
                          <a:srgbClr val="000000"/>
                        </a:buClr>
                        <a:buSzPts val="1900"/>
                        <a:buFont typeface="Arial"/>
                        <a:buNone/>
                      </a:pPr>
                      <a:r>
                        <a:rPr lang="en-US" sz="1900" u="none" cap="none" strike="noStrike">
                          <a:solidFill>
                            <a:schemeClr val="accent6"/>
                          </a:solidFill>
                          <a:latin typeface="Arial"/>
                          <a:ea typeface="Arial"/>
                          <a:cs typeface="Arial"/>
                          <a:sym typeface="Arial"/>
                        </a:rPr>
                        <a:t>29.7 </a:t>
                      </a:r>
                      <a:endParaRPr sz="1500" u="none" cap="none" strike="noStrike"/>
                    </a:p>
                  </a:txBody>
                  <a:tcPr marT="0" marB="0" marR="47625" marL="47625"/>
                </a:tc>
              </a:tr>
              <a:tr h="512575">
                <a:tc>
                  <a:txBody>
                    <a:bodyPr/>
                    <a:lstStyle/>
                    <a:p>
                      <a:pPr indent="0" lvl="0" marL="0" marR="0" rtl="0" algn="ctr">
                        <a:lnSpc>
                          <a:spcPct val="150000"/>
                        </a:lnSpc>
                        <a:spcBef>
                          <a:spcPts val="0"/>
                        </a:spcBef>
                        <a:spcAft>
                          <a:spcPts val="0"/>
                        </a:spcAft>
                        <a:buClr>
                          <a:srgbClr val="000000"/>
                        </a:buClr>
                        <a:buSzPts val="1900"/>
                        <a:buFont typeface="Arial"/>
                        <a:buNone/>
                      </a:pPr>
                      <a:r>
                        <a:rPr lang="en-US" sz="1900" u="none" cap="none" strike="noStrike">
                          <a:solidFill>
                            <a:schemeClr val="accent6"/>
                          </a:solidFill>
                          <a:latin typeface="Arial"/>
                          <a:ea typeface="Arial"/>
                          <a:cs typeface="Arial"/>
                          <a:sym typeface="Arial"/>
                        </a:rPr>
                        <a:t>&lt;80% (N=580) </a:t>
                      </a:r>
                      <a:endParaRPr sz="1500" u="none" cap="none" strike="noStrike"/>
                    </a:p>
                  </a:txBody>
                  <a:tcPr marT="0" marB="0" marR="47625" marL="47625"/>
                </a:tc>
                <a:tc>
                  <a:txBody>
                    <a:bodyPr/>
                    <a:lstStyle/>
                    <a:p>
                      <a:pPr indent="0" lvl="0" marL="0" marR="0" rtl="0" algn="ctr">
                        <a:lnSpc>
                          <a:spcPct val="150000"/>
                        </a:lnSpc>
                        <a:spcBef>
                          <a:spcPts val="0"/>
                        </a:spcBef>
                        <a:spcAft>
                          <a:spcPts val="0"/>
                        </a:spcAft>
                        <a:buClr>
                          <a:srgbClr val="000000"/>
                        </a:buClr>
                        <a:buSzPts val="1900"/>
                        <a:buFont typeface="Arial"/>
                        <a:buNone/>
                      </a:pPr>
                      <a:r>
                        <a:rPr lang="en-US" sz="1900" u="none" cap="none" strike="noStrike">
                          <a:solidFill>
                            <a:schemeClr val="accent6"/>
                          </a:solidFill>
                          <a:latin typeface="Arial"/>
                          <a:ea typeface="Arial"/>
                          <a:cs typeface="Arial"/>
                          <a:sym typeface="Arial"/>
                        </a:rPr>
                        <a:t>31.1 </a:t>
                      </a:r>
                      <a:endParaRPr sz="1500" u="none" cap="none" strike="noStrike"/>
                    </a:p>
                  </a:txBody>
                  <a:tcPr marT="0" marB="0" marR="47625" marL="47625"/>
                </a:tc>
                <a:tc>
                  <a:txBody>
                    <a:bodyPr/>
                    <a:lstStyle/>
                    <a:p>
                      <a:pPr indent="0" lvl="0" marL="0" marR="0" rtl="0" algn="ctr">
                        <a:lnSpc>
                          <a:spcPct val="150000"/>
                        </a:lnSpc>
                        <a:spcBef>
                          <a:spcPts val="0"/>
                        </a:spcBef>
                        <a:spcAft>
                          <a:spcPts val="0"/>
                        </a:spcAft>
                        <a:buClr>
                          <a:srgbClr val="000000"/>
                        </a:buClr>
                        <a:buSzPts val="1900"/>
                        <a:buFont typeface="Arial"/>
                        <a:buNone/>
                      </a:pPr>
                      <a:r>
                        <a:rPr lang="en-US" sz="1900" u="none" cap="none" strike="noStrike">
                          <a:solidFill>
                            <a:schemeClr val="accent6"/>
                          </a:solidFill>
                          <a:latin typeface="Arial"/>
                          <a:ea typeface="Arial"/>
                          <a:cs typeface="Arial"/>
                          <a:sym typeface="Arial"/>
                        </a:rPr>
                        <a:t>24.9 </a:t>
                      </a:r>
                      <a:endParaRPr sz="1500" u="none" cap="none" strike="noStrike"/>
                    </a:p>
                  </a:txBody>
                  <a:tcPr marT="0" marB="0" marR="47625" marL="47625"/>
                </a:tc>
              </a:tr>
            </a:tbl>
          </a:graphicData>
        </a:graphic>
      </p:graphicFrame>
      <p:sp>
        <p:nvSpPr>
          <p:cNvPr id="440" name="Google Shape;440;g2588ce625ab_0_0"/>
          <p:cNvSpPr txBox="1"/>
          <p:nvPr/>
        </p:nvSpPr>
        <p:spPr>
          <a:xfrm>
            <a:off x="2800348" y="5850104"/>
            <a:ext cx="6915300" cy="384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00"/>
              <a:buFont typeface="Arial"/>
              <a:buNone/>
            </a:pPr>
            <a:r>
              <a:rPr b="1" i="1" lang="en-US" sz="1900" u="none" cap="none" strike="noStrike">
                <a:solidFill>
                  <a:schemeClr val="dk1"/>
                </a:solidFill>
                <a:latin typeface="Arial"/>
                <a:ea typeface="Arial"/>
                <a:cs typeface="Arial"/>
                <a:sym typeface="Arial"/>
              </a:rPr>
              <a:t>2021 data from a large urban district &amp; current partner </a:t>
            </a:r>
            <a:endParaRPr b="0" i="0" sz="15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pic>
        <p:nvPicPr>
          <p:cNvPr id="445" name="Google Shape;445;g21005ba96c9_0_10"/>
          <p:cNvPicPr preferRelativeResize="0"/>
          <p:nvPr/>
        </p:nvPicPr>
        <p:blipFill rotWithShape="1">
          <a:blip r:embed="rId3">
            <a:alphaModFix/>
          </a:blip>
          <a:srcRect b="0" l="0" r="0" t="0"/>
          <a:stretch/>
        </p:blipFill>
        <p:spPr>
          <a:xfrm>
            <a:off x="202800" y="1044775"/>
            <a:ext cx="11771101" cy="5042301"/>
          </a:xfrm>
          <a:prstGeom prst="rect">
            <a:avLst/>
          </a:prstGeom>
          <a:noFill/>
          <a:ln>
            <a:noFill/>
          </a:ln>
        </p:spPr>
      </p:pic>
      <p:sp>
        <p:nvSpPr>
          <p:cNvPr id="446" name="Google Shape;446;g21005ba96c9_0_10"/>
          <p:cNvSpPr txBox="1"/>
          <p:nvPr/>
        </p:nvSpPr>
        <p:spPr>
          <a:xfrm>
            <a:off x="1697200" y="229067"/>
            <a:ext cx="8797500" cy="8157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3700"/>
              <a:buFont typeface="Arial"/>
              <a:buNone/>
            </a:pPr>
            <a:r>
              <a:rPr b="1" i="1" lang="en-US" sz="3700" u="none" cap="none" strike="noStrike">
                <a:solidFill>
                  <a:srgbClr val="666666"/>
                </a:solidFill>
                <a:latin typeface="Arial"/>
                <a:ea typeface="Arial"/>
                <a:cs typeface="Arial"/>
                <a:sym typeface="Arial"/>
              </a:rPr>
              <a:t>System</a:t>
            </a:r>
            <a:r>
              <a:rPr b="0" i="0" lang="en-US" sz="3700" u="none" cap="none" strike="noStrike">
                <a:solidFill>
                  <a:srgbClr val="666666"/>
                </a:solidFill>
                <a:latin typeface="Arial"/>
                <a:ea typeface="Arial"/>
                <a:cs typeface="Arial"/>
                <a:sym typeface="Arial"/>
              </a:rPr>
              <a:t> of Support</a:t>
            </a:r>
            <a:endParaRPr b="0" i="0" sz="3700" u="none" cap="none" strike="noStrike">
              <a:solidFill>
                <a:srgbClr val="666666"/>
              </a:solidFill>
              <a:latin typeface="Arial"/>
              <a:ea typeface="Arial"/>
              <a:cs typeface="Arial"/>
              <a:sym typeface="Arial"/>
            </a:endParaRPr>
          </a:p>
        </p:txBody>
      </p:sp>
      <p:sp>
        <p:nvSpPr>
          <p:cNvPr id="447" name="Google Shape;447;g21005ba96c9_0_10"/>
          <p:cNvSpPr txBox="1"/>
          <p:nvPr/>
        </p:nvSpPr>
        <p:spPr>
          <a:xfrm>
            <a:off x="3345725" y="2013850"/>
            <a:ext cx="5132100" cy="831000"/>
          </a:xfrm>
          <a:prstGeom prst="rect">
            <a:avLst/>
          </a:prstGeom>
          <a:solidFill>
            <a:schemeClr val="accent2"/>
          </a:solidFill>
          <a:ln cap="flat" cmpd="sng" w="9525">
            <a:solidFill>
              <a:schemeClr val="lt1"/>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chemeClr val="lt1"/>
                </a:solidFill>
                <a:latin typeface="Arial"/>
                <a:ea typeface="Arial"/>
                <a:cs typeface="Arial"/>
                <a:sym typeface="Arial"/>
              </a:rPr>
              <a:t>District and School Wide Prevention &amp;</a:t>
            </a:r>
            <a:endParaRPr b="1" i="0" sz="19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chemeClr val="lt1"/>
                </a:solidFill>
                <a:latin typeface="Arial"/>
                <a:ea typeface="Arial"/>
                <a:cs typeface="Arial"/>
                <a:sym typeface="Arial"/>
              </a:rPr>
              <a:t>Attendance Promotion</a:t>
            </a:r>
            <a:endParaRPr b="1" i="0" sz="1900" u="none" cap="none" strike="noStrike">
              <a:solidFill>
                <a:schemeClr val="lt1"/>
              </a:solidFill>
              <a:latin typeface="Arial"/>
              <a:ea typeface="Arial"/>
              <a:cs typeface="Arial"/>
              <a:sym typeface="Arial"/>
            </a:endParaRPr>
          </a:p>
        </p:txBody>
      </p:sp>
      <p:sp>
        <p:nvSpPr>
          <p:cNvPr id="448" name="Google Shape;448;g21005ba96c9_0_10"/>
          <p:cNvSpPr txBox="1"/>
          <p:nvPr/>
        </p:nvSpPr>
        <p:spPr>
          <a:xfrm>
            <a:off x="3981575" y="3471325"/>
            <a:ext cx="4162500" cy="538800"/>
          </a:xfrm>
          <a:prstGeom prst="rect">
            <a:avLst/>
          </a:prstGeom>
          <a:solidFill>
            <a:schemeClr val="accent2"/>
          </a:solidFill>
          <a:ln cap="flat" cmpd="sng" w="9525">
            <a:solidFill>
              <a:schemeClr val="lt1"/>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chemeClr val="lt1"/>
                </a:solidFill>
                <a:latin typeface="Arial"/>
                <a:ea typeface="Arial"/>
                <a:cs typeface="Arial"/>
                <a:sym typeface="Arial"/>
              </a:rPr>
              <a:t>Small Group Interventions</a:t>
            </a:r>
            <a:endParaRPr b="1" i="0" sz="1900" u="none" cap="none" strike="noStrike">
              <a:solidFill>
                <a:schemeClr val="lt1"/>
              </a:solidFill>
              <a:latin typeface="Arial"/>
              <a:ea typeface="Arial"/>
              <a:cs typeface="Arial"/>
              <a:sym typeface="Arial"/>
            </a:endParaRPr>
          </a:p>
        </p:txBody>
      </p:sp>
      <p:sp>
        <p:nvSpPr>
          <p:cNvPr id="449" name="Google Shape;449;g21005ba96c9_0_10"/>
          <p:cNvSpPr txBox="1"/>
          <p:nvPr/>
        </p:nvSpPr>
        <p:spPr>
          <a:xfrm>
            <a:off x="4388625" y="4636600"/>
            <a:ext cx="3243000" cy="538800"/>
          </a:xfrm>
          <a:prstGeom prst="rect">
            <a:avLst/>
          </a:prstGeom>
          <a:solidFill>
            <a:schemeClr val="accent2"/>
          </a:solidFill>
          <a:ln cap="flat" cmpd="sng" w="9525">
            <a:solidFill>
              <a:schemeClr val="lt1"/>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chemeClr val="lt1"/>
                </a:solidFill>
                <a:latin typeface="Arial"/>
                <a:ea typeface="Arial"/>
                <a:cs typeface="Arial"/>
                <a:sym typeface="Arial"/>
              </a:rPr>
              <a:t>Individual Supports</a:t>
            </a:r>
            <a:endParaRPr b="1" i="0" sz="19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7"/>
                                        </p:tgtEl>
                                        <p:attrNameLst>
                                          <p:attrName>style.visibility</p:attrName>
                                        </p:attrNameLst>
                                      </p:cBhvr>
                                      <p:to>
                                        <p:strVal val="visible"/>
                                      </p:to>
                                    </p:set>
                                    <p:animEffect filter="fade" transition="in">
                                      <p:cBhvr>
                                        <p:cTn dur="1000"/>
                                        <p:tgtEl>
                                          <p:spTgt spid="4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1000"/>
                                        <p:tgtEl>
                                          <p:spTgt spid="4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9"/>
                                        </p:tgtEl>
                                        <p:attrNameLst>
                                          <p:attrName>style.visibility</p:attrName>
                                        </p:attrNameLst>
                                      </p:cBhvr>
                                      <p:to>
                                        <p:strVal val="visible"/>
                                      </p:to>
                                    </p:set>
                                    <p:animEffect filter="fade" transition="in">
                                      <p:cBhvr>
                                        <p:cTn dur="1000"/>
                                        <p:tgtEl>
                                          <p:spTgt spid="4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g75ac6ecf22d94f5b_123"/>
          <p:cNvSpPr txBox="1"/>
          <p:nvPr>
            <p:ph type="title"/>
          </p:nvPr>
        </p:nvSpPr>
        <p:spPr>
          <a:xfrm>
            <a:off x="925600" y="436175"/>
            <a:ext cx="10515600" cy="3939900"/>
          </a:xfrm>
          <a:prstGeom prst="rect">
            <a:avLst/>
          </a:prstGeom>
          <a:noFill/>
          <a:ln>
            <a:noFill/>
          </a:ln>
          <a:effectLst>
            <a:outerShdw blurRad="50800" rotWithShape="0" algn="tl" dir="2700000" dist="38100">
              <a:schemeClr val="accent5">
                <a:alpha val="40000"/>
              </a:schemeClr>
            </a:outerShdw>
          </a:effectLst>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SzPct val="43902"/>
              <a:buNone/>
            </a:pPr>
            <a:r>
              <a:t/>
            </a:r>
            <a:endParaRPr b="1" sz="4100"/>
          </a:p>
          <a:p>
            <a:pPr indent="0" lvl="0" marL="0" rtl="0" algn="l">
              <a:lnSpc>
                <a:spcPct val="90000"/>
              </a:lnSpc>
              <a:spcBef>
                <a:spcPts val="0"/>
              </a:spcBef>
              <a:spcAft>
                <a:spcPts val="0"/>
              </a:spcAft>
              <a:buSzPct val="43902"/>
              <a:buNone/>
            </a:pPr>
            <a:r>
              <a:t/>
            </a:r>
            <a:endParaRPr b="1" sz="4100"/>
          </a:p>
          <a:p>
            <a:pPr indent="0" lvl="0" marL="0" rtl="0" algn="l">
              <a:lnSpc>
                <a:spcPct val="90000"/>
              </a:lnSpc>
              <a:spcBef>
                <a:spcPts val="0"/>
              </a:spcBef>
              <a:spcAft>
                <a:spcPts val="0"/>
              </a:spcAft>
              <a:buSzPct val="43902"/>
              <a:buNone/>
            </a:pPr>
            <a:r>
              <a:rPr b="1" lang="en-US" sz="4100"/>
              <a:t>Reflect:</a:t>
            </a:r>
            <a:endParaRPr b="1" sz="4100"/>
          </a:p>
          <a:p>
            <a:pPr indent="0" lvl="0" marL="0" rtl="0" algn="l">
              <a:lnSpc>
                <a:spcPct val="90000"/>
              </a:lnSpc>
              <a:spcBef>
                <a:spcPts val="0"/>
              </a:spcBef>
              <a:spcAft>
                <a:spcPts val="0"/>
              </a:spcAft>
              <a:buSzPct val="43902"/>
              <a:buNone/>
            </a:pPr>
            <a:r>
              <a:t/>
            </a:r>
            <a:endParaRPr sz="4100"/>
          </a:p>
          <a:p>
            <a:pPr indent="0" lvl="0" marL="0" rtl="0" algn="l">
              <a:lnSpc>
                <a:spcPct val="90000"/>
              </a:lnSpc>
              <a:spcBef>
                <a:spcPts val="0"/>
              </a:spcBef>
              <a:spcAft>
                <a:spcPts val="0"/>
              </a:spcAft>
              <a:buSzPct val="43902"/>
              <a:buNone/>
            </a:pPr>
            <a:r>
              <a:t/>
            </a:r>
            <a:endParaRPr sz="4100"/>
          </a:p>
          <a:p>
            <a:pPr indent="0" lvl="0" marL="0" rtl="0" algn="l">
              <a:lnSpc>
                <a:spcPct val="90000"/>
              </a:lnSpc>
              <a:spcBef>
                <a:spcPts val="0"/>
              </a:spcBef>
              <a:spcAft>
                <a:spcPts val="0"/>
              </a:spcAft>
              <a:buSzPct val="43901"/>
              <a:buNone/>
            </a:pPr>
            <a:r>
              <a:rPr lang="en-US" sz="4100"/>
              <a:t>Which part of the systemic approach is widely understood at your school/district?</a:t>
            </a:r>
            <a:endParaRPr sz="4100"/>
          </a:p>
          <a:p>
            <a:pPr indent="0" lvl="0" marL="0" rtl="0" algn="l">
              <a:lnSpc>
                <a:spcPct val="90000"/>
              </a:lnSpc>
              <a:spcBef>
                <a:spcPts val="0"/>
              </a:spcBef>
              <a:spcAft>
                <a:spcPts val="0"/>
              </a:spcAft>
              <a:buSzPct val="43901"/>
              <a:buNone/>
            </a:pPr>
            <a:r>
              <a:t/>
            </a:r>
            <a:endParaRPr sz="4100"/>
          </a:p>
          <a:p>
            <a:pPr indent="0" lvl="0" marL="0" rtl="0" algn="l">
              <a:lnSpc>
                <a:spcPct val="90000"/>
              </a:lnSpc>
              <a:spcBef>
                <a:spcPts val="0"/>
              </a:spcBef>
              <a:spcAft>
                <a:spcPts val="0"/>
              </a:spcAft>
              <a:buSzPct val="43901"/>
              <a:buNone/>
            </a:pPr>
            <a:r>
              <a:t/>
            </a:r>
            <a:endParaRPr sz="4100"/>
          </a:p>
          <a:p>
            <a:pPr indent="0" lvl="0" marL="0" rtl="0" algn="l">
              <a:lnSpc>
                <a:spcPct val="90000"/>
              </a:lnSpc>
              <a:spcBef>
                <a:spcPts val="0"/>
              </a:spcBef>
              <a:spcAft>
                <a:spcPts val="0"/>
              </a:spcAft>
              <a:buSzPct val="43902"/>
              <a:buNone/>
            </a:pPr>
            <a:r>
              <a:rPr lang="en-US" sz="4100"/>
              <a:t>Which part is less understood?</a:t>
            </a:r>
            <a:endParaRPr sz="4100"/>
          </a:p>
          <a:p>
            <a:pPr indent="0" lvl="0" marL="914400" rtl="0" algn="l">
              <a:lnSpc>
                <a:spcPct val="90000"/>
              </a:lnSpc>
              <a:spcBef>
                <a:spcPts val="0"/>
              </a:spcBef>
              <a:spcAft>
                <a:spcPts val="0"/>
              </a:spcAft>
              <a:buSzPct val="64285"/>
              <a:buNone/>
            </a:pPr>
            <a:r>
              <a:t/>
            </a:r>
            <a:endParaRPr sz="2800"/>
          </a:p>
          <a:p>
            <a:pPr indent="0" lvl="0" marL="0" rtl="0" algn="l">
              <a:lnSpc>
                <a:spcPct val="90000"/>
              </a:lnSpc>
              <a:spcBef>
                <a:spcPts val="0"/>
              </a:spcBef>
              <a:spcAft>
                <a:spcPts val="0"/>
              </a:spcAft>
              <a:buSzPct val="72347"/>
              <a:buNone/>
            </a:pPr>
            <a:r>
              <a:t/>
            </a:r>
            <a:endParaRPr sz="2488"/>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rgbClr val="FEFAF1"/>
            </a:gs>
            <a:gs pos="17000">
              <a:srgbClr val="C0F5FE"/>
            </a:gs>
            <a:gs pos="43000">
              <a:srgbClr val="43E0FF"/>
            </a:gs>
            <a:gs pos="80000">
              <a:schemeClr val="accent2"/>
            </a:gs>
            <a:gs pos="100000">
              <a:schemeClr val="accent2"/>
            </a:gs>
          </a:gsLst>
          <a:path path="circle">
            <a:fillToRect b="100%" r="100%"/>
          </a:path>
          <a:tileRect l="-100%" t="-100%"/>
        </a:gradFill>
      </p:bgPr>
    </p:bg>
    <p:spTree>
      <p:nvGrpSpPr>
        <p:cNvPr id="460" name="Shape 460"/>
        <p:cNvGrpSpPr/>
        <p:nvPr/>
      </p:nvGrpSpPr>
      <p:grpSpPr>
        <a:xfrm>
          <a:off x="0" y="0"/>
          <a:ext cx="0" cy="0"/>
          <a:chOff x="0" y="0"/>
          <a:chExt cx="0" cy="0"/>
        </a:xfrm>
      </p:grpSpPr>
      <p:pic>
        <p:nvPicPr>
          <p:cNvPr descr="Shape, circle&#10;&#10;Description automatically generated" id="461" name="Google Shape;461;g26431fd2476_0_936"/>
          <p:cNvPicPr preferRelativeResize="0"/>
          <p:nvPr/>
        </p:nvPicPr>
        <p:blipFill rotWithShape="1">
          <a:blip r:embed="rId3">
            <a:alphaModFix/>
          </a:blip>
          <a:srcRect b="0" l="0" r="0" t="0"/>
          <a:stretch/>
        </p:blipFill>
        <p:spPr>
          <a:xfrm>
            <a:off x="1990457" y="3"/>
            <a:ext cx="8569733" cy="7788842"/>
          </a:xfrm>
          <a:prstGeom prst="rect">
            <a:avLst/>
          </a:prstGeom>
          <a:noFill/>
          <a:ln>
            <a:noFill/>
          </a:ln>
        </p:spPr>
      </p:pic>
      <p:sp>
        <p:nvSpPr>
          <p:cNvPr id="462" name="Google Shape;462;g26431fd2476_0_936"/>
          <p:cNvSpPr txBox="1"/>
          <p:nvPr/>
        </p:nvSpPr>
        <p:spPr>
          <a:xfrm>
            <a:off x="2768549" y="2178034"/>
            <a:ext cx="6654900" cy="1523700"/>
          </a:xfrm>
          <a:prstGeom prst="rect">
            <a:avLst/>
          </a:prstGeom>
          <a:noFill/>
          <a:ln>
            <a:noFill/>
          </a:ln>
        </p:spPr>
        <p:txBody>
          <a:bodyPr anchorCtr="0" anchor="ctr" bIns="45700" lIns="91425" spcFirstLastPara="1" rIns="91425" wrap="square" tIns="274300">
            <a:spAutoFit/>
          </a:bodyPr>
          <a:lstStyle/>
          <a:p>
            <a:pPr indent="0" lvl="0" marL="0" marR="0" rtl="0" algn="ctr">
              <a:lnSpc>
                <a:spcPct val="100000"/>
              </a:lnSpc>
              <a:spcBef>
                <a:spcPts val="0"/>
              </a:spcBef>
              <a:spcAft>
                <a:spcPts val="0"/>
              </a:spcAft>
              <a:buClr>
                <a:srgbClr val="000000"/>
              </a:buClr>
              <a:buSzPts val="1800"/>
              <a:buFont typeface="Arial"/>
              <a:buNone/>
            </a:pPr>
            <a:r>
              <a:rPr b="1" i="0" lang="en-US" sz="3900" u="none" cap="none" strike="noStrike">
                <a:solidFill>
                  <a:schemeClr val="lt1"/>
                </a:solidFill>
                <a:latin typeface="Arial"/>
                <a:ea typeface="Arial"/>
                <a:cs typeface="Arial"/>
                <a:sym typeface="Arial"/>
              </a:rPr>
              <a:t>Effective Attendance Teams</a:t>
            </a:r>
            <a:endParaRPr b="0" i="0" sz="2500" u="none" cap="none" strike="noStrike">
              <a:solidFill>
                <a:schemeClr val="dk1"/>
              </a:solidFill>
              <a:latin typeface="Arial"/>
              <a:ea typeface="Arial"/>
              <a:cs typeface="Arial"/>
              <a:sym typeface="Arial"/>
            </a:endParaRPr>
          </a:p>
        </p:txBody>
      </p:sp>
      <p:pic>
        <p:nvPicPr>
          <p:cNvPr descr="A picture containing logo&#10;&#10;Description automatically generated" id="463" name="Google Shape;463;g26431fd2476_0_936"/>
          <p:cNvPicPr preferRelativeResize="0"/>
          <p:nvPr/>
        </p:nvPicPr>
        <p:blipFill rotWithShape="1">
          <a:blip r:embed="rId4">
            <a:alphaModFix/>
          </a:blip>
          <a:srcRect b="0" l="0" r="0" t="0"/>
          <a:stretch/>
        </p:blipFill>
        <p:spPr>
          <a:xfrm>
            <a:off x="4396317" y="5087808"/>
            <a:ext cx="3399367" cy="120483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g26431fd2476_0_94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sz="4100"/>
              <a:t>Attendance </a:t>
            </a:r>
            <a:r>
              <a:rPr lang="en-US" sz="4100">
                <a:extLst>
                  <a:ext uri="http://customooxmlschemas.google.com/">
                    <go:slidesCustomData xmlns:go="http://customooxmlschemas.google.com/" textRoundtripDataId="0"/>
                  </a:ext>
                </a:extLst>
              </a:rPr>
              <a:t>Team</a:t>
            </a:r>
            <a:r>
              <a:rPr lang="en-US" sz="4100"/>
              <a:t> Focus &amp; Responsibilities:</a:t>
            </a:r>
            <a:endParaRPr sz="4100"/>
          </a:p>
        </p:txBody>
      </p:sp>
      <p:sp>
        <p:nvSpPr>
          <p:cNvPr id="469" name="Google Shape;469;g26431fd2476_0_943"/>
          <p:cNvSpPr txBox="1"/>
          <p:nvPr>
            <p:ph idx="1" type="body"/>
          </p:nvPr>
        </p:nvSpPr>
        <p:spPr>
          <a:xfrm>
            <a:off x="838200" y="1512550"/>
            <a:ext cx="10515600" cy="4351200"/>
          </a:xfrm>
          <a:prstGeom prst="rect">
            <a:avLst/>
          </a:prstGeom>
          <a:noFill/>
          <a:ln>
            <a:noFill/>
          </a:ln>
        </p:spPr>
        <p:txBody>
          <a:bodyPr anchorCtr="0" anchor="t" bIns="45700" lIns="91425" spcFirstLastPara="1" rIns="91425" wrap="square" tIns="45700">
            <a:noAutofit/>
          </a:bodyPr>
          <a:lstStyle/>
          <a:p>
            <a:pPr indent="-381000" lvl="0" marL="457200" rtl="0" algn="l">
              <a:lnSpc>
                <a:spcPct val="150000"/>
              </a:lnSpc>
              <a:spcBef>
                <a:spcPts val="0"/>
              </a:spcBef>
              <a:spcAft>
                <a:spcPts val="0"/>
              </a:spcAft>
              <a:buClr>
                <a:schemeClr val="dk2"/>
              </a:buClr>
              <a:buSzPts val="2400"/>
              <a:buChar char="●"/>
            </a:pPr>
            <a:r>
              <a:rPr b="0" lang="en-US" sz="2400">
                <a:solidFill>
                  <a:schemeClr val="dk2"/>
                </a:solidFill>
              </a:rPr>
              <a:t>Meet Regularly </a:t>
            </a:r>
            <a:endParaRPr b="0" sz="2400">
              <a:solidFill>
                <a:schemeClr val="dk2"/>
              </a:solidFill>
            </a:endParaRPr>
          </a:p>
          <a:p>
            <a:pPr indent="-381000" lvl="0" marL="457200" rtl="0" algn="l">
              <a:lnSpc>
                <a:spcPct val="150000"/>
              </a:lnSpc>
              <a:spcBef>
                <a:spcPts val="0"/>
              </a:spcBef>
              <a:spcAft>
                <a:spcPts val="0"/>
              </a:spcAft>
              <a:buSzPts val="2400"/>
              <a:buChar char="●"/>
            </a:pPr>
            <a:r>
              <a:rPr lang="en-US" sz="2400"/>
              <a:t>Analyze data &amp; share data across school sites and with families</a:t>
            </a:r>
            <a:endParaRPr sz="2400"/>
          </a:p>
          <a:p>
            <a:pPr indent="-381000" lvl="0" marL="457200" rtl="0" algn="l">
              <a:lnSpc>
                <a:spcPct val="150000"/>
              </a:lnSpc>
              <a:spcBef>
                <a:spcPts val="0"/>
              </a:spcBef>
              <a:spcAft>
                <a:spcPts val="0"/>
              </a:spcAft>
              <a:buClr>
                <a:schemeClr val="dk2"/>
              </a:buClr>
              <a:buSzPts val="2400"/>
              <a:buChar char="●"/>
            </a:pPr>
            <a:r>
              <a:rPr b="0" lang="en-US" sz="2400">
                <a:solidFill>
                  <a:schemeClr val="dk2"/>
                </a:solidFill>
              </a:rPr>
              <a:t>Plan schoolwide approaches </a:t>
            </a:r>
            <a:endParaRPr b="0" sz="2400">
              <a:solidFill>
                <a:schemeClr val="dk2"/>
              </a:solidFill>
            </a:endParaRPr>
          </a:p>
          <a:p>
            <a:pPr indent="-381000" lvl="0" marL="457200" rtl="0" algn="l">
              <a:lnSpc>
                <a:spcPct val="150000"/>
              </a:lnSpc>
              <a:spcBef>
                <a:spcPts val="0"/>
              </a:spcBef>
              <a:spcAft>
                <a:spcPts val="0"/>
              </a:spcAft>
              <a:buClr>
                <a:schemeClr val="dk2"/>
              </a:buClr>
              <a:buSzPts val="2400"/>
              <a:buChar char="●"/>
            </a:pPr>
            <a:r>
              <a:rPr b="0" lang="en-US" sz="2400">
                <a:solidFill>
                  <a:schemeClr val="dk2"/>
                </a:solidFill>
              </a:rPr>
              <a:t>Create a Tiered System of Support </a:t>
            </a:r>
            <a:endParaRPr b="0" sz="2400">
              <a:solidFill>
                <a:schemeClr val="dk2"/>
              </a:solidFill>
            </a:endParaRPr>
          </a:p>
          <a:p>
            <a:pPr indent="-381000" lvl="0" marL="457200" rtl="0" algn="l">
              <a:lnSpc>
                <a:spcPct val="150000"/>
              </a:lnSpc>
              <a:spcBef>
                <a:spcPts val="0"/>
              </a:spcBef>
              <a:spcAft>
                <a:spcPts val="0"/>
              </a:spcAft>
              <a:buClr>
                <a:schemeClr val="dk2"/>
              </a:buClr>
              <a:buSzPts val="2400"/>
              <a:buChar char="●"/>
            </a:pPr>
            <a:r>
              <a:rPr b="0" lang="en-US" sz="2400">
                <a:solidFill>
                  <a:schemeClr val="dk2"/>
                </a:solidFill>
              </a:rPr>
              <a:t>Support classrooms and gather necessary materials </a:t>
            </a:r>
            <a:endParaRPr b="0" sz="2400">
              <a:solidFill>
                <a:schemeClr val="dk2"/>
              </a:solidFill>
            </a:endParaRPr>
          </a:p>
          <a:p>
            <a:pPr indent="-381000" lvl="0" marL="457200" rtl="0" algn="l">
              <a:lnSpc>
                <a:spcPct val="115000"/>
              </a:lnSpc>
              <a:spcBef>
                <a:spcPts val="0"/>
              </a:spcBef>
              <a:spcAft>
                <a:spcPts val="0"/>
              </a:spcAft>
              <a:buClr>
                <a:schemeClr val="dk2"/>
              </a:buClr>
              <a:buSzPts val="2400"/>
              <a:buChar char="●"/>
            </a:pPr>
            <a:r>
              <a:rPr b="0" lang="en-US" sz="2400">
                <a:solidFill>
                  <a:schemeClr val="dk2"/>
                </a:solidFill>
              </a:rPr>
              <a:t>Provide ongoing communication on attendance data &amp; team/school efforts with staff, students &amp; families </a:t>
            </a:r>
            <a:endParaRPr b="0" sz="2400">
              <a:solidFill>
                <a:schemeClr val="dk2"/>
              </a:solidFill>
            </a:endParaRPr>
          </a:p>
          <a:p>
            <a:pPr indent="0" lvl="0" marL="0" rtl="0" algn="l">
              <a:lnSpc>
                <a:spcPct val="115000"/>
              </a:lnSpc>
              <a:spcBef>
                <a:spcPts val="1000"/>
              </a:spcBef>
              <a:spcAft>
                <a:spcPts val="0"/>
              </a:spcAft>
              <a:buSzPts val="1800"/>
              <a:buNone/>
            </a:pPr>
            <a:r>
              <a:t/>
            </a:r>
            <a:endParaRPr sz="24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g26431fd2476_0_94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AC00"/>
              </a:buClr>
              <a:buSzPts val="3600"/>
              <a:buFont typeface="Arial"/>
              <a:buNone/>
            </a:pPr>
            <a:r>
              <a:rPr lang="en-US"/>
              <a:t>Attendance Team Members</a:t>
            </a:r>
            <a:endParaRPr/>
          </a:p>
        </p:txBody>
      </p:sp>
      <p:sp>
        <p:nvSpPr>
          <p:cNvPr id="476" name="Google Shape;476;g26431fd2476_0_948"/>
          <p:cNvSpPr txBox="1"/>
          <p:nvPr/>
        </p:nvSpPr>
        <p:spPr>
          <a:xfrm>
            <a:off x="838200" y="1530600"/>
            <a:ext cx="10721100" cy="4820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accent2"/>
                </a:solidFill>
                <a:latin typeface="Arial"/>
                <a:ea typeface="Arial"/>
                <a:cs typeface="Arial"/>
                <a:sym typeface="Arial"/>
              </a:rPr>
              <a:t>Team should include members from across the school staff:</a:t>
            </a:r>
            <a:endParaRPr b="1" i="0" sz="2800" u="none" cap="none" strike="noStrike">
              <a:solidFill>
                <a:schemeClr val="accent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600"/>
              <a:buFont typeface="Arial"/>
              <a:buNone/>
            </a:pPr>
            <a:r>
              <a:t/>
            </a:r>
            <a:endParaRPr b="0" i="0" sz="2600" u="none" cap="none" strike="noStrike">
              <a:solidFill>
                <a:schemeClr val="accent2"/>
              </a:solidFill>
              <a:latin typeface="Arial"/>
              <a:ea typeface="Arial"/>
              <a:cs typeface="Arial"/>
              <a:sym typeface="Arial"/>
            </a:endParaRPr>
          </a:p>
          <a:p>
            <a:pPr indent="-393700" lvl="0" marL="457200" marR="0" rtl="0" algn="l">
              <a:lnSpc>
                <a:spcPct val="100000"/>
              </a:lnSpc>
              <a:spcBef>
                <a:spcPts val="0"/>
              </a:spcBef>
              <a:spcAft>
                <a:spcPts val="0"/>
              </a:spcAft>
              <a:buClr>
                <a:schemeClr val="dk2"/>
              </a:buClr>
              <a:buSzPts val="2600"/>
              <a:buFont typeface="Arial"/>
              <a:buAutoNum type="arabicPeriod"/>
            </a:pPr>
            <a:r>
              <a:rPr b="0" i="0" lang="en-US" sz="2600" u="none" cap="none" strike="noStrike">
                <a:solidFill>
                  <a:schemeClr val="dk2"/>
                </a:solidFill>
                <a:latin typeface="Arial"/>
                <a:ea typeface="Arial"/>
                <a:cs typeface="Arial"/>
                <a:sym typeface="Arial"/>
              </a:rPr>
              <a:t>At least one administrator</a:t>
            </a:r>
            <a:endParaRPr b="0" i="0" sz="2600" u="none" cap="none" strike="noStrike">
              <a:solidFill>
                <a:schemeClr val="dk2"/>
              </a:solidFill>
              <a:latin typeface="Arial"/>
              <a:ea typeface="Arial"/>
              <a:cs typeface="Arial"/>
              <a:sym typeface="Arial"/>
            </a:endParaRPr>
          </a:p>
          <a:p>
            <a:pPr indent="-393700" lvl="0" marL="457200" marR="0" rtl="0" algn="l">
              <a:lnSpc>
                <a:spcPct val="100000"/>
              </a:lnSpc>
              <a:spcBef>
                <a:spcPts val="0"/>
              </a:spcBef>
              <a:spcAft>
                <a:spcPts val="0"/>
              </a:spcAft>
              <a:buClr>
                <a:schemeClr val="dk2"/>
              </a:buClr>
              <a:buSzPts val="2600"/>
              <a:buFont typeface="Arial"/>
              <a:buAutoNum type="arabicPeriod"/>
            </a:pPr>
            <a:r>
              <a:rPr b="0" i="0" lang="en-US" sz="2600" u="none" cap="none" strike="noStrike">
                <a:solidFill>
                  <a:schemeClr val="dk2"/>
                </a:solidFill>
                <a:latin typeface="Arial"/>
                <a:ea typeface="Arial"/>
                <a:cs typeface="Arial"/>
                <a:sym typeface="Arial"/>
              </a:rPr>
              <a:t>At least one interventionist (counselor, social worker, etc.)</a:t>
            </a:r>
            <a:endParaRPr b="0" i="0" sz="2600" u="none" cap="none" strike="noStrike">
              <a:solidFill>
                <a:schemeClr val="dk2"/>
              </a:solidFill>
              <a:latin typeface="Arial"/>
              <a:ea typeface="Arial"/>
              <a:cs typeface="Arial"/>
              <a:sym typeface="Arial"/>
            </a:endParaRPr>
          </a:p>
          <a:p>
            <a:pPr indent="-393700" lvl="0" marL="457200" marR="0" rtl="0" algn="l">
              <a:lnSpc>
                <a:spcPct val="100000"/>
              </a:lnSpc>
              <a:spcBef>
                <a:spcPts val="0"/>
              </a:spcBef>
              <a:spcAft>
                <a:spcPts val="0"/>
              </a:spcAft>
              <a:buClr>
                <a:schemeClr val="dk2"/>
              </a:buClr>
              <a:buSzPts val="2600"/>
              <a:buFont typeface="Arial"/>
              <a:buAutoNum type="arabicPeriod"/>
            </a:pPr>
            <a:r>
              <a:rPr b="0" i="0" lang="en-US" sz="2600" u="none" cap="none" strike="noStrike">
                <a:solidFill>
                  <a:schemeClr val="dk2"/>
                </a:solidFill>
                <a:latin typeface="Arial"/>
                <a:ea typeface="Arial"/>
                <a:cs typeface="Arial"/>
                <a:sym typeface="Arial"/>
              </a:rPr>
              <a:t>Several teachers (general and special education)</a:t>
            </a:r>
            <a:endParaRPr b="0" i="0" sz="2600" u="none" cap="none" strike="noStrike">
              <a:solidFill>
                <a:schemeClr val="dk2"/>
              </a:solidFill>
              <a:latin typeface="Arial"/>
              <a:ea typeface="Arial"/>
              <a:cs typeface="Arial"/>
              <a:sym typeface="Arial"/>
            </a:endParaRPr>
          </a:p>
          <a:p>
            <a:pPr indent="-393700" lvl="0" marL="457200" marR="0" rtl="0" algn="l">
              <a:lnSpc>
                <a:spcPct val="100000"/>
              </a:lnSpc>
              <a:spcBef>
                <a:spcPts val="0"/>
              </a:spcBef>
              <a:spcAft>
                <a:spcPts val="0"/>
              </a:spcAft>
              <a:buClr>
                <a:schemeClr val="dk2"/>
              </a:buClr>
              <a:buSzPts val="2600"/>
              <a:buFont typeface="Arial"/>
              <a:buAutoNum type="arabicPeriod"/>
            </a:pPr>
            <a:r>
              <a:rPr b="0" i="0" lang="en-US" sz="2600" u="none" cap="none" strike="noStrike">
                <a:solidFill>
                  <a:schemeClr val="dk2"/>
                </a:solidFill>
                <a:latin typeface="Arial"/>
                <a:ea typeface="Arial"/>
                <a:cs typeface="Arial"/>
                <a:sym typeface="Arial"/>
                <a:extLst>
                  <a:ext uri="http://customooxmlschemas.google.com/">
                    <go:slidesCustomData xmlns:go="http://customooxmlschemas.google.com/" textRoundtripDataId="1"/>
                  </a:ext>
                </a:extLst>
              </a:rPr>
              <a:t>School resource officer</a:t>
            </a:r>
            <a:r>
              <a:rPr b="0" i="0" lang="en-US" sz="2600" u="none" cap="none" strike="noStrike">
                <a:solidFill>
                  <a:schemeClr val="dk2"/>
                </a:solidFill>
                <a:latin typeface="Arial"/>
                <a:ea typeface="Arial"/>
                <a:cs typeface="Arial"/>
                <a:sym typeface="Arial"/>
              </a:rPr>
              <a:t> or </a:t>
            </a:r>
            <a:r>
              <a:rPr b="0" i="0" lang="en-US" sz="2600" u="none" cap="none" strike="noStrike">
                <a:solidFill>
                  <a:schemeClr val="dk2"/>
                </a:solidFill>
                <a:latin typeface="Arial"/>
                <a:ea typeface="Arial"/>
                <a:cs typeface="Arial"/>
                <a:sym typeface="Arial"/>
                <a:extLst>
                  <a:ext uri="http://customooxmlschemas.google.com/">
                    <go:slidesCustomData xmlns:go="http://customooxmlschemas.google.com/" textRoundtripDataId="2"/>
                  </a:ext>
                </a:extLst>
              </a:rPr>
              <a:t>campus security</a:t>
            </a:r>
            <a:endParaRPr b="0" i="0" sz="2600" u="none" cap="none" strike="noStrike">
              <a:solidFill>
                <a:schemeClr val="dk2"/>
              </a:solidFill>
              <a:latin typeface="Arial"/>
              <a:ea typeface="Arial"/>
              <a:cs typeface="Arial"/>
              <a:sym typeface="Arial"/>
            </a:endParaRPr>
          </a:p>
          <a:p>
            <a:pPr indent="-393700" lvl="0" marL="457200" marR="0" rtl="0" algn="l">
              <a:lnSpc>
                <a:spcPct val="100000"/>
              </a:lnSpc>
              <a:spcBef>
                <a:spcPts val="0"/>
              </a:spcBef>
              <a:spcAft>
                <a:spcPts val="0"/>
              </a:spcAft>
              <a:buClr>
                <a:schemeClr val="dk2"/>
              </a:buClr>
              <a:buSzPts val="2600"/>
              <a:buFont typeface="Arial"/>
              <a:buAutoNum type="arabicPeriod"/>
            </a:pPr>
            <a:r>
              <a:rPr b="0" i="0" lang="en-US" sz="2600" u="none" cap="none" strike="noStrike">
                <a:solidFill>
                  <a:schemeClr val="dk2"/>
                </a:solidFill>
                <a:latin typeface="Arial"/>
                <a:ea typeface="Arial"/>
                <a:cs typeface="Arial"/>
                <a:sym typeface="Arial"/>
              </a:rPr>
              <a:t>Attendance clerk</a:t>
            </a:r>
            <a:endParaRPr b="0" i="0" sz="2600" u="none" cap="none" strike="noStrike">
              <a:solidFill>
                <a:schemeClr val="dk2"/>
              </a:solidFill>
              <a:latin typeface="Arial"/>
              <a:ea typeface="Arial"/>
              <a:cs typeface="Arial"/>
              <a:sym typeface="Arial"/>
            </a:endParaRPr>
          </a:p>
          <a:p>
            <a:pPr indent="-393700" lvl="0" marL="457200" marR="0" rtl="0" algn="l">
              <a:lnSpc>
                <a:spcPct val="100000"/>
              </a:lnSpc>
              <a:spcBef>
                <a:spcPts val="0"/>
              </a:spcBef>
              <a:spcAft>
                <a:spcPts val="0"/>
              </a:spcAft>
              <a:buClr>
                <a:schemeClr val="dk2"/>
              </a:buClr>
              <a:buSzPts val="2600"/>
              <a:buFont typeface="Arial"/>
              <a:buAutoNum type="arabicPeriod"/>
            </a:pPr>
            <a:r>
              <a:rPr b="0" i="0" lang="en-US" sz="2600" u="none" cap="none" strike="noStrike">
                <a:solidFill>
                  <a:schemeClr val="dk2"/>
                </a:solidFill>
                <a:latin typeface="Arial"/>
                <a:ea typeface="Arial"/>
                <a:cs typeface="Arial"/>
                <a:sym typeface="Arial"/>
              </a:rPr>
              <a:t>One student representative (include for parts of meeting)</a:t>
            </a:r>
            <a:endParaRPr b="0" i="0" sz="2600" u="none" cap="none" strike="noStrike">
              <a:solidFill>
                <a:schemeClr val="dk2"/>
              </a:solidFill>
              <a:latin typeface="Arial"/>
              <a:ea typeface="Arial"/>
              <a:cs typeface="Arial"/>
              <a:sym typeface="Arial"/>
            </a:endParaRPr>
          </a:p>
          <a:p>
            <a:pPr indent="-393700" lvl="0" marL="457200" marR="0" rtl="0" algn="l">
              <a:lnSpc>
                <a:spcPct val="100000"/>
              </a:lnSpc>
              <a:spcBef>
                <a:spcPts val="0"/>
              </a:spcBef>
              <a:spcAft>
                <a:spcPts val="0"/>
              </a:spcAft>
              <a:buClr>
                <a:schemeClr val="dk2"/>
              </a:buClr>
              <a:buSzPts val="2600"/>
              <a:buFont typeface="Arial"/>
              <a:buAutoNum type="arabicPeriod"/>
            </a:pPr>
            <a:r>
              <a:rPr b="0" i="0" lang="en-US" sz="2600" u="none" cap="none" strike="noStrike">
                <a:solidFill>
                  <a:schemeClr val="dk2"/>
                </a:solidFill>
                <a:latin typeface="Arial"/>
                <a:ea typeface="Arial"/>
                <a:cs typeface="Arial"/>
                <a:sym typeface="Arial"/>
              </a:rPr>
              <a:t>One parent representative (include for parts of meeting)</a:t>
            </a:r>
            <a:endParaRPr b="0" i="0" sz="2600" u="none" cap="none" strike="noStrike">
              <a:solidFill>
                <a:schemeClr val="dk2"/>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g26431fd2476_0_954"/>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a:t>Two Types of</a:t>
            </a:r>
            <a:r>
              <a:rPr lang="en-US">
                <a:extLst>
                  <a:ext uri="http://customooxmlschemas.google.com/">
                    <go:slidesCustomData xmlns:go="http://customooxmlschemas.google.com/" textRoundtripDataId="3"/>
                  </a:ext>
                </a:extLst>
              </a:rPr>
              <a:t> Team Meetings</a:t>
            </a:r>
            <a:endParaRPr/>
          </a:p>
        </p:txBody>
      </p:sp>
      <p:sp>
        <p:nvSpPr>
          <p:cNvPr id="482" name="Google Shape;482;g26431fd2476_0_954"/>
          <p:cNvSpPr txBox="1"/>
          <p:nvPr>
            <p:ph idx="1" type="body"/>
          </p:nvPr>
        </p:nvSpPr>
        <p:spPr>
          <a:xfrm>
            <a:off x="6057125" y="1553375"/>
            <a:ext cx="5332500" cy="5259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1100"/>
              </a:spcBef>
              <a:spcAft>
                <a:spcPts val="0"/>
              </a:spcAft>
              <a:buSzPts val="2400"/>
              <a:buNone/>
            </a:pPr>
            <a:r>
              <a:rPr lang="en-US" sz="2800">
                <a:solidFill>
                  <a:schemeClr val="accent3"/>
                </a:solidFill>
              </a:rPr>
              <a:t>Quarterly Step Back Meetings</a:t>
            </a:r>
            <a:endParaRPr sz="2800">
              <a:solidFill>
                <a:schemeClr val="accent3"/>
              </a:solidFill>
            </a:endParaRPr>
          </a:p>
        </p:txBody>
      </p:sp>
      <p:sp>
        <p:nvSpPr>
          <p:cNvPr id="483" name="Google Shape;483;g26431fd2476_0_954"/>
          <p:cNvSpPr txBox="1"/>
          <p:nvPr>
            <p:ph idx="2" type="body"/>
          </p:nvPr>
        </p:nvSpPr>
        <p:spPr>
          <a:xfrm>
            <a:off x="6036700" y="2123675"/>
            <a:ext cx="5352900" cy="3684900"/>
          </a:xfrm>
          <a:prstGeom prst="rect">
            <a:avLst/>
          </a:prstGeom>
          <a:noFill/>
          <a:ln>
            <a:noFill/>
          </a:ln>
        </p:spPr>
        <p:txBody>
          <a:bodyPr anchorCtr="0" anchor="t" bIns="45700" lIns="91425" spcFirstLastPara="1" rIns="91425" wrap="square" tIns="45700">
            <a:noAutofit/>
          </a:bodyPr>
          <a:lstStyle/>
          <a:p>
            <a:pPr indent="-406400" lvl="0" marL="457200" rtl="0" algn="l">
              <a:lnSpc>
                <a:spcPct val="115000"/>
              </a:lnSpc>
              <a:spcBef>
                <a:spcPts val="0"/>
              </a:spcBef>
              <a:spcAft>
                <a:spcPts val="0"/>
              </a:spcAft>
              <a:buClr>
                <a:srgbClr val="595959"/>
              </a:buClr>
              <a:buSzPts val="2800"/>
              <a:buChar char="-"/>
            </a:pPr>
            <a:r>
              <a:rPr lang="en-US" sz="2800">
                <a:solidFill>
                  <a:srgbClr val="595959"/>
                </a:solidFill>
              </a:rPr>
              <a:t>Analyze long-term data</a:t>
            </a:r>
            <a:endParaRPr sz="2800">
              <a:solidFill>
                <a:srgbClr val="595959"/>
              </a:solidFill>
            </a:endParaRPr>
          </a:p>
          <a:p>
            <a:pPr indent="-406400" lvl="0" marL="457200" rtl="0" algn="l">
              <a:lnSpc>
                <a:spcPct val="115000"/>
              </a:lnSpc>
              <a:spcBef>
                <a:spcPts val="0"/>
              </a:spcBef>
              <a:spcAft>
                <a:spcPts val="0"/>
              </a:spcAft>
              <a:buClr>
                <a:srgbClr val="595959"/>
              </a:buClr>
              <a:buSzPts val="2800"/>
              <a:buChar char="-"/>
            </a:pPr>
            <a:r>
              <a:rPr lang="en-US" sz="2800">
                <a:solidFill>
                  <a:srgbClr val="595959"/>
                </a:solidFill>
              </a:rPr>
              <a:t>Reflect on system of interventions at each tier</a:t>
            </a:r>
            <a:endParaRPr sz="2800">
              <a:solidFill>
                <a:srgbClr val="595959"/>
              </a:solidFill>
            </a:endParaRPr>
          </a:p>
          <a:p>
            <a:pPr indent="-406400" lvl="0" marL="457200" rtl="0" algn="l">
              <a:lnSpc>
                <a:spcPct val="115000"/>
              </a:lnSpc>
              <a:spcBef>
                <a:spcPts val="0"/>
              </a:spcBef>
              <a:spcAft>
                <a:spcPts val="0"/>
              </a:spcAft>
              <a:buClr>
                <a:srgbClr val="595959"/>
              </a:buClr>
              <a:buSzPts val="2800"/>
              <a:buChar char="-"/>
            </a:pPr>
            <a:r>
              <a:rPr lang="en-US" sz="2800">
                <a:solidFill>
                  <a:srgbClr val="595959"/>
                </a:solidFill>
              </a:rPr>
              <a:t>Create long term goals</a:t>
            </a:r>
            <a:endParaRPr sz="2800">
              <a:solidFill>
                <a:srgbClr val="595959"/>
              </a:solidFill>
            </a:endParaRPr>
          </a:p>
          <a:p>
            <a:pPr indent="0" lvl="0" marL="457200" rtl="0" algn="l">
              <a:lnSpc>
                <a:spcPct val="115000"/>
              </a:lnSpc>
              <a:spcBef>
                <a:spcPts val="0"/>
              </a:spcBef>
              <a:spcAft>
                <a:spcPts val="0"/>
              </a:spcAft>
              <a:buSzPts val="1900"/>
              <a:buNone/>
            </a:pPr>
            <a:r>
              <a:t/>
            </a:r>
            <a:endParaRPr sz="2800">
              <a:solidFill>
                <a:srgbClr val="595959"/>
              </a:solidFill>
            </a:endParaRPr>
          </a:p>
          <a:p>
            <a:pPr indent="0" lvl="0" marL="0" rtl="0" algn="l">
              <a:lnSpc>
                <a:spcPct val="115000"/>
              </a:lnSpc>
              <a:spcBef>
                <a:spcPts val="0"/>
              </a:spcBef>
              <a:spcAft>
                <a:spcPts val="0"/>
              </a:spcAft>
              <a:buSzPts val="1900"/>
              <a:buNone/>
            </a:pPr>
            <a:r>
              <a:rPr b="1" lang="en-US" sz="2400">
                <a:solidFill>
                  <a:srgbClr val="595959"/>
                </a:solidFill>
              </a:rPr>
              <a:t>Example: </a:t>
            </a:r>
            <a:r>
              <a:rPr lang="en-US" sz="2400">
                <a:solidFill>
                  <a:srgbClr val="595959"/>
                </a:solidFill>
              </a:rPr>
              <a:t>Look at daily attendance rates from last year to determine when to launch an attendance campaign around holidays.</a:t>
            </a:r>
            <a:endParaRPr sz="2400">
              <a:solidFill>
                <a:srgbClr val="595959"/>
              </a:solidFill>
            </a:endParaRPr>
          </a:p>
        </p:txBody>
      </p:sp>
      <p:sp>
        <p:nvSpPr>
          <p:cNvPr id="484" name="Google Shape;484;g26431fd2476_0_954"/>
          <p:cNvSpPr txBox="1"/>
          <p:nvPr>
            <p:ph idx="3" type="body"/>
          </p:nvPr>
        </p:nvSpPr>
        <p:spPr>
          <a:xfrm>
            <a:off x="839800" y="1553375"/>
            <a:ext cx="4954500" cy="5703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1100"/>
              </a:spcBef>
              <a:spcAft>
                <a:spcPts val="0"/>
              </a:spcAft>
              <a:buSzPts val="2400"/>
              <a:buNone/>
            </a:pPr>
            <a:r>
              <a:rPr lang="en-US" sz="2800">
                <a:solidFill>
                  <a:schemeClr val="accent3"/>
                </a:solidFill>
              </a:rPr>
              <a:t>Bi-Weekly Meetings</a:t>
            </a:r>
            <a:endParaRPr>
              <a:solidFill>
                <a:schemeClr val="accent3"/>
              </a:solidFill>
            </a:endParaRPr>
          </a:p>
        </p:txBody>
      </p:sp>
      <p:sp>
        <p:nvSpPr>
          <p:cNvPr id="485" name="Google Shape;485;g26431fd2476_0_954"/>
          <p:cNvSpPr txBox="1"/>
          <p:nvPr>
            <p:ph idx="4" type="body"/>
          </p:nvPr>
        </p:nvSpPr>
        <p:spPr>
          <a:xfrm>
            <a:off x="839800" y="2123675"/>
            <a:ext cx="4815900" cy="3684900"/>
          </a:xfrm>
          <a:prstGeom prst="rect">
            <a:avLst/>
          </a:prstGeom>
          <a:noFill/>
          <a:ln>
            <a:noFill/>
          </a:ln>
        </p:spPr>
        <p:txBody>
          <a:bodyPr anchorCtr="0" anchor="t" bIns="45700" lIns="91425" spcFirstLastPara="1" rIns="91425" wrap="square" tIns="45700">
            <a:noAutofit/>
          </a:bodyPr>
          <a:lstStyle/>
          <a:p>
            <a:pPr indent="-406400" lvl="0" marL="457200" rtl="0" algn="l">
              <a:lnSpc>
                <a:spcPct val="115000"/>
              </a:lnSpc>
              <a:spcBef>
                <a:spcPts val="0"/>
              </a:spcBef>
              <a:spcAft>
                <a:spcPts val="0"/>
              </a:spcAft>
              <a:buClr>
                <a:srgbClr val="595959"/>
              </a:buClr>
              <a:buSzPts val="2800"/>
              <a:buChar char="-"/>
            </a:pPr>
            <a:r>
              <a:rPr lang="en-US" sz="2800">
                <a:solidFill>
                  <a:srgbClr val="595959"/>
                </a:solidFill>
              </a:rPr>
              <a:t>Analyze data</a:t>
            </a:r>
            <a:endParaRPr sz="2800">
              <a:solidFill>
                <a:srgbClr val="595959"/>
              </a:solidFill>
            </a:endParaRPr>
          </a:p>
          <a:p>
            <a:pPr indent="-406400" lvl="0" marL="457200" rtl="0" algn="l">
              <a:lnSpc>
                <a:spcPct val="115000"/>
              </a:lnSpc>
              <a:spcBef>
                <a:spcPts val="0"/>
              </a:spcBef>
              <a:spcAft>
                <a:spcPts val="0"/>
              </a:spcAft>
              <a:buClr>
                <a:srgbClr val="595959"/>
              </a:buClr>
              <a:buSzPts val="2800"/>
              <a:buChar char="-"/>
            </a:pPr>
            <a:r>
              <a:rPr lang="en-US" sz="2800">
                <a:solidFill>
                  <a:srgbClr val="595959"/>
                </a:solidFill>
              </a:rPr>
              <a:t>Plan interventions</a:t>
            </a:r>
            <a:endParaRPr sz="2800">
              <a:solidFill>
                <a:srgbClr val="595959"/>
              </a:solidFill>
            </a:endParaRPr>
          </a:p>
          <a:p>
            <a:pPr indent="-406400" lvl="0" marL="457200" rtl="0" algn="l">
              <a:lnSpc>
                <a:spcPct val="115000"/>
              </a:lnSpc>
              <a:spcBef>
                <a:spcPts val="0"/>
              </a:spcBef>
              <a:spcAft>
                <a:spcPts val="0"/>
              </a:spcAft>
              <a:buClr>
                <a:srgbClr val="595959"/>
              </a:buClr>
              <a:buSzPts val="2800"/>
              <a:buChar char="-"/>
            </a:pPr>
            <a:r>
              <a:rPr lang="en-US" sz="2800">
                <a:solidFill>
                  <a:srgbClr val="595959"/>
                </a:solidFill>
              </a:rPr>
              <a:t>Track interventions</a:t>
            </a:r>
            <a:endParaRPr sz="2800">
              <a:solidFill>
                <a:srgbClr val="595959"/>
              </a:solidFill>
            </a:endParaRPr>
          </a:p>
          <a:p>
            <a:pPr indent="0" lvl="0" marL="457200" rtl="0" algn="l">
              <a:lnSpc>
                <a:spcPct val="115000"/>
              </a:lnSpc>
              <a:spcBef>
                <a:spcPts val="0"/>
              </a:spcBef>
              <a:spcAft>
                <a:spcPts val="0"/>
              </a:spcAft>
              <a:buSzPts val="1800"/>
              <a:buNone/>
            </a:pPr>
            <a:r>
              <a:t/>
            </a:r>
            <a:endParaRPr>
              <a:solidFill>
                <a:srgbClr val="595959"/>
              </a:solidFill>
            </a:endParaRPr>
          </a:p>
          <a:p>
            <a:pPr indent="0" lvl="0" marL="0" rtl="0" algn="l">
              <a:lnSpc>
                <a:spcPct val="115000"/>
              </a:lnSpc>
              <a:spcBef>
                <a:spcPts val="0"/>
              </a:spcBef>
              <a:spcAft>
                <a:spcPts val="0"/>
              </a:spcAft>
              <a:buSzPts val="1900"/>
              <a:buNone/>
            </a:pPr>
            <a:r>
              <a:rPr b="1" lang="en-US" sz="2400">
                <a:solidFill>
                  <a:srgbClr val="595959"/>
                </a:solidFill>
              </a:rPr>
              <a:t>Example: </a:t>
            </a:r>
            <a:r>
              <a:rPr lang="en-US" sz="2400">
                <a:solidFill>
                  <a:srgbClr val="595959"/>
                </a:solidFill>
              </a:rPr>
              <a:t>Look at recent data for a group of students with 10-15% absence rate to determine if group intervention is effective.</a:t>
            </a:r>
            <a:endParaRPr sz="2400">
              <a:solidFill>
                <a:srgbClr val="595959"/>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3"/>
                                        </p:tgtEl>
                                        <p:attrNameLst>
                                          <p:attrName>style.visibility</p:attrName>
                                        </p:attrNameLst>
                                      </p:cBhvr>
                                      <p:to>
                                        <p:strVal val="visible"/>
                                      </p:to>
                                    </p:set>
                                    <p:animEffect filter="fade" transition="in">
                                      <p:cBhvr>
                                        <p:cTn dur="1000"/>
                                        <p:tgtEl>
                                          <p:spTgt spid="4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5"/>
                                        </p:tgtEl>
                                        <p:attrNameLst>
                                          <p:attrName>style.visibility</p:attrName>
                                        </p:attrNameLst>
                                      </p:cBhvr>
                                      <p:to>
                                        <p:strVal val="visible"/>
                                      </p:to>
                                    </p:set>
                                    <p:animEffect filter="fade" transition="in">
                                      <p:cBhvr>
                                        <p:cTn dur="1000"/>
                                        <p:tgtEl>
                                          <p:spTgt spid="4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g26431fd2476_0_96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600"/>
              <a:buNone/>
            </a:pPr>
            <a:r>
              <a:rPr lang="en-US"/>
              <a:t>Bi-Weekly Data Metrics to Track </a:t>
            </a:r>
            <a:endParaRPr/>
          </a:p>
        </p:txBody>
      </p:sp>
      <p:sp>
        <p:nvSpPr>
          <p:cNvPr id="491" name="Google Shape;491;g26431fd2476_0_96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419100" lvl="0" marL="457200" rtl="0" algn="l">
              <a:lnSpc>
                <a:spcPct val="90000"/>
              </a:lnSpc>
              <a:spcBef>
                <a:spcPts val="1000"/>
              </a:spcBef>
              <a:spcAft>
                <a:spcPts val="0"/>
              </a:spcAft>
              <a:buSzPts val="3000"/>
              <a:buChar char="-"/>
            </a:pPr>
            <a:r>
              <a:rPr lang="en-US" sz="3000"/>
              <a:t>ADA &amp; chronic absenteeism </a:t>
            </a:r>
            <a:r>
              <a:rPr b="0" lang="en-US" sz="3000"/>
              <a:t>rates by grade and/or teacher</a:t>
            </a:r>
            <a:endParaRPr b="0" sz="3000"/>
          </a:p>
          <a:p>
            <a:pPr indent="0" lvl="0" marL="0" rtl="0" algn="l">
              <a:lnSpc>
                <a:spcPct val="90000"/>
              </a:lnSpc>
              <a:spcBef>
                <a:spcPts val="1000"/>
              </a:spcBef>
              <a:spcAft>
                <a:spcPts val="0"/>
              </a:spcAft>
              <a:buSzPts val="1800"/>
              <a:buNone/>
            </a:pPr>
            <a:r>
              <a:t/>
            </a:r>
            <a:endParaRPr sz="3000"/>
          </a:p>
          <a:p>
            <a:pPr indent="-419100" lvl="0" marL="457200" rtl="0" algn="l">
              <a:lnSpc>
                <a:spcPct val="90000"/>
              </a:lnSpc>
              <a:spcBef>
                <a:spcPts val="1000"/>
              </a:spcBef>
              <a:spcAft>
                <a:spcPts val="0"/>
              </a:spcAft>
              <a:buSzPts val="3000"/>
              <a:buChar char="-"/>
            </a:pPr>
            <a:r>
              <a:rPr lang="en-US" sz="3000"/>
              <a:t>Student lists </a:t>
            </a:r>
            <a:r>
              <a:rPr b="0" lang="en-US" sz="3000"/>
              <a:t>in the following tiers: </a:t>
            </a:r>
            <a:endParaRPr b="0" sz="3000"/>
          </a:p>
          <a:p>
            <a:pPr indent="-419100" lvl="1" marL="914400" rtl="0" algn="l">
              <a:lnSpc>
                <a:spcPct val="90000"/>
              </a:lnSpc>
              <a:spcBef>
                <a:spcPts val="0"/>
              </a:spcBef>
              <a:spcAft>
                <a:spcPts val="0"/>
              </a:spcAft>
              <a:buSzPts val="3000"/>
              <a:buChar char="-"/>
            </a:pPr>
            <a:r>
              <a:rPr b="1" lang="en-US" sz="3000"/>
              <a:t>At Risk students:</a:t>
            </a:r>
            <a:r>
              <a:rPr lang="en-US" sz="3000"/>
              <a:t> 5-9% absenteeism</a:t>
            </a:r>
            <a:endParaRPr sz="3000"/>
          </a:p>
          <a:p>
            <a:pPr indent="-419100" lvl="1" marL="914400" rtl="0" algn="l">
              <a:lnSpc>
                <a:spcPct val="90000"/>
              </a:lnSpc>
              <a:spcBef>
                <a:spcPts val="0"/>
              </a:spcBef>
              <a:spcAft>
                <a:spcPts val="0"/>
              </a:spcAft>
              <a:buSzPts val="3000"/>
              <a:buChar char="-"/>
            </a:pPr>
            <a:r>
              <a:rPr b="1" lang="en-US" sz="3000"/>
              <a:t>Moderate Chronic students: </a:t>
            </a:r>
            <a:r>
              <a:rPr lang="en-US" sz="3000"/>
              <a:t>10-19% absenteeism</a:t>
            </a:r>
            <a:endParaRPr sz="3000"/>
          </a:p>
          <a:p>
            <a:pPr indent="-419100" lvl="1" marL="914400" rtl="0" algn="l">
              <a:lnSpc>
                <a:spcPct val="90000"/>
              </a:lnSpc>
              <a:spcBef>
                <a:spcPts val="0"/>
              </a:spcBef>
              <a:spcAft>
                <a:spcPts val="0"/>
              </a:spcAft>
              <a:buSzPts val="3000"/>
              <a:buChar char="-"/>
            </a:pPr>
            <a:r>
              <a:rPr b="1" lang="en-US" sz="3000"/>
              <a:t>Severe/Extreme Chronic students:</a:t>
            </a:r>
            <a:r>
              <a:rPr lang="en-US" sz="3000"/>
              <a:t> &gt;20% absenteeism</a:t>
            </a:r>
            <a:endParaRPr sz="3000"/>
          </a:p>
          <a:p>
            <a:pPr indent="0" lvl="0" marL="914400" rtl="0" algn="l">
              <a:lnSpc>
                <a:spcPct val="90000"/>
              </a:lnSpc>
              <a:spcBef>
                <a:spcPts val="1000"/>
              </a:spcBef>
              <a:spcAft>
                <a:spcPts val="0"/>
              </a:spcAft>
              <a:buSzPts val="1800"/>
              <a:buNone/>
            </a:pPr>
            <a:r>
              <a:t/>
            </a:r>
            <a:endParaRPr sz="3000"/>
          </a:p>
          <a:p>
            <a:pPr indent="-419100" lvl="0" marL="457200" rtl="0" algn="l">
              <a:lnSpc>
                <a:spcPct val="90000"/>
              </a:lnSpc>
              <a:spcBef>
                <a:spcPts val="1000"/>
              </a:spcBef>
              <a:spcAft>
                <a:spcPts val="0"/>
              </a:spcAft>
              <a:buSzPts val="3000"/>
              <a:buChar char="-"/>
            </a:pPr>
            <a:r>
              <a:rPr lang="en-US" sz="3000"/>
              <a:t>Individual student Data</a:t>
            </a:r>
            <a:endParaRPr b="0" sz="31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g26431fd2476_0_96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600"/>
              <a:buNone/>
            </a:pPr>
            <a:r>
              <a:rPr lang="en-US"/>
              <a:t>Metrics to Analyze at Quarterly Meetings</a:t>
            </a:r>
            <a:endParaRPr/>
          </a:p>
        </p:txBody>
      </p:sp>
      <p:sp>
        <p:nvSpPr>
          <p:cNvPr id="497" name="Google Shape;497;g26431fd2476_0_96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387350" lvl="0" marL="457200" rtl="0" algn="l">
              <a:lnSpc>
                <a:spcPct val="80000"/>
              </a:lnSpc>
              <a:spcBef>
                <a:spcPts val="1000"/>
              </a:spcBef>
              <a:spcAft>
                <a:spcPts val="0"/>
              </a:spcAft>
              <a:buClr>
                <a:srgbClr val="505050"/>
              </a:buClr>
              <a:buSzPts val="2500"/>
              <a:buChar char="●"/>
            </a:pPr>
            <a:r>
              <a:rPr b="0" lang="en-US" sz="2500">
                <a:solidFill>
                  <a:srgbClr val="505050"/>
                </a:solidFill>
              </a:rPr>
              <a:t>Attendance rate by </a:t>
            </a:r>
            <a:r>
              <a:rPr lang="en-US" sz="2500">
                <a:solidFill>
                  <a:srgbClr val="505050"/>
                </a:solidFill>
              </a:rPr>
              <a:t>subgroups/Cohorts</a:t>
            </a:r>
            <a:r>
              <a:rPr b="0" lang="en-US" sz="2500">
                <a:solidFill>
                  <a:srgbClr val="505050"/>
                </a:solidFill>
              </a:rPr>
              <a:t> </a:t>
            </a:r>
            <a:endParaRPr b="0" sz="2500">
              <a:solidFill>
                <a:srgbClr val="505050"/>
              </a:solidFill>
            </a:endParaRPr>
          </a:p>
          <a:p>
            <a:pPr indent="0" lvl="0" marL="457200" rtl="0" algn="l">
              <a:lnSpc>
                <a:spcPct val="80000"/>
              </a:lnSpc>
              <a:spcBef>
                <a:spcPts val="1000"/>
              </a:spcBef>
              <a:spcAft>
                <a:spcPts val="0"/>
              </a:spcAft>
              <a:buSzPts val="1800"/>
              <a:buNone/>
            </a:pPr>
            <a:r>
              <a:t/>
            </a:r>
            <a:endParaRPr b="0" sz="2500">
              <a:solidFill>
                <a:srgbClr val="505050"/>
              </a:solidFill>
            </a:endParaRPr>
          </a:p>
          <a:p>
            <a:pPr indent="-374650" lvl="1" marL="914400" rtl="0" algn="l">
              <a:lnSpc>
                <a:spcPct val="80000"/>
              </a:lnSpc>
              <a:spcBef>
                <a:spcPts val="0"/>
              </a:spcBef>
              <a:spcAft>
                <a:spcPts val="0"/>
              </a:spcAft>
              <a:buClr>
                <a:srgbClr val="505050"/>
              </a:buClr>
              <a:buSzPts val="2300"/>
              <a:buChar char="○"/>
            </a:pPr>
            <a:r>
              <a:rPr lang="en-US" sz="2500">
                <a:solidFill>
                  <a:srgbClr val="505050"/>
                </a:solidFill>
              </a:rPr>
              <a:t>Race/Ethnicity; Gender; FRPL Status; ELL status; Grade Level</a:t>
            </a:r>
            <a:endParaRPr sz="2500">
              <a:solidFill>
                <a:srgbClr val="505050"/>
              </a:solidFill>
            </a:endParaRPr>
          </a:p>
          <a:p>
            <a:pPr indent="0" lvl="0" marL="0" rtl="0" algn="l">
              <a:lnSpc>
                <a:spcPct val="80000"/>
              </a:lnSpc>
              <a:spcBef>
                <a:spcPts val="1000"/>
              </a:spcBef>
              <a:spcAft>
                <a:spcPts val="0"/>
              </a:spcAft>
              <a:buSzPts val="1800"/>
              <a:buNone/>
            </a:pPr>
            <a:r>
              <a:t/>
            </a:r>
            <a:endParaRPr b="0" sz="2500">
              <a:solidFill>
                <a:srgbClr val="505050"/>
              </a:solidFill>
            </a:endParaRPr>
          </a:p>
          <a:p>
            <a:pPr indent="-374650" lvl="0" marL="457200" rtl="0" algn="l">
              <a:lnSpc>
                <a:spcPct val="80000"/>
              </a:lnSpc>
              <a:spcBef>
                <a:spcPts val="1000"/>
              </a:spcBef>
              <a:spcAft>
                <a:spcPts val="0"/>
              </a:spcAft>
              <a:buClr>
                <a:srgbClr val="505050"/>
              </a:buClr>
              <a:buSzPts val="2300"/>
              <a:buChar char="●"/>
            </a:pPr>
            <a:r>
              <a:rPr b="0" lang="en-US" sz="2500">
                <a:solidFill>
                  <a:srgbClr val="505050"/>
                </a:solidFill>
              </a:rPr>
              <a:t>Daily attendance rate for </a:t>
            </a:r>
            <a:r>
              <a:rPr lang="en-US" sz="2500">
                <a:solidFill>
                  <a:srgbClr val="505050"/>
                </a:solidFill>
              </a:rPr>
              <a:t>whole school</a:t>
            </a:r>
            <a:endParaRPr sz="2500">
              <a:solidFill>
                <a:srgbClr val="505050"/>
              </a:solidFill>
            </a:endParaRPr>
          </a:p>
          <a:p>
            <a:pPr indent="0" lvl="0" marL="457200" rtl="0" algn="l">
              <a:lnSpc>
                <a:spcPct val="80000"/>
              </a:lnSpc>
              <a:spcBef>
                <a:spcPts val="1000"/>
              </a:spcBef>
              <a:spcAft>
                <a:spcPts val="0"/>
              </a:spcAft>
              <a:buSzPts val="1800"/>
              <a:buNone/>
            </a:pPr>
            <a:r>
              <a:t/>
            </a:r>
            <a:endParaRPr b="0" sz="2500">
              <a:solidFill>
                <a:srgbClr val="505050"/>
              </a:solidFill>
            </a:endParaRPr>
          </a:p>
          <a:p>
            <a:pPr indent="-387350" lvl="0" marL="457200" rtl="0" algn="l">
              <a:lnSpc>
                <a:spcPct val="80000"/>
              </a:lnSpc>
              <a:spcBef>
                <a:spcPts val="1000"/>
              </a:spcBef>
              <a:spcAft>
                <a:spcPts val="0"/>
              </a:spcAft>
              <a:buClr>
                <a:srgbClr val="505050"/>
              </a:buClr>
              <a:buSzPts val="2500"/>
              <a:buChar char="●"/>
            </a:pPr>
            <a:r>
              <a:rPr b="0" lang="en-US" sz="2500">
                <a:solidFill>
                  <a:srgbClr val="505050"/>
                </a:solidFill>
              </a:rPr>
              <a:t>Scores on </a:t>
            </a:r>
            <a:r>
              <a:rPr lang="en-US" sz="2500">
                <a:solidFill>
                  <a:srgbClr val="505050"/>
                </a:solidFill>
              </a:rPr>
              <a:t>Attendance Self-Assessment</a:t>
            </a:r>
            <a:endParaRPr b="0" sz="2500">
              <a:solidFill>
                <a:srgbClr val="505050"/>
              </a:solidFill>
            </a:endParaRPr>
          </a:p>
          <a:p>
            <a:pPr indent="0" lvl="0" marL="0" rtl="0" algn="l">
              <a:lnSpc>
                <a:spcPct val="80000"/>
              </a:lnSpc>
              <a:spcBef>
                <a:spcPts val="1000"/>
              </a:spcBef>
              <a:spcAft>
                <a:spcPts val="0"/>
              </a:spcAft>
              <a:buSzPts val="18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rgbClr val="FEFAF1"/>
            </a:gs>
            <a:gs pos="17000">
              <a:srgbClr val="C0F5FE"/>
            </a:gs>
            <a:gs pos="43000">
              <a:srgbClr val="43E0FF"/>
            </a:gs>
            <a:gs pos="80000">
              <a:schemeClr val="accent2"/>
            </a:gs>
            <a:gs pos="100000">
              <a:schemeClr val="accent2"/>
            </a:gs>
          </a:gsLst>
          <a:path path="circle">
            <a:fillToRect b="100%" r="100%"/>
          </a:path>
          <a:tileRect l="-100%" t="-100%"/>
        </a:gradFill>
      </p:bgPr>
    </p:bg>
    <p:spTree>
      <p:nvGrpSpPr>
        <p:cNvPr id="245" name="Shape 245"/>
        <p:cNvGrpSpPr/>
        <p:nvPr/>
      </p:nvGrpSpPr>
      <p:grpSpPr>
        <a:xfrm>
          <a:off x="0" y="0"/>
          <a:ext cx="0" cy="0"/>
          <a:chOff x="0" y="0"/>
          <a:chExt cx="0" cy="0"/>
        </a:xfrm>
      </p:grpSpPr>
      <p:pic>
        <p:nvPicPr>
          <p:cNvPr descr="Shape, circle&#10;&#10;Description automatically generated" id="246" name="Google Shape;246;g26431fd2476_0_1111"/>
          <p:cNvPicPr preferRelativeResize="0"/>
          <p:nvPr/>
        </p:nvPicPr>
        <p:blipFill rotWithShape="1">
          <a:blip r:embed="rId3">
            <a:alphaModFix/>
          </a:blip>
          <a:srcRect b="0" l="0" r="0" t="0"/>
          <a:stretch/>
        </p:blipFill>
        <p:spPr>
          <a:xfrm>
            <a:off x="1990457" y="3"/>
            <a:ext cx="8569733" cy="7788842"/>
          </a:xfrm>
          <a:prstGeom prst="rect">
            <a:avLst/>
          </a:prstGeom>
          <a:noFill/>
          <a:ln>
            <a:noFill/>
          </a:ln>
        </p:spPr>
      </p:pic>
      <p:sp>
        <p:nvSpPr>
          <p:cNvPr id="247" name="Google Shape;247;g26431fd2476_0_1111"/>
          <p:cNvSpPr txBox="1"/>
          <p:nvPr/>
        </p:nvSpPr>
        <p:spPr>
          <a:xfrm>
            <a:off x="2768549" y="1720834"/>
            <a:ext cx="6654900" cy="2016300"/>
          </a:xfrm>
          <a:prstGeom prst="rect">
            <a:avLst/>
          </a:prstGeom>
          <a:noFill/>
          <a:ln>
            <a:noFill/>
          </a:ln>
        </p:spPr>
        <p:txBody>
          <a:bodyPr anchorCtr="0" anchor="ctr" bIns="45700" lIns="91425" spcFirstLastPara="1" rIns="91425" wrap="square" tIns="274300">
            <a:spAutoFit/>
          </a:bodyPr>
          <a:lstStyle/>
          <a:p>
            <a:pPr indent="0" lvl="0" marL="0" marR="0" rtl="0" algn="ctr">
              <a:lnSpc>
                <a:spcPct val="100000"/>
              </a:lnSpc>
              <a:spcBef>
                <a:spcPts val="0"/>
              </a:spcBef>
              <a:spcAft>
                <a:spcPts val="0"/>
              </a:spcAft>
              <a:buClr>
                <a:srgbClr val="000000"/>
              </a:buClr>
              <a:buSzPts val="1800"/>
              <a:buFont typeface="Arial"/>
              <a:buNone/>
            </a:pPr>
            <a:r>
              <a:rPr b="1" i="0" lang="en-US" sz="5500" u="none" cap="none" strike="noStrike">
                <a:solidFill>
                  <a:schemeClr val="lt1"/>
                </a:solidFill>
                <a:latin typeface="Arial"/>
                <a:ea typeface="Arial"/>
                <a:cs typeface="Arial"/>
                <a:sym typeface="Arial"/>
              </a:rPr>
              <a:t>EveryDay Labs Background</a:t>
            </a:r>
            <a:endParaRPr b="0" i="0" sz="4100" u="none" cap="none" strike="noStrike">
              <a:solidFill>
                <a:schemeClr val="dk1"/>
              </a:solidFill>
              <a:latin typeface="Arial"/>
              <a:ea typeface="Arial"/>
              <a:cs typeface="Arial"/>
              <a:sym typeface="Arial"/>
            </a:endParaRPr>
          </a:p>
        </p:txBody>
      </p:sp>
      <p:pic>
        <p:nvPicPr>
          <p:cNvPr descr="A picture containing logo&#10;&#10;Description automatically generated" id="248" name="Google Shape;248;g26431fd2476_0_1111"/>
          <p:cNvPicPr preferRelativeResize="0"/>
          <p:nvPr/>
        </p:nvPicPr>
        <p:blipFill rotWithShape="1">
          <a:blip r:embed="rId4">
            <a:alphaModFix/>
          </a:blip>
          <a:srcRect b="0" l="0" r="0" t="0"/>
          <a:stretch/>
        </p:blipFill>
        <p:spPr>
          <a:xfrm>
            <a:off x="4396317" y="5087808"/>
            <a:ext cx="3399367" cy="120483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g26431fd2476_0_972"/>
          <p:cNvSpPr txBox="1"/>
          <p:nvPr>
            <p:ph type="title"/>
          </p:nvPr>
        </p:nvSpPr>
        <p:spPr>
          <a:xfrm>
            <a:off x="838188"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000"/>
              <a:buNone/>
            </a:pPr>
            <a:r>
              <a:rPr lang="en-US">
                <a:extLst>
                  <a:ext uri="http://customooxmlschemas.google.com/">
                    <go:slidesCustomData xmlns:go="http://customooxmlschemas.google.com/" textRoundtripDataId="4"/>
                  </a:ext>
                </a:extLst>
              </a:rPr>
              <a:t>Sample Agendas for Meetings </a:t>
            </a:r>
            <a:endParaRPr/>
          </a:p>
          <a:p>
            <a:pPr indent="0" lvl="0" marL="0" rtl="0" algn="l">
              <a:lnSpc>
                <a:spcPct val="90000"/>
              </a:lnSpc>
              <a:spcBef>
                <a:spcPts val="0"/>
              </a:spcBef>
              <a:spcAft>
                <a:spcPts val="0"/>
              </a:spcAft>
              <a:buSzPts val="4000"/>
              <a:buNone/>
            </a:pPr>
            <a:r>
              <a:t/>
            </a:r>
            <a:endParaRPr/>
          </a:p>
        </p:txBody>
      </p:sp>
      <p:pic>
        <p:nvPicPr>
          <p:cNvPr id="503" name="Google Shape;503;g26431fd2476_0_972"/>
          <p:cNvPicPr preferRelativeResize="0"/>
          <p:nvPr/>
        </p:nvPicPr>
        <p:blipFill rotWithShape="1">
          <a:blip r:embed="rId3">
            <a:alphaModFix/>
          </a:blip>
          <a:srcRect b="0" l="0" r="0" t="0"/>
          <a:stretch/>
        </p:blipFill>
        <p:spPr>
          <a:xfrm>
            <a:off x="890150" y="1106450"/>
            <a:ext cx="4786989" cy="4862374"/>
          </a:xfrm>
          <a:prstGeom prst="rect">
            <a:avLst/>
          </a:prstGeom>
          <a:noFill/>
          <a:ln cap="flat" cmpd="sng" w="9525">
            <a:solidFill>
              <a:schemeClr val="dk2"/>
            </a:solidFill>
            <a:prstDash val="solid"/>
            <a:round/>
            <a:headEnd len="sm" w="sm" type="none"/>
            <a:tailEnd len="sm" w="sm" type="none"/>
          </a:ln>
        </p:spPr>
      </p:pic>
      <p:pic>
        <p:nvPicPr>
          <p:cNvPr id="504" name="Google Shape;504;g26431fd2476_0_972"/>
          <p:cNvPicPr preferRelativeResize="0"/>
          <p:nvPr/>
        </p:nvPicPr>
        <p:blipFill rotWithShape="1">
          <a:blip r:embed="rId4">
            <a:alphaModFix/>
          </a:blip>
          <a:srcRect b="0" l="0" r="0" t="0"/>
          <a:stretch/>
        </p:blipFill>
        <p:spPr>
          <a:xfrm>
            <a:off x="6573439" y="1106450"/>
            <a:ext cx="4291830" cy="5264801"/>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g26431fd2476_0_97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en-US"/>
              <a:t>Analyze the </a:t>
            </a:r>
            <a:r>
              <a:rPr lang="en-US" u="sng">
                <a:solidFill>
                  <a:schemeClr val="hlink"/>
                </a:solidFill>
                <a:hlinkClick r:id="rId3"/>
              </a:rPr>
              <a:t>Rubric</a:t>
            </a:r>
            <a:r>
              <a:rPr lang="en-US"/>
              <a:t> </a:t>
            </a:r>
            <a:endParaRPr/>
          </a:p>
        </p:txBody>
      </p:sp>
      <p:sp>
        <p:nvSpPr>
          <p:cNvPr id="511" name="Google Shape;511;g26431fd2476_0_97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lang="en-US"/>
              <a:t> </a:t>
            </a:r>
            <a:endParaRPr/>
          </a:p>
          <a:p>
            <a:pPr indent="0" lvl="0" marL="0" rtl="0" algn="l">
              <a:lnSpc>
                <a:spcPct val="90000"/>
              </a:lnSpc>
              <a:spcBef>
                <a:spcPts val="1000"/>
              </a:spcBef>
              <a:spcAft>
                <a:spcPts val="0"/>
              </a:spcAft>
              <a:buSzPts val="1800"/>
              <a:buNone/>
            </a:pPr>
            <a:r>
              <a:rPr lang="en-US"/>
              <a:t>Find the “Attendance Team” Section </a:t>
            </a:r>
            <a:endParaRPr/>
          </a:p>
          <a:p>
            <a:pPr indent="-342900" lvl="0" marL="457200" rtl="0" algn="l">
              <a:lnSpc>
                <a:spcPct val="90000"/>
              </a:lnSpc>
              <a:spcBef>
                <a:spcPts val="1000"/>
              </a:spcBef>
              <a:spcAft>
                <a:spcPts val="0"/>
              </a:spcAft>
              <a:buSzPts val="1800"/>
              <a:buChar char="•"/>
            </a:pPr>
            <a:r>
              <a:rPr lang="en-US"/>
              <a:t>What is one area that your school teams is excelling in? </a:t>
            </a:r>
            <a:endParaRPr/>
          </a:p>
          <a:p>
            <a:pPr indent="0" lvl="0" marL="0" rtl="0" algn="l">
              <a:lnSpc>
                <a:spcPct val="90000"/>
              </a:lnSpc>
              <a:spcBef>
                <a:spcPts val="1000"/>
              </a:spcBef>
              <a:spcAft>
                <a:spcPts val="0"/>
              </a:spcAft>
              <a:buSzPts val="1800"/>
              <a:buNone/>
            </a:pPr>
            <a:r>
              <a:t/>
            </a:r>
            <a:endParaRPr/>
          </a:p>
          <a:p>
            <a:pPr indent="-342900" lvl="0" marL="457200" rtl="0" algn="l">
              <a:lnSpc>
                <a:spcPct val="90000"/>
              </a:lnSpc>
              <a:spcBef>
                <a:spcPts val="1000"/>
              </a:spcBef>
              <a:spcAft>
                <a:spcPts val="0"/>
              </a:spcAft>
              <a:buSzPts val="1800"/>
              <a:buChar char="•"/>
            </a:pPr>
            <a:r>
              <a:rPr lang="en-US"/>
              <a:t>Which area could your school teams use more support in? </a:t>
            </a:r>
            <a:endParaRPr/>
          </a:p>
          <a:p>
            <a:pPr indent="0" lvl="0" marL="91440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g26431fd2476_0_108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en-US"/>
              <a:t>Action Planning  </a:t>
            </a:r>
            <a:endParaRPr/>
          </a:p>
        </p:txBody>
      </p:sp>
      <p:sp>
        <p:nvSpPr>
          <p:cNvPr id="518" name="Google Shape;518;g26431fd2476_0_108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lang="en-US"/>
              <a:t>Take a minute to review the action planning doc after analyzing the rubric. </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lang="en-US"/>
              <a:t>Complete the first two sections. </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g26431fd2476_0_113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600"/>
              <a:buNone/>
            </a:pPr>
            <a:r>
              <a:rPr lang="en-US"/>
              <a:t>Let’s get organized</a:t>
            </a:r>
            <a:endParaRPr/>
          </a:p>
        </p:txBody>
      </p:sp>
      <p:sp>
        <p:nvSpPr>
          <p:cNvPr id="524" name="Google Shape;524;g26431fd2476_0_113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900"/>
              <a:buNone/>
            </a:pPr>
            <a:r>
              <a:rPr b="0" lang="en-US" sz="2300">
                <a:solidFill>
                  <a:schemeClr val="dk2"/>
                </a:solidFill>
                <a:extLst>
                  <a:ext uri="http://customooxmlschemas.google.com/">
                    <go:slidesCustomData xmlns:go="http://customooxmlschemas.google.com/" textRoundtripDataId="5"/>
                  </a:ext>
                </a:extLst>
              </a:rPr>
              <a:t>Login to the platform and choose a school to study for the day </a:t>
            </a:r>
            <a:endParaRPr b="0" sz="2300">
              <a:solidFill>
                <a:schemeClr val="dk2"/>
              </a:solidFill>
            </a:endParaRPr>
          </a:p>
          <a:p>
            <a:pPr indent="-361950" lvl="1" marL="914400" rtl="0" algn="l">
              <a:lnSpc>
                <a:spcPct val="90000"/>
              </a:lnSpc>
              <a:spcBef>
                <a:spcPts val="0"/>
              </a:spcBef>
              <a:spcAft>
                <a:spcPts val="0"/>
              </a:spcAft>
              <a:buClr>
                <a:schemeClr val="dk2"/>
              </a:buClr>
              <a:buSzPts val="2300"/>
              <a:buChar char="•"/>
            </a:pPr>
            <a:r>
              <a:rPr b="1" lang="en-US" sz="2300" u="sng">
                <a:solidFill>
                  <a:schemeClr val="hlink"/>
                </a:solidFill>
                <a:hlinkClick r:id="rId3"/>
              </a:rPr>
              <a:t>https://pro.everydaylabs.com</a:t>
            </a:r>
            <a:r>
              <a:rPr b="1" lang="en-US" sz="2300"/>
              <a:t> </a:t>
            </a:r>
            <a:endParaRPr b="1" sz="2300"/>
          </a:p>
          <a:p>
            <a:pPr indent="0" lvl="0" marL="0" rtl="0" algn="l">
              <a:lnSpc>
                <a:spcPct val="90000"/>
              </a:lnSpc>
              <a:spcBef>
                <a:spcPts val="0"/>
              </a:spcBef>
              <a:spcAft>
                <a:spcPts val="0"/>
              </a:spcAft>
              <a:buSzPts val="1900"/>
              <a:buNone/>
            </a:pPr>
            <a:r>
              <a:t/>
            </a:r>
            <a:endParaRPr b="1" sz="2300"/>
          </a:p>
          <a:p>
            <a:pPr indent="0" lvl="0" marL="0" rtl="0" algn="l">
              <a:lnSpc>
                <a:spcPct val="90000"/>
              </a:lnSpc>
              <a:spcBef>
                <a:spcPts val="0"/>
              </a:spcBef>
              <a:spcAft>
                <a:spcPts val="0"/>
              </a:spcAft>
              <a:buSzPts val="1900"/>
              <a:buNone/>
            </a:pPr>
            <a:r>
              <a:t/>
            </a:r>
            <a:endParaRPr b="1" sz="2300"/>
          </a:p>
          <a:p>
            <a:pPr indent="0" lvl="0" marL="0" rtl="0" algn="l">
              <a:lnSpc>
                <a:spcPct val="90000"/>
              </a:lnSpc>
              <a:spcBef>
                <a:spcPts val="0"/>
              </a:spcBef>
              <a:spcAft>
                <a:spcPts val="0"/>
              </a:spcAft>
              <a:buSzPts val="1900"/>
              <a:buNone/>
            </a:pPr>
            <a:r>
              <a:t/>
            </a:r>
            <a:endParaRPr sz="2300"/>
          </a:p>
          <a:p>
            <a:pPr indent="0" lvl="0" marL="0" rtl="0" algn="l">
              <a:lnSpc>
                <a:spcPct val="90000"/>
              </a:lnSpc>
              <a:spcBef>
                <a:spcPts val="0"/>
              </a:spcBef>
              <a:spcAft>
                <a:spcPts val="0"/>
              </a:spcAft>
              <a:buSzPts val="1900"/>
              <a:buNone/>
            </a:pPr>
            <a:r>
              <a:rPr b="1" lang="en-US" sz="2300" u="sng">
                <a:highlight>
                  <a:srgbClr val="FFFFFF"/>
                </a:highlight>
                <a:latin typeface="Roboto"/>
                <a:ea typeface="Roboto"/>
                <a:cs typeface="Roboto"/>
                <a:sym typeface="Roboto"/>
              </a:rPr>
              <a:t>To log-in:</a:t>
            </a:r>
            <a:endParaRPr b="1" sz="2300" u="sng">
              <a:highlight>
                <a:srgbClr val="FFFFFF"/>
              </a:highlight>
              <a:latin typeface="Roboto"/>
              <a:ea typeface="Roboto"/>
              <a:cs typeface="Roboto"/>
              <a:sym typeface="Roboto"/>
            </a:endParaRPr>
          </a:p>
          <a:p>
            <a:pPr indent="-374650" lvl="0" marL="596900" rtl="0" algn="l">
              <a:lnSpc>
                <a:spcPct val="115000"/>
              </a:lnSpc>
              <a:spcBef>
                <a:spcPts val="0"/>
              </a:spcBef>
              <a:spcAft>
                <a:spcPts val="0"/>
              </a:spcAft>
              <a:buClr>
                <a:schemeClr val="dk2"/>
              </a:buClr>
              <a:buSzPts val="2300"/>
              <a:buFont typeface="Roboto"/>
              <a:buChar char="●"/>
            </a:pPr>
            <a:r>
              <a:rPr b="0" lang="en-US" sz="2300">
                <a:solidFill>
                  <a:schemeClr val="dk2"/>
                </a:solidFill>
                <a:highlight>
                  <a:srgbClr val="FFFFFF"/>
                </a:highlight>
                <a:latin typeface="Roboto"/>
                <a:ea typeface="Roboto"/>
                <a:cs typeface="Roboto"/>
                <a:sym typeface="Roboto"/>
              </a:rPr>
              <a:t>To log in for the first time, you will need to click on ‘forgot password’ to create a new password. </a:t>
            </a:r>
            <a:endParaRPr b="0" sz="2300">
              <a:solidFill>
                <a:schemeClr val="dk2"/>
              </a:solidFill>
              <a:highlight>
                <a:srgbClr val="FFFFFF"/>
              </a:highlight>
              <a:latin typeface="Roboto"/>
              <a:ea typeface="Roboto"/>
              <a:cs typeface="Roboto"/>
              <a:sym typeface="Roboto"/>
            </a:endParaRPr>
          </a:p>
          <a:p>
            <a:pPr indent="-374650" lvl="0" marL="596900" rtl="0" algn="l">
              <a:lnSpc>
                <a:spcPct val="115000"/>
              </a:lnSpc>
              <a:spcBef>
                <a:spcPts val="0"/>
              </a:spcBef>
              <a:spcAft>
                <a:spcPts val="0"/>
              </a:spcAft>
              <a:buClr>
                <a:schemeClr val="dk2"/>
              </a:buClr>
              <a:buSzPts val="2300"/>
              <a:buFont typeface="Roboto"/>
              <a:buChar char="●"/>
            </a:pPr>
            <a:r>
              <a:rPr b="1" lang="en-US" sz="2300">
                <a:solidFill>
                  <a:schemeClr val="dk2"/>
                </a:solidFill>
                <a:highlight>
                  <a:srgbClr val="FFFFFF"/>
                </a:highlight>
                <a:latin typeface="Roboto"/>
                <a:ea typeface="Roboto"/>
                <a:cs typeface="Roboto"/>
                <a:sym typeface="Roboto"/>
              </a:rPr>
              <a:t>Your username is your email address</a:t>
            </a:r>
            <a:endParaRPr b="1" sz="2300">
              <a:solidFill>
                <a:schemeClr val="dk2"/>
              </a:solidFill>
              <a:highlight>
                <a:srgbClr val="FFFFFF"/>
              </a:highlight>
              <a:latin typeface="Roboto"/>
              <a:ea typeface="Roboto"/>
              <a:cs typeface="Roboto"/>
              <a:sym typeface="Roboto"/>
            </a:endParaRPr>
          </a:p>
          <a:p>
            <a:pPr indent="-374650" lvl="0" marL="596900" rtl="0" algn="l">
              <a:lnSpc>
                <a:spcPct val="115000"/>
              </a:lnSpc>
              <a:spcBef>
                <a:spcPts val="0"/>
              </a:spcBef>
              <a:spcAft>
                <a:spcPts val="0"/>
              </a:spcAft>
              <a:buSzPts val="2300"/>
              <a:buFont typeface="Roboto"/>
              <a:buChar char="●"/>
            </a:pPr>
            <a:r>
              <a:rPr lang="en-US" sz="2300">
                <a:highlight>
                  <a:srgbClr val="FFFFFF"/>
                </a:highlight>
                <a:latin typeface="Roboto"/>
                <a:ea typeface="Roboto"/>
                <a:cs typeface="Roboto"/>
                <a:sym typeface="Roboto"/>
                <a:extLst>
                  <a:ext uri="http://customooxmlschemas.google.com/">
                    <go:slidesCustomData xmlns:go="http://customooxmlschemas.google.com/" textRoundtripDataId="6"/>
                  </a:ext>
                </a:extLst>
              </a:rPr>
              <a:t>Reach out if you have any questions or need help! </a:t>
            </a:r>
            <a:endParaRPr sz="2300">
              <a:highlight>
                <a:srgbClr val="FFFFFF"/>
              </a:highlight>
              <a:latin typeface="Roboto"/>
              <a:ea typeface="Roboto"/>
              <a:cs typeface="Roboto"/>
              <a:sym typeface="Roboto"/>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rgbClr val="FEFAF1"/>
            </a:gs>
            <a:gs pos="17000">
              <a:srgbClr val="C0F5FE"/>
            </a:gs>
            <a:gs pos="43000">
              <a:srgbClr val="43E0FF"/>
            </a:gs>
            <a:gs pos="80000">
              <a:schemeClr val="accent2"/>
            </a:gs>
            <a:gs pos="100000">
              <a:schemeClr val="accent2"/>
            </a:gs>
          </a:gsLst>
          <a:path path="circle">
            <a:fillToRect b="100%" r="100%"/>
          </a:path>
          <a:tileRect l="-100%" t="-100%"/>
        </a:gradFill>
      </p:bgPr>
    </p:bg>
    <p:spTree>
      <p:nvGrpSpPr>
        <p:cNvPr id="529" name="Shape 529"/>
        <p:cNvGrpSpPr/>
        <p:nvPr/>
      </p:nvGrpSpPr>
      <p:grpSpPr>
        <a:xfrm>
          <a:off x="0" y="0"/>
          <a:ext cx="0" cy="0"/>
          <a:chOff x="0" y="0"/>
          <a:chExt cx="0" cy="0"/>
        </a:xfrm>
      </p:grpSpPr>
      <p:pic>
        <p:nvPicPr>
          <p:cNvPr descr="Shape, circle&#10;&#10;Description automatically generated" id="530" name="Google Shape;530;g26431fd2476_0_1093"/>
          <p:cNvPicPr preferRelativeResize="0"/>
          <p:nvPr/>
        </p:nvPicPr>
        <p:blipFill rotWithShape="1">
          <a:blip r:embed="rId3">
            <a:alphaModFix/>
          </a:blip>
          <a:srcRect b="0" l="0" r="0" t="0"/>
          <a:stretch/>
        </p:blipFill>
        <p:spPr>
          <a:xfrm>
            <a:off x="1990457" y="3"/>
            <a:ext cx="8569733" cy="7788842"/>
          </a:xfrm>
          <a:prstGeom prst="rect">
            <a:avLst/>
          </a:prstGeom>
          <a:noFill/>
          <a:ln>
            <a:noFill/>
          </a:ln>
        </p:spPr>
      </p:pic>
      <p:sp>
        <p:nvSpPr>
          <p:cNvPr id="531" name="Google Shape;531;g26431fd2476_0_1093"/>
          <p:cNvSpPr txBox="1"/>
          <p:nvPr/>
        </p:nvSpPr>
        <p:spPr>
          <a:xfrm>
            <a:off x="2768549" y="2178034"/>
            <a:ext cx="6654900" cy="923400"/>
          </a:xfrm>
          <a:prstGeom prst="rect">
            <a:avLst/>
          </a:prstGeom>
          <a:noFill/>
          <a:ln>
            <a:noFill/>
          </a:ln>
        </p:spPr>
        <p:txBody>
          <a:bodyPr anchorCtr="0" anchor="ctr" bIns="45700" lIns="91425" spcFirstLastPara="1" rIns="91425" wrap="square" tIns="274300">
            <a:spAutoFit/>
          </a:bodyPr>
          <a:lstStyle/>
          <a:p>
            <a:pPr indent="0" lvl="0" marL="0" marR="0" rtl="0" algn="ctr">
              <a:lnSpc>
                <a:spcPct val="100000"/>
              </a:lnSpc>
              <a:spcBef>
                <a:spcPts val="0"/>
              </a:spcBef>
              <a:spcAft>
                <a:spcPts val="0"/>
              </a:spcAft>
              <a:buClr>
                <a:srgbClr val="000000"/>
              </a:buClr>
              <a:buSzPts val="1800"/>
              <a:buFont typeface="Arial"/>
              <a:buNone/>
            </a:pPr>
            <a:r>
              <a:rPr b="1" i="0" lang="en-US" sz="3900" u="none" cap="none" strike="noStrike">
                <a:solidFill>
                  <a:schemeClr val="lt1"/>
                </a:solidFill>
                <a:latin typeface="Arial"/>
                <a:ea typeface="Arial"/>
                <a:cs typeface="Arial"/>
                <a:sym typeface="Arial"/>
              </a:rPr>
              <a:t>10 Minute BREAK</a:t>
            </a:r>
            <a:endParaRPr b="0" i="0" sz="2500" u="none" cap="none" strike="noStrike">
              <a:solidFill>
                <a:schemeClr val="dk1"/>
              </a:solidFill>
              <a:latin typeface="Arial"/>
              <a:ea typeface="Arial"/>
              <a:cs typeface="Arial"/>
              <a:sym typeface="Arial"/>
            </a:endParaRPr>
          </a:p>
        </p:txBody>
      </p:sp>
      <p:pic>
        <p:nvPicPr>
          <p:cNvPr descr="A picture containing logo&#10;&#10;Description automatically generated" id="532" name="Google Shape;532;g26431fd2476_0_1093"/>
          <p:cNvPicPr preferRelativeResize="0"/>
          <p:nvPr/>
        </p:nvPicPr>
        <p:blipFill rotWithShape="1">
          <a:blip r:embed="rId4">
            <a:alphaModFix/>
          </a:blip>
          <a:srcRect b="0" l="0" r="0" t="0"/>
          <a:stretch/>
        </p:blipFill>
        <p:spPr>
          <a:xfrm>
            <a:off x="4396317" y="5087808"/>
            <a:ext cx="3399367" cy="120483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rgbClr val="FEFAF1"/>
            </a:gs>
            <a:gs pos="17000">
              <a:srgbClr val="C0F5FE"/>
            </a:gs>
            <a:gs pos="43000">
              <a:srgbClr val="43E0FF"/>
            </a:gs>
            <a:gs pos="80000">
              <a:schemeClr val="accent2"/>
            </a:gs>
            <a:gs pos="100000">
              <a:schemeClr val="accent2"/>
            </a:gs>
          </a:gsLst>
          <a:path path="circle">
            <a:fillToRect b="100%" r="100%"/>
          </a:path>
          <a:tileRect l="-100%" t="-100%"/>
        </a:gradFill>
      </p:bgPr>
    </p:bg>
    <p:spTree>
      <p:nvGrpSpPr>
        <p:cNvPr id="537" name="Shape 537"/>
        <p:cNvGrpSpPr/>
        <p:nvPr/>
      </p:nvGrpSpPr>
      <p:grpSpPr>
        <a:xfrm>
          <a:off x="0" y="0"/>
          <a:ext cx="0" cy="0"/>
          <a:chOff x="0" y="0"/>
          <a:chExt cx="0" cy="0"/>
        </a:xfrm>
      </p:grpSpPr>
      <p:pic>
        <p:nvPicPr>
          <p:cNvPr descr="Shape, circle&#10;&#10;Description automatically generated" id="538" name="Google Shape;538;g26431fd2476_0_929"/>
          <p:cNvPicPr preferRelativeResize="0"/>
          <p:nvPr/>
        </p:nvPicPr>
        <p:blipFill rotWithShape="1">
          <a:blip r:embed="rId3">
            <a:alphaModFix/>
          </a:blip>
          <a:srcRect b="0" l="0" r="0" t="0"/>
          <a:stretch/>
        </p:blipFill>
        <p:spPr>
          <a:xfrm>
            <a:off x="1990457" y="3"/>
            <a:ext cx="8569733" cy="7788846"/>
          </a:xfrm>
          <a:prstGeom prst="rect">
            <a:avLst/>
          </a:prstGeom>
          <a:noFill/>
          <a:ln>
            <a:noFill/>
          </a:ln>
        </p:spPr>
      </p:pic>
      <p:sp>
        <p:nvSpPr>
          <p:cNvPr id="539" name="Google Shape;539;g26431fd2476_0_929"/>
          <p:cNvSpPr txBox="1"/>
          <p:nvPr/>
        </p:nvSpPr>
        <p:spPr>
          <a:xfrm>
            <a:off x="1851300" y="1821350"/>
            <a:ext cx="8355600" cy="2447400"/>
          </a:xfrm>
          <a:prstGeom prst="rect">
            <a:avLst/>
          </a:prstGeom>
          <a:noFill/>
          <a:ln>
            <a:noFill/>
          </a:ln>
        </p:spPr>
        <p:txBody>
          <a:bodyPr anchorCtr="0" anchor="ctr" bIns="45700" lIns="91425" spcFirstLastPara="1" rIns="91425" wrap="square" tIns="274300">
            <a:spAutoFit/>
          </a:bodyPr>
          <a:lstStyle/>
          <a:p>
            <a:pPr indent="0" lvl="0" marL="0" marR="0" rtl="0" algn="ctr">
              <a:lnSpc>
                <a:spcPct val="100000"/>
              </a:lnSpc>
              <a:spcBef>
                <a:spcPts val="0"/>
              </a:spcBef>
              <a:spcAft>
                <a:spcPts val="0"/>
              </a:spcAft>
              <a:buClr>
                <a:srgbClr val="000000"/>
              </a:buClr>
              <a:buSzPts val="1900"/>
              <a:buFont typeface="Arial"/>
              <a:buNone/>
            </a:pPr>
            <a:r>
              <a:rPr b="1" i="0" lang="en-US" sz="4600" u="none" cap="none" strike="noStrike">
                <a:solidFill>
                  <a:schemeClr val="lt1"/>
                </a:solidFill>
                <a:latin typeface="Arial"/>
                <a:ea typeface="Arial"/>
                <a:cs typeface="Arial"/>
                <a:sym typeface="Arial"/>
              </a:rPr>
              <a:t>EveryDay Pro - </a:t>
            </a:r>
            <a:endParaRPr b="1" i="0" sz="46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rPr b="1" i="0" lang="en-US" sz="4600" u="none" cap="none" strike="noStrike">
                <a:solidFill>
                  <a:schemeClr val="lt1"/>
                </a:solidFill>
                <a:latin typeface="Arial"/>
                <a:ea typeface="Arial"/>
                <a:cs typeface="Arial"/>
                <a:sym typeface="Arial"/>
              </a:rPr>
              <a:t>Attendance Dashboard Demo </a:t>
            </a:r>
            <a:endParaRPr b="0" i="0" sz="3300" u="none" cap="none" strike="noStrike">
              <a:solidFill>
                <a:schemeClr val="dk1"/>
              </a:solidFill>
              <a:latin typeface="Arial"/>
              <a:ea typeface="Arial"/>
              <a:cs typeface="Arial"/>
              <a:sym typeface="Arial"/>
            </a:endParaRPr>
          </a:p>
        </p:txBody>
      </p:sp>
      <p:pic>
        <p:nvPicPr>
          <p:cNvPr descr="A picture containing logo&#10;&#10;Description automatically generated" id="540" name="Google Shape;540;g26431fd2476_0_929"/>
          <p:cNvPicPr preferRelativeResize="0"/>
          <p:nvPr/>
        </p:nvPicPr>
        <p:blipFill rotWithShape="1">
          <a:blip r:embed="rId4">
            <a:alphaModFix/>
          </a:blip>
          <a:srcRect b="0" l="0" r="0" t="0"/>
          <a:stretch/>
        </p:blipFill>
        <p:spPr>
          <a:xfrm>
            <a:off x="4396317" y="5087808"/>
            <a:ext cx="3399367" cy="1204838"/>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g26431fd2476_0_764"/>
          <p:cNvSpPr txBox="1"/>
          <p:nvPr>
            <p:ph type="title"/>
          </p:nvPr>
        </p:nvSpPr>
        <p:spPr>
          <a:xfrm>
            <a:off x="901950" y="8"/>
            <a:ext cx="14020800" cy="1767600"/>
          </a:xfrm>
          <a:prstGeom prst="rect">
            <a:avLst/>
          </a:prstGeom>
          <a:noFill/>
          <a:ln>
            <a:noFill/>
          </a:ln>
        </p:spPr>
        <p:txBody>
          <a:bodyPr anchorCtr="0" anchor="ctr" bIns="121900" lIns="121900" spcFirstLastPara="1" rIns="121900" wrap="square" tIns="121900">
            <a:normAutofit/>
          </a:bodyPr>
          <a:lstStyle/>
          <a:p>
            <a:pPr indent="0" lvl="0" marL="0" rtl="0" algn="l">
              <a:lnSpc>
                <a:spcPct val="100000"/>
              </a:lnSpc>
              <a:spcBef>
                <a:spcPts val="0"/>
              </a:spcBef>
              <a:spcAft>
                <a:spcPts val="0"/>
              </a:spcAft>
              <a:buSzPts val="4800"/>
              <a:buNone/>
            </a:pPr>
            <a:r>
              <a:rPr lang="en-US">
                <a:solidFill>
                  <a:srgbClr val="00A5C6"/>
                </a:solidFill>
                <a:extLst>
                  <a:ext uri="http://customooxmlschemas.google.com/">
                    <go:slidesCustomData xmlns:go="http://customooxmlschemas.google.com/" textRoundtripDataId="7"/>
                  </a:ext>
                </a:extLst>
              </a:rPr>
              <a:t>Dashboard Highlights </a:t>
            </a:r>
            <a:endParaRPr>
              <a:solidFill>
                <a:srgbClr val="00A5C6"/>
              </a:solidFill>
            </a:endParaRPr>
          </a:p>
        </p:txBody>
      </p:sp>
      <p:sp>
        <p:nvSpPr>
          <p:cNvPr id="546" name="Google Shape;546;g26431fd2476_0_764"/>
          <p:cNvSpPr txBox="1"/>
          <p:nvPr/>
        </p:nvSpPr>
        <p:spPr>
          <a:xfrm>
            <a:off x="901950" y="1270500"/>
            <a:ext cx="10772700" cy="5587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700"/>
              <a:buFont typeface="Arial"/>
              <a:buNone/>
            </a:pPr>
            <a:r>
              <a:rPr b="1" i="0" lang="en-US" sz="2700" u="none" cap="none" strike="noStrike">
                <a:solidFill>
                  <a:srgbClr val="666666"/>
                </a:solidFill>
                <a:latin typeface="Arial"/>
                <a:ea typeface="Arial"/>
                <a:cs typeface="Arial"/>
                <a:sym typeface="Arial"/>
              </a:rPr>
              <a:t>Quick Snapshot:</a:t>
            </a:r>
            <a:endParaRPr b="1" i="0" sz="2700" u="none" cap="none" strike="noStrike">
              <a:solidFill>
                <a:srgbClr val="666666"/>
              </a:solidFill>
              <a:latin typeface="Arial"/>
              <a:ea typeface="Arial"/>
              <a:cs typeface="Arial"/>
              <a:sym typeface="Arial"/>
            </a:endParaRPr>
          </a:p>
          <a:p>
            <a:pPr indent="-387350" lvl="0" marL="457200" marR="0" rtl="0" algn="l">
              <a:lnSpc>
                <a:spcPct val="100000"/>
              </a:lnSpc>
              <a:spcBef>
                <a:spcPts val="0"/>
              </a:spcBef>
              <a:spcAft>
                <a:spcPts val="0"/>
              </a:spcAft>
              <a:buClr>
                <a:srgbClr val="666666"/>
              </a:buClr>
              <a:buSzPts val="2700"/>
              <a:buFont typeface="Arial"/>
              <a:buChar char="●"/>
            </a:pPr>
            <a:r>
              <a:rPr b="0" i="1" lang="en-US" sz="2700" u="none" cap="none" strike="noStrike">
                <a:solidFill>
                  <a:srgbClr val="666666"/>
                </a:solidFill>
                <a:latin typeface="Arial"/>
                <a:ea typeface="Arial"/>
                <a:cs typeface="Arial"/>
                <a:sym typeface="Arial"/>
              </a:rPr>
              <a:t>School/District Overview </a:t>
            </a:r>
            <a:r>
              <a:rPr b="0" i="0" lang="en-US" sz="2700" u="none" cap="none" strike="noStrike">
                <a:solidFill>
                  <a:srgbClr val="666666"/>
                </a:solidFill>
                <a:latin typeface="Arial"/>
                <a:ea typeface="Arial"/>
                <a:cs typeface="Arial"/>
                <a:sym typeface="Arial"/>
              </a:rPr>
              <a:t> </a:t>
            </a:r>
            <a:endParaRPr b="0" i="0" sz="2700" u="none" cap="none" strike="noStrike">
              <a:solidFill>
                <a:srgbClr val="666666"/>
              </a:solidFill>
              <a:latin typeface="Arial"/>
              <a:ea typeface="Arial"/>
              <a:cs typeface="Arial"/>
              <a:sym typeface="Arial"/>
            </a:endParaRPr>
          </a:p>
          <a:p>
            <a:pPr indent="-387350" lvl="1" marL="914400" marR="0" rtl="0" algn="l">
              <a:lnSpc>
                <a:spcPct val="100000"/>
              </a:lnSpc>
              <a:spcBef>
                <a:spcPts val="0"/>
              </a:spcBef>
              <a:spcAft>
                <a:spcPts val="0"/>
              </a:spcAft>
              <a:buClr>
                <a:srgbClr val="666666"/>
              </a:buClr>
              <a:buSzPts val="2700"/>
              <a:buFont typeface="Arial"/>
              <a:buChar char="○"/>
            </a:pPr>
            <a:r>
              <a:rPr b="0" i="0" lang="en-US" sz="2700" u="none" cap="none" strike="noStrike">
                <a:solidFill>
                  <a:srgbClr val="666666"/>
                </a:solidFill>
                <a:latin typeface="Arial"/>
                <a:ea typeface="Arial"/>
                <a:cs typeface="Arial"/>
                <a:sym typeface="Arial"/>
              </a:rPr>
              <a:t>Useful for Attendance Team Metrics</a:t>
            </a:r>
            <a:endParaRPr b="0" i="0" sz="2700" u="none" cap="none" strike="noStrike">
              <a:solidFill>
                <a:srgbClr val="666666"/>
              </a:solidFill>
              <a:latin typeface="Arial"/>
              <a:ea typeface="Arial"/>
              <a:cs typeface="Arial"/>
              <a:sym typeface="Arial"/>
            </a:endParaRPr>
          </a:p>
          <a:p>
            <a:pPr indent="-387350" lvl="0" marL="457200" marR="0" rtl="0" algn="l">
              <a:lnSpc>
                <a:spcPct val="100000"/>
              </a:lnSpc>
              <a:spcBef>
                <a:spcPts val="0"/>
              </a:spcBef>
              <a:spcAft>
                <a:spcPts val="0"/>
              </a:spcAft>
              <a:buClr>
                <a:srgbClr val="666666"/>
              </a:buClr>
              <a:buSzPts val="2700"/>
              <a:buFont typeface="Arial"/>
              <a:buChar char="●"/>
            </a:pPr>
            <a:r>
              <a:rPr b="0" i="1" lang="en-US" sz="2700" u="none" cap="none" strike="noStrike">
                <a:solidFill>
                  <a:srgbClr val="666666"/>
                </a:solidFill>
                <a:latin typeface="Arial"/>
                <a:ea typeface="Arial"/>
                <a:cs typeface="Arial"/>
                <a:sym typeface="Arial"/>
              </a:rPr>
              <a:t>Student Cohort</a:t>
            </a:r>
            <a:r>
              <a:rPr b="0" i="0" lang="en-US" sz="2700" u="none" cap="none" strike="noStrike">
                <a:solidFill>
                  <a:srgbClr val="666666"/>
                </a:solidFill>
                <a:latin typeface="Arial"/>
                <a:ea typeface="Arial"/>
                <a:cs typeface="Arial"/>
                <a:sym typeface="Arial"/>
              </a:rPr>
              <a:t> </a:t>
            </a:r>
            <a:endParaRPr b="0" i="0" sz="2700" u="none" cap="none" strike="noStrike">
              <a:solidFill>
                <a:srgbClr val="666666"/>
              </a:solidFill>
              <a:latin typeface="Arial"/>
              <a:ea typeface="Arial"/>
              <a:cs typeface="Arial"/>
              <a:sym typeface="Arial"/>
            </a:endParaRPr>
          </a:p>
          <a:p>
            <a:pPr indent="-387350" lvl="1" marL="914400" marR="0" rtl="0" algn="l">
              <a:lnSpc>
                <a:spcPct val="100000"/>
              </a:lnSpc>
              <a:spcBef>
                <a:spcPts val="0"/>
              </a:spcBef>
              <a:spcAft>
                <a:spcPts val="0"/>
              </a:spcAft>
              <a:buClr>
                <a:srgbClr val="666666"/>
              </a:buClr>
              <a:buSzPts val="2700"/>
              <a:buFont typeface="Arial"/>
              <a:buChar char="○"/>
            </a:pPr>
            <a:r>
              <a:rPr b="0" i="0" lang="en-US" sz="2700" u="none" cap="none" strike="noStrike">
                <a:solidFill>
                  <a:srgbClr val="666666"/>
                </a:solidFill>
                <a:latin typeface="Arial"/>
                <a:ea typeface="Arial"/>
                <a:cs typeface="Arial"/>
                <a:sym typeface="Arial"/>
              </a:rPr>
              <a:t>Grade Level, Race, Ethnicity, Special Ed, Homeless Metrics </a:t>
            </a:r>
            <a:endParaRPr b="0" i="0" sz="2700" u="none" cap="none" strike="noStrike">
              <a:solidFill>
                <a:srgbClr val="666666"/>
              </a:solidFill>
              <a:latin typeface="Arial"/>
              <a:ea typeface="Arial"/>
              <a:cs typeface="Arial"/>
              <a:sym typeface="Arial"/>
            </a:endParaRPr>
          </a:p>
          <a:p>
            <a:pPr indent="-387350" lvl="0" marL="457200" marR="0" rtl="0" algn="l">
              <a:lnSpc>
                <a:spcPct val="100000"/>
              </a:lnSpc>
              <a:spcBef>
                <a:spcPts val="0"/>
              </a:spcBef>
              <a:spcAft>
                <a:spcPts val="0"/>
              </a:spcAft>
              <a:buClr>
                <a:srgbClr val="666666"/>
              </a:buClr>
              <a:buSzPts val="2700"/>
              <a:buFont typeface="Arial"/>
              <a:buChar char="●"/>
            </a:pPr>
            <a:r>
              <a:rPr b="0" i="1" lang="en-US" sz="2700" u="none" cap="none" strike="noStrike">
                <a:solidFill>
                  <a:srgbClr val="666666"/>
                </a:solidFill>
                <a:latin typeface="Arial"/>
                <a:ea typeface="Arial"/>
                <a:cs typeface="Arial"/>
                <a:sym typeface="Arial"/>
              </a:rPr>
              <a:t>Attendance Calendar</a:t>
            </a:r>
            <a:r>
              <a:rPr b="0" i="0" lang="en-US" sz="2700" u="none" cap="none" strike="noStrike">
                <a:solidFill>
                  <a:srgbClr val="666666"/>
                </a:solidFill>
                <a:latin typeface="Arial"/>
                <a:ea typeface="Arial"/>
                <a:cs typeface="Arial"/>
                <a:sym typeface="Arial"/>
              </a:rPr>
              <a:t> </a:t>
            </a:r>
            <a:endParaRPr b="0" i="0" sz="2700" u="none" cap="none" strike="noStrike">
              <a:solidFill>
                <a:srgbClr val="666666"/>
              </a:solidFill>
              <a:latin typeface="Arial"/>
              <a:ea typeface="Arial"/>
              <a:cs typeface="Arial"/>
              <a:sym typeface="Arial"/>
            </a:endParaRPr>
          </a:p>
          <a:p>
            <a:pPr indent="-387350" lvl="1" marL="914400" marR="0" rtl="0" algn="l">
              <a:lnSpc>
                <a:spcPct val="100000"/>
              </a:lnSpc>
              <a:spcBef>
                <a:spcPts val="0"/>
              </a:spcBef>
              <a:spcAft>
                <a:spcPts val="0"/>
              </a:spcAft>
              <a:buClr>
                <a:srgbClr val="666666"/>
              </a:buClr>
              <a:buSzPts val="2700"/>
              <a:buFont typeface="Arial"/>
              <a:buChar char="○"/>
            </a:pPr>
            <a:r>
              <a:rPr b="0" i="0" lang="en-US" sz="2700" u="none" cap="none" strike="noStrike">
                <a:solidFill>
                  <a:srgbClr val="666666"/>
                </a:solidFill>
                <a:latin typeface="Arial"/>
                <a:ea typeface="Arial"/>
                <a:cs typeface="Arial"/>
                <a:sym typeface="Arial"/>
              </a:rPr>
              <a:t>Seeing Attendance Rates Day by Day + Patterns/Trends</a:t>
            </a:r>
            <a:endParaRPr b="0" i="0" sz="2700" u="none" cap="none" strike="noStrike">
              <a:solidFill>
                <a:srgbClr val="666666"/>
              </a:solidFill>
              <a:latin typeface="Arial"/>
              <a:ea typeface="Arial"/>
              <a:cs typeface="Arial"/>
              <a:sym typeface="Arial"/>
            </a:endParaRPr>
          </a:p>
          <a:p>
            <a:pPr indent="-387350" lvl="0" marL="457200" marR="0" rtl="0" algn="l">
              <a:lnSpc>
                <a:spcPct val="100000"/>
              </a:lnSpc>
              <a:spcBef>
                <a:spcPts val="0"/>
              </a:spcBef>
              <a:spcAft>
                <a:spcPts val="0"/>
              </a:spcAft>
              <a:buClr>
                <a:srgbClr val="666666"/>
              </a:buClr>
              <a:buSzPts val="2700"/>
              <a:buFont typeface="Arial"/>
              <a:buChar char="●"/>
            </a:pPr>
            <a:r>
              <a:rPr b="0" i="1" lang="en-US" sz="2700" u="none" cap="none" strike="noStrike">
                <a:solidFill>
                  <a:srgbClr val="666666"/>
                </a:solidFill>
                <a:latin typeface="Arial"/>
                <a:ea typeface="Arial"/>
                <a:cs typeface="Arial"/>
                <a:sym typeface="Arial"/>
              </a:rPr>
              <a:t>Student List + Student Profile </a:t>
            </a:r>
            <a:endParaRPr b="0" i="1" sz="2700" u="none" cap="none" strike="noStrike">
              <a:solidFill>
                <a:srgbClr val="666666"/>
              </a:solidFill>
              <a:latin typeface="Arial"/>
              <a:ea typeface="Arial"/>
              <a:cs typeface="Arial"/>
              <a:sym typeface="Arial"/>
            </a:endParaRPr>
          </a:p>
          <a:p>
            <a:pPr indent="-387350" lvl="1" marL="914400" marR="0" rtl="0" algn="l">
              <a:lnSpc>
                <a:spcPct val="100000"/>
              </a:lnSpc>
              <a:spcBef>
                <a:spcPts val="0"/>
              </a:spcBef>
              <a:spcAft>
                <a:spcPts val="0"/>
              </a:spcAft>
              <a:buClr>
                <a:srgbClr val="666666"/>
              </a:buClr>
              <a:buSzPts val="2700"/>
              <a:buFont typeface="Arial"/>
              <a:buChar char="○"/>
            </a:pPr>
            <a:r>
              <a:rPr b="0" i="0" lang="en-US" sz="2700" u="none" cap="none" strike="noStrike">
                <a:solidFill>
                  <a:srgbClr val="666666"/>
                </a:solidFill>
                <a:latin typeface="Arial"/>
                <a:ea typeface="Arial"/>
                <a:cs typeface="Arial"/>
                <a:sym typeface="Arial"/>
              </a:rPr>
              <a:t>Individual Student Lists + Daily Attendance Patterns </a:t>
            </a:r>
            <a:endParaRPr b="0" i="0" sz="2700" u="none" cap="none" strike="noStrike">
              <a:solidFill>
                <a:srgbClr val="666666"/>
              </a:solidFill>
              <a:latin typeface="Arial"/>
              <a:ea typeface="Arial"/>
              <a:cs typeface="Arial"/>
              <a:sym typeface="Arial"/>
            </a:endParaRPr>
          </a:p>
          <a:p>
            <a:pPr indent="-387350" lvl="0" marL="457200" marR="0" rtl="0" algn="l">
              <a:lnSpc>
                <a:spcPct val="100000"/>
              </a:lnSpc>
              <a:spcBef>
                <a:spcPts val="0"/>
              </a:spcBef>
              <a:spcAft>
                <a:spcPts val="0"/>
              </a:spcAft>
              <a:buClr>
                <a:srgbClr val="666666"/>
              </a:buClr>
              <a:buSzPts val="2700"/>
              <a:buFont typeface="Arial"/>
              <a:buChar char="●"/>
            </a:pPr>
            <a:r>
              <a:rPr b="0" i="1" lang="en-US" sz="2700" u="none" cap="none" strike="noStrike">
                <a:solidFill>
                  <a:srgbClr val="666666"/>
                </a:solidFill>
                <a:latin typeface="Arial"/>
                <a:ea typeface="Arial"/>
                <a:cs typeface="Arial"/>
                <a:sym typeface="Arial"/>
              </a:rPr>
              <a:t>Intervention Groups</a:t>
            </a:r>
            <a:endParaRPr b="0" i="1" sz="2700" u="none" cap="none" strike="noStrike">
              <a:solidFill>
                <a:srgbClr val="666666"/>
              </a:solidFill>
              <a:latin typeface="Arial"/>
              <a:ea typeface="Arial"/>
              <a:cs typeface="Arial"/>
              <a:sym typeface="Arial"/>
            </a:endParaRPr>
          </a:p>
          <a:p>
            <a:pPr indent="-387350" lvl="1" marL="914400" marR="0" rtl="0" algn="l">
              <a:lnSpc>
                <a:spcPct val="100000"/>
              </a:lnSpc>
              <a:spcBef>
                <a:spcPts val="0"/>
              </a:spcBef>
              <a:spcAft>
                <a:spcPts val="0"/>
              </a:spcAft>
              <a:buClr>
                <a:srgbClr val="666666"/>
              </a:buClr>
              <a:buSzPts val="2700"/>
              <a:buFont typeface="Arial"/>
              <a:buChar char="○"/>
            </a:pPr>
            <a:r>
              <a:rPr b="0" i="0" lang="en-US" sz="2700" u="none" cap="none" strike="noStrike">
                <a:solidFill>
                  <a:srgbClr val="666666"/>
                </a:solidFill>
                <a:latin typeface="Arial"/>
                <a:ea typeface="Arial"/>
                <a:cs typeface="Arial"/>
                <a:sym typeface="Arial"/>
              </a:rPr>
              <a:t>Create intervention groups &amp; monitor effectiveness</a:t>
            </a:r>
            <a:endParaRPr b="0" i="0" sz="27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700"/>
              <a:buFont typeface="Arial"/>
              <a:buNone/>
            </a:pPr>
            <a:r>
              <a:t/>
            </a:r>
            <a:endParaRPr b="0" i="0" sz="27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700"/>
              <a:buFont typeface="Arial"/>
              <a:buNone/>
            </a:pPr>
            <a:r>
              <a:t/>
            </a:r>
            <a:endParaRPr b="0" i="0" sz="2700" u="none" cap="none" strike="noStrike">
              <a:solidFill>
                <a:srgbClr val="666666"/>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g26431fd2476_0_769"/>
          <p:cNvSpPr txBox="1"/>
          <p:nvPr>
            <p:ph type="title"/>
          </p:nvPr>
        </p:nvSpPr>
        <p:spPr>
          <a:xfrm>
            <a:off x="838200" y="365125"/>
            <a:ext cx="10515600" cy="1325700"/>
          </a:xfrm>
          <a:prstGeom prst="rect">
            <a:avLst/>
          </a:prstGeom>
          <a:noFill/>
          <a:ln>
            <a:noFill/>
          </a:ln>
        </p:spPr>
        <p:txBody>
          <a:bodyPr anchorCtr="0" anchor="ctr" bIns="121900" lIns="121900" spcFirstLastPara="1" rIns="121900" wrap="square" tIns="121900">
            <a:normAutofit/>
          </a:bodyPr>
          <a:lstStyle/>
          <a:p>
            <a:pPr indent="0" lvl="0" marL="0" rtl="0" algn="l">
              <a:lnSpc>
                <a:spcPct val="100000"/>
              </a:lnSpc>
              <a:spcBef>
                <a:spcPts val="0"/>
              </a:spcBef>
              <a:spcAft>
                <a:spcPts val="0"/>
              </a:spcAft>
              <a:buSzPts val="4800"/>
              <a:buNone/>
            </a:pPr>
            <a:r>
              <a:rPr lang="en-US">
                <a:solidFill>
                  <a:srgbClr val="00A2C6"/>
                </a:solidFill>
              </a:rPr>
              <a:t>Quick Tour</a:t>
            </a:r>
            <a:endParaRPr>
              <a:solidFill>
                <a:srgbClr val="00A2C6"/>
              </a:solidFill>
            </a:endParaRPr>
          </a:p>
        </p:txBody>
      </p:sp>
      <p:sp>
        <p:nvSpPr>
          <p:cNvPr id="552" name="Google Shape;552;g26431fd2476_0_769"/>
          <p:cNvSpPr txBox="1"/>
          <p:nvPr/>
        </p:nvSpPr>
        <p:spPr>
          <a:xfrm>
            <a:off x="974033" y="1678733"/>
            <a:ext cx="10758900" cy="3509400"/>
          </a:xfrm>
          <a:prstGeom prst="rect">
            <a:avLst/>
          </a:prstGeom>
          <a:noFill/>
          <a:ln>
            <a:noFill/>
          </a:ln>
        </p:spPr>
        <p:txBody>
          <a:bodyPr anchorCtr="0" anchor="t" bIns="91425" lIns="91425" spcFirstLastPara="1" rIns="91425" wrap="square" tIns="91425">
            <a:spAutoFit/>
          </a:bodyPr>
          <a:lstStyle/>
          <a:p>
            <a:pPr indent="-476250" lvl="0" marL="609600" marR="0" rtl="0" algn="l">
              <a:lnSpc>
                <a:spcPct val="100000"/>
              </a:lnSpc>
              <a:spcBef>
                <a:spcPts val="0"/>
              </a:spcBef>
              <a:spcAft>
                <a:spcPts val="0"/>
              </a:spcAft>
              <a:buClr>
                <a:srgbClr val="666666"/>
              </a:buClr>
              <a:buSzPts val="2700"/>
              <a:buFont typeface="Arial"/>
              <a:buChar char="●"/>
            </a:pPr>
            <a:r>
              <a:rPr b="0" i="0" lang="en-US" sz="2700" u="none" cap="none" strike="noStrike">
                <a:solidFill>
                  <a:srgbClr val="666666"/>
                </a:solidFill>
                <a:latin typeface="Arial"/>
                <a:ea typeface="Arial"/>
                <a:cs typeface="Arial"/>
                <a:sym typeface="Arial"/>
              </a:rPr>
              <a:t>Side Bar</a:t>
            </a:r>
            <a:endParaRPr b="0" i="0" sz="2700" u="none" cap="none" strike="noStrike">
              <a:solidFill>
                <a:srgbClr val="666666"/>
              </a:solidFill>
              <a:latin typeface="Arial"/>
              <a:ea typeface="Arial"/>
              <a:cs typeface="Arial"/>
              <a:sym typeface="Arial"/>
            </a:endParaRPr>
          </a:p>
          <a:p>
            <a:pPr indent="-476250" lvl="1" marL="1219200" marR="0" rtl="0" algn="l">
              <a:lnSpc>
                <a:spcPct val="100000"/>
              </a:lnSpc>
              <a:spcBef>
                <a:spcPts val="0"/>
              </a:spcBef>
              <a:spcAft>
                <a:spcPts val="0"/>
              </a:spcAft>
              <a:buClr>
                <a:srgbClr val="666666"/>
              </a:buClr>
              <a:buSzPts val="2700"/>
              <a:buFont typeface="Arial"/>
              <a:buChar char="○"/>
            </a:pPr>
            <a:r>
              <a:rPr b="0" i="0" lang="en-US" sz="2700" u="none" cap="none" strike="noStrike">
                <a:solidFill>
                  <a:srgbClr val="666666"/>
                </a:solidFill>
                <a:latin typeface="Arial"/>
                <a:ea typeface="Arial"/>
                <a:cs typeface="Arial"/>
                <a:sym typeface="Arial"/>
              </a:rPr>
              <a:t>Resource Center </a:t>
            </a:r>
            <a:endParaRPr b="0" i="0" sz="2700" u="none" cap="none" strike="noStrike">
              <a:solidFill>
                <a:srgbClr val="666666"/>
              </a:solidFill>
              <a:latin typeface="Arial"/>
              <a:ea typeface="Arial"/>
              <a:cs typeface="Arial"/>
              <a:sym typeface="Arial"/>
            </a:endParaRPr>
          </a:p>
          <a:p>
            <a:pPr indent="-476250" lvl="0" marL="609600" marR="0" rtl="0" algn="l">
              <a:lnSpc>
                <a:spcPct val="100000"/>
              </a:lnSpc>
              <a:spcBef>
                <a:spcPts val="0"/>
              </a:spcBef>
              <a:spcAft>
                <a:spcPts val="0"/>
              </a:spcAft>
              <a:buClr>
                <a:srgbClr val="666666"/>
              </a:buClr>
              <a:buSzPts val="2700"/>
              <a:buFont typeface="Arial"/>
              <a:buChar char="●"/>
            </a:pPr>
            <a:r>
              <a:rPr b="0" i="0" lang="en-US" sz="2700" u="none" cap="none" strike="noStrike">
                <a:solidFill>
                  <a:srgbClr val="666666"/>
                </a:solidFill>
                <a:latin typeface="Arial"/>
                <a:ea typeface="Arial"/>
                <a:cs typeface="Arial"/>
                <a:sym typeface="Arial"/>
              </a:rPr>
              <a:t>Magnifying Glass</a:t>
            </a:r>
            <a:endParaRPr b="0" i="0" sz="2700" u="none" cap="none" strike="noStrike">
              <a:solidFill>
                <a:srgbClr val="666666"/>
              </a:solidFill>
              <a:latin typeface="Arial"/>
              <a:ea typeface="Arial"/>
              <a:cs typeface="Arial"/>
              <a:sym typeface="Arial"/>
            </a:endParaRPr>
          </a:p>
          <a:p>
            <a:pPr indent="-476250" lvl="0" marL="609600" marR="0" rtl="0" algn="l">
              <a:lnSpc>
                <a:spcPct val="100000"/>
              </a:lnSpc>
              <a:spcBef>
                <a:spcPts val="0"/>
              </a:spcBef>
              <a:spcAft>
                <a:spcPts val="0"/>
              </a:spcAft>
              <a:buClr>
                <a:srgbClr val="666666"/>
              </a:buClr>
              <a:buSzPts val="2700"/>
              <a:buFont typeface="Arial"/>
              <a:buChar char="●"/>
            </a:pPr>
            <a:r>
              <a:rPr b="0" i="0" lang="en-US" sz="2700" u="none" cap="none" strike="noStrike">
                <a:solidFill>
                  <a:srgbClr val="666666"/>
                </a:solidFill>
                <a:latin typeface="Arial"/>
                <a:ea typeface="Arial"/>
                <a:cs typeface="Arial"/>
                <a:sym typeface="Arial"/>
              </a:rPr>
              <a:t>Data Updated when…</a:t>
            </a:r>
            <a:endParaRPr b="0" i="0" sz="2700" u="none" cap="none" strike="noStrike">
              <a:solidFill>
                <a:srgbClr val="666666"/>
              </a:solidFill>
              <a:latin typeface="Arial"/>
              <a:ea typeface="Arial"/>
              <a:cs typeface="Arial"/>
              <a:sym typeface="Arial"/>
            </a:endParaRPr>
          </a:p>
          <a:p>
            <a:pPr indent="-476250" lvl="0" marL="609600" marR="0" rtl="0" algn="l">
              <a:lnSpc>
                <a:spcPct val="100000"/>
              </a:lnSpc>
              <a:spcBef>
                <a:spcPts val="0"/>
              </a:spcBef>
              <a:spcAft>
                <a:spcPts val="0"/>
              </a:spcAft>
              <a:buClr>
                <a:srgbClr val="666666"/>
              </a:buClr>
              <a:buSzPts val="2700"/>
              <a:buFont typeface="Arial"/>
              <a:buChar char="●"/>
            </a:pPr>
            <a:r>
              <a:rPr b="0" i="0" lang="en-US" sz="2700" u="none" cap="none" strike="noStrike">
                <a:solidFill>
                  <a:srgbClr val="666666"/>
                </a:solidFill>
                <a:latin typeface="Arial"/>
                <a:ea typeface="Arial"/>
                <a:cs typeface="Arial"/>
                <a:sym typeface="Arial"/>
              </a:rPr>
              <a:t>Multi-Year view </a:t>
            </a:r>
            <a:endParaRPr b="0" i="0" sz="2700" u="none" cap="none" strike="noStrike">
              <a:solidFill>
                <a:srgbClr val="666666"/>
              </a:solidFill>
              <a:latin typeface="Arial"/>
              <a:ea typeface="Arial"/>
              <a:cs typeface="Arial"/>
              <a:sym typeface="Arial"/>
            </a:endParaRPr>
          </a:p>
          <a:p>
            <a:pPr indent="-476250" lvl="0" marL="609600" marR="0" rtl="0" algn="l">
              <a:lnSpc>
                <a:spcPct val="100000"/>
              </a:lnSpc>
              <a:spcBef>
                <a:spcPts val="0"/>
              </a:spcBef>
              <a:spcAft>
                <a:spcPts val="0"/>
              </a:spcAft>
              <a:buClr>
                <a:srgbClr val="666666"/>
              </a:buClr>
              <a:buSzPts val="2700"/>
              <a:buFont typeface="Arial"/>
              <a:buChar char="●"/>
            </a:pPr>
            <a:r>
              <a:rPr b="0" i="0" lang="en-US" sz="2700" u="none" cap="none" strike="noStrike">
                <a:solidFill>
                  <a:srgbClr val="666666"/>
                </a:solidFill>
                <a:latin typeface="Arial"/>
                <a:ea typeface="Arial"/>
                <a:cs typeface="Arial"/>
                <a:sym typeface="Arial"/>
              </a:rPr>
              <a:t>Download Button </a:t>
            </a:r>
            <a:endParaRPr b="0" i="0" sz="2700" u="none" cap="none" strike="noStrike">
              <a:solidFill>
                <a:srgbClr val="666666"/>
              </a:solidFill>
              <a:latin typeface="Arial"/>
              <a:ea typeface="Arial"/>
              <a:cs typeface="Arial"/>
              <a:sym typeface="Arial"/>
            </a:endParaRPr>
          </a:p>
          <a:p>
            <a:pPr indent="-476250" lvl="0" marL="609600" marR="0" rtl="0" algn="l">
              <a:lnSpc>
                <a:spcPct val="100000"/>
              </a:lnSpc>
              <a:spcBef>
                <a:spcPts val="0"/>
              </a:spcBef>
              <a:spcAft>
                <a:spcPts val="0"/>
              </a:spcAft>
              <a:buClr>
                <a:srgbClr val="666666"/>
              </a:buClr>
              <a:buSzPts val="2700"/>
              <a:buFont typeface="Arial"/>
              <a:buChar char="●"/>
            </a:pPr>
            <a:r>
              <a:rPr b="0" i="0" lang="en-US" sz="2700" u="none" cap="none" strike="noStrike">
                <a:solidFill>
                  <a:srgbClr val="666666"/>
                </a:solidFill>
                <a:latin typeface="Arial"/>
                <a:ea typeface="Arial"/>
                <a:cs typeface="Arial"/>
                <a:sym typeface="Arial"/>
              </a:rPr>
              <a:t>Information Button</a:t>
            </a:r>
            <a:endParaRPr b="0" i="0" sz="2700" u="none" cap="none" strike="noStrike">
              <a:solidFill>
                <a:srgbClr val="666666"/>
              </a:solidFill>
              <a:latin typeface="Arial"/>
              <a:ea typeface="Arial"/>
              <a:cs typeface="Arial"/>
              <a:sym typeface="Arial"/>
            </a:endParaRPr>
          </a:p>
          <a:p>
            <a:pPr indent="-476250" lvl="0" marL="609600" marR="0" rtl="0" algn="l">
              <a:lnSpc>
                <a:spcPct val="100000"/>
              </a:lnSpc>
              <a:spcBef>
                <a:spcPts val="0"/>
              </a:spcBef>
              <a:spcAft>
                <a:spcPts val="0"/>
              </a:spcAft>
              <a:buClr>
                <a:srgbClr val="666666"/>
              </a:buClr>
              <a:buSzPts val="2700"/>
              <a:buFont typeface="Arial"/>
              <a:buChar char="●"/>
            </a:pPr>
            <a:r>
              <a:rPr b="0" i="0" lang="en-US" sz="2700" u="none" cap="none" strike="noStrike">
                <a:solidFill>
                  <a:srgbClr val="666666"/>
                </a:solidFill>
                <a:latin typeface="Arial"/>
                <a:ea typeface="Arial"/>
                <a:cs typeface="Arial"/>
                <a:sym typeface="Arial"/>
              </a:rPr>
              <a:t>Chat Feature </a:t>
            </a:r>
            <a:endParaRPr b="0" i="0" sz="2700" u="none" cap="none" strike="noStrike">
              <a:solidFill>
                <a:srgbClr val="666666"/>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g26431fd2476_0_77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600"/>
              <a:buNone/>
            </a:pPr>
            <a:r>
              <a:rPr lang="en-US">
                <a:solidFill>
                  <a:srgbClr val="00A5C6"/>
                </a:solidFill>
              </a:rPr>
              <a:t>Attendance Dashboard</a:t>
            </a:r>
            <a:endParaRPr>
              <a:solidFill>
                <a:srgbClr val="00A5C6"/>
              </a:solidFill>
            </a:endParaRPr>
          </a:p>
        </p:txBody>
      </p:sp>
      <p:sp>
        <p:nvSpPr>
          <p:cNvPr id="558" name="Google Shape;558;g26431fd2476_0_77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100"/>
              </a:spcBef>
              <a:spcAft>
                <a:spcPts val="0"/>
              </a:spcAft>
              <a:buSzPts val="1900"/>
              <a:buNone/>
            </a:pPr>
            <a:r>
              <a:rPr lang="en-US" sz="3100">
                <a:solidFill>
                  <a:srgbClr val="696969"/>
                </a:solidFill>
              </a:rPr>
              <a:t>Purpose: Find key metrics for individual schools: </a:t>
            </a:r>
            <a:endParaRPr sz="3100">
              <a:solidFill>
                <a:srgbClr val="696969"/>
              </a:solidFill>
            </a:endParaRPr>
          </a:p>
          <a:p>
            <a:pPr indent="-412750" lvl="0" marL="457200" rtl="0" algn="l">
              <a:lnSpc>
                <a:spcPct val="90000"/>
              </a:lnSpc>
              <a:spcBef>
                <a:spcPts val="1100"/>
              </a:spcBef>
              <a:spcAft>
                <a:spcPts val="0"/>
              </a:spcAft>
              <a:buClr>
                <a:srgbClr val="696969"/>
              </a:buClr>
              <a:buSzPts val="3100"/>
              <a:buAutoNum type="arabicPeriod"/>
            </a:pPr>
            <a:r>
              <a:rPr b="0" lang="en-US" sz="3100">
                <a:solidFill>
                  <a:srgbClr val="696969"/>
                </a:solidFill>
              </a:rPr>
              <a:t>Attendance Rates (monthly &amp; Year-To-Date) </a:t>
            </a:r>
            <a:endParaRPr b="0" sz="3100">
              <a:solidFill>
                <a:srgbClr val="696969"/>
              </a:solidFill>
            </a:endParaRPr>
          </a:p>
          <a:p>
            <a:pPr indent="0" lvl="0" marL="0" rtl="0" algn="l">
              <a:lnSpc>
                <a:spcPct val="90000"/>
              </a:lnSpc>
              <a:spcBef>
                <a:spcPts val="1100"/>
              </a:spcBef>
              <a:spcAft>
                <a:spcPts val="0"/>
              </a:spcAft>
              <a:buSzPts val="1800"/>
              <a:buNone/>
            </a:pPr>
            <a:r>
              <a:t/>
            </a:r>
            <a:endParaRPr b="0" sz="3100">
              <a:solidFill>
                <a:srgbClr val="696969"/>
              </a:solidFill>
            </a:endParaRPr>
          </a:p>
          <a:p>
            <a:pPr indent="-412750" lvl="0" marL="457200" rtl="0" algn="l">
              <a:lnSpc>
                <a:spcPct val="90000"/>
              </a:lnSpc>
              <a:spcBef>
                <a:spcPts val="1100"/>
              </a:spcBef>
              <a:spcAft>
                <a:spcPts val="0"/>
              </a:spcAft>
              <a:buClr>
                <a:srgbClr val="696969"/>
              </a:buClr>
              <a:buSzPts val="3100"/>
              <a:buAutoNum type="arabicPeriod"/>
            </a:pPr>
            <a:r>
              <a:rPr b="0" lang="en-US" sz="3100">
                <a:solidFill>
                  <a:srgbClr val="696969"/>
                </a:solidFill>
              </a:rPr>
              <a:t>Chronic Absenteeism Rates (monthly &amp; Year-To-Date) </a:t>
            </a:r>
            <a:endParaRPr b="0" sz="3100">
              <a:solidFill>
                <a:srgbClr val="696969"/>
              </a:solidFill>
            </a:endParaRPr>
          </a:p>
          <a:p>
            <a:pPr indent="0" lvl="0" marL="0" rtl="0" algn="l">
              <a:lnSpc>
                <a:spcPct val="90000"/>
              </a:lnSpc>
              <a:spcBef>
                <a:spcPts val="1100"/>
              </a:spcBef>
              <a:spcAft>
                <a:spcPts val="0"/>
              </a:spcAft>
              <a:buSzPts val="1800"/>
              <a:buNone/>
            </a:pPr>
            <a:r>
              <a:t/>
            </a:r>
            <a:endParaRPr b="0" sz="3100">
              <a:solidFill>
                <a:srgbClr val="696969"/>
              </a:solidFill>
            </a:endParaRPr>
          </a:p>
          <a:p>
            <a:pPr indent="-412750" lvl="0" marL="457200" rtl="0" algn="l">
              <a:lnSpc>
                <a:spcPct val="90000"/>
              </a:lnSpc>
              <a:spcBef>
                <a:spcPts val="1100"/>
              </a:spcBef>
              <a:spcAft>
                <a:spcPts val="0"/>
              </a:spcAft>
              <a:buClr>
                <a:srgbClr val="696969"/>
              </a:buClr>
              <a:buSzPts val="3100"/>
              <a:buAutoNum type="arabicPeriod"/>
            </a:pPr>
            <a:r>
              <a:rPr b="0" lang="en-US" sz="3100">
                <a:solidFill>
                  <a:srgbClr val="696969"/>
                </a:solidFill>
              </a:rPr>
              <a:t>Absence Rates by Tier (% &amp; # of students) </a:t>
            </a:r>
            <a:endParaRPr b="0" sz="3100">
              <a:solidFill>
                <a:srgbClr val="696969"/>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g26431fd2476_0_77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600"/>
              <a:buNone/>
            </a:pPr>
            <a:r>
              <a:rPr lang="en-US" sz="4000">
                <a:solidFill>
                  <a:srgbClr val="00A5C6"/>
                </a:solidFill>
              </a:rPr>
              <a:t>Attendance Dashboard Guiding Questions</a:t>
            </a:r>
            <a:endParaRPr sz="4000">
              <a:solidFill>
                <a:srgbClr val="00A5C6"/>
              </a:solidFill>
            </a:endParaRPr>
          </a:p>
        </p:txBody>
      </p:sp>
      <p:sp>
        <p:nvSpPr>
          <p:cNvPr id="564" name="Google Shape;564;g26431fd2476_0_77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fontScale="92500" lnSpcReduction="10000"/>
          </a:bodyPr>
          <a:lstStyle/>
          <a:p>
            <a:pPr indent="-380393" lvl="0" marL="457200" rtl="0" algn="l">
              <a:lnSpc>
                <a:spcPct val="150000"/>
              </a:lnSpc>
              <a:spcBef>
                <a:spcPts val="1100"/>
              </a:spcBef>
              <a:spcAft>
                <a:spcPts val="0"/>
              </a:spcAft>
              <a:buClr>
                <a:srgbClr val="696969"/>
              </a:buClr>
              <a:buSzPct val="90322"/>
              <a:buAutoNum type="arabicPeriod"/>
            </a:pPr>
            <a:r>
              <a:rPr b="0" lang="en-US" sz="3100">
                <a:solidFill>
                  <a:srgbClr val="696969"/>
                </a:solidFill>
              </a:rPr>
              <a:t>How have chronic absenteeism rates changed over time? </a:t>
            </a:r>
            <a:endParaRPr b="0" sz="3100">
              <a:solidFill>
                <a:srgbClr val="696969"/>
              </a:solidFill>
            </a:endParaRPr>
          </a:p>
          <a:p>
            <a:pPr indent="-398017" lvl="0" marL="457200" rtl="0" algn="l">
              <a:lnSpc>
                <a:spcPct val="150000"/>
              </a:lnSpc>
              <a:spcBef>
                <a:spcPts val="0"/>
              </a:spcBef>
              <a:spcAft>
                <a:spcPts val="0"/>
              </a:spcAft>
              <a:buClr>
                <a:srgbClr val="696969"/>
              </a:buClr>
              <a:buSzPct val="100000"/>
              <a:buAutoNum type="arabicPeriod"/>
            </a:pPr>
            <a:r>
              <a:rPr b="0" lang="en-US" sz="3100">
                <a:solidFill>
                  <a:srgbClr val="696969"/>
                </a:solidFill>
              </a:rPr>
              <a:t>How has attendance changed over time? </a:t>
            </a:r>
            <a:endParaRPr b="0" sz="3100">
              <a:solidFill>
                <a:srgbClr val="696969"/>
              </a:solidFill>
            </a:endParaRPr>
          </a:p>
          <a:p>
            <a:pPr indent="-398017" lvl="0" marL="457200" rtl="0" algn="l">
              <a:lnSpc>
                <a:spcPct val="150000"/>
              </a:lnSpc>
              <a:spcBef>
                <a:spcPts val="0"/>
              </a:spcBef>
              <a:spcAft>
                <a:spcPts val="0"/>
              </a:spcAft>
              <a:buClr>
                <a:srgbClr val="696969"/>
              </a:buClr>
              <a:buSzPct val="100000"/>
              <a:buAutoNum type="arabicPeriod"/>
            </a:pPr>
            <a:r>
              <a:rPr b="0" lang="en-US" sz="3100">
                <a:solidFill>
                  <a:srgbClr val="696969"/>
                </a:solidFill>
              </a:rPr>
              <a:t>What are our YTD metrics for chronic absenteeism and attendance? </a:t>
            </a:r>
            <a:endParaRPr b="0" sz="3100">
              <a:solidFill>
                <a:srgbClr val="696969"/>
              </a:solidFill>
            </a:endParaRPr>
          </a:p>
          <a:p>
            <a:pPr indent="-398017" lvl="0" marL="457200" rtl="0" algn="l">
              <a:lnSpc>
                <a:spcPct val="150000"/>
              </a:lnSpc>
              <a:spcBef>
                <a:spcPts val="0"/>
              </a:spcBef>
              <a:spcAft>
                <a:spcPts val="0"/>
              </a:spcAft>
              <a:buClr>
                <a:srgbClr val="696969"/>
              </a:buClr>
              <a:buSzPct val="100000"/>
              <a:buAutoNum type="arabicPeriod"/>
            </a:pPr>
            <a:r>
              <a:rPr b="0" lang="en-US" sz="3100">
                <a:solidFill>
                  <a:srgbClr val="696969"/>
                </a:solidFill>
              </a:rPr>
              <a:t>Which months have our rates been highest? Lowest? </a:t>
            </a:r>
            <a:endParaRPr b="0" sz="3100">
              <a:solidFill>
                <a:srgbClr val="696969"/>
              </a:solidFill>
            </a:endParaRPr>
          </a:p>
          <a:p>
            <a:pPr indent="-398017" lvl="0" marL="457200" rtl="0" algn="l">
              <a:lnSpc>
                <a:spcPct val="150000"/>
              </a:lnSpc>
              <a:spcBef>
                <a:spcPts val="0"/>
              </a:spcBef>
              <a:spcAft>
                <a:spcPts val="0"/>
              </a:spcAft>
              <a:buClr>
                <a:srgbClr val="696969"/>
              </a:buClr>
              <a:buSzPct val="100000"/>
              <a:buAutoNum type="arabicPeriod"/>
            </a:pPr>
            <a:r>
              <a:rPr b="0" lang="en-US" sz="3100">
                <a:solidFill>
                  <a:srgbClr val="696969"/>
                </a:solidFill>
              </a:rPr>
              <a:t>What percentage of students are in Tier II? </a:t>
            </a:r>
            <a:endParaRPr b="0" sz="3100">
              <a:solidFill>
                <a:srgbClr val="696969"/>
              </a:solidFill>
            </a:endParaRPr>
          </a:p>
          <a:p>
            <a:pPr indent="-398017" lvl="0" marL="457200" rtl="0" algn="l">
              <a:lnSpc>
                <a:spcPct val="150000"/>
              </a:lnSpc>
              <a:spcBef>
                <a:spcPts val="0"/>
              </a:spcBef>
              <a:spcAft>
                <a:spcPts val="0"/>
              </a:spcAft>
              <a:buClr>
                <a:srgbClr val="696969"/>
              </a:buClr>
              <a:buSzPct val="100000"/>
              <a:buAutoNum type="arabicPeriod"/>
            </a:pPr>
            <a:r>
              <a:rPr b="0" lang="en-US" sz="3100">
                <a:solidFill>
                  <a:srgbClr val="696969"/>
                </a:solidFill>
              </a:rPr>
              <a:t>How many students are chronically absent right now? </a:t>
            </a:r>
            <a:endParaRPr b="0" sz="3100">
              <a:solidFill>
                <a:srgbClr val="69696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descr="A child using a computer&#10;&#10;Description automatically generated with low confidence" id="253" name="Google Shape;253;g26431fd2476_0_18"/>
          <p:cNvPicPr preferRelativeResize="0"/>
          <p:nvPr/>
        </p:nvPicPr>
        <p:blipFill rotWithShape="1">
          <a:blip r:embed="rId3">
            <a:alphaModFix/>
          </a:blip>
          <a:srcRect b="0" l="0" r="0" t="0"/>
          <a:stretch/>
        </p:blipFill>
        <p:spPr>
          <a:xfrm>
            <a:off x="1888385" y="0"/>
            <a:ext cx="10303616" cy="6085211"/>
          </a:xfrm>
          <a:prstGeom prst="rect">
            <a:avLst/>
          </a:prstGeom>
          <a:noFill/>
          <a:ln>
            <a:noFill/>
          </a:ln>
        </p:spPr>
      </p:pic>
      <p:sp>
        <p:nvSpPr>
          <p:cNvPr id="254" name="Google Shape;254;g26431fd2476_0_18"/>
          <p:cNvSpPr/>
          <p:nvPr/>
        </p:nvSpPr>
        <p:spPr>
          <a:xfrm rot="10800000">
            <a:off x="1888415" y="11"/>
            <a:ext cx="3510900" cy="6085200"/>
          </a:xfrm>
          <a:prstGeom prst="rect">
            <a:avLst/>
          </a:prstGeom>
          <a:gradFill>
            <a:gsLst>
              <a:gs pos="0">
                <a:srgbClr val="FFFFFF">
                  <a:alpha val="0"/>
                </a:srgbClr>
              </a:gs>
              <a:gs pos="100000">
                <a:schemeClr val="lt1"/>
              </a:gs>
            </a:gsLst>
            <a:lin ang="0" scaled="0"/>
          </a:gra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255" name="Google Shape;255;g26431fd2476_0_18"/>
          <p:cNvSpPr/>
          <p:nvPr/>
        </p:nvSpPr>
        <p:spPr>
          <a:xfrm>
            <a:off x="345261" y="772789"/>
            <a:ext cx="5750700" cy="5050800"/>
          </a:xfrm>
          <a:prstGeom prst="rect">
            <a:avLst/>
          </a:prstGeom>
          <a:solidFill>
            <a:schemeClr val="lt1">
              <a:alpha val="85098"/>
            </a:schemeClr>
          </a:solidFill>
          <a:ln cap="flat" cmpd="sng" w="25400">
            <a:solidFill>
              <a:srgbClr val="FCAB18"/>
            </a:solidFill>
            <a:prstDash val="solid"/>
            <a:miter lim="800000"/>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256" name="Google Shape;256;g26431fd2476_0_18"/>
          <p:cNvSpPr txBox="1"/>
          <p:nvPr>
            <p:ph type="title"/>
          </p:nvPr>
        </p:nvSpPr>
        <p:spPr>
          <a:xfrm>
            <a:off x="611621" y="1909847"/>
            <a:ext cx="5484300" cy="791700"/>
          </a:xfrm>
          <a:prstGeom prst="rect">
            <a:avLst/>
          </a:prstGeom>
          <a:noFill/>
          <a:ln>
            <a:noFill/>
          </a:ln>
        </p:spPr>
        <p:txBody>
          <a:bodyPr anchorCtr="0" anchor="ctr" bIns="60925" lIns="121900" spcFirstLastPara="1" rIns="121900" wrap="square" tIns="60925">
            <a:noAutofit/>
          </a:bodyPr>
          <a:lstStyle/>
          <a:p>
            <a:pPr indent="0" lvl="0" marL="0" rtl="0" algn="l">
              <a:lnSpc>
                <a:spcPct val="90000"/>
              </a:lnSpc>
              <a:spcBef>
                <a:spcPts val="0"/>
              </a:spcBef>
              <a:spcAft>
                <a:spcPts val="0"/>
              </a:spcAft>
              <a:buClr>
                <a:srgbClr val="FCAB18"/>
              </a:buClr>
              <a:buSzPts val="4300"/>
              <a:buFont typeface="Arial"/>
              <a:buNone/>
            </a:pPr>
            <a:r>
              <a:rPr b="1" lang="en-US" sz="4300">
                <a:solidFill>
                  <a:srgbClr val="FCAB18"/>
                </a:solidFill>
              </a:rPr>
              <a:t>EveryDay Labs:</a:t>
            </a:r>
            <a:r>
              <a:rPr lang="en-US" sz="4300"/>
              <a:t> Behavioral science is at our core </a:t>
            </a:r>
            <a:endParaRPr/>
          </a:p>
        </p:txBody>
      </p:sp>
      <p:sp>
        <p:nvSpPr>
          <p:cNvPr id="257" name="Google Shape;257;g26431fd2476_0_18"/>
          <p:cNvSpPr txBox="1"/>
          <p:nvPr>
            <p:ph idx="1" type="body"/>
          </p:nvPr>
        </p:nvSpPr>
        <p:spPr>
          <a:xfrm>
            <a:off x="526993" y="3630973"/>
            <a:ext cx="5387100" cy="2736000"/>
          </a:xfrm>
          <a:prstGeom prst="rect">
            <a:avLst/>
          </a:prstGeom>
          <a:noFill/>
          <a:ln>
            <a:noFill/>
          </a:ln>
        </p:spPr>
        <p:txBody>
          <a:bodyPr anchorCtr="0" anchor="t" bIns="60925" lIns="121900" spcFirstLastPara="1" rIns="121900" wrap="square" tIns="60925">
            <a:normAutofit/>
          </a:bodyPr>
          <a:lstStyle/>
          <a:p>
            <a:pPr indent="-476250" lvl="0" marL="609600" rtl="0" algn="l">
              <a:lnSpc>
                <a:spcPct val="120000"/>
              </a:lnSpc>
              <a:spcBef>
                <a:spcPts val="0"/>
              </a:spcBef>
              <a:spcAft>
                <a:spcPts val="0"/>
              </a:spcAft>
              <a:buClr>
                <a:schemeClr val="dk2"/>
              </a:buClr>
              <a:buSzPts val="2700"/>
              <a:buChar char="●"/>
            </a:pPr>
            <a:r>
              <a:rPr b="0" lang="en-US" sz="2300">
                <a:solidFill>
                  <a:schemeClr val="dk2"/>
                </a:solidFill>
              </a:rPr>
              <a:t>Family Communication</a:t>
            </a:r>
            <a:endParaRPr b="0" sz="2300">
              <a:solidFill>
                <a:schemeClr val="dk2"/>
              </a:solidFill>
            </a:endParaRPr>
          </a:p>
          <a:p>
            <a:pPr indent="-476250" lvl="0" marL="609600" rtl="0" algn="l">
              <a:lnSpc>
                <a:spcPct val="120000"/>
              </a:lnSpc>
              <a:spcBef>
                <a:spcPts val="0"/>
              </a:spcBef>
              <a:spcAft>
                <a:spcPts val="0"/>
              </a:spcAft>
              <a:buClr>
                <a:schemeClr val="dk2"/>
              </a:buClr>
              <a:buSzPts val="2700"/>
              <a:buChar char="●"/>
            </a:pPr>
            <a:r>
              <a:rPr b="0" lang="en-US" sz="2300">
                <a:solidFill>
                  <a:schemeClr val="dk2"/>
                </a:solidFill>
              </a:rPr>
              <a:t>Attendance</a:t>
            </a:r>
            <a:endParaRPr b="0" sz="2300">
              <a:solidFill>
                <a:schemeClr val="dk2"/>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g26431fd2476_0_78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600"/>
              <a:buNone/>
            </a:pPr>
            <a:r>
              <a:rPr lang="en-US">
                <a:solidFill>
                  <a:srgbClr val="00A5C6"/>
                </a:solidFill>
              </a:rPr>
              <a:t>Attendance Calendar</a:t>
            </a:r>
            <a:endParaRPr>
              <a:solidFill>
                <a:srgbClr val="00A5C6"/>
              </a:solidFill>
            </a:endParaRPr>
          </a:p>
        </p:txBody>
      </p:sp>
      <p:sp>
        <p:nvSpPr>
          <p:cNvPr id="570" name="Google Shape;570;g26431fd2476_0_78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1100"/>
              </a:spcBef>
              <a:spcAft>
                <a:spcPts val="0"/>
              </a:spcAft>
              <a:buSzPts val="1900"/>
              <a:buNone/>
            </a:pPr>
            <a:r>
              <a:rPr b="1" lang="en-US" sz="3100">
                <a:solidFill>
                  <a:srgbClr val="696969"/>
                </a:solidFill>
              </a:rPr>
              <a:t>Purpose: </a:t>
            </a:r>
            <a:r>
              <a:rPr b="0" lang="en-US" sz="2700">
                <a:solidFill>
                  <a:srgbClr val="696969"/>
                </a:solidFill>
              </a:rPr>
              <a:t>track daily attendance rates for the district &amp; school and locate </a:t>
            </a:r>
            <a:r>
              <a:rPr b="1" lang="en-US" sz="2700">
                <a:solidFill>
                  <a:srgbClr val="696969"/>
                </a:solidFill>
              </a:rPr>
              <a:t>patterns/trends + dip days</a:t>
            </a:r>
            <a:r>
              <a:rPr b="0" lang="en-US" sz="2700">
                <a:solidFill>
                  <a:srgbClr val="696969"/>
                </a:solidFill>
              </a:rPr>
              <a:t> </a:t>
            </a:r>
            <a:r>
              <a:rPr b="0" i="1" lang="en-US" sz="2700">
                <a:solidFill>
                  <a:srgbClr val="696969"/>
                </a:solidFill>
              </a:rPr>
              <a:t>(days where school attendance is significantly lower) </a:t>
            </a:r>
            <a:endParaRPr sz="2700">
              <a:solidFill>
                <a:srgbClr val="696969"/>
              </a:solidFill>
            </a:endParaRPr>
          </a:p>
          <a:p>
            <a:pPr indent="0" lvl="0" marL="0" rtl="0" algn="l">
              <a:lnSpc>
                <a:spcPct val="90000"/>
              </a:lnSpc>
              <a:spcBef>
                <a:spcPts val="1100"/>
              </a:spcBef>
              <a:spcAft>
                <a:spcPts val="0"/>
              </a:spcAft>
              <a:buSzPts val="1900"/>
              <a:buNone/>
            </a:pPr>
            <a:r>
              <a:t/>
            </a:r>
            <a:endParaRPr sz="2700">
              <a:solidFill>
                <a:srgbClr val="696969"/>
              </a:solidFill>
            </a:endParaRPr>
          </a:p>
          <a:p>
            <a:pPr indent="0" lvl="0" marL="0" rtl="0" algn="l">
              <a:lnSpc>
                <a:spcPct val="90000"/>
              </a:lnSpc>
              <a:spcBef>
                <a:spcPts val="1100"/>
              </a:spcBef>
              <a:spcAft>
                <a:spcPts val="0"/>
              </a:spcAft>
              <a:buSzPts val="1900"/>
              <a:buNone/>
            </a:pPr>
            <a:r>
              <a:rPr b="0" i="1" lang="en-US" sz="2700">
                <a:solidFill>
                  <a:srgbClr val="696969"/>
                </a:solidFill>
              </a:rPr>
              <a:t>Are there </a:t>
            </a:r>
            <a:r>
              <a:rPr b="1" i="1" lang="en-US" sz="2700">
                <a:solidFill>
                  <a:srgbClr val="696969"/>
                </a:solidFill>
              </a:rPr>
              <a:t>days of the week</a:t>
            </a:r>
            <a:r>
              <a:rPr b="0" i="1" lang="en-US" sz="2700">
                <a:solidFill>
                  <a:srgbClr val="696969"/>
                </a:solidFill>
              </a:rPr>
              <a:t> where there is a pattern of </a:t>
            </a:r>
            <a:r>
              <a:rPr i="1" lang="en-US" sz="2700">
                <a:solidFill>
                  <a:srgbClr val="696969"/>
                </a:solidFill>
              </a:rPr>
              <a:t>lower attendance?</a:t>
            </a:r>
            <a:endParaRPr i="1" sz="2700">
              <a:solidFill>
                <a:srgbClr val="696969"/>
              </a:solidFill>
            </a:endParaRPr>
          </a:p>
          <a:p>
            <a:pPr indent="0" lvl="0" marL="0" rtl="0" algn="l">
              <a:lnSpc>
                <a:spcPct val="90000"/>
              </a:lnSpc>
              <a:spcBef>
                <a:spcPts val="1100"/>
              </a:spcBef>
              <a:spcAft>
                <a:spcPts val="0"/>
              </a:spcAft>
              <a:buSzPts val="1900"/>
              <a:buNone/>
            </a:pPr>
            <a:r>
              <a:rPr b="0" lang="en-US" sz="2700">
                <a:solidFill>
                  <a:srgbClr val="696969"/>
                </a:solidFill>
              </a:rPr>
              <a:t> </a:t>
            </a:r>
            <a:endParaRPr b="0" sz="2700">
              <a:solidFill>
                <a:srgbClr val="696969"/>
              </a:solidFill>
            </a:endParaRPr>
          </a:p>
          <a:p>
            <a:pPr indent="0" lvl="0" marL="0" rtl="0" algn="l">
              <a:lnSpc>
                <a:spcPct val="90000"/>
              </a:lnSpc>
              <a:spcBef>
                <a:spcPts val="1100"/>
              </a:spcBef>
              <a:spcAft>
                <a:spcPts val="0"/>
              </a:spcAft>
              <a:buSzPts val="1900"/>
              <a:buNone/>
            </a:pPr>
            <a:r>
              <a:rPr b="0" i="1" lang="en-US" sz="2700">
                <a:solidFill>
                  <a:srgbClr val="696969"/>
                </a:solidFill>
              </a:rPr>
              <a:t>Are there significant </a:t>
            </a:r>
            <a:r>
              <a:rPr b="1" i="1" lang="en-US" sz="2700">
                <a:solidFill>
                  <a:srgbClr val="696969"/>
                </a:solidFill>
              </a:rPr>
              <a:t>dip days</a:t>
            </a:r>
            <a:r>
              <a:rPr i="1" lang="en-US" sz="2700">
                <a:solidFill>
                  <a:srgbClr val="696969"/>
                </a:solidFill>
              </a:rPr>
              <a:t>?</a:t>
            </a:r>
            <a:r>
              <a:rPr b="0" i="1" lang="en-US" sz="2700">
                <a:solidFill>
                  <a:srgbClr val="696969"/>
                </a:solidFill>
              </a:rPr>
              <a:t> </a:t>
            </a:r>
            <a:endParaRPr b="0" i="1" sz="2700">
              <a:solidFill>
                <a:srgbClr val="696969"/>
              </a:solidFill>
            </a:endParaRPr>
          </a:p>
          <a:p>
            <a:pPr indent="0" lvl="0" marL="0" rtl="0" algn="l">
              <a:lnSpc>
                <a:spcPct val="90000"/>
              </a:lnSpc>
              <a:spcBef>
                <a:spcPts val="1100"/>
              </a:spcBef>
              <a:spcAft>
                <a:spcPts val="0"/>
              </a:spcAft>
              <a:buSzPts val="1900"/>
              <a:buNone/>
            </a:pPr>
            <a:r>
              <a:rPr b="0" i="1" lang="en-US" sz="2700">
                <a:solidFill>
                  <a:srgbClr val="696969"/>
                </a:solidFill>
              </a:rPr>
              <a:t>How can I use this information to </a:t>
            </a:r>
            <a:r>
              <a:rPr b="1" i="1" lang="en-US" sz="2700">
                <a:solidFill>
                  <a:srgbClr val="696969"/>
                </a:solidFill>
              </a:rPr>
              <a:t>inform my calendar </a:t>
            </a:r>
            <a:r>
              <a:rPr b="0" i="1" lang="en-US" sz="2700">
                <a:solidFill>
                  <a:srgbClr val="696969"/>
                </a:solidFill>
              </a:rPr>
              <a:t>next year? How can I </a:t>
            </a:r>
            <a:r>
              <a:rPr i="1" lang="en-US" sz="2700">
                <a:solidFill>
                  <a:srgbClr val="696969"/>
                </a:solidFill>
              </a:rPr>
              <a:t>counteract </a:t>
            </a:r>
            <a:r>
              <a:rPr b="0" i="1" lang="en-US" sz="2700">
                <a:solidFill>
                  <a:srgbClr val="696969"/>
                </a:solidFill>
              </a:rPr>
              <a:t>these </a:t>
            </a:r>
            <a:r>
              <a:rPr b="1" i="1" lang="en-US" sz="2700">
                <a:solidFill>
                  <a:srgbClr val="696969"/>
                </a:solidFill>
              </a:rPr>
              <a:t>dip days</a:t>
            </a:r>
            <a:r>
              <a:rPr b="0" i="1" lang="en-US" sz="2700">
                <a:solidFill>
                  <a:srgbClr val="696969"/>
                </a:solidFill>
              </a:rPr>
              <a:t>?</a:t>
            </a:r>
            <a:endParaRPr b="0" i="1" sz="2700">
              <a:solidFill>
                <a:srgbClr val="696969"/>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g26431fd2476_0_78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600"/>
              <a:buNone/>
            </a:pPr>
            <a:r>
              <a:rPr lang="en-US">
                <a:solidFill>
                  <a:srgbClr val="00A5C6"/>
                </a:solidFill>
              </a:rPr>
              <a:t>Student Cohorts</a:t>
            </a:r>
            <a:endParaRPr>
              <a:solidFill>
                <a:srgbClr val="00A5C6"/>
              </a:solidFill>
            </a:endParaRPr>
          </a:p>
        </p:txBody>
      </p:sp>
      <p:sp>
        <p:nvSpPr>
          <p:cNvPr id="576" name="Google Shape;576;g26431fd2476_0_78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100"/>
              </a:spcBef>
              <a:spcAft>
                <a:spcPts val="0"/>
              </a:spcAft>
              <a:buSzPts val="1900"/>
              <a:buNone/>
            </a:pPr>
            <a:r>
              <a:rPr lang="en-US" sz="3100">
                <a:solidFill>
                  <a:srgbClr val="696969"/>
                </a:solidFill>
              </a:rPr>
              <a:t>Purpose:</a:t>
            </a:r>
            <a:r>
              <a:rPr b="0" lang="en-US" sz="3100">
                <a:solidFill>
                  <a:srgbClr val="696969"/>
                </a:solidFill>
              </a:rPr>
              <a:t> slice data by </a:t>
            </a:r>
            <a:r>
              <a:rPr lang="en-US" sz="3100">
                <a:solidFill>
                  <a:srgbClr val="696969"/>
                </a:solidFill>
              </a:rPr>
              <a:t>student groups</a:t>
            </a:r>
            <a:r>
              <a:rPr b="0" lang="en-US" sz="3100">
                <a:solidFill>
                  <a:srgbClr val="696969"/>
                </a:solidFill>
              </a:rPr>
              <a:t> in order to see if there are patterns or trends. </a:t>
            </a:r>
            <a:endParaRPr b="0" sz="3100">
              <a:solidFill>
                <a:srgbClr val="696969"/>
              </a:solidFill>
            </a:endParaRPr>
          </a:p>
          <a:p>
            <a:pPr indent="-412750" lvl="0" marL="457200" rtl="0" algn="l">
              <a:lnSpc>
                <a:spcPct val="90000"/>
              </a:lnSpc>
              <a:spcBef>
                <a:spcPts val="1100"/>
              </a:spcBef>
              <a:spcAft>
                <a:spcPts val="0"/>
              </a:spcAft>
              <a:buClr>
                <a:srgbClr val="696969"/>
              </a:buClr>
              <a:buSzPts val="3100"/>
              <a:buChar char="●"/>
            </a:pPr>
            <a:r>
              <a:rPr b="0" lang="en-US" sz="3100">
                <a:solidFill>
                  <a:srgbClr val="696969"/>
                </a:solidFill>
              </a:rPr>
              <a:t>grade level </a:t>
            </a:r>
            <a:endParaRPr b="0" sz="3100">
              <a:solidFill>
                <a:srgbClr val="696969"/>
              </a:solidFill>
            </a:endParaRPr>
          </a:p>
          <a:p>
            <a:pPr indent="-412750" lvl="0" marL="457200" rtl="0" algn="l">
              <a:lnSpc>
                <a:spcPct val="90000"/>
              </a:lnSpc>
              <a:spcBef>
                <a:spcPts val="0"/>
              </a:spcBef>
              <a:spcAft>
                <a:spcPts val="0"/>
              </a:spcAft>
              <a:buClr>
                <a:srgbClr val="696969"/>
              </a:buClr>
              <a:buSzPts val="3100"/>
              <a:buChar char="●"/>
            </a:pPr>
            <a:r>
              <a:rPr b="0" lang="en-US" sz="3100">
                <a:solidFill>
                  <a:srgbClr val="696969"/>
                </a:solidFill>
              </a:rPr>
              <a:t>FRPL (free/reduced lunch) </a:t>
            </a:r>
            <a:endParaRPr b="0" sz="3100">
              <a:solidFill>
                <a:srgbClr val="696969"/>
              </a:solidFill>
            </a:endParaRPr>
          </a:p>
          <a:p>
            <a:pPr indent="-412750" lvl="0" marL="457200" rtl="0" algn="l">
              <a:lnSpc>
                <a:spcPct val="90000"/>
              </a:lnSpc>
              <a:spcBef>
                <a:spcPts val="0"/>
              </a:spcBef>
              <a:spcAft>
                <a:spcPts val="0"/>
              </a:spcAft>
              <a:buClr>
                <a:srgbClr val="696969"/>
              </a:buClr>
              <a:buSzPts val="3100"/>
              <a:buChar char="●"/>
            </a:pPr>
            <a:r>
              <a:rPr b="0" lang="en-US" sz="3100">
                <a:solidFill>
                  <a:srgbClr val="696969"/>
                </a:solidFill>
              </a:rPr>
              <a:t>Race</a:t>
            </a:r>
            <a:endParaRPr b="0" sz="3100">
              <a:solidFill>
                <a:srgbClr val="696969"/>
              </a:solidFill>
            </a:endParaRPr>
          </a:p>
          <a:p>
            <a:pPr indent="-412750" lvl="0" marL="457200" rtl="0" algn="l">
              <a:lnSpc>
                <a:spcPct val="90000"/>
              </a:lnSpc>
              <a:spcBef>
                <a:spcPts val="0"/>
              </a:spcBef>
              <a:spcAft>
                <a:spcPts val="0"/>
              </a:spcAft>
              <a:buClr>
                <a:srgbClr val="696969"/>
              </a:buClr>
              <a:buSzPts val="3100"/>
              <a:buChar char="●"/>
            </a:pPr>
            <a:r>
              <a:rPr b="0" lang="en-US" sz="3100">
                <a:solidFill>
                  <a:srgbClr val="696969"/>
                </a:solidFill>
              </a:rPr>
              <a:t>Ethnicity</a:t>
            </a:r>
            <a:endParaRPr b="0" sz="3100">
              <a:solidFill>
                <a:srgbClr val="696969"/>
              </a:solidFill>
            </a:endParaRPr>
          </a:p>
          <a:p>
            <a:pPr indent="-412750" lvl="0" marL="457200" rtl="0" algn="l">
              <a:lnSpc>
                <a:spcPct val="90000"/>
              </a:lnSpc>
              <a:spcBef>
                <a:spcPts val="0"/>
              </a:spcBef>
              <a:spcAft>
                <a:spcPts val="0"/>
              </a:spcAft>
              <a:buClr>
                <a:srgbClr val="696969"/>
              </a:buClr>
              <a:buSzPts val="3100"/>
              <a:buChar char="●"/>
            </a:pPr>
            <a:r>
              <a:rPr b="0" lang="en-US" sz="3100">
                <a:solidFill>
                  <a:srgbClr val="696969"/>
                </a:solidFill>
              </a:rPr>
              <a:t>Gender</a:t>
            </a:r>
            <a:endParaRPr b="0" sz="3100">
              <a:solidFill>
                <a:srgbClr val="696969"/>
              </a:solidFill>
            </a:endParaRPr>
          </a:p>
          <a:p>
            <a:pPr indent="-412750" lvl="0" marL="457200" rtl="0" algn="l">
              <a:lnSpc>
                <a:spcPct val="90000"/>
              </a:lnSpc>
              <a:spcBef>
                <a:spcPts val="0"/>
              </a:spcBef>
              <a:spcAft>
                <a:spcPts val="0"/>
              </a:spcAft>
              <a:buClr>
                <a:srgbClr val="696969"/>
              </a:buClr>
              <a:buSzPts val="3100"/>
              <a:buChar char="●"/>
            </a:pPr>
            <a:r>
              <a:rPr b="0" lang="en-US" sz="3100">
                <a:solidFill>
                  <a:srgbClr val="696969"/>
                </a:solidFill>
              </a:rPr>
              <a:t>Homeless status</a:t>
            </a:r>
            <a:endParaRPr b="0" sz="3100">
              <a:solidFill>
                <a:srgbClr val="696969"/>
              </a:solidFill>
            </a:endParaRPr>
          </a:p>
          <a:p>
            <a:pPr indent="0" lvl="0" marL="457200" rtl="0" algn="l">
              <a:lnSpc>
                <a:spcPct val="90000"/>
              </a:lnSpc>
              <a:spcBef>
                <a:spcPts val="1100"/>
              </a:spcBef>
              <a:spcAft>
                <a:spcPts val="0"/>
              </a:spcAft>
              <a:buSzPts val="1900"/>
              <a:buNone/>
            </a:pPr>
            <a:r>
              <a:t/>
            </a:r>
            <a:endParaRPr b="0" sz="3100">
              <a:solidFill>
                <a:srgbClr val="696969"/>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g26431fd2476_0_79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600"/>
              <a:buNone/>
            </a:pPr>
            <a:r>
              <a:rPr lang="en-US">
                <a:solidFill>
                  <a:srgbClr val="00A5C6"/>
                </a:solidFill>
              </a:rPr>
              <a:t>Student Cohorts</a:t>
            </a:r>
            <a:endParaRPr>
              <a:solidFill>
                <a:srgbClr val="00A5C6"/>
              </a:solidFill>
            </a:endParaRPr>
          </a:p>
        </p:txBody>
      </p:sp>
      <p:sp>
        <p:nvSpPr>
          <p:cNvPr id="582" name="Google Shape;582;g26431fd2476_0_79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100"/>
              </a:spcBef>
              <a:spcAft>
                <a:spcPts val="0"/>
              </a:spcAft>
              <a:buSzPts val="1900"/>
              <a:buNone/>
            </a:pPr>
            <a:r>
              <a:rPr b="0" lang="en-US" sz="3100">
                <a:solidFill>
                  <a:srgbClr val="696969"/>
                </a:solidFill>
              </a:rPr>
              <a:t>Which grade levels have higher attendance rates? Lower?</a:t>
            </a:r>
            <a:endParaRPr b="0" sz="3100">
              <a:solidFill>
                <a:srgbClr val="696969"/>
              </a:solidFill>
            </a:endParaRPr>
          </a:p>
          <a:p>
            <a:pPr indent="0" lvl="0" marL="0" rtl="0" algn="l">
              <a:lnSpc>
                <a:spcPct val="90000"/>
              </a:lnSpc>
              <a:spcBef>
                <a:spcPts val="1100"/>
              </a:spcBef>
              <a:spcAft>
                <a:spcPts val="0"/>
              </a:spcAft>
              <a:buSzPts val="1900"/>
              <a:buNone/>
            </a:pPr>
            <a:r>
              <a:t/>
            </a:r>
            <a:endParaRPr b="0" sz="3100">
              <a:solidFill>
                <a:srgbClr val="696969"/>
              </a:solidFill>
            </a:endParaRPr>
          </a:p>
          <a:p>
            <a:pPr indent="0" lvl="0" marL="0" rtl="0" algn="l">
              <a:lnSpc>
                <a:spcPct val="90000"/>
              </a:lnSpc>
              <a:spcBef>
                <a:spcPts val="1100"/>
              </a:spcBef>
              <a:spcAft>
                <a:spcPts val="0"/>
              </a:spcAft>
              <a:buSzPts val="1900"/>
              <a:buNone/>
            </a:pPr>
            <a:r>
              <a:rPr b="0" lang="en-US" sz="3100">
                <a:solidFill>
                  <a:srgbClr val="696969"/>
                </a:solidFill>
              </a:rPr>
              <a:t>How does the attendance rate for students of one ethnicity compare to another? </a:t>
            </a:r>
            <a:endParaRPr b="0" sz="3100">
              <a:solidFill>
                <a:srgbClr val="696969"/>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g26431fd2476_0_79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600"/>
              <a:buNone/>
            </a:pPr>
            <a:r>
              <a:rPr lang="en-US"/>
              <a:t>Student Dashboard</a:t>
            </a:r>
            <a:endParaRPr/>
          </a:p>
        </p:txBody>
      </p:sp>
      <p:sp>
        <p:nvSpPr>
          <p:cNvPr id="588" name="Google Shape;588;g26431fd2476_0_79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1100"/>
              </a:spcBef>
              <a:spcAft>
                <a:spcPts val="0"/>
              </a:spcAft>
              <a:buSzPts val="1900"/>
              <a:buNone/>
            </a:pPr>
            <a:r>
              <a:rPr lang="en-US" sz="2500">
                <a:solidFill>
                  <a:srgbClr val="696969"/>
                </a:solidFill>
              </a:rPr>
              <a:t>Purpose: Identify student lists within absence tiers &amp; analyze individual student data for patterns &amp; trends. </a:t>
            </a:r>
            <a:endParaRPr sz="2500">
              <a:solidFill>
                <a:srgbClr val="696969"/>
              </a:solidFill>
            </a:endParaRPr>
          </a:p>
          <a:p>
            <a:pPr indent="0" lvl="0" marL="0" rtl="0" algn="l">
              <a:lnSpc>
                <a:spcPct val="90000"/>
              </a:lnSpc>
              <a:spcBef>
                <a:spcPts val="1100"/>
              </a:spcBef>
              <a:spcAft>
                <a:spcPts val="0"/>
              </a:spcAft>
              <a:buSzPts val="1900"/>
              <a:buNone/>
            </a:pPr>
            <a:r>
              <a:t/>
            </a:r>
            <a:endParaRPr b="0" sz="2500">
              <a:solidFill>
                <a:srgbClr val="696969"/>
              </a:solidFill>
            </a:endParaRPr>
          </a:p>
          <a:p>
            <a:pPr indent="0" lvl="0" marL="0" rtl="0" algn="l">
              <a:lnSpc>
                <a:spcPct val="90000"/>
              </a:lnSpc>
              <a:spcBef>
                <a:spcPts val="1100"/>
              </a:spcBef>
              <a:spcAft>
                <a:spcPts val="0"/>
              </a:spcAft>
              <a:buSzPts val="1900"/>
              <a:buNone/>
            </a:pPr>
            <a:r>
              <a:rPr b="0" lang="en-US" sz="2500">
                <a:solidFill>
                  <a:srgbClr val="696969"/>
                </a:solidFill>
              </a:rPr>
              <a:t>Who is missing between 10-19% of school? Who is at risk for becoming chronically absent? Who is already severely absent? </a:t>
            </a:r>
            <a:endParaRPr b="0" sz="2500">
              <a:solidFill>
                <a:srgbClr val="696969"/>
              </a:solidFill>
            </a:endParaRPr>
          </a:p>
          <a:p>
            <a:pPr indent="0" lvl="0" marL="0" rtl="0" algn="l">
              <a:lnSpc>
                <a:spcPct val="90000"/>
              </a:lnSpc>
              <a:spcBef>
                <a:spcPts val="1100"/>
              </a:spcBef>
              <a:spcAft>
                <a:spcPts val="0"/>
              </a:spcAft>
              <a:buSzPts val="1900"/>
              <a:buNone/>
            </a:pPr>
            <a:r>
              <a:t/>
            </a:r>
            <a:endParaRPr b="0" sz="2500">
              <a:solidFill>
                <a:srgbClr val="696969"/>
              </a:solidFill>
            </a:endParaRPr>
          </a:p>
          <a:p>
            <a:pPr indent="0" lvl="0" marL="0" rtl="0" algn="l">
              <a:lnSpc>
                <a:spcPct val="90000"/>
              </a:lnSpc>
              <a:spcBef>
                <a:spcPts val="1100"/>
              </a:spcBef>
              <a:spcAft>
                <a:spcPts val="0"/>
              </a:spcAft>
              <a:buSzPts val="1900"/>
              <a:buNone/>
            </a:pPr>
            <a:r>
              <a:rPr b="0" lang="en-US" sz="2500">
                <a:solidFill>
                  <a:srgbClr val="696969"/>
                </a:solidFill>
              </a:rPr>
              <a:t>Are students exhibiting the following patterns? </a:t>
            </a:r>
            <a:endParaRPr b="0" sz="2500">
              <a:solidFill>
                <a:srgbClr val="696969"/>
              </a:solidFill>
            </a:endParaRPr>
          </a:p>
          <a:p>
            <a:pPr indent="-374650" lvl="0" marL="457200" rtl="0" algn="l">
              <a:lnSpc>
                <a:spcPct val="90000"/>
              </a:lnSpc>
              <a:spcBef>
                <a:spcPts val="1100"/>
              </a:spcBef>
              <a:spcAft>
                <a:spcPts val="0"/>
              </a:spcAft>
              <a:buClr>
                <a:srgbClr val="696969"/>
              </a:buClr>
              <a:buSzPts val="2500"/>
              <a:buChar char="-"/>
            </a:pPr>
            <a:r>
              <a:rPr b="0" lang="en-US" sz="2500">
                <a:solidFill>
                  <a:srgbClr val="696969"/>
                </a:solidFill>
              </a:rPr>
              <a:t>Vacation Extending</a:t>
            </a:r>
            <a:endParaRPr b="0" sz="2500">
              <a:solidFill>
                <a:srgbClr val="696969"/>
              </a:solidFill>
            </a:endParaRPr>
          </a:p>
          <a:p>
            <a:pPr indent="-374650" lvl="0" marL="457200" rtl="0" algn="l">
              <a:lnSpc>
                <a:spcPct val="90000"/>
              </a:lnSpc>
              <a:spcBef>
                <a:spcPts val="0"/>
              </a:spcBef>
              <a:spcAft>
                <a:spcPts val="0"/>
              </a:spcAft>
              <a:buClr>
                <a:srgbClr val="696969"/>
              </a:buClr>
              <a:buSzPts val="2500"/>
              <a:buChar char="-"/>
            </a:pPr>
            <a:r>
              <a:rPr b="0" lang="en-US" sz="2500">
                <a:solidFill>
                  <a:srgbClr val="696969"/>
                </a:solidFill>
              </a:rPr>
              <a:t>Day of the Week Missers</a:t>
            </a:r>
            <a:endParaRPr b="0" sz="2500">
              <a:solidFill>
                <a:srgbClr val="696969"/>
              </a:solidFill>
            </a:endParaRPr>
          </a:p>
          <a:p>
            <a:pPr indent="-374650" lvl="0" marL="457200" rtl="0" algn="l">
              <a:lnSpc>
                <a:spcPct val="90000"/>
              </a:lnSpc>
              <a:spcBef>
                <a:spcPts val="0"/>
              </a:spcBef>
              <a:spcAft>
                <a:spcPts val="0"/>
              </a:spcAft>
              <a:buClr>
                <a:srgbClr val="696969"/>
              </a:buClr>
              <a:buSzPts val="2500"/>
              <a:buChar char="-"/>
            </a:pPr>
            <a:r>
              <a:rPr b="0" lang="en-US" sz="2500">
                <a:solidFill>
                  <a:srgbClr val="696969"/>
                </a:solidFill>
              </a:rPr>
              <a:t>Single v. Multi-Day Missers </a:t>
            </a:r>
            <a:endParaRPr b="0" sz="2500">
              <a:solidFill>
                <a:srgbClr val="696969"/>
              </a:solidFill>
            </a:endParaRPr>
          </a:p>
          <a:p>
            <a:pPr indent="0" lvl="0" marL="457200" rtl="0" algn="l">
              <a:lnSpc>
                <a:spcPct val="90000"/>
              </a:lnSpc>
              <a:spcBef>
                <a:spcPts val="1100"/>
              </a:spcBef>
              <a:spcAft>
                <a:spcPts val="0"/>
              </a:spcAft>
              <a:buSzPts val="1900"/>
              <a:buNone/>
            </a:pPr>
            <a:r>
              <a:t/>
            </a:r>
            <a:endParaRPr b="0" sz="2500">
              <a:solidFill>
                <a:srgbClr val="696969"/>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g26431fd2476_0_80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600"/>
              <a:buNone/>
            </a:pPr>
            <a:r>
              <a:rPr lang="en-US"/>
              <a:t>Scavenger Hunt - 8-10 minutes</a:t>
            </a:r>
            <a:endParaRPr/>
          </a:p>
        </p:txBody>
      </p:sp>
      <p:sp>
        <p:nvSpPr>
          <p:cNvPr id="594" name="Google Shape;594;g26431fd2476_0_80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1100"/>
              </a:spcBef>
              <a:spcAft>
                <a:spcPts val="0"/>
              </a:spcAft>
              <a:buSzPct val="67857"/>
              <a:buNone/>
            </a:pPr>
            <a:r>
              <a:rPr b="1" lang="en-US">
                <a:solidFill>
                  <a:srgbClr val="505050"/>
                </a:solidFill>
              </a:rPr>
              <a:t>Locate the following data metrics for your school: </a:t>
            </a:r>
            <a:endParaRPr b="1">
              <a:solidFill>
                <a:srgbClr val="505050"/>
              </a:solidFill>
            </a:endParaRPr>
          </a:p>
          <a:p>
            <a:pPr indent="-318451" lvl="0" marL="457200" rtl="0" algn="l">
              <a:lnSpc>
                <a:spcPct val="90000"/>
              </a:lnSpc>
              <a:spcBef>
                <a:spcPts val="1100"/>
              </a:spcBef>
              <a:spcAft>
                <a:spcPts val="0"/>
              </a:spcAft>
              <a:buClr>
                <a:srgbClr val="505050"/>
              </a:buClr>
              <a:buSzPct val="67857"/>
              <a:buChar char="●"/>
            </a:pPr>
            <a:r>
              <a:rPr b="0" lang="en-US">
                <a:solidFill>
                  <a:srgbClr val="505050"/>
                </a:solidFill>
              </a:rPr>
              <a:t>Year-To-Date Chronic Absenteeism rate in August: </a:t>
            </a:r>
            <a:endParaRPr b="0">
              <a:solidFill>
                <a:srgbClr val="505050"/>
              </a:solidFill>
            </a:endParaRPr>
          </a:p>
          <a:p>
            <a:pPr indent="0" lvl="0" marL="457200" rtl="0" algn="l">
              <a:lnSpc>
                <a:spcPct val="90000"/>
              </a:lnSpc>
              <a:spcBef>
                <a:spcPts val="1100"/>
              </a:spcBef>
              <a:spcAft>
                <a:spcPts val="0"/>
              </a:spcAft>
              <a:buSzPct val="67857"/>
              <a:buNone/>
            </a:pPr>
            <a:r>
              <a:t/>
            </a:r>
            <a:endParaRPr b="0">
              <a:solidFill>
                <a:srgbClr val="505050"/>
              </a:solidFill>
            </a:endParaRPr>
          </a:p>
          <a:p>
            <a:pPr indent="-318451" lvl="0" marL="457200" rtl="0" algn="l">
              <a:lnSpc>
                <a:spcPct val="90000"/>
              </a:lnSpc>
              <a:spcBef>
                <a:spcPts val="1100"/>
              </a:spcBef>
              <a:spcAft>
                <a:spcPts val="0"/>
              </a:spcAft>
              <a:buClr>
                <a:srgbClr val="505050"/>
              </a:buClr>
              <a:buSzPct val="67857"/>
              <a:buChar char="●"/>
            </a:pPr>
            <a:r>
              <a:rPr b="0" lang="en-US">
                <a:solidFill>
                  <a:srgbClr val="505050"/>
                </a:solidFill>
              </a:rPr>
              <a:t>Monthly Chronic absenteeism rate in September: </a:t>
            </a:r>
            <a:endParaRPr b="0">
              <a:solidFill>
                <a:srgbClr val="505050"/>
              </a:solidFill>
            </a:endParaRPr>
          </a:p>
          <a:p>
            <a:pPr indent="0" lvl="0" marL="0" rtl="0" algn="l">
              <a:lnSpc>
                <a:spcPct val="90000"/>
              </a:lnSpc>
              <a:spcBef>
                <a:spcPts val="1100"/>
              </a:spcBef>
              <a:spcAft>
                <a:spcPts val="0"/>
              </a:spcAft>
              <a:buSzPct val="67857"/>
              <a:buNone/>
            </a:pPr>
            <a:r>
              <a:t/>
            </a:r>
            <a:endParaRPr b="0">
              <a:solidFill>
                <a:srgbClr val="505050"/>
              </a:solidFill>
            </a:endParaRPr>
          </a:p>
          <a:p>
            <a:pPr indent="-318451" lvl="0" marL="457200" rtl="0" algn="l">
              <a:lnSpc>
                <a:spcPct val="90000"/>
              </a:lnSpc>
              <a:spcBef>
                <a:spcPts val="1100"/>
              </a:spcBef>
              <a:spcAft>
                <a:spcPts val="0"/>
              </a:spcAft>
              <a:buClr>
                <a:srgbClr val="505050"/>
              </a:buClr>
              <a:buSzPct val="67857"/>
              <a:buChar char="●"/>
            </a:pPr>
            <a:r>
              <a:rPr b="0" lang="en-US">
                <a:solidFill>
                  <a:srgbClr val="505050"/>
                </a:solidFill>
              </a:rPr>
              <a:t>% of students missing between 10-19%: </a:t>
            </a:r>
            <a:endParaRPr b="0">
              <a:solidFill>
                <a:srgbClr val="505050"/>
              </a:solidFill>
            </a:endParaRPr>
          </a:p>
          <a:p>
            <a:pPr indent="0" lvl="0" marL="0" rtl="0" algn="l">
              <a:lnSpc>
                <a:spcPct val="90000"/>
              </a:lnSpc>
              <a:spcBef>
                <a:spcPts val="1100"/>
              </a:spcBef>
              <a:spcAft>
                <a:spcPts val="0"/>
              </a:spcAft>
              <a:buSzPct val="67857"/>
              <a:buNone/>
            </a:pPr>
            <a:r>
              <a:t/>
            </a:r>
            <a:endParaRPr b="0">
              <a:solidFill>
                <a:srgbClr val="505050"/>
              </a:solidFill>
            </a:endParaRPr>
          </a:p>
          <a:p>
            <a:pPr indent="-318451" lvl="0" marL="457200" rtl="0" algn="l">
              <a:lnSpc>
                <a:spcPct val="90000"/>
              </a:lnSpc>
              <a:spcBef>
                <a:spcPts val="1100"/>
              </a:spcBef>
              <a:spcAft>
                <a:spcPts val="0"/>
              </a:spcAft>
              <a:buClr>
                <a:srgbClr val="505050"/>
              </a:buClr>
              <a:buSzPct val="67857"/>
              <a:buChar char="●"/>
            </a:pPr>
            <a:r>
              <a:rPr b="0" lang="en-US">
                <a:solidFill>
                  <a:srgbClr val="505050"/>
                </a:solidFill>
              </a:rPr>
              <a:t># of students missing between 4-9%: </a:t>
            </a:r>
            <a:endParaRPr b="0">
              <a:solidFill>
                <a:srgbClr val="505050"/>
              </a:solidFill>
            </a:endParaRPr>
          </a:p>
          <a:p>
            <a:pPr indent="0" lvl="0" marL="0" rtl="0" algn="l">
              <a:lnSpc>
                <a:spcPct val="90000"/>
              </a:lnSpc>
              <a:spcBef>
                <a:spcPts val="1100"/>
              </a:spcBef>
              <a:spcAft>
                <a:spcPts val="0"/>
              </a:spcAft>
              <a:buSzPct val="67857"/>
              <a:buNone/>
            </a:pPr>
            <a:r>
              <a:t/>
            </a:r>
            <a:endParaRPr b="0">
              <a:solidFill>
                <a:srgbClr val="505050"/>
              </a:solidFill>
            </a:endParaRPr>
          </a:p>
          <a:p>
            <a:pPr indent="-318451" lvl="0" marL="457200" rtl="0" algn="l">
              <a:lnSpc>
                <a:spcPct val="90000"/>
              </a:lnSpc>
              <a:spcBef>
                <a:spcPts val="1100"/>
              </a:spcBef>
              <a:spcAft>
                <a:spcPts val="0"/>
              </a:spcAft>
              <a:buClr>
                <a:srgbClr val="505050"/>
              </a:buClr>
              <a:buSzPct val="67857"/>
              <a:buChar char="●"/>
            </a:pPr>
            <a:r>
              <a:rPr b="0" lang="en-US">
                <a:solidFill>
                  <a:srgbClr val="505050"/>
                </a:solidFill>
              </a:rPr>
              <a:t>Year-To-Date Attendance Rate for one specific grade level at your school</a:t>
            </a:r>
            <a:endParaRPr b="0">
              <a:solidFill>
                <a:srgbClr val="505050"/>
              </a:solidFill>
            </a:endParaRPr>
          </a:p>
          <a:p>
            <a:pPr indent="0" lvl="0" marL="0" rtl="0" algn="l">
              <a:lnSpc>
                <a:spcPct val="90000"/>
              </a:lnSpc>
              <a:spcBef>
                <a:spcPts val="1100"/>
              </a:spcBef>
              <a:spcAft>
                <a:spcPts val="0"/>
              </a:spcAft>
              <a:buSzPct val="67857"/>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g26431fd2476_0_445"/>
          <p:cNvSpPr txBox="1"/>
          <p:nvPr>
            <p:ph type="ctrTitle"/>
          </p:nvPr>
        </p:nvSpPr>
        <p:spPr>
          <a:xfrm>
            <a:off x="1524000" y="1708875"/>
            <a:ext cx="9921300" cy="1801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2"/>
              </a:buClr>
              <a:buSzPts val="2400"/>
              <a:buFont typeface="Arial"/>
              <a:buNone/>
            </a:pPr>
            <a:r>
              <a:t/>
            </a:r>
            <a:endParaRPr sz="4000">
              <a:solidFill>
                <a:schemeClr val="dk2"/>
              </a:solidFill>
            </a:endParaRPr>
          </a:p>
          <a:p>
            <a:pPr indent="0" lvl="0" marL="0" rtl="0" algn="l">
              <a:lnSpc>
                <a:spcPct val="90000"/>
              </a:lnSpc>
              <a:spcBef>
                <a:spcPts val="0"/>
              </a:spcBef>
              <a:spcAft>
                <a:spcPts val="0"/>
              </a:spcAft>
              <a:buClr>
                <a:schemeClr val="dk2"/>
              </a:buClr>
              <a:buSzPts val="2400"/>
              <a:buFont typeface="Arial"/>
              <a:buNone/>
            </a:pPr>
            <a:r>
              <a:t/>
            </a:r>
            <a:endParaRPr sz="4000">
              <a:solidFill>
                <a:schemeClr val="dk2"/>
              </a:solidFill>
            </a:endParaRPr>
          </a:p>
          <a:p>
            <a:pPr indent="0" lvl="0" marL="0" rtl="0" algn="l">
              <a:lnSpc>
                <a:spcPct val="90000"/>
              </a:lnSpc>
              <a:spcBef>
                <a:spcPts val="0"/>
              </a:spcBef>
              <a:spcAft>
                <a:spcPts val="0"/>
              </a:spcAft>
              <a:buClr>
                <a:schemeClr val="dk2"/>
              </a:buClr>
              <a:buSzPts val="2400"/>
              <a:buFont typeface="Arial"/>
              <a:buNone/>
            </a:pPr>
            <a:r>
              <a:rPr lang="en-US" sz="4000">
                <a:solidFill>
                  <a:schemeClr val="dk2"/>
                </a:solidFill>
              </a:rPr>
              <a:t>Utilizing EveryDay Pro to Create High Quality Intervention Groups</a:t>
            </a:r>
            <a:endParaRPr>
              <a:solidFill>
                <a:schemeClr val="dk2"/>
              </a:solidFill>
            </a:endParaRPr>
          </a:p>
          <a:p>
            <a:pPr indent="0" lvl="0" marL="0" rtl="0" algn="l">
              <a:lnSpc>
                <a:spcPct val="90000"/>
              </a:lnSpc>
              <a:spcBef>
                <a:spcPts val="0"/>
              </a:spcBef>
              <a:spcAft>
                <a:spcPts val="0"/>
              </a:spcAft>
              <a:buClr>
                <a:schemeClr val="accent6"/>
              </a:buClr>
              <a:buSzPts val="4400"/>
              <a:buFont typeface="Arial"/>
              <a:buNone/>
            </a:pPr>
            <a:r>
              <a:t/>
            </a:r>
            <a:endParaRPr sz="610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g26431fd2476_0_45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a:t>Our Goal</a:t>
            </a:r>
            <a:endParaRPr/>
          </a:p>
        </p:txBody>
      </p:sp>
      <p:sp>
        <p:nvSpPr>
          <p:cNvPr id="605" name="Google Shape;605;g26431fd2476_0_456"/>
          <p:cNvSpPr txBox="1"/>
          <p:nvPr>
            <p:ph idx="1" type="body"/>
          </p:nvPr>
        </p:nvSpPr>
        <p:spPr>
          <a:xfrm>
            <a:off x="838200" y="1825625"/>
            <a:ext cx="11353800" cy="4351200"/>
          </a:xfrm>
          <a:prstGeom prst="rect">
            <a:avLst/>
          </a:prstGeom>
          <a:noFill/>
          <a:ln>
            <a:noFill/>
          </a:ln>
        </p:spPr>
        <p:txBody>
          <a:bodyPr anchorCtr="0" anchor="t" bIns="45700" lIns="91425" spcFirstLastPara="1" rIns="91425" wrap="square" tIns="45700">
            <a:noAutofit/>
          </a:bodyPr>
          <a:lstStyle/>
          <a:p>
            <a:pPr indent="0" lvl="0" marL="0" rtl="0" algn="l">
              <a:lnSpc>
                <a:spcPct val="200000"/>
              </a:lnSpc>
              <a:spcBef>
                <a:spcPts val="0"/>
              </a:spcBef>
              <a:spcAft>
                <a:spcPts val="0"/>
              </a:spcAft>
              <a:buSzPts val="1800"/>
              <a:buNone/>
            </a:pPr>
            <a:r>
              <a:rPr b="1" lang="en-US" sz="2400">
                <a:solidFill>
                  <a:srgbClr val="666666"/>
                </a:solidFill>
              </a:rPr>
              <a:t>We hope that after today you will walking away knowing how to: </a:t>
            </a:r>
            <a:endParaRPr b="1" sz="2400">
              <a:solidFill>
                <a:srgbClr val="666666"/>
              </a:solidFill>
            </a:endParaRPr>
          </a:p>
          <a:p>
            <a:pPr indent="-368300" lvl="0" marL="457200" rtl="0" algn="l">
              <a:lnSpc>
                <a:spcPct val="200000"/>
              </a:lnSpc>
              <a:spcBef>
                <a:spcPts val="0"/>
              </a:spcBef>
              <a:spcAft>
                <a:spcPts val="0"/>
              </a:spcAft>
              <a:buClr>
                <a:srgbClr val="666666"/>
              </a:buClr>
              <a:buSzPts val="2200"/>
              <a:buChar char="❏"/>
            </a:pPr>
            <a:r>
              <a:rPr lang="en-US" sz="2400">
                <a:solidFill>
                  <a:srgbClr val="666666"/>
                </a:solidFill>
              </a:rPr>
              <a:t>Tie interventions to barriers students are experiencing </a:t>
            </a:r>
            <a:endParaRPr sz="2400">
              <a:solidFill>
                <a:srgbClr val="666666"/>
              </a:solidFill>
            </a:endParaRPr>
          </a:p>
          <a:p>
            <a:pPr indent="-381000" lvl="0" marL="457200" rtl="0" algn="l">
              <a:lnSpc>
                <a:spcPct val="200000"/>
              </a:lnSpc>
              <a:spcBef>
                <a:spcPts val="0"/>
              </a:spcBef>
              <a:spcAft>
                <a:spcPts val="0"/>
              </a:spcAft>
              <a:buClr>
                <a:srgbClr val="666666"/>
              </a:buClr>
              <a:buSzPts val="2400"/>
              <a:buChar char="❏"/>
            </a:pPr>
            <a:r>
              <a:rPr lang="en-US" sz="2400">
                <a:solidFill>
                  <a:srgbClr val="666666"/>
                </a:solidFill>
              </a:rPr>
              <a:t>Ground tiered interventions in real data</a:t>
            </a:r>
            <a:endParaRPr sz="2400">
              <a:solidFill>
                <a:srgbClr val="666666"/>
              </a:solidFill>
            </a:endParaRPr>
          </a:p>
          <a:p>
            <a:pPr indent="-381000" lvl="0" marL="457200" rtl="0" algn="l">
              <a:lnSpc>
                <a:spcPct val="200000"/>
              </a:lnSpc>
              <a:spcBef>
                <a:spcPts val="0"/>
              </a:spcBef>
              <a:spcAft>
                <a:spcPts val="0"/>
              </a:spcAft>
              <a:buClr>
                <a:srgbClr val="666666"/>
              </a:buClr>
              <a:buSzPts val="2400"/>
              <a:buChar char="❏"/>
            </a:pPr>
            <a:r>
              <a:rPr lang="en-US" sz="2400">
                <a:solidFill>
                  <a:srgbClr val="666666"/>
                </a:solidFill>
              </a:rPr>
              <a:t>Utilize the resource center to improve and enhance tiered interventions</a:t>
            </a:r>
            <a:endParaRPr sz="2400">
              <a:solidFill>
                <a:srgbClr val="666666"/>
              </a:solidFill>
            </a:endParaRPr>
          </a:p>
          <a:p>
            <a:pPr indent="-381000" lvl="0" marL="457200" rtl="0" algn="l">
              <a:lnSpc>
                <a:spcPct val="200000"/>
              </a:lnSpc>
              <a:spcBef>
                <a:spcPts val="0"/>
              </a:spcBef>
              <a:spcAft>
                <a:spcPts val="0"/>
              </a:spcAft>
              <a:buClr>
                <a:srgbClr val="666666"/>
              </a:buClr>
              <a:buSzPts val="2400"/>
              <a:buChar char="❏"/>
            </a:pPr>
            <a:r>
              <a:rPr lang="en-US" sz="2400">
                <a:solidFill>
                  <a:srgbClr val="666666"/>
                </a:solidFill>
              </a:rPr>
              <a:t>Create 3 intervention groups </a:t>
            </a:r>
            <a:endParaRPr sz="2400">
              <a:solidFill>
                <a:srgbClr val="666666"/>
              </a:solidFill>
            </a:endParaRPr>
          </a:p>
          <a:p>
            <a:pPr indent="0" lvl="0" marL="457200" rtl="0" algn="l">
              <a:lnSpc>
                <a:spcPct val="200000"/>
              </a:lnSpc>
              <a:spcBef>
                <a:spcPts val="0"/>
              </a:spcBef>
              <a:spcAft>
                <a:spcPts val="0"/>
              </a:spcAft>
              <a:buSzPts val="1800"/>
              <a:buNone/>
            </a:pPr>
            <a:r>
              <a:t/>
            </a:r>
            <a:endParaRPr sz="2400">
              <a:solidFill>
                <a:srgbClr val="666666"/>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rgbClr val="FEFAF1"/>
            </a:gs>
            <a:gs pos="17000">
              <a:srgbClr val="C0F5FE"/>
            </a:gs>
            <a:gs pos="43000">
              <a:srgbClr val="43E0FF"/>
            </a:gs>
            <a:gs pos="80000">
              <a:schemeClr val="accent2"/>
            </a:gs>
            <a:gs pos="100000">
              <a:schemeClr val="accent2"/>
            </a:gs>
          </a:gsLst>
          <a:path path="circle">
            <a:fillToRect b="100%" r="100%"/>
          </a:path>
          <a:tileRect l="-100%" t="-100%"/>
        </a:gradFill>
      </p:bgPr>
    </p:bg>
    <p:spTree>
      <p:nvGrpSpPr>
        <p:cNvPr id="610" name="Shape 610"/>
        <p:cNvGrpSpPr/>
        <p:nvPr/>
      </p:nvGrpSpPr>
      <p:grpSpPr>
        <a:xfrm>
          <a:off x="0" y="0"/>
          <a:ext cx="0" cy="0"/>
          <a:chOff x="0" y="0"/>
          <a:chExt cx="0" cy="0"/>
        </a:xfrm>
      </p:grpSpPr>
      <p:pic>
        <p:nvPicPr>
          <p:cNvPr descr="Shape, circle&#10;&#10;Description automatically generated" id="611" name="Google Shape;611;g26431fd2476_0_461"/>
          <p:cNvPicPr preferRelativeResize="0"/>
          <p:nvPr/>
        </p:nvPicPr>
        <p:blipFill rotWithShape="1">
          <a:blip r:embed="rId3">
            <a:alphaModFix/>
          </a:blip>
          <a:srcRect b="0" l="0" r="0" t="0"/>
          <a:stretch/>
        </p:blipFill>
        <p:spPr>
          <a:xfrm>
            <a:off x="1990457" y="3"/>
            <a:ext cx="8569733" cy="7788842"/>
          </a:xfrm>
          <a:prstGeom prst="rect">
            <a:avLst/>
          </a:prstGeom>
          <a:noFill/>
          <a:ln>
            <a:noFill/>
          </a:ln>
        </p:spPr>
      </p:pic>
      <p:sp>
        <p:nvSpPr>
          <p:cNvPr id="612" name="Google Shape;612;g26431fd2476_0_461"/>
          <p:cNvSpPr txBox="1"/>
          <p:nvPr/>
        </p:nvSpPr>
        <p:spPr>
          <a:xfrm>
            <a:off x="2768599" y="2301859"/>
            <a:ext cx="6654900" cy="2786100"/>
          </a:xfrm>
          <a:prstGeom prst="rect">
            <a:avLst/>
          </a:prstGeom>
          <a:noFill/>
          <a:ln>
            <a:noFill/>
          </a:ln>
        </p:spPr>
        <p:txBody>
          <a:bodyPr anchorCtr="0" anchor="ctr" bIns="45700" lIns="91425" spcFirstLastPara="1" rIns="91425" wrap="square" tIns="274300">
            <a:spAutoFit/>
          </a:bodyPr>
          <a:lstStyle/>
          <a:p>
            <a:pPr indent="0" lvl="0" marL="0" marR="0" rtl="0" algn="ctr">
              <a:lnSpc>
                <a:spcPct val="100000"/>
              </a:lnSpc>
              <a:spcBef>
                <a:spcPts val="0"/>
              </a:spcBef>
              <a:spcAft>
                <a:spcPts val="0"/>
              </a:spcAft>
              <a:buClr>
                <a:srgbClr val="000000"/>
              </a:buClr>
              <a:buSzPts val="3200"/>
              <a:buFont typeface="Arial"/>
              <a:buNone/>
            </a:pPr>
            <a:r>
              <a:rPr b="1" i="0" lang="en-US" sz="4700" u="none" cap="none" strike="noStrike">
                <a:solidFill>
                  <a:schemeClr val="lt1"/>
                </a:solidFill>
                <a:latin typeface="Arial"/>
                <a:ea typeface="Arial"/>
                <a:cs typeface="Arial"/>
                <a:sym typeface="Arial"/>
              </a:rPr>
              <a:t>Tiered Data and Interventions</a:t>
            </a:r>
            <a:endParaRPr b="0" i="0" sz="2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t/>
            </a:r>
            <a:endParaRPr b="0" i="0" sz="33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3300" u="none" cap="none" strike="noStrike">
              <a:solidFill>
                <a:schemeClr val="dk1"/>
              </a:solidFill>
              <a:latin typeface="Arial"/>
              <a:ea typeface="Arial"/>
              <a:cs typeface="Arial"/>
              <a:sym typeface="Arial"/>
            </a:endParaRPr>
          </a:p>
        </p:txBody>
      </p:sp>
      <p:pic>
        <p:nvPicPr>
          <p:cNvPr descr="A picture containing logo&#10;&#10;Description automatically generated" id="613" name="Google Shape;613;g26431fd2476_0_461"/>
          <p:cNvPicPr preferRelativeResize="0"/>
          <p:nvPr/>
        </p:nvPicPr>
        <p:blipFill rotWithShape="1">
          <a:blip r:embed="rId4">
            <a:alphaModFix/>
          </a:blip>
          <a:srcRect b="0" l="0" r="0" t="0"/>
          <a:stretch/>
        </p:blipFill>
        <p:spPr>
          <a:xfrm>
            <a:off x="4396317" y="5087808"/>
            <a:ext cx="3399367" cy="1204838"/>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g26431fd2476_0_46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Treating Chronic Absenteeism </a:t>
            </a:r>
            <a:endParaRPr/>
          </a:p>
        </p:txBody>
      </p:sp>
      <p:sp>
        <p:nvSpPr>
          <p:cNvPr id="619" name="Google Shape;619;g26431fd2476_0_468"/>
          <p:cNvSpPr txBox="1"/>
          <p:nvPr>
            <p:ph idx="1" type="body"/>
          </p:nvPr>
        </p:nvSpPr>
        <p:spPr>
          <a:xfrm>
            <a:off x="838200" y="1590809"/>
            <a:ext cx="5156400" cy="43497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lang="en-US"/>
              <a:t>It’s </a:t>
            </a:r>
            <a:r>
              <a:rPr i="1" lang="en-US"/>
              <a:t>Chronic</a:t>
            </a:r>
            <a:endParaRPr i="1"/>
          </a:p>
          <a:p>
            <a:pPr indent="-342900" lvl="0" marL="457200" rtl="0" algn="l">
              <a:lnSpc>
                <a:spcPct val="90000"/>
              </a:lnSpc>
              <a:spcBef>
                <a:spcPts val="1000"/>
              </a:spcBef>
              <a:spcAft>
                <a:spcPts val="0"/>
              </a:spcAft>
              <a:buSzPts val="1800"/>
              <a:buChar char="-"/>
            </a:pPr>
            <a:r>
              <a:rPr b="0" lang="en-US"/>
              <a:t>Must be treated in regular intervals</a:t>
            </a:r>
            <a:endParaRPr b="0"/>
          </a:p>
          <a:p>
            <a:pPr indent="-342900" lvl="0" marL="457200" rtl="0" algn="l">
              <a:lnSpc>
                <a:spcPct val="90000"/>
              </a:lnSpc>
              <a:spcBef>
                <a:spcPts val="0"/>
              </a:spcBef>
              <a:spcAft>
                <a:spcPts val="0"/>
              </a:spcAft>
              <a:buSzPts val="1800"/>
              <a:buChar char="-"/>
            </a:pPr>
            <a:r>
              <a:rPr b="0" lang="en-US"/>
              <a:t>One intervention may not result in long-term change</a:t>
            </a:r>
            <a:endParaRPr b="0"/>
          </a:p>
          <a:p>
            <a:pPr indent="-342900" lvl="0" marL="457200" rtl="0" algn="l">
              <a:lnSpc>
                <a:spcPct val="90000"/>
              </a:lnSpc>
              <a:spcBef>
                <a:spcPts val="0"/>
              </a:spcBef>
              <a:spcAft>
                <a:spcPts val="0"/>
              </a:spcAft>
              <a:buSzPts val="1800"/>
              <a:buChar char="-"/>
            </a:pPr>
            <a:r>
              <a:rPr b="0" lang="en-US"/>
              <a:t>Plan for regular non-punitive interventions for families/students</a:t>
            </a:r>
            <a:endParaRPr b="0"/>
          </a:p>
        </p:txBody>
      </p:sp>
      <p:sp>
        <p:nvSpPr>
          <p:cNvPr id="620" name="Google Shape;620;g26431fd2476_0_468"/>
          <p:cNvSpPr txBox="1"/>
          <p:nvPr>
            <p:ph idx="2" type="body"/>
          </p:nvPr>
        </p:nvSpPr>
        <p:spPr>
          <a:xfrm>
            <a:off x="6284950" y="1690834"/>
            <a:ext cx="5156400" cy="43497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lang="en-US"/>
              <a:t>Barriers to Attendance</a:t>
            </a:r>
            <a:endParaRPr/>
          </a:p>
          <a:p>
            <a:pPr indent="-342900" lvl="0" marL="457200" rtl="0" algn="l">
              <a:lnSpc>
                <a:spcPct val="90000"/>
              </a:lnSpc>
              <a:spcBef>
                <a:spcPts val="1000"/>
              </a:spcBef>
              <a:spcAft>
                <a:spcPts val="0"/>
              </a:spcAft>
              <a:buSzPts val="1800"/>
              <a:buChar char="-"/>
            </a:pPr>
            <a:r>
              <a:rPr b="0" lang="en-US"/>
              <a:t>Chronically absent students and/or their families experience an average of 9 barriers to attendance</a:t>
            </a:r>
            <a:endParaRPr b="0"/>
          </a:p>
        </p:txBody>
      </p:sp>
      <p:sp>
        <p:nvSpPr>
          <p:cNvPr id="621" name="Google Shape;621;g26431fd2476_0_468"/>
          <p:cNvSpPr/>
          <p:nvPr/>
        </p:nvSpPr>
        <p:spPr>
          <a:xfrm>
            <a:off x="7088250" y="5312675"/>
            <a:ext cx="3808500" cy="1204500"/>
          </a:xfrm>
          <a:prstGeom prst="rect">
            <a:avLst/>
          </a:prstGeom>
          <a:solidFill>
            <a:srgbClr val="69696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chemeClr val="lt1"/>
                </a:solidFill>
                <a:latin typeface="Arial"/>
                <a:ea typeface="Arial"/>
                <a:cs typeface="Arial"/>
                <a:sym typeface="Arial"/>
              </a:rPr>
              <a:t>Interventions should be: Non-Punitive</a:t>
            </a:r>
            <a:endParaRPr b="1" i="0" sz="19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chemeClr val="lt1"/>
                </a:solidFill>
                <a:latin typeface="Arial"/>
                <a:ea typeface="Arial"/>
                <a:cs typeface="Arial"/>
                <a:sym typeface="Arial"/>
              </a:rPr>
              <a:t>Positive</a:t>
            </a:r>
            <a:endParaRPr b="1" i="0" sz="19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chemeClr val="lt1"/>
                </a:solidFill>
                <a:latin typeface="Arial"/>
                <a:ea typeface="Arial"/>
                <a:cs typeface="Arial"/>
                <a:sym typeface="Arial"/>
              </a:rPr>
              <a:t>Solution Based</a:t>
            </a:r>
            <a:endParaRPr b="1" i="0" sz="19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0"/>
                                        </p:tgtEl>
                                        <p:attrNameLst>
                                          <p:attrName>style.visibility</p:attrName>
                                        </p:attrNameLst>
                                      </p:cBhvr>
                                      <p:to>
                                        <p:strVal val="visible"/>
                                      </p:to>
                                    </p:set>
                                    <p:animEffect filter="fade" transition="in">
                                      <p:cBhvr>
                                        <p:cTn dur="1000"/>
                                        <p:tgtEl>
                                          <p:spTgt spid="6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1"/>
                                        </p:tgtEl>
                                        <p:attrNameLst>
                                          <p:attrName>style.visibility</p:attrName>
                                        </p:attrNameLst>
                                      </p:cBhvr>
                                      <p:to>
                                        <p:strVal val="visible"/>
                                      </p:to>
                                    </p:set>
                                    <p:animEffect filter="fade" transition="in">
                                      <p:cBhvr>
                                        <p:cTn dur="1000"/>
                                        <p:tgtEl>
                                          <p:spTgt spid="6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g26431fd2476_0_49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a:t>System of Support</a:t>
            </a:r>
            <a:endParaRPr/>
          </a:p>
        </p:txBody>
      </p:sp>
      <p:sp>
        <p:nvSpPr>
          <p:cNvPr id="627" name="Google Shape;627;g26431fd2476_0_491"/>
          <p:cNvSpPr txBox="1"/>
          <p:nvPr>
            <p:ph idx="1" type="body"/>
          </p:nvPr>
        </p:nvSpPr>
        <p:spPr>
          <a:xfrm>
            <a:off x="838200" y="1557000"/>
            <a:ext cx="10515600" cy="4619700"/>
          </a:xfrm>
          <a:prstGeom prst="rect">
            <a:avLst/>
          </a:prstGeom>
          <a:noFill/>
          <a:ln>
            <a:noFill/>
          </a:ln>
        </p:spPr>
        <p:txBody>
          <a:bodyPr anchorCtr="0" anchor="t" bIns="45700" lIns="91425" spcFirstLastPara="1" rIns="91425" wrap="square" tIns="45700">
            <a:normAutofit lnSpcReduction="20000"/>
          </a:bodyPr>
          <a:lstStyle/>
          <a:p>
            <a:pPr indent="-412750" lvl="0" marL="457200" rtl="0" algn="l">
              <a:lnSpc>
                <a:spcPct val="90000"/>
              </a:lnSpc>
              <a:spcBef>
                <a:spcPts val="1000"/>
              </a:spcBef>
              <a:spcAft>
                <a:spcPts val="0"/>
              </a:spcAft>
              <a:buClr>
                <a:srgbClr val="666666"/>
              </a:buClr>
              <a:buSzPts val="2900"/>
              <a:buChar char="•"/>
            </a:pPr>
            <a:r>
              <a:rPr b="0" lang="en-US" sz="2900">
                <a:solidFill>
                  <a:srgbClr val="666666"/>
                </a:solidFill>
                <a:extLst>
                  <a:ext uri="http://customooxmlschemas.google.com/">
                    <go:slidesCustomData xmlns:go="http://customooxmlschemas.google.com/" textRoundtripDataId="8"/>
                  </a:ext>
                </a:extLst>
              </a:rPr>
              <a:t>Analyze Data</a:t>
            </a:r>
            <a:endParaRPr b="0" sz="2900">
              <a:solidFill>
                <a:srgbClr val="666666"/>
              </a:solidFill>
            </a:endParaRPr>
          </a:p>
          <a:p>
            <a:pPr indent="0" lvl="0" marL="0" rtl="0" algn="l">
              <a:lnSpc>
                <a:spcPct val="90000"/>
              </a:lnSpc>
              <a:spcBef>
                <a:spcPts val="1000"/>
              </a:spcBef>
              <a:spcAft>
                <a:spcPts val="0"/>
              </a:spcAft>
              <a:buSzPts val="1800"/>
              <a:buNone/>
            </a:pPr>
            <a:r>
              <a:t/>
            </a:r>
            <a:endParaRPr b="0" sz="2900">
              <a:solidFill>
                <a:srgbClr val="666666"/>
              </a:solidFill>
            </a:endParaRPr>
          </a:p>
          <a:p>
            <a:pPr indent="-412750" lvl="0" marL="457200" rtl="0" algn="l">
              <a:lnSpc>
                <a:spcPct val="90000"/>
              </a:lnSpc>
              <a:spcBef>
                <a:spcPts val="1000"/>
              </a:spcBef>
              <a:spcAft>
                <a:spcPts val="0"/>
              </a:spcAft>
              <a:buClr>
                <a:srgbClr val="666666"/>
              </a:buClr>
              <a:buSzPts val="2900"/>
              <a:buChar char="•"/>
            </a:pPr>
            <a:r>
              <a:rPr b="0" lang="en-US" sz="2900">
                <a:solidFill>
                  <a:srgbClr val="666666"/>
                </a:solidFill>
              </a:rPr>
              <a:t>Look for patterns &amp; trends in the data </a:t>
            </a:r>
            <a:endParaRPr b="0" sz="2900">
              <a:solidFill>
                <a:srgbClr val="666666"/>
              </a:solidFill>
            </a:endParaRPr>
          </a:p>
          <a:p>
            <a:pPr indent="0" lvl="0" marL="0" rtl="0" algn="l">
              <a:lnSpc>
                <a:spcPct val="90000"/>
              </a:lnSpc>
              <a:spcBef>
                <a:spcPts val="1000"/>
              </a:spcBef>
              <a:spcAft>
                <a:spcPts val="0"/>
              </a:spcAft>
              <a:buSzPts val="1800"/>
              <a:buNone/>
            </a:pPr>
            <a:r>
              <a:t/>
            </a:r>
            <a:endParaRPr b="0" sz="2900">
              <a:solidFill>
                <a:srgbClr val="666666"/>
              </a:solidFill>
            </a:endParaRPr>
          </a:p>
          <a:p>
            <a:pPr indent="-412750" lvl="0" marL="457200" rtl="0" algn="l">
              <a:lnSpc>
                <a:spcPct val="90000"/>
              </a:lnSpc>
              <a:spcBef>
                <a:spcPts val="1000"/>
              </a:spcBef>
              <a:spcAft>
                <a:spcPts val="0"/>
              </a:spcAft>
              <a:buClr>
                <a:srgbClr val="666666"/>
              </a:buClr>
              <a:buSzPts val="2900"/>
              <a:buChar char="•"/>
            </a:pPr>
            <a:r>
              <a:rPr b="0" lang="en-US" sz="2900">
                <a:solidFill>
                  <a:srgbClr val="666666"/>
                </a:solidFill>
              </a:rPr>
              <a:t>Use barrier assessments to better understand challenges students are facing</a:t>
            </a:r>
            <a:endParaRPr b="0" sz="2900">
              <a:solidFill>
                <a:srgbClr val="666666"/>
              </a:solidFill>
            </a:endParaRPr>
          </a:p>
          <a:p>
            <a:pPr indent="0" lvl="0" marL="0" rtl="0" algn="l">
              <a:lnSpc>
                <a:spcPct val="90000"/>
              </a:lnSpc>
              <a:spcBef>
                <a:spcPts val="1000"/>
              </a:spcBef>
              <a:spcAft>
                <a:spcPts val="0"/>
              </a:spcAft>
              <a:buSzPts val="1800"/>
              <a:buNone/>
            </a:pPr>
            <a:r>
              <a:t/>
            </a:r>
            <a:endParaRPr b="0" sz="2900">
              <a:solidFill>
                <a:srgbClr val="666666"/>
              </a:solidFill>
            </a:endParaRPr>
          </a:p>
          <a:p>
            <a:pPr indent="-412750" lvl="0" marL="457200" rtl="0" algn="l">
              <a:lnSpc>
                <a:spcPct val="90000"/>
              </a:lnSpc>
              <a:spcBef>
                <a:spcPts val="1000"/>
              </a:spcBef>
              <a:spcAft>
                <a:spcPts val="0"/>
              </a:spcAft>
              <a:buClr>
                <a:srgbClr val="666666"/>
              </a:buClr>
              <a:buSzPts val="2900"/>
              <a:buChar char="•"/>
            </a:pPr>
            <a:r>
              <a:rPr b="0" lang="en-US" sz="2900">
                <a:solidFill>
                  <a:srgbClr val="666666"/>
                </a:solidFill>
              </a:rPr>
              <a:t>Recommend group and/or individual interventions for students </a:t>
            </a:r>
            <a:endParaRPr b="0" sz="2900">
              <a:solidFill>
                <a:srgbClr val="666666"/>
              </a:solidFill>
            </a:endParaRPr>
          </a:p>
          <a:p>
            <a:pPr indent="0" lvl="0" marL="0" rtl="0" algn="l">
              <a:lnSpc>
                <a:spcPct val="90000"/>
              </a:lnSpc>
              <a:spcBef>
                <a:spcPts val="1000"/>
              </a:spcBef>
              <a:spcAft>
                <a:spcPts val="0"/>
              </a:spcAft>
              <a:buSzPts val="1800"/>
              <a:buNone/>
            </a:pPr>
            <a:r>
              <a:t/>
            </a:r>
            <a:endParaRPr b="0" sz="2900">
              <a:solidFill>
                <a:srgbClr val="666666"/>
              </a:solidFill>
            </a:endParaRPr>
          </a:p>
          <a:p>
            <a:pPr indent="-412750" lvl="0" marL="457200" rtl="0" algn="l">
              <a:lnSpc>
                <a:spcPct val="90000"/>
              </a:lnSpc>
              <a:spcBef>
                <a:spcPts val="1000"/>
              </a:spcBef>
              <a:spcAft>
                <a:spcPts val="0"/>
              </a:spcAft>
              <a:buClr>
                <a:srgbClr val="666666"/>
              </a:buClr>
              <a:buSzPts val="2900"/>
              <a:buChar char="•"/>
            </a:pPr>
            <a:r>
              <a:rPr b="0" lang="en-US" sz="2900">
                <a:solidFill>
                  <a:srgbClr val="666666"/>
                </a:solidFill>
              </a:rPr>
              <a:t>Monitor with frequency </a:t>
            </a:r>
            <a:endParaRPr b="0" sz="2900">
              <a:solidFill>
                <a:srgbClr val="666666"/>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pic>
        <p:nvPicPr>
          <p:cNvPr descr="Logo&#10;&#10;Description automatically generated with medium confidence" id="262" name="Google Shape;262;g26431fd2476_0_26"/>
          <p:cNvPicPr preferRelativeResize="0"/>
          <p:nvPr/>
        </p:nvPicPr>
        <p:blipFill rotWithShape="1">
          <a:blip r:embed="rId3">
            <a:alphaModFix/>
          </a:blip>
          <a:srcRect b="0" l="0" r="0" t="0"/>
          <a:stretch/>
        </p:blipFill>
        <p:spPr>
          <a:xfrm>
            <a:off x="7925385" y="3638552"/>
            <a:ext cx="2731277" cy="1392735"/>
          </a:xfrm>
          <a:prstGeom prst="rect">
            <a:avLst/>
          </a:prstGeom>
          <a:noFill/>
          <a:ln>
            <a:noFill/>
          </a:ln>
        </p:spPr>
      </p:pic>
      <p:sp>
        <p:nvSpPr>
          <p:cNvPr id="263" name="Google Shape;263;g26431fd2476_0_26"/>
          <p:cNvSpPr txBox="1"/>
          <p:nvPr>
            <p:ph type="title"/>
          </p:nvPr>
        </p:nvSpPr>
        <p:spPr>
          <a:xfrm>
            <a:off x="838150" y="59350"/>
            <a:ext cx="10515600" cy="1325700"/>
          </a:xfrm>
          <a:prstGeom prst="rect">
            <a:avLst/>
          </a:prstGeom>
          <a:noFill/>
          <a:ln>
            <a:noFill/>
          </a:ln>
        </p:spPr>
        <p:txBody>
          <a:bodyPr anchorCtr="0" anchor="b" bIns="121900" lIns="121900" spcFirstLastPara="1" rIns="121900" wrap="square" tIns="121900">
            <a:normAutofit/>
          </a:bodyPr>
          <a:lstStyle/>
          <a:p>
            <a:pPr indent="0" lvl="0" marL="0" rtl="0" algn="l">
              <a:lnSpc>
                <a:spcPct val="100000"/>
              </a:lnSpc>
              <a:spcBef>
                <a:spcPts val="0"/>
              </a:spcBef>
              <a:spcAft>
                <a:spcPts val="0"/>
              </a:spcAft>
              <a:buSzPts val="5300"/>
              <a:buNone/>
            </a:pPr>
            <a:r>
              <a:rPr lang="en-US" sz="3600">
                <a:solidFill>
                  <a:srgbClr val="505050"/>
                </a:solidFill>
              </a:rPr>
              <a:t>Program Overview</a:t>
            </a:r>
            <a:r>
              <a:rPr b="1" lang="en-US" sz="3600">
                <a:solidFill>
                  <a:srgbClr val="505050"/>
                </a:solidFill>
              </a:rPr>
              <a:t> </a:t>
            </a:r>
            <a:r>
              <a:rPr lang="en-US" sz="3600">
                <a:solidFill>
                  <a:srgbClr val="505050"/>
                </a:solidFill>
              </a:rPr>
              <a:t>- Collaborating with You</a:t>
            </a:r>
            <a:endParaRPr sz="3600">
              <a:solidFill>
                <a:srgbClr val="505050"/>
              </a:solidFill>
            </a:endParaRPr>
          </a:p>
        </p:txBody>
      </p:sp>
      <p:sp>
        <p:nvSpPr>
          <p:cNvPr id="264" name="Google Shape;264;g26431fd2476_0_26"/>
          <p:cNvSpPr/>
          <p:nvPr/>
        </p:nvSpPr>
        <p:spPr>
          <a:xfrm>
            <a:off x="838150" y="5487525"/>
            <a:ext cx="10938000" cy="342900"/>
          </a:xfrm>
          <a:prstGeom prst="roundRect">
            <a:avLst>
              <a:gd fmla="val 16667" name="adj"/>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0" i="1" lang="en-US" sz="1900" u="none" cap="none" strike="noStrike">
                <a:solidFill>
                  <a:schemeClr val="dk2"/>
                </a:solidFill>
                <a:highlight>
                  <a:schemeClr val="lt2"/>
                </a:highlight>
                <a:latin typeface="Arial"/>
                <a:ea typeface="Arial"/>
                <a:cs typeface="Arial"/>
                <a:sym typeface="Arial"/>
              </a:rPr>
              <a:t>Our intervention is part of your </a:t>
            </a:r>
            <a:r>
              <a:rPr b="1" i="1" lang="en-US" sz="1900" u="none" cap="none" strike="noStrike">
                <a:solidFill>
                  <a:schemeClr val="dk2"/>
                </a:solidFill>
                <a:highlight>
                  <a:schemeClr val="lt2"/>
                </a:highlight>
                <a:latin typeface="Arial"/>
                <a:ea typeface="Arial"/>
                <a:cs typeface="Arial"/>
                <a:sym typeface="Arial"/>
              </a:rPr>
              <a:t>systemic approach to attendance </a:t>
            </a:r>
            <a:r>
              <a:rPr b="0" i="1" lang="en-US" sz="1900" u="none" cap="none" strike="noStrike">
                <a:solidFill>
                  <a:schemeClr val="dk2"/>
                </a:solidFill>
                <a:highlight>
                  <a:schemeClr val="lt2"/>
                </a:highlight>
                <a:latin typeface="Arial"/>
                <a:ea typeface="Arial"/>
                <a:cs typeface="Arial"/>
                <a:sym typeface="Arial"/>
              </a:rPr>
              <a:t>and </a:t>
            </a:r>
            <a:r>
              <a:rPr b="1" i="1" lang="en-US" sz="1900" u="none" cap="none" strike="noStrike">
                <a:solidFill>
                  <a:schemeClr val="dk2"/>
                </a:solidFill>
                <a:highlight>
                  <a:schemeClr val="lt2"/>
                </a:highlight>
                <a:latin typeface="Arial"/>
                <a:ea typeface="Arial"/>
                <a:cs typeface="Arial"/>
                <a:sym typeface="Arial"/>
              </a:rPr>
              <a:t>compliments your work</a:t>
            </a:r>
            <a:endParaRPr b="1" i="1" sz="1900" u="none" cap="none" strike="noStrike">
              <a:solidFill>
                <a:schemeClr val="dk2"/>
              </a:solidFill>
              <a:highlight>
                <a:schemeClr val="lt2"/>
              </a:highlight>
              <a:latin typeface="Arial"/>
              <a:ea typeface="Arial"/>
              <a:cs typeface="Arial"/>
              <a:sym typeface="Arial"/>
            </a:endParaRPr>
          </a:p>
        </p:txBody>
      </p:sp>
      <p:pic>
        <p:nvPicPr>
          <p:cNvPr descr="A picture containing text, businesscard&#10;&#10;Description automatically generated" id="265" name="Google Shape;265;g26431fd2476_0_26"/>
          <p:cNvPicPr preferRelativeResize="0"/>
          <p:nvPr/>
        </p:nvPicPr>
        <p:blipFill rotWithShape="1">
          <a:blip r:embed="rId4">
            <a:alphaModFix/>
          </a:blip>
          <a:srcRect b="0" l="0" r="0" t="0"/>
          <a:stretch/>
        </p:blipFill>
        <p:spPr>
          <a:xfrm>
            <a:off x="1398150" y="1386587"/>
            <a:ext cx="4996304" cy="3830829"/>
          </a:xfrm>
          <a:prstGeom prst="rect">
            <a:avLst/>
          </a:prstGeom>
          <a:noFill/>
          <a:ln>
            <a:noFill/>
          </a:ln>
        </p:spPr>
      </p:pic>
      <p:cxnSp>
        <p:nvCxnSpPr>
          <p:cNvPr id="266" name="Google Shape;266;g26431fd2476_0_26"/>
          <p:cNvCxnSpPr/>
          <p:nvPr/>
        </p:nvCxnSpPr>
        <p:spPr>
          <a:xfrm>
            <a:off x="5486400" y="3340088"/>
            <a:ext cx="2349600" cy="0"/>
          </a:xfrm>
          <a:prstGeom prst="straightConnector1">
            <a:avLst/>
          </a:prstGeom>
          <a:noFill/>
          <a:ln cap="flat" cmpd="sng" w="9525">
            <a:solidFill>
              <a:srgbClr val="FFAA00"/>
            </a:solidFill>
            <a:prstDash val="solid"/>
            <a:round/>
            <a:headEnd len="sm" w="sm" type="none"/>
            <a:tailEnd len="med" w="med" type="oval"/>
          </a:ln>
        </p:spPr>
      </p:cxnSp>
      <p:sp>
        <p:nvSpPr>
          <p:cNvPr id="267" name="Google Shape;267;g26431fd2476_0_26"/>
          <p:cNvSpPr txBox="1"/>
          <p:nvPr/>
        </p:nvSpPr>
        <p:spPr>
          <a:xfrm>
            <a:off x="7925367" y="3044889"/>
            <a:ext cx="3022500" cy="704700"/>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700"/>
              <a:buFont typeface="Arial"/>
              <a:buNone/>
            </a:pPr>
            <a:r>
              <a:rPr b="0" i="0" lang="en-US" sz="2700" u="none" cap="none" strike="noStrike">
                <a:solidFill>
                  <a:schemeClr val="dk2"/>
                </a:solidFill>
                <a:latin typeface="Arial"/>
                <a:ea typeface="Arial"/>
                <a:cs typeface="Arial"/>
                <a:sym typeface="Arial"/>
              </a:rPr>
              <a:t>Our Intervention</a:t>
            </a:r>
            <a:endParaRPr b="0" i="0" sz="1900" u="none" cap="none" strike="noStrik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g26431fd2476_0_47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a:t>Common Causes of </a:t>
            </a:r>
            <a:r>
              <a:rPr lang="en-US">
                <a:extLst>
                  <a:ext uri="http://customooxmlschemas.google.com/">
                    <go:slidesCustomData xmlns:go="http://customooxmlschemas.google.com/" textRoundtripDataId="9"/>
                  </a:ext>
                </a:extLst>
              </a:rPr>
              <a:t>Absenteeism</a:t>
            </a:r>
            <a:endParaRPr/>
          </a:p>
        </p:txBody>
      </p:sp>
      <p:sp>
        <p:nvSpPr>
          <p:cNvPr id="633" name="Google Shape;633;g26431fd2476_0_47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374650" lvl="0" marL="457200" rtl="0" algn="l">
              <a:lnSpc>
                <a:spcPct val="200000"/>
              </a:lnSpc>
              <a:spcBef>
                <a:spcPts val="1000"/>
              </a:spcBef>
              <a:spcAft>
                <a:spcPts val="0"/>
              </a:spcAft>
              <a:buClr>
                <a:srgbClr val="666666"/>
              </a:buClr>
              <a:buSzPts val="2300"/>
              <a:buAutoNum type="arabicPeriod"/>
            </a:pPr>
            <a:r>
              <a:rPr lang="en-US" sz="2500">
                <a:solidFill>
                  <a:srgbClr val="666666"/>
                </a:solidFill>
              </a:rPr>
              <a:t>Physical barriers to attendance</a:t>
            </a:r>
            <a:endParaRPr sz="2500">
              <a:solidFill>
                <a:srgbClr val="666666"/>
              </a:solidFill>
            </a:endParaRPr>
          </a:p>
          <a:p>
            <a:pPr indent="-374650" lvl="0" marL="457200" rtl="0" algn="l">
              <a:lnSpc>
                <a:spcPct val="200000"/>
              </a:lnSpc>
              <a:spcBef>
                <a:spcPts val="0"/>
              </a:spcBef>
              <a:spcAft>
                <a:spcPts val="0"/>
              </a:spcAft>
              <a:buClr>
                <a:srgbClr val="666666"/>
              </a:buClr>
              <a:buSzPts val="2300"/>
              <a:buAutoNum type="arabicPeriod"/>
            </a:pPr>
            <a:r>
              <a:rPr lang="en-US" sz="2500">
                <a:solidFill>
                  <a:srgbClr val="666666"/>
                </a:solidFill>
              </a:rPr>
              <a:t>Lack of value placed on school </a:t>
            </a:r>
            <a:endParaRPr sz="2500">
              <a:solidFill>
                <a:srgbClr val="666666"/>
              </a:solidFill>
            </a:endParaRPr>
          </a:p>
          <a:p>
            <a:pPr indent="-374650" lvl="0" marL="457200" rtl="0" algn="l">
              <a:lnSpc>
                <a:spcPct val="200000"/>
              </a:lnSpc>
              <a:spcBef>
                <a:spcPts val="0"/>
              </a:spcBef>
              <a:spcAft>
                <a:spcPts val="0"/>
              </a:spcAft>
              <a:buClr>
                <a:srgbClr val="666666"/>
              </a:buClr>
              <a:buSzPts val="2300"/>
              <a:buAutoNum type="arabicPeriod"/>
            </a:pPr>
            <a:r>
              <a:rPr lang="en-US" sz="2500">
                <a:solidFill>
                  <a:srgbClr val="666666"/>
                </a:solidFill>
              </a:rPr>
              <a:t>Lack of understanding about the importance of attendance</a:t>
            </a:r>
            <a:endParaRPr sz="2500">
              <a:solidFill>
                <a:srgbClr val="666666"/>
              </a:solidFill>
            </a:endParaRPr>
          </a:p>
          <a:p>
            <a:pPr indent="-374650" lvl="0" marL="457200" rtl="0" algn="l">
              <a:lnSpc>
                <a:spcPct val="200000"/>
              </a:lnSpc>
              <a:spcBef>
                <a:spcPts val="0"/>
              </a:spcBef>
              <a:spcAft>
                <a:spcPts val="0"/>
              </a:spcAft>
              <a:buClr>
                <a:srgbClr val="666666"/>
              </a:buClr>
              <a:buSzPts val="2300"/>
              <a:buAutoNum type="arabicPeriod"/>
            </a:pPr>
            <a:r>
              <a:rPr lang="en-US" sz="2500">
                <a:solidFill>
                  <a:srgbClr val="666666"/>
                </a:solidFill>
              </a:rPr>
              <a:t>Escape or avoidance </a:t>
            </a:r>
            <a:endParaRPr sz="2500">
              <a:solidFill>
                <a:srgbClr val="666666"/>
              </a:solidFill>
            </a:endParaRPr>
          </a:p>
          <a:p>
            <a:pPr indent="-374650" lvl="0" marL="457200" rtl="0" algn="l">
              <a:lnSpc>
                <a:spcPct val="200000"/>
              </a:lnSpc>
              <a:spcBef>
                <a:spcPts val="0"/>
              </a:spcBef>
              <a:spcAft>
                <a:spcPts val="0"/>
              </a:spcAft>
              <a:buClr>
                <a:srgbClr val="666666"/>
              </a:buClr>
              <a:buSzPts val="2300"/>
              <a:buAutoNum type="arabicPeriod"/>
            </a:pPr>
            <a:r>
              <a:rPr lang="en-US" sz="2500">
                <a:solidFill>
                  <a:srgbClr val="666666"/>
                </a:solidFill>
              </a:rPr>
              <a:t>Desire to obtain or access something outside of school </a:t>
            </a:r>
            <a:endParaRPr sz="2500">
              <a:solidFill>
                <a:srgbClr val="666666"/>
              </a:solidFill>
            </a:endParaRPr>
          </a:p>
          <a:p>
            <a:pPr indent="0" lvl="0" marL="0" rtl="0" algn="l">
              <a:lnSpc>
                <a:spcPct val="200000"/>
              </a:lnSpc>
              <a:spcBef>
                <a:spcPts val="0"/>
              </a:spcBef>
              <a:spcAft>
                <a:spcPts val="0"/>
              </a:spcAft>
              <a:buSzPts val="1800"/>
              <a:buNone/>
            </a:pPr>
            <a:r>
              <a:t/>
            </a:r>
            <a:endParaRPr sz="2500">
              <a:solidFill>
                <a:srgbClr val="666666"/>
              </a:solidFill>
            </a:endParaRPr>
          </a:p>
          <a:p>
            <a:pPr indent="0" lvl="0" marL="0" rtl="0" algn="l">
              <a:lnSpc>
                <a:spcPct val="200000"/>
              </a:lnSpc>
              <a:spcBef>
                <a:spcPts val="1000"/>
              </a:spcBef>
              <a:spcAft>
                <a:spcPts val="0"/>
              </a:spcAft>
              <a:buSzPts val="1800"/>
              <a:buNone/>
            </a:pPr>
            <a:r>
              <a:t/>
            </a:r>
            <a:endParaRPr sz="2500">
              <a:solidFill>
                <a:srgbClr val="666666"/>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pic>
        <p:nvPicPr>
          <p:cNvPr id="638" name="Google Shape;638;g26431fd2476_0_480"/>
          <p:cNvPicPr preferRelativeResize="0"/>
          <p:nvPr/>
        </p:nvPicPr>
        <p:blipFill rotWithShape="1">
          <a:blip r:embed="rId3">
            <a:alphaModFix/>
          </a:blip>
          <a:srcRect b="0" l="0" r="0" t="0"/>
          <a:stretch/>
        </p:blipFill>
        <p:spPr>
          <a:xfrm>
            <a:off x="152400" y="152400"/>
            <a:ext cx="7443378" cy="5728074"/>
          </a:xfrm>
          <a:prstGeom prst="rect">
            <a:avLst/>
          </a:prstGeom>
          <a:noFill/>
          <a:ln>
            <a:noFill/>
          </a:ln>
        </p:spPr>
      </p:pic>
      <p:pic>
        <p:nvPicPr>
          <p:cNvPr id="639" name="Google Shape;639;g26431fd2476_0_480"/>
          <p:cNvPicPr preferRelativeResize="0"/>
          <p:nvPr/>
        </p:nvPicPr>
        <p:blipFill rotWithShape="1">
          <a:blip r:embed="rId4">
            <a:alphaModFix/>
          </a:blip>
          <a:srcRect b="0" l="0" r="0" t="0"/>
          <a:stretch/>
        </p:blipFill>
        <p:spPr>
          <a:xfrm>
            <a:off x="4596225" y="152400"/>
            <a:ext cx="7443374" cy="571891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8"/>
                                        </p:tgtEl>
                                        <p:attrNameLst>
                                          <p:attrName>style.visibility</p:attrName>
                                        </p:attrNameLst>
                                      </p:cBhvr>
                                      <p:to>
                                        <p:strVal val="visible"/>
                                      </p:to>
                                    </p:set>
                                    <p:animEffect filter="fade" transition="in">
                                      <p:cBhvr>
                                        <p:cTn dur="1000"/>
                                        <p:tgtEl>
                                          <p:spTgt spid="6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9"/>
                                        </p:tgtEl>
                                        <p:attrNameLst>
                                          <p:attrName>style.visibility</p:attrName>
                                        </p:attrNameLst>
                                      </p:cBhvr>
                                      <p:to>
                                        <p:strVal val="visible"/>
                                      </p:to>
                                    </p:set>
                                    <p:animEffect filter="fade" transition="in">
                                      <p:cBhvr>
                                        <p:cTn dur="1000"/>
                                        <p:tgtEl>
                                          <p:spTgt spid="6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g26431fd2476_0_55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a:t>Expanding Your Interventions Toolbox</a:t>
            </a:r>
            <a:endParaRPr/>
          </a:p>
        </p:txBody>
      </p:sp>
      <p:sp>
        <p:nvSpPr>
          <p:cNvPr id="645" name="Google Shape;645;g26431fd2476_0_55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412750" lvl="0" marL="457200" rtl="0" algn="l">
              <a:lnSpc>
                <a:spcPct val="90000"/>
              </a:lnSpc>
              <a:spcBef>
                <a:spcPts val="1000"/>
              </a:spcBef>
              <a:spcAft>
                <a:spcPts val="0"/>
              </a:spcAft>
              <a:buClr>
                <a:schemeClr val="dk2"/>
              </a:buClr>
              <a:buSzPts val="2900"/>
              <a:buChar char="●"/>
            </a:pPr>
            <a:r>
              <a:rPr lang="en-US" sz="2900"/>
              <a:t>In the resource center, you’ll find descriptions of:</a:t>
            </a:r>
            <a:endParaRPr sz="2900"/>
          </a:p>
          <a:p>
            <a:pPr indent="-412750" lvl="1" marL="914400" rtl="0" algn="l">
              <a:lnSpc>
                <a:spcPct val="90000"/>
              </a:lnSpc>
              <a:spcBef>
                <a:spcPts val="0"/>
              </a:spcBef>
              <a:spcAft>
                <a:spcPts val="0"/>
              </a:spcAft>
              <a:buSzPts val="2900"/>
              <a:buChar char="○"/>
            </a:pPr>
            <a:r>
              <a:rPr lang="en-US" sz="2900"/>
              <a:t>Planned Student Discussions</a:t>
            </a:r>
            <a:endParaRPr sz="2900"/>
          </a:p>
          <a:p>
            <a:pPr indent="-412750" lvl="1" marL="914400" rtl="0" algn="l">
              <a:lnSpc>
                <a:spcPct val="90000"/>
              </a:lnSpc>
              <a:spcBef>
                <a:spcPts val="0"/>
              </a:spcBef>
              <a:spcAft>
                <a:spcPts val="0"/>
              </a:spcAft>
              <a:buSzPts val="2900"/>
              <a:buChar char="○"/>
            </a:pPr>
            <a:r>
              <a:rPr lang="en-US" sz="2900"/>
              <a:t>Home Visits</a:t>
            </a:r>
            <a:endParaRPr sz="2900"/>
          </a:p>
          <a:p>
            <a:pPr indent="-412750" lvl="1" marL="914400" rtl="0" algn="l">
              <a:lnSpc>
                <a:spcPct val="90000"/>
              </a:lnSpc>
              <a:spcBef>
                <a:spcPts val="0"/>
              </a:spcBef>
              <a:spcAft>
                <a:spcPts val="0"/>
              </a:spcAft>
              <a:buSzPts val="2900"/>
              <a:buChar char="○"/>
            </a:pPr>
            <a:r>
              <a:rPr lang="en-US" sz="2900"/>
              <a:t>Transportation Support</a:t>
            </a:r>
            <a:endParaRPr sz="2900"/>
          </a:p>
          <a:p>
            <a:pPr indent="-412750" lvl="1" marL="914400" rtl="0" algn="l">
              <a:lnSpc>
                <a:spcPct val="90000"/>
              </a:lnSpc>
              <a:spcBef>
                <a:spcPts val="0"/>
              </a:spcBef>
              <a:spcAft>
                <a:spcPts val="0"/>
              </a:spcAft>
              <a:buSzPts val="2900"/>
              <a:buChar char="○"/>
            </a:pPr>
            <a:r>
              <a:rPr lang="en-US" sz="2900"/>
              <a:t>Attendance Self-Monitoring</a:t>
            </a:r>
            <a:endParaRPr sz="2900"/>
          </a:p>
          <a:p>
            <a:pPr indent="-412750" lvl="1" marL="914400" rtl="0" algn="l">
              <a:lnSpc>
                <a:spcPct val="90000"/>
              </a:lnSpc>
              <a:spcBef>
                <a:spcPts val="0"/>
              </a:spcBef>
              <a:spcAft>
                <a:spcPts val="0"/>
              </a:spcAft>
              <a:buSzPts val="2900"/>
              <a:buChar char="○"/>
            </a:pPr>
            <a:r>
              <a:rPr lang="en-US" sz="2900"/>
              <a:t>Nudge Letters</a:t>
            </a:r>
            <a:endParaRPr sz="2900"/>
          </a:p>
          <a:p>
            <a:pPr indent="-412750" lvl="1" marL="914400" rtl="0" algn="l">
              <a:lnSpc>
                <a:spcPct val="90000"/>
              </a:lnSpc>
              <a:spcBef>
                <a:spcPts val="0"/>
              </a:spcBef>
              <a:spcAft>
                <a:spcPts val="0"/>
              </a:spcAft>
              <a:buSzPts val="2900"/>
              <a:buChar char="○"/>
            </a:pPr>
            <a:r>
              <a:rPr lang="en-US" sz="2900"/>
              <a:t>Mentoring</a:t>
            </a:r>
            <a:endParaRPr sz="2900"/>
          </a:p>
          <a:p>
            <a:pPr indent="-412750" lvl="1" marL="914400" rtl="0" algn="l">
              <a:lnSpc>
                <a:spcPct val="90000"/>
              </a:lnSpc>
              <a:spcBef>
                <a:spcPts val="0"/>
              </a:spcBef>
              <a:spcAft>
                <a:spcPts val="0"/>
              </a:spcAft>
              <a:buSzPts val="2900"/>
              <a:buChar char="○"/>
            </a:pPr>
            <a:r>
              <a:rPr lang="en-US" sz="2900"/>
              <a:t>Check-In/Check Out</a:t>
            </a:r>
            <a:endParaRPr sz="2900"/>
          </a:p>
          <a:p>
            <a:pPr indent="-412750" lvl="1" marL="914400" rtl="0" algn="l">
              <a:lnSpc>
                <a:spcPct val="90000"/>
              </a:lnSpc>
              <a:spcBef>
                <a:spcPts val="0"/>
              </a:spcBef>
              <a:spcAft>
                <a:spcPts val="0"/>
              </a:spcAft>
              <a:buSzPts val="2900"/>
              <a:buChar char="○"/>
            </a:pPr>
            <a:r>
              <a:rPr lang="en-US" sz="2900"/>
              <a:t>and more!</a:t>
            </a:r>
            <a:endParaRPr sz="2900"/>
          </a:p>
          <a:p>
            <a:pPr indent="0" lvl="0" marL="0" rtl="0" algn="l">
              <a:lnSpc>
                <a:spcPct val="90000"/>
              </a:lnSpc>
              <a:spcBef>
                <a:spcPts val="1000"/>
              </a:spcBef>
              <a:spcAft>
                <a:spcPts val="0"/>
              </a:spcAft>
              <a:buSzPts val="1800"/>
              <a:buNone/>
            </a:pPr>
            <a:r>
              <a:t/>
            </a:r>
            <a:endParaRPr b="0" sz="2900">
              <a:solidFill>
                <a:schemeClr val="dk2"/>
              </a:solidFill>
            </a:endParaRPr>
          </a:p>
          <a:p>
            <a:pPr indent="0" lvl="0" marL="0" rtl="0" algn="l">
              <a:lnSpc>
                <a:spcPct val="90000"/>
              </a:lnSpc>
              <a:spcBef>
                <a:spcPts val="1000"/>
              </a:spcBef>
              <a:spcAft>
                <a:spcPts val="0"/>
              </a:spcAft>
              <a:buSzPts val="1800"/>
              <a:buNone/>
            </a:pPr>
            <a:r>
              <a:t/>
            </a:r>
            <a:endParaRPr b="0" sz="2900">
              <a:solidFill>
                <a:schemeClr val="dk2"/>
              </a:solidFill>
            </a:endParaRPr>
          </a:p>
          <a:p>
            <a:pPr indent="0" lvl="0" marL="0" rtl="0" algn="l">
              <a:lnSpc>
                <a:spcPct val="90000"/>
              </a:lnSpc>
              <a:spcBef>
                <a:spcPts val="1000"/>
              </a:spcBef>
              <a:spcAft>
                <a:spcPts val="0"/>
              </a:spcAft>
              <a:buSzPts val="1800"/>
              <a:buNone/>
            </a:pPr>
            <a:r>
              <a:t/>
            </a:r>
            <a:endParaRPr b="0" sz="2900">
              <a:solidFill>
                <a:schemeClr val="dk2"/>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g26431fd2476_0_56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a:t>Expanding Your Interventions Toolbox</a:t>
            </a:r>
            <a:endParaRPr/>
          </a:p>
        </p:txBody>
      </p:sp>
      <p:sp>
        <p:nvSpPr>
          <p:cNvPr id="651" name="Google Shape;651;g26431fd2476_0_56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412750" lvl="0" marL="457200" rtl="0" algn="l">
              <a:lnSpc>
                <a:spcPct val="90000"/>
              </a:lnSpc>
              <a:spcBef>
                <a:spcPts val="1000"/>
              </a:spcBef>
              <a:spcAft>
                <a:spcPts val="0"/>
              </a:spcAft>
              <a:buClr>
                <a:schemeClr val="dk2"/>
              </a:buClr>
              <a:buSzPts val="2900"/>
              <a:buChar char="●"/>
            </a:pPr>
            <a:r>
              <a:rPr lang="en-US" sz="2900"/>
              <a:t>In the resource center, you’ll find descriptions of:</a:t>
            </a:r>
            <a:endParaRPr sz="2900"/>
          </a:p>
          <a:p>
            <a:pPr indent="-412750" lvl="1" marL="914400" rtl="0" algn="l">
              <a:lnSpc>
                <a:spcPct val="90000"/>
              </a:lnSpc>
              <a:spcBef>
                <a:spcPts val="0"/>
              </a:spcBef>
              <a:spcAft>
                <a:spcPts val="0"/>
              </a:spcAft>
              <a:buSzPts val="2900"/>
              <a:buChar char="○"/>
            </a:pPr>
            <a:r>
              <a:rPr lang="en-US" sz="2900"/>
              <a:t>Planned Student Discussions</a:t>
            </a:r>
            <a:endParaRPr sz="2900"/>
          </a:p>
          <a:p>
            <a:pPr indent="-412750" lvl="1" marL="914400" rtl="0" algn="l">
              <a:lnSpc>
                <a:spcPct val="90000"/>
              </a:lnSpc>
              <a:spcBef>
                <a:spcPts val="0"/>
              </a:spcBef>
              <a:spcAft>
                <a:spcPts val="0"/>
              </a:spcAft>
              <a:buSzPts val="2900"/>
              <a:buChar char="○"/>
            </a:pPr>
            <a:r>
              <a:rPr lang="en-US" sz="2900"/>
              <a:t>Home Visits</a:t>
            </a:r>
            <a:endParaRPr sz="2900"/>
          </a:p>
          <a:p>
            <a:pPr indent="-412750" lvl="1" marL="914400" rtl="0" algn="l">
              <a:lnSpc>
                <a:spcPct val="90000"/>
              </a:lnSpc>
              <a:spcBef>
                <a:spcPts val="0"/>
              </a:spcBef>
              <a:spcAft>
                <a:spcPts val="0"/>
              </a:spcAft>
              <a:buSzPts val="2900"/>
              <a:buChar char="○"/>
            </a:pPr>
            <a:r>
              <a:rPr lang="en-US" sz="2900"/>
              <a:t>Transportation Support</a:t>
            </a:r>
            <a:endParaRPr sz="2900"/>
          </a:p>
          <a:p>
            <a:pPr indent="-412750" lvl="1" marL="914400" rtl="0" algn="l">
              <a:lnSpc>
                <a:spcPct val="90000"/>
              </a:lnSpc>
              <a:spcBef>
                <a:spcPts val="0"/>
              </a:spcBef>
              <a:spcAft>
                <a:spcPts val="0"/>
              </a:spcAft>
              <a:buSzPts val="2900"/>
              <a:buChar char="○"/>
            </a:pPr>
            <a:r>
              <a:rPr lang="en-US" sz="2900"/>
              <a:t>Attendance Self-Monitoring</a:t>
            </a:r>
            <a:endParaRPr sz="2900"/>
          </a:p>
          <a:p>
            <a:pPr indent="-412750" lvl="1" marL="914400" rtl="0" algn="l">
              <a:lnSpc>
                <a:spcPct val="90000"/>
              </a:lnSpc>
              <a:spcBef>
                <a:spcPts val="0"/>
              </a:spcBef>
              <a:spcAft>
                <a:spcPts val="0"/>
              </a:spcAft>
              <a:buSzPts val="2900"/>
              <a:buChar char="○"/>
            </a:pPr>
            <a:r>
              <a:rPr lang="en-US" sz="2900"/>
              <a:t>Nudge Letters</a:t>
            </a:r>
            <a:endParaRPr sz="2900"/>
          </a:p>
          <a:p>
            <a:pPr indent="-412750" lvl="1" marL="914400" rtl="0" algn="l">
              <a:lnSpc>
                <a:spcPct val="90000"/>
              </a:lnSpc>
              <a:spcBef>
                <a:spcPts val="0"/>
              </a:spcBef>
              <a:spcAft>
                <a:spcPts val="0"/>
              </a:spcAft>
              <a:buSzPts val="2900"/>
              <a:buChar char="○"/>
            </a:pPr>
            <a:r>
              <a:rPr lang="en-US" sz="2900"/>
              <a:t>Mentoring</a:t>
            </a:r>
            <a:endParaRPr sz="2900"/>
          </a:p>
          <a:p>
            <a:pPr indent="-412750" lvl="1" marL="914400" rtl="0" algn="l">
              <a:lnSpc>
                <a:spcPct val="90000"/>
              </a:lnSpc>
              <a:spcBef>
                <a:spcPts val="0"/>
              </a:spcBef>
              <a:spcAft>
                <a:spcPts val="0"/>
              </a:spcAft>
              <a:buSzPts val="2900"/>
              <a:buChar char="○"/>
            </a:pPr>
            <a:r>
              <a:rPr lang="en-US" sz="2900"/>
              <a:t>Check In/Check Out</a:t>
            </a:r>
            <a:endParaRPr sz="2900"/>
          </a:p>
          <a:p>
            <a:pPr indent="-412750" lvl="1" marL="914400" rtl="0" algn="l">
              <a:lnSpc>
                <a:spcPct val="90000"/>
              </a:lnSpc>
              <a:spcBef>
                <a:spcPts val="0"/>
              </a:spcBef>
              <a:spcAft>
                <a:spcPts val="0"/>
              </a:spcAft>
              <a:buSzPts val="2900"/>
              <a:buChar char="○"/>
            </a:pPr>
            <a:r>
              <a:rPr lang="en-US" sz="2900"/>
              <a:t>and more!</a:t>
            </a:r>
            <a:endParaRPr sz="2900"/>
          </a:p>
          <a:p>
            <a:pPr indent="0" lvl="0" marL="0" rtl="0" algn="l">
              <a:lnSpc>
                <a:spcPct val="90000"/>
              </a:lnSpc>
              <a:spcBef>
                <a:spcPts val="1000"/>
              </a:spcBef>
              <a:spcAft>
                <a:spcPts val="0"/>
              </a:spcAft>
              <a:buSzPts val="1800"/>
              <a:buNone/>
            </a:pPr>
            <a:r>
              <a:t/>
            </a:r>
            <a:endParaRPr b="0" sz="2900">
              <a:solidFill>
                <a:schemeClr val="dk2"/>
              </a:solidFill>
            </a:endParaRPr>
          </a:p>
          <a:p>
            <a:pPr indent="0" lvl="0" marL="0" rtl="0" algn="l">
              <a:lnSpc>
                <a:spcPct val="90000"/>
              </a:lnSpc>
              <a:spcBef>
                <a:spcPts val="1000"/>
              </a:spcBef>
              <a:spcAft>
                <a:spcPts val="0"/>
              </a:spcAft>
              <a:buSzPts val="1800"/>
              <a:buNone/>
            </a:pPr>
            <a:r>
              <a:t/>
            </a:r>
            <a:endParaRPr b="0" sz="2900">
              <a:solidFill>
                <a:schemeClr val="dk2"/>
              </a:solidFill>
            </a:endParaRPr>
          </a:p>
          <a:p>
            <a:pPr indent="0" lvl="0" marL="0" rtl="0" algn="l">
              <a:lnSpc>
                <a:spcPct val="90000"/>
              </a:lnSpc>
              <a:spcBef>
                <a:spcPts val="1000"/>
              </a:spcBef>
              <a:spcAft>
                <a:spcPts val="0"/>
              </a:spcAft>
              <a:buSzPts val="1800"/>
              <a:buNone/>
            </a:pPr>
            <a:r>
              <a:t/>
            </a:r>
            <a:endParaRPr b="0" sz="2900">
              <a:solidFill>
                <a:schemeClr val="dk2"/>
              </a:solidFill>
            </a:endParaRPr>
          </a:p>
        </p:txBody>
      </p:sp>
      <p:sp>
        <p:nvSpPr>
          <p:cNvPr id="652" name="Google Shape;652;g26431fd2476_0_562"/>
          <p:cNvSpPr txBox="1"/>
          <p:nvPr/>
        </p:nvSpPr>
        <p:spPr>
          <a:xfrm>
            <a:off x="6198000" y="4269575"/>
            <a:ext cx="5526600" cy="1046700"/>
          </a:xfrm>
          <a:prstGeom prst="rect">
            <a:avLst/>
          </a:prstGeom>
          <a:solidFill>
            <a:schemeClr val="accent2"/>
          </a:solid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Let’s take a look at the Check In/ Check Out (CICO Resource!)</a:t>
            </a:r>
            <a:endParaRPr b="0" i="0" sz="2800" u="none" cap="none" strike="noStrike">
              <a:solidFill>
                <a:schemeClr val="lt1"/>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g26431fd2476_0_496"/>
          <p:cNvSpPr txBox="1"/>
          <p:nvPr>
            <p:ph type="title"/>
          </p:nvPr>
        </p:nvSpPr>
        <p:spPr>
          <a:xfrm>
            <a:off x="838200" y="365125"/>
            <a:ext cx="10515600" cy="1325700"/>
          </a:xfrm>
          <a:prstGeom prst="rect">
            <a:avLst/>
          </a:prstGeom>
          <a:noFill/>
          <a:ln>
            <a:noFill/>
          </a:ln>
        </p:spPr>
        <p:txBody>
          <a:bodyPr anchorCtr="0" anchor="ctr" bIns="121900" lIns="121900" spcFirstLastPara="1" rIns="121900" wrap="square" tIns="121900">
            <a:normAutofit/>
          </a:bodyPr>
          <a:lstStyle/>
          <a:p>
            <a:pPr indent="0" lvl="0" marL="0" rtl="0" algn="l">
              <a:lnSpc>
                <a:spcPct val="100000"/>
              </a:lnSpc>
              <a:spcBef>
                <a:spcPts val="0"/>
              </a:spcBef>
              <a:spcAft>
                <a:spcPts val="0"/>
              </a:spcAft>
              <a:buSzPts val="4800"/>
              <a:buNone/>
            </a:pPr>
            <a:r>
              <a:rPr lang="en-US" sz="3600">
                <a:solidFill>
                  <a:srgbClr val="666666"/>
                </a:solidFill>
              </a:rPr>
              <a:t>Identify Patterns and Trends</a:t>
            </a:r>
            <a:endParaRPr sz="3600">
              <a:solidFill>
                <a:srgbClr val="666666"/>
              </a:solidFill>
            </a:endParaRPr>
          </a:p>
        </p:txBody>
      </p:sp>
      <p:sp>
        <p:nvSpPr>
          <p:cNvPr id="658" name="Google Shape;658;g26431fd2476_0_496"/>
          <p:cNvSpPr txBox="1"/>
          <p:nvPr/>
        </p:nvSpPr>
        <p:spPr>
          <a:xfrm>
            <a:off x="2304900" y="2881300"/>
            <a:ext cx="7425300" cy="4617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9" name="Google Shape;659;g26431fd2476_0_496"/>
          <p:cNvSpPr txBox="1"/>
          <p:nvPr/>
        </p:nvSpPr>
        <p:spPr>
          <a:xfrm>
            <a:off x="863575" y="1643600"/>
            <a:ext cx="10515600" cy="39405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accent2"/>
                </a:solidFill>
                <a:latin typeface="Arial"/>
                <a:ea typeface="Arial"/>
                <a:cs typeface="Arial"/>
                <a:sym typeface="Arial"/>
              </a:rPr>
              <a:t>Patterns:</a:t>
            </a:r>
            <a:r>
              <a:rPr b="0" i="0" lang="en-US" sz="2400" u="none" cap="none" strike="noStrike">
                <a:solidFill>
                  <a:schemeClr val="accent2"/>
                </a:solidFill>
                <a:latin typeface="Arial"/>
                <a:ea typeface="Arial"/>
                <a:cs typeface="Arial"/>
                <a:sym typeface="Arial"/>
              </a:rPr>
              <a:t> </a:t>
            </a:r>
            <a:r>
              <a:rPr b="0" i="1" lang="en-US" sz="2400" u="none" cap="none" strike="noStrike">
                <a:solidFill>
                  <a:srgbClr val="666666"/>
                </a:solidFill>
                <a:latin typeface="Arial"/>
                <a:ea typeface="Arial"/>
                <a:cs typeface="Arial"/>
                <a:sym typeface="Arial"/>
              </a:rPr>
              <a:t>Is this student missing a specific day of the week? </a:t>
            </a:r>
            <a:endParaRPr b="0" i="1" sz="2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1" sz="2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1" lang="en-US" sz="2400" u="none" cap="none" strike="noStrike">
                <a:solidFill>
                  <a:srgbClr val="666666"/>
                </a:solidFill>
                <a:latin typeface="Arial"/>
                <a:ea typeface="Arial"/>
                <a:cs typeface="Arial"/>
                <a:sym typeface="Arial"/>
              </a:rPr>
              <a:t>Are they extending vacations?</a:t>
            </a:r>
            <a:endParaRPr b="0" i="1" sz="2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1" sz="2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1" lang="en-US" sz="2400" u="none" cap="none" strike="noStrike">
                <a:solidFill>
                  <a:srgbClr val="666666"/>
                </a:solidFill>
                <a:latin typeface="Arial"/>
                <a:ea typeface="Arial"/>
                <a:cs typeface="Arial"/>
                <a:sym typeface="Arial"/>
              </a:rPr>
              <a:t>Are absences single days or multiple days? </a:t>
            </a:r>
            <a:endParaRPr b="0" i="1" sz="2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1" sz="2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1" lang="en-US" sz="2400" u="none" cap="none" strike="noStrike">
                <a:solidFill>
                  <a:srgbClr val="666666"/>
                </a:solidFill>
                <a:latin typeface="Arial"/>
                <a:ea typeface="Arial"/>
                <a:cs typeface="Arial"/>
                <a:sym typeface="Arial"/>
              </a:rPr>
              <a:t>Do you imagine that this is a pattern across the household? </a:t>
            </a:r>
            <a:endParaRPr b="0" i="1" sz="2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1" sz="2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1" lang="en-US" sz="2400" u="none" cap="none" strike="noStrike">
                <a:solidFill>
                  <a:srgbClr val="666666"/>
                </a:solidFill>
                <a:latin typeface="Arial"/>
                <a:ea typeface="Arial"/>
                <a:cs typeface="Arial"/>
                <a:sym typeface="Arial"/>
              </a:rPr>
              <a:t>How often did the student miss in the first month of school? </a:t>
            </a:r>
            <a:endParaRPr b="0" i="1" sz="2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666666"/>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sp>
        <p:nvSpPr>
          <p:cNvPr id="664" name="Google Shape;664;g26431fd2476_0_502"/>
          <p:cNvSpPr txBox="1"/>
          <p:nvPr>
            <p:ph type="title"/>
          </p:nvPr>
        </p:nvSpPr>
        <p:spPr>
          <a:xfrm>
            <a:off x="838200" y="365125"/>
            <a:ext cx="10515600" cy="1325700"/>
          </a:xfrm>
          <a:prstGeom prst="rect">
            <a:avLst/>
          </a:prstGeom>
          <a:noFill/>
          <a:ln>
            <a:noFill/>
          </a:ln>
        </p:spPr>
        <p:txBody>
          <a:bodyPr anchorCtr="0" anchor="ctr" bIns="121900" lIns="121900" spcFirstLastPara="1" rIns="121900" wrap="square" tIns="121900">
            <a:normAutofit/>
          </a:bodyPr>
          <a:lstStyle/>
          <a:p>
            <a:pPr indent="0" lvl="0" marL="0" rtl="0" algn="l">
              <a:lnSpc>
                <a:spcPct val="100000"/>
              </a:lnSpc>
              <a:spcBef>
                <a:spcPts val="0"/>
              </a:spcBef>
              <a:spcAft>
                <a:spcPts val="0"/>
              </a:spcAft>
              <a:buSzPts val="4800"/>
              <a:buNone/>
            </a:pPr>
            <a:r>
              <a:rPr lang="en-US" sz="3600">
                <a:solidFill>
                  <a:srgbClr val="666666"/>
                </a:solidFill>
              </a:rPr>
              <a:t>Identify Patterns and Trends</a:t>
            </a:r>
            <a:endParaRPr sz="3600">
              <a:solidFill>
                <a:srgbClr val="666666"/>
              </a:solidFill>
            </a:endParaRPr>
          </a:p>
        </p:txBody>
      </p:sp>
      <p:sp>
        <p:nvSpPr>
          <p:cNvPr id="665" name="Google Shape;665;g26431fd2476_0_502"/>
          <p:cNvSpPr txBox="1"/>
          <p:nvPr/>
        </p:nvSpPr>
        <p:spPr>
          <a:xfrm>
            <a:off x="2304900" y="2881300"/>
            <a:ext cx="7425300" cy="4617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 name="Google Shape;666;g26431fd2476_0_502"/>
          <p:cNvSpPr txBox="1"/>
          <p:nvPr/>
        </p:nvSpPr>
        <p:spPr>
          <a:xfrm>
            <a:off x="863575" y="1643600"/>
            <a:ext cx="10515600" cy="32016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accent2"/>
                </a:solidFill>
                <a:latin typeface="Arial"/>
                <a:ea typeface="Arial"/>
                <a:cs typeface="Arial"/>
                <a:sym typeface="Arial"/>
              </a:rPr>
              <a:t>Trends:</a:t>
            </a:r>
            <a:r>
              <a:rPr b="0" i="0" lang="en-US" sz="2400" u="none" cap="none" strike="noStrike">
                <a:solidFill>
                  <a:schemeClr val="accent2"/>
                </a:solidFill>
                <a:latin typeface="Arial"/>
                <a:ea typeface="Arial"/>
                <a:cs typeface="Arial"/>
                <a:sym typeface="Arial"/>
              </a:rPr>
              <a:t> </a:t>
            </a:r>
            <a:r>
              <a:rPr b="0" i="1" lang="en-US" sz="2400" u="none" cap="none" strike="noStrike">
                <a:solidFill>
                  <a:srgbClr val="666666"/>
                </a:solidFill>
                <a:latin typeface="Arial"/>
                <a:ea typeface="Arial"/>
                <a:cs typeface="Arial"/>
                <a:sym typeface="Arial"/>
              </a:rPr>
              <a:t>How attendance data changes over the year. Trends to look for: </a:t>
            </a:r>
            <a:endParaRPr b="0" i="1" sz="2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1" sz="2400" u="none" cap="none" strike="noStrike">
              <a:solidFill>
                <a:srgbClr val="666666"/>
              </a:solidFill>
              <a:latin typeface="Arial"/>
              <a:ea typeface="Arial"/>
              <a:cs typeface="Arial"/>
              <a:sym typeface="Arial"/>
            </a:endParaRPr>
          </a:p>
          <a:p>
            <a:pPr indent="-381000" lvl="0" marL="457200" marR="0" rtl="0" algn="l">
              <a:lnSpc>
                <a:spcPct val="100000"/>
              </a:lnSpc>
              <a:spcBef>
                <a:spcPts val="0"/>
              </a:spcBef>
              <a:spcAft>
                <a:spcPts val="0"/>
              </a:spcAft>
              <a:buClr>
                <a:srgbClr val="666666"/>
              </a:buClr>
              <a:buSzPts val="2400"/>
              <a:buFont typeface="Arial"/>
              <a:buChar char="●"/>
            </a:pPr>
            <a:r>
              <a:rPr b="1" i="0" lang="en-US" sz="2400" u="none" cap="none" strike="noStrike">
                <a:solidFill>
                  <a:srgbClr val="666666"/>
                </a:solidFill>
                <a:latin typeface="Arial"/>
                <a:ea typeface="Arial"/>
                <a:cs typeface="Arial"/>
                <a:sym typeface="Arial"/>
              </a:rPr>
              <a:t>Increasing absenteeism</a:t>
            </a:r>
            <a:endParaRPr b="1" i="0" sz="2400" u="none" cap="none" strike="noStrike">
              <a:solidFill>
                <a:srgbClr val="666666"/>
              </a:solidFill>
              <a:latin typeface="Arial"/>
              <a:ea typeface="Arial"/>
              <a:cs typeface="Arial"/>
              <a:sym typeface="Arial"/>
            </a:endParaRPr>
          </a:p>
          <a:p>
            <a:pPr indent="-381000" lvl="2" marL="1371600" marR="0" rtl="0" algn="l">
              <a:lnSpc>
                <a:spcPct val="100000"/>
              </a:lnSpc>
              <a:spcBef>
                <a:spcPts val="0"/>
              </a:spcBef>
              <a:spcAft>
                <a:spcPts val="0"/>
              </a:spcAft>
              <a:buClr>
                <a:srgbClr val="666666"/>
              </a:buClr>
              <a:buSzPts val="2400"/>
              <a:buFont typeface="Arial"/>
              <a:buChar char="■"/>
            </a:pPr>
            <a:r>
              <a:rPr b="0" i="0" lang="en-US" sz="2400" u="none" cap="none" strike="noStrike">
                <a:solidFill>
                  <a:srgbClr val="666666"/>
                </a:solidFill>
                <a:latin typeface="Arial"/>
                <a:ea typeface="Arial"/>
                <a:cs typeface="Arial"/>
                <a:sym typeface="Arial"/>
              </a:rPr>
              <a:t>Next Step: Intervene with Barrier Assessment or Intervention</a:t>
            </a:r>
            <a:endParaRPr b="0" i="0" sz="2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666666"/>
              </a:solidFill>
              <a:latin typeface="Arial"/>
              <a:ea typeface="Arial"/>
              <a:cs typeface="Arial"/>
              <a:sym typeface="Arial"/>
            </a:endParaRPr>
          </a:p>
          <a:p>
            <a:pPr indent="-381000" lvl="0" marL="457200" marR="0" rtl="0" algn="l">
              <a:lnSpc>
                <a:spcPct val="100000"/>
              </a:lnSpc>
              <a:spcBef>
                <a:spcPts val="0"/>
              </a:spcBef>
              <a:spcAft>
                <a:spcPts val="0"/>
              </a:spcAft>
              <a:buClr>
                <a:srgbClr val="666666"/>
              </a:buClr>
              <a:buSzPts val="2400"/>
              <a:buFont typeface="Arial"/>
              <a:buChar char="●"/>
            </a:pPr>
            <a:r>
              <a:rPr b="1" i="0" lang="en-US" sz="2400" u="none" cap="none" strike="noStrike">
                <a:solidFill>
                  <a:srgbClr val="666666"/>
                </a:solidFill>
                <a:latin typeface="Arial"/>
                <a:ea typeface="Arial"/>
                <a:cs typeface="Arial"/>
                <a:sym typeface="Arial"/>
              </a:rPr>
              <a:t>Improving attendance</a:t>
            </a:r>
            <a:endParaRPr b="1" i="0" sz="2400" u="none" cap="none" strike="noStrike">
              <a:solidFill>
                <a:srgbClr val="666666"/>
              </a:solidFill>
              <a:latin typeface="Arial"/>
              <a:ea typeface="Arial"/>
              <a:cs typeface="Arial"/>
              <a:sym typeface="Arial"/>
            </a:endParaRPr>
          </a:p>
          <a:p>
            <a:pPr indent="-381000" lvl="2" marL="1371600" marR="0" rtl="0" algn="l">
              <a:lnSpc>
                <a:spcPct val="100000"/>
              </a:lnSpc>
              <a:spcBef>
                <a:spcPts val="0"/>
              </a:spcBef>
              <a:spcAft>
                <a:spcPts val="0"/>
              </a:spcAft>
              <a:buClr>
                <a:srgbClr val="666666"/>
              </a:buClr>
              <a:buSzPts val="2400"/>
              <a:buFont typeface="Arial"/>
              <a:buChar char="■"/>
            </a:pPr>
            <a:r>
              <a:rPr b="0" i="0" lang="en-US" sz="2400" u="none" cap="none" strike="noStrike">
                <a:solidFill>
                  <a:srgbClr val="666666"/>
                </a:solidFill>
                <a:latin typeface="Arial"/>
                <a:ea typeface="Arial"/>
                <a:cs typeface="Arial"/>
                <a:sym typeface="Arial"/>
              </a:rPr>
              <a:t>Next Step: Positive Reinforcement! </a:t>
            </a:r>
            <a:endParaRPr b="0" i="0" sz="2400" u="none" cap="none" strike="noStrike">
              <a:solidFill>
                <a:srgbClr val="666666"/>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g26431fd2476_0_50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en-US"/>
              <a:t>A Note About Groups…</a:t>
            </a:r>
            <a:endParaRPr/>
          </a:p>
        </p:txBody>
      </p:sp>
      <p:sp>
        <p:nvSpPr>
          <p:cNvPr id="673" name="Google Shape;673;g26431fd2476_0_50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1000"/>
              </a:spcBef>
              <a:spcAft>
                <a:spcPts val="0"/>
              </a:spcAft>
              <a:buSzPct val="75630"/>
              <a:buNone/>
            </a:pPr>
            <a:r>
              <a:rPr lang="en-US"/>
              <a:t>Grouping students in buckets vs. actual physical groups </a:t>
            </a:r>
            <a:endParaRPr/>
          </a:p>
          <a:p>
            <a:pPr indent="0" lvl="0" marL="0" rtl="0" algn="l">
              <a:lnSpc>
                <a:spcPct val="90000"/>
              </a:lnSpc>
              <a:spcBef>
                <a:spcPts val="1000"/>
              </a:spcBef>
              <a:spcAft>
                <a:spcPts val="0"/>
              </a:spcAft>
              <a:buSzPct val="75630"/>
              <a:buNone/>
            </a:pPr>
            <a:r>
              <a:t/>
            </a:r>
            <a:endParaRPr/>
          </a:p>
          <a:p>
            <a:pPr indent="0" lvl="0" marL="0" rtl="0" algn="l">
              <a:lnSpc>
                <a:spcPct val="90000"/>
              </a:lnSpc>
              <a:spcBef>
                <a:spcPts val="1000"/>
              </a:spcBef>
              <a:spcAft>
                <a:spcPts val="0"/>
              </a:spcAft>
              <a:buSzPct val="75630"/>
              <a:buNone/>
            </a:pPr>
            <a:r>
              <a:rPr b="1" lang="en-US"/>
              <a:t>For example: </a:t>
            </a:r>
            <a:endParaRPr b="1"/>
          </a:p>
          <a:p>
            <a:pPr indent="-325755" lvl="0" marL="457200" rtl="0" algn="l">
              <a:lnSpc>
                <a:spcPct val="90000"/>
              </a:lnSpc>
              <a:spcBef>
                <a:spcPts val="1000"/>
              </a:spcBef>
              <a:spcAft>
                <a:spcPts val="0"/>
              </a:spcAft>
              <a:buSzPct val="64285"/>
              <a:buAutoNum type="arabicPeriod"/>
            </a:pPr>
            <a:r>
              <a:rPr lang="en-US"/>
              <a:t>Students who are consistently missing around the holidays </a:t>
            </a:r>
            <a:endParaRPr/>
          </a:p>
          <a:p>
            <a:pPr indent="0" lvl="0" marL="0" rtl="0" algn="l">
              <a:lnSpc>
                <a:spcPct val="90000"/>
              </a:lnSpc>
              <a:spcBef>
                <a:spcPts val="1000"/>
              </a:spcBef>
              <a:spcAft>
                <a:spcPts val="0"/>
              </a:spcAft>
              <a:buSzPct val="75630"/>
              <a:buNone/>
            </a:pPr>
            <a:r>
              <a:t/>
            </a:r>
            <a:endParaRPr/>
          </a:p>
          <a:p>
            <a:pPr indent="-325755" lvl="0" marL="457200" rtl="0" algn="l">
              <a:lnSpc>
                <a:spcPct val="90000"/>
              </a:lnSpc>
              <a:spcBef>
                <a:spcPts val="1000"/>
              </a:spcBef>
              <a:spcAft>
                <a:spcPts val="0"/>
              </a:spcAft>
              <a:buSzPct val="64285"/>
              <a:buAutoNum type="arabicPeriod"/>
            </a:pPr>
            <a:r>
              <a:rPr lang="en-US"/>
              <a:t>Students that miss on Fridays </a:t>
            </a:r>
            <a:endParaRPr/>
          </a:p>
          <a:p>
            <a:pPr indent="0" lvl="0" marL="0" rtl="0" algn="l">
              <a:lnSpc>
                <a:spcPct val="90000"/>
              </a:lnSpc>
              <a:spcBef>
                <a:spcPts val="1000"/>
              </a:spcBef>
              <a:spcAft>
                <a:spcPts val="0"/>
              </a:spcAft>
              <a:buSzPct val="75630"/>
              <a:buNone/>
            </a:pPr>
            <a:r>
              <a:t/>
            </a:r>
            <a:endParaRPr/>
          </a:p>
          <a:p>
            <a:pPr indent="-325755" lvl="0" marL="457200" rtl="0" algn="l">
              <a:lnSpc>
                <a:spcPct val="90000"/>
              </a:lnSpc>
              <a:spcBef>
                <a:spcPts val="1000"/>
              </a:spcBef>
              <a:spcAft>
                <a:spcPts val="0"/>
              </a:spcAft>
              <a:buSzPct val="64285"/>
              <a:buAutoNum type="arabicPeriod"/>
            </a:pPr>
            <a:r>
              <a:rPr lang="en-US"/>
              <a:t>Students who missed a lot at the beginning of the year that you want to keep a close eye on throughout the year </a:t>
            </a:r>
            <a:endParaRPr/>
          </a:p>
          <a:p>
            <a:pPr indent="0" lvl="0" marL="0" rtl="0" algn="l">
              <a:lnSpc>
                <a:spcPct val="90000"/>
              </a:lnSpc>
              <a:spcBef>
                <a:spcPts val="1000"/>
              </a:spcBef>
              <a:spcAft>
                <a:spcPts val="0"/>
              </a:spcAft>
              <a:buSzPct val="75630"/>
              <a:buNone/>
            </a:pPr>
            <a:r>
              <a:t/>
            </a:r>
            <a:endParaRPr/>
          </a:p>
          <a:p>
            <a:pPr indent="-325755" lvl="0" marL="457200" rtl="0" algn="l">
              <a:lnSpc>
                <a:spcPct val="90000"/>
              </a:lnSpc>
              <a:spcBef>
                <a:spcPts val="1000"/>
              </a:spcBef>
              <a:spcAft>
                <a:spcPts val="0"/>
              </a:spcAft>
              <a:buSzPct val="64285"/>
              <a:buAutoNum type="arabicPeriod"/>
            </a:pPr>
            <a:r>
              <a:rPr lang="en-US"/>
              <a:t>Students that come on Thursdays early for breakfast to build community </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g26431fd2476_0_51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en-US">
                <a:extLst>
                  <a:ext uri="http://customooxmlschemas.google.com/">
                    <go:slidesCustomData xmlns:go="http://customooxmlschemas.google.com/" textRoundtripDataId="10"/>
                  </a:ext>
                </a:extLst>
              </a:rPr>
              <a:t>Quick Win Intervention Groups </a:t>
            </a:r>
            <a:endParaRPr/>
          </a:p>
        </p:txBody>
      </p:sp>
      <p:sp>
        <p:nvSpPr>
          <p:cNvPr id="680" name="Google Shape;680;g26431fd2476_0_514"/>
          <p:cNvSpPr txBox="1"/>
          <p:nvPr>
            <p:ph idx="1" type="body"/>
          </p:nvPr>
        </p:nvSpPr>
        <p:spPr>
          <a:xfrm>
            <a:off x="838200" y="1444625"/>
            <a:ext cx="10515600" cy="4668300"/>
          </a:xfrm>
          <a:prstGeom prst="rect">
            <a:avLst/>
          </a:prstGeom>
          <a:noFill/>
          <a:ln>
            <a:noFill/>
          </a:ln>
        </p:spPr>
        <p:txBody>
          <a:bodyPr anchorCtr="0" anchor="t" bIns="45700" lIns="91425" spcFirstLastPara="1" rIns="91425" wrap="square" tIns="45700">
            <a:noAutofit/>
          </a:bodyPr>
          <a:lstStyle/>
          <a:p>
            <a:pPr indent="-444500" lvl="0" marL="457200" rtl="0" algn="l">
              <a:lnSpc>
                <a:spcPct val="90000"/>
              </a:lnSpc>
              <a:spcBef>
                <a:spcPts val="1000"/>
              </a:spcBef>
              <a:spcAft>
                <a:spcPts val="0"/>
              </a:spcAft>
              <a:buSzPts val="3400"/>
              <a:buAutoNum type="arabicPeriod"/>
            </a:pPr>
            <a:r>
              <a:rPr lang="en-US" sz="3400"/>
              <a:t>Day of the Week Missers </a:t>
            </a:r>
            <a:r>
              <a:rPr i="1" lang="en-US" sz="3400"/>
              <a:t>(pattern)</a:t>
            </a:r>
            <a:endParaRPr i="1" sz="3400"/>
          </a:p>
          <a:p>
            <a:pPr indent="-444500" lvl="0" marL="914400" rtl="0" algn="l">
              <a:lnSpc>
                <a:spcPct val="90000"/>
              </a:lnSpc>
              <a:spcBef>
                <a:spcPts val="0"/>
              </a:spcBef>
              <a:spcAft>
                <a:spcPts val="0"/>
              </a:spcAft>
              <a:buSzPts val="3400"/>
              <a:buChar char="•"/>
            </a:pPr>
            <a:r>
              <a:rPr lang="en-US" sz="3400"/>
              <a:t>Nudge or Incentive based interventions</a:t>
            </a:r>
            <a:endParaRPr sz="3400"/>
          </a:p>
          <a:p>
            <a:pPr indent="0" lvl="0" marL="0" rtl="0" algn="l">
              <a:lnSpc>
                <a:spcPct val="90000"/>
              </a:lnSpc>
              <a:spcBef>
                <a:spcPts val="1000"/>
              </a:spcBef>
              <a:spcAft>
                <a:spcPts val="0"/>
              </a:spcAft>
              <a:buSzPts val="1800"/>
              <a:buNone/>
            </a:pPr>
            <a:r>
              <a:t/>
            </a:r>
            <a:endParaRPr i="1" sz="3200"/>
          </a:p>
          <a:p>
            <a:pPr indent="-431800" lvl="0" marL="457200" rtl="0" algn="l">
              <a:lnSpc>
                <a:spcPct val="90000"/>
              </a:lnSpc>
              <a:spcBef>
                <a:spcPts val="1000"/>
              </a:spcBef>
              <a:spcAft>
                <a:spcPts val="0"/>
              </a:spcAft>
              <a:buSzPts val="3200"/>
              <a:buAutoNum type="arabicPeriod"/>
            </a:pPr>
            <a:r>
              <a:rPr lang="en-US" sz="3200"/>
              <a:t>Tier II Improving Students </a:t>
            </a:r>
            <a:r>
              <a:rPr i="1" lang="en-US" sz="3200"/>
              <a:t>(trend)</a:t>
            </a:r>
            <a:endParaRPr i="1" sz="3200"/>
          </a:p>
          <a:p>
            <a:pPr indent="-431800" lvl="0" marL="914400" rtl="0" algn="l">
              <a:lnSpc>
                <a:spcPct val="90000"/>
              </a:lnSpc>
              <a:spcBef>
                <a:spcPts val="0"/>
              </a:spcBef>
              <a:spcAft>
                <a:spcPts val="0"/>
              </a:spcAft>
              <a:buSzPts val="3200"/>
              <a:buChar char="•"/>
            </a:pPr>
            <a:r>
              <a:rPr lang="en-US" sz="3200"/>
              <a:t>Positive Reinforcement! </a:t>
            </a:r>
            <a:endParaRPr sz="3200"/>
          </a:p>
          <a:p>
            <a:pPr indent="0" lvl="0" marL="0" rtl="0" algn="l">
              <a:lnSpc>
                <a:spcPct val="90000"/>
              </a:lnSpc>
              <a:spcBef>
                <a:spcPts val="1000"/>
              </a:spcBef>
              <a:spcAft>
                <a:spcPts val="0"/>
              </a:spcAft>
              <a:buSzPts val="1800"/>
              <a:buNone/>
            </a:pPr>
            <a:r>
              <a:t/>
            </a:r>
            <a:endParaRPr sz="3200"/>
          </a:p>
          <a:p>
            <a:pPr indent="-431800" lvl="0" marL="457200" rtl="0" algn="l">
              <a:lnSpc>
                <a:spcPct val="90000"/>
              </a:lnSpc>
              <a:spcBef>
                <a:spcPts val="1000"/>
              </a:spcBef>
              <a:spcAft>
                <a:spcPts val="0"/>
              </a:spcAft>
              <a:buSzPts val="3200"/>
              <a:buAutoNum type="arabicPeriod"/>
            </a:pPr>
            <a:r>
              <a:rPr lang="en-US" sz="3200"/>
              <a:t>Worsening Tier II Students </a:t>
            </a:r>
            <a:r>
              <a:rPr i="1" lang="en-US" sz="3200"/>
              <a:t>(trend)</a:t>
            </a:r>
            <a:endParaRPr i="1" sz="3200"/>
          </a:p>
          <a:p>
            <a:pPr indent="-431800" lvl="0" marL="457200" rtl="0" algn="l">
              <a:lnSpc>
                <a:spcPct val="90000"/>
              </a:lnSpc>
              <a:spcBef>
                <a:spcPts val="0"/>
              </a:spcBef>
              <a:spcAft>
                <a:spcPts val="0"/>
              </a:spcAft>
              <a:buSzPts val="3200"/>
              <a:buChar char="•"/>
            </a:pPr>
            <a:r>
              <a:rPr lang="en-US" sz="3200"/>
              <a:t>Look for other patterns </a:t>
            </a:r>
            <a:endParaRPr sz="3200"/>
          </a:p>
          <a:p>
            <a:pPr indent="-431800" lvl="0" marL="457200" rtl="0" algn="l">
              <a:lnSpc>
                <a:spcPct val="90000"/>
              </a:lnSpc>
              <a:spcBef>
                <a:spcPts val="0"/>
              </a:spcBef>
              <a:spcAft>
                <a:spcPts val="0"/>
              </a:spcAft>
              <a:buSzPts val="3200"/>
              <a:buChar char="•"/>
            </a:pPr>
            <a:r>
              <a:rPr lang="en-US" sz="3200"/>
              <a:t>If no other patterns are present, barrier assessment</a:t>
            </a:r>
            <a:endParaRPr sz="3200"/>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sp>
        <p:nvSpPr>
          <p:cNvPr id="686" name="Google Shape;686;g26431fd2476_0_52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en-US"/>
              <a:t>Day of the Week Missers </a:t>
            </a:r>
            <a:endParaRPr/>
          </a:p>
        </p:txBody>
      </p:sp>
      <p:sp>
        <p:nvSpPr>
          <p:cNvPr id="687" name="Google Shape;687;g26431fd2476_0_520"/>
          <p:cNvSpPr txBox="1"/>
          <p:nvPr>
            <p:ph idx="1" type="body"/>
          </p:nvPr>
        </p:nvSpPr>
        <p:spPr>
          <a:xfrm>
            <a:off x="838200" y="1690825"/>
            <a:ext cx="10515600" cy="4486200"/>
          </a:xfrm>
          <a:prstGeom prst="rect">
            <a:avLst/>
          </a:prstGeom>
          <a:noFill/>
          <a:ln>
            <a:noFill/>
          </a:ln>
        </p:spPr>
        <p:txBody>
          <a:bodyPr anchorCtr="0" anchor="t" bIns="45700" lIns="91425" spcFirstLastPara="1" rIns="91425" wrap="square" tIns="45700">
            <a:normAutofit fontScale="85000" lnSpcReduction="20000"/>
          </a:bodyPr>
          <a:lstStyle/>
          <a:p>
            <a:pPr indent="-342487" lvl="0" marL="457200" rtl="0" algn="l">
              <a:lnSpc>
                <a:spcPct val="90000"/>
              </a:lnSpc>
              <a:spcBef>
                <a:spcPts val="1000"/>
              </a:spcBef>
              <a:spcAft>
                <a:spcPts val="0"/>
              </a:spcAft>
              <a:buSzPct val="67824"/>
              <a:buChar char="❏"/>
            </a:pPr>
            <a:r>
              <a:rPr lang="en-US" sz="3108"/>
              <a:t>Apply 2 filters:</a:t>
            </a:r>
            <a:endParaRPr sz="3108"/>
          </a:p>
          <a:p>
            <a:pPr indent="-342487" lvl="1" marL="914400" rtl="0" algn="l">
              <a:lnSpc>
                <a:spcPct val="90000"/>
              </a:lnSpc>
              <a:spcBef>
                <a:spcPts val="0"/>
              </a:spcBef>
              <a:spcAft>
                <a:spcPts val="0"/>
              </a:spcAft>
              <a:buSzPct val="67824"/>
              <a:buChar char="❏"/>
            </a:pPr>
            <a:r>
              <a:rPr lang="en-US" sz="3108"/>
              <a:t>All “day of the week” patterns </a:t>
            </a:r>
            <a:endParaRPr sz="3108"/>
          </a:p>
          <a:p>
            <a:pPr indent="-342487" lvl="1" marL="914400" rtl="0" algn="l">
              <a:lnSpc>
                <a:spcPct val="90000"/>
              </a:lnSpc>
              <a:spcBef>
                <a:spcPts val="0"/>
              </a:spcBef>
              <a:spcAft>
                <a:spcPts val="0"/>
              </a:spcAft>
              <a:buSzPct val="67824"/>
              <a:buChar char="❏"/>
            </a:pPr>
            <a:r>
              <a:rPr lang="en-US" sz="3108"/>
              <a:t>Students in the at risk &amp; moderate chronic absence </a:t>
            </a:r>
            <a:endParaRPr sz="3108"/>
          </a:p>
          <a:p>
            <a:pPr indent="0" lvl="0" marL="0" rtl="0" algn="l">
              <a:lnSpc>
                <a:spcPct val="90000"/>
              </a:lnSpc>
              <a:spcBef>
                <a:spcPts val="1000"/>
              </a:spcBef>
              <a:spcAft>
                <a:spcPts val="0"/>
              </a:spcAft>
              <a:buSzPct val="68135"/>
              <a:buNone/>
            </a:pPr>
            <a:r>
              <a:t/>
            </a:r>
            <a:endParaRPr sz="3108"/>
          </a:p>
          <a:p>
            <a:pPr indent="-342487" lvl="0" marL="457200" rtl="0" algn="l">
              <a:lnSpc>
                <a:spcPct val="90000"/>
              </a:lnSpc>
              <a:spcBef>
                <a:spcPts val="1000"/>
              </a:spcBef>
              <a:spcAft>
                <a:spcPts val="0"/>
              </a:spcAft>
              <a:buSzPct val="67824"/>
              <a:buChar char="❏"/>
            </a:pPr>
            <a:r>
              <a:rPr lang="en-US" sz="3108"/>
              <a:t>Determine number of students you will work with</a:t>
            </a:r>
            <a:endParaRPr sz="3108"/>
          </a:p>
          <a:p>
            <a:pPr indent="0" lvl="0" marL="0" rtl="0" algn="l">
              <a:lnSpc>
                <a:spcPct val="90000"/>
              </a:lnSpc>
              <a:spcBef>
                <a:spcPts val="1000"/>
              </a:spcBef>
              <a:spcAft>
                <a:spcPts val="0"/>
              </a:spcAft>
              <a:buSzPct val="68135"/>
              <a:buNone/>
            </a:pPr>
            <a:r>
              <a:t/>
            </a:r>
            <a:endParaRPr sz="3108"/>
          </a:p>
          <a:p>
            <a:pPr indent="-342487" lvl="0" marL="457200" rtl="0" algn="l">
              <a:lnSpc>
                <a:spcPct val="90000"/>
              </a:lnSpc>
              <a:spcBef>
                <a:spcPts val="1000"/>
              </a:spcBef>
              <a:spcAft>
                <a:spcPts val="0"/>
              </a:spcAft>
              <a:buSzPct val="67824"/>
              <a:buChar char="❏"/>
            </a:pPr>
            <a:r>
              <a:rPr lang="en-US" sz="3108"/>
              <a:t>Create intervention group </a:t>
            </a:r>
            <a:endParaRPr sz="3108"/>
          </a:p>
          <a:p>
            <a:pPr indent="0" lvl="0" marL="0" rtl="0" algn="l">
              <a:lnSpc>
                <a:spcPct val="90000"/>
              </a:lnSpc>
              <a:spcBef>
                <a:spcPts val="1000"/>
              </a:spcBef>
              <a:spcAft>
                <a:spcPts val="0"/>
              </a:spcAft>
              <a:buSzPct val="68135"/>
              <a:buNone/>
            </a:pPr>
            <a:r>
              <a:t/>
            </a:r>
            <a:endParaRPr sz="3108"/>
          </a:p>
          <a:p>
            <a:pPr indent="-342487" lvl="0" marL="457200" rtl="0" algn="l">
              <a:lnSpc>
                <a:spcPct val="90000"/>
              </a:lnSpc>
              <a:spcBef>
                <a:spcPts val="1000"/>
              </a:spcBef>
              <a:spcAft>
                <a:spcPts val="0"/>
              </a:spcAft>
              <a:buSzPct val="67824"/>
              <a:buChar char="❏"/>
            </a:pPr>
            <a:r>
              <a:rPr lang="en-US" sz="3108"/>
              <a:t>Design intervention</a:t>
            </a:r>
            <a:endParaRPr sz="3108"/>
          </a:p>
          <a:p>
            <a:pPr indent="-342503" lvl="1" marL="914400" rtl="0" algn="l">
              <a:lnSpc>
                <a:spcPct val="90000"/>
              </a:lnSpc>
              <a:spcBef>
                <a:spcPts val="0"/>
              </a:spcBef>
              <a:spcAft>
                <a:spcPts val="0"/>
              </a:spcAft>
              <a:buSzPct val="77844"/>
              <a:buChar char="❏"/>
            </a:pPr>
            <a:r>
              <a:rPr lang="en-US" sz="2708"/>
              <a:t>Example intervention: Individualized Motivational Systems or Text Nudges from school texting service (ie: Blackboard, etc.)</a:t>
            </a:r>
            <a:endParaRPr sz="2708"/>
          </a:p>
          <a:p>
            <a:pPr indent="0" lvl="0" marL="0" rtl="0" algn="l">
              <a:lnSpc>
                <a:spcPct val="90000"/>
              </a:lnSpc>
              <a:spcBef>
                <a:spcPts val="1000"/>
              </a:spcBef>
              <a:spcAft>
                <a:spcPts val="0"/>
              </a:spcAft>
              <a:buSzPct val="75630"/>
              <a:buNone/>
            </a:pPr>
            <a:r>
              <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sp>
        <p:nvSpPr>
          <p:cNvPr id="693" name="Google Shape;693;g26431fd2476_0_52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en-US"/>
              <a:t>Improving Tier II Students </a:t>
            </a:r>
            <a:endParaRPr/>
          </a:p>
        </p:txBody>
      </p:sp>
      <p:sp>
        <p:nvSpPr>
          <p:cNvPr id="694" name="Google Shape;694;g26431fd2476_0_526"/>
          <p:cNvSpPr txBox="1"/>
          <p:nvPr>
            <p:ph idx="1" type="body"/>
          </p:nvPr>
        </p:nvSpPr>
        <p:spPr>
          <a:xfrm>
            <a:off x="838200" y="1583400"/>
            <a:ext cx="10515600" cy="4351200"/>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SzPts val="1800"/>
              <a:buChar char="❏"/>
            </a:pPr>
            <a:r>
              <a:rPr lang="en-US"/>
              <a:t>Change the settings to make sure you’re looking at month over month changes </a:t>
            </a:r>
            <a:endParaRPr/>
          </a:p>
          <a:p>
            <a:pPr indent="-342900" lvl="0" marL="457200" rtl="0" algn="l">
              <a:lnSpc>
                <a:spcPct val="90000"/>
              </a:lnSpc>
              <a:spcBef>
                <a:spcPts val="0"/>
              </a:spcBef>
              <a:spcAft>
                <a:spcPts val="0"/>
              </a:spcAft>
              <a:buSzPts val="1800"/>
              <a:buChar char="❏"/>
            </a:pPr>
            <a:r>
              <a:rPr lang="en-US"/>
              <a:t>Filter by students who have improving attendance </a:t>
            </a:r>
            <a:endParaRPr/>
          </a:p>
          <a:p>
            <a:pPr indent="-342900" lvl="0" marL="457200" rtl="0" algn="l">
              <a:lnSpc>
                <a:spcPct val="90000"/>
              </a:lnSpc>
              <a:spcBef>
                <a:spcPts val="0"/>
              </a:spcBef>
              <a:spcAft>
                <a:spcPts val="0"/>
              </a:spcAft>
              <a:buSzPts val="1800"/>
              <a:buChar char="❏"/>
            </a:pPr>
            <a:r>
              <a:rPr lang="en-US"/>
              <a:t>Create intervention groups that are manageable</a:t>
            </a:r>
            <a:endParaRPr/>
          </a:p>
          <a:p>
            <a:pPr indent="-342900" lvl="1" marL="914400" rtl="0" algn="l">
              <a:lnSpc>
                <a:spcPct val="90000"/>
              </a:lnSpc>
              <a:spcBef>
                <a:spcPts val="0"/>
              </a:spcBef>
              <a:spcAft>
                <a:spcPts val="0"/>
              </a:spcAft>
              <a:buSzPts val="1800"/>
              <a:buChar char="❏"/>
            </a:pPr>
            <a:r>
              <a:rPr lang="en-US"/>
              <a:t>if a large number, divide by grade levels</a:t>
            </a:r>
            <a:endParaRPr/>
          </a:p>
          <a:p>
            <a:pPr indent="-342900" lvl="0" marL="457200" rtl="0" algn="l">
              <a:lnSpc>
                <a:spcPct val="90000"/>
              </a:lnSpc>
              <a:spcBef>
                <a:spcPts val="0"/>
              </a:spcBef>
              <a:spcAft>
                <a:spcPts val="0"/>
              </a:spcAft>
              <a:buSzPts val="1800"/>
              <a:buChar char="❏"/>
            </a:pPr>
            <a:r>
              <a:rPr lang="en-US">
                <a:extLst>
                  <a:ext uri="http://customooxmlschemas.google.com/">
                    <go:slidesCustomData xmlns:go="http://customooxmlschemas.google.com/" textRoundtripDataId="11"/>
                  </a:ext>
                </a:extLst>
              </a:rPr>
              <a:t>Identify ways to share positive reinforcement with those students</a:t>
            </a:r>
            <a:endParaRPr/>
          </a:p>
          <a:p>
            <a:pPr indent="-342900" lvl="1" marL="914400" rtl="0" algn="l">
              <a:lnSpc>
                <a:spcPct val="90000"/>
              </a:lnSpc>
              <a:spcBef>
                <a:spcPts val="0"/>
              </a:spcBef>
              <a:spcAft>
                <a:spcPts val="0"/>
              </a:spcAft>
              <a:buSzPts val="1800"/>
              <a:buChar char="❏"/>
            </a:pPr>
            <a:r>
              <a:rPr lang="en-US"/>
              <a:t>phone call home? </a:t>
            </a:r>
            <a:endParaRPr/>
          </a:p>
          <a:p>
            <a:pPr indent="-342900" lvl="1" marL="914400" rtl="0" algn="l">
              <a:lnSpc>
                <a:spcPct val="90000"/>
              </a:lnSpc>
              <a:spcBef>
                <a:spcPts val="0"/>
              </a:spcBef>
              <a:spcAft>
                <a:spcPts val="0"/>
              </a:spcAft>
              <a:buSzPts val="1800"/>
              <a:buChar char="❏"/>
            </a:pPr>
            <a:r>
              <a:rPr lang="en-US"/>
              <a:t>certificate? </a:t>
            </a:r>
            <a:endParaRPr/>
          </a:p>
          <a:p>
            <a:pPr indent="-342900" lvl="1" marL="914400" rtl="0" algn="l">
              <a:lnSpc>
                <a:spcPct val="90000"/>
              </a:lnSpc>
              <a:spcBef>
                <a:spcPts val="0"/>
              </a:spcBef>
              <a:spcAft>
                <a:spcPts val="0"/>
              </a:spcAft>
              <a:buSzPts val="1800"/>
              <a:buChar char="❏"/>
            </a:pPr>
            <a:r>
              <a:rPr lang="en-US"/>
              <a:t>Read out names on the overhead announcements? </a:t>
            </a:r>
            <a:endParaRPr/>
          </a:p>
          <a:p>
            <a:pPr indent="-342900" lvl="1" marL="914400" rtl="0" algn="l">
              <a:lnSpc>
                <a:spcPct val="90000"/>
              </a:lnSpc>
              <a:spcBef>
                <a:spcPts val="0"/>
              </a:spcBef>
              <a:spcAft>
                <a:spcPts val="0"/>
              </a:spcAft>
              <a:buSzPts val="1800"/>
              <a:buChar char="❏"/>
            </a:pPr>
            <a:r>
              <a:rPr lang="en-US"/>
              <a:t>PBIS tickets? Raffle drawing?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g26431fd2476_0_35"/>
          <p:cNvSpPr txBox="1"/>
          <p:nvPr>
            <p:ph type="title"/>
          </p:nvPr>
        </p:nvSpPr>
        <p:spPr>
          <a:xfrm>
            <a:off x="838200" y="365125"/>
            <a:ext cx="10515600" cy="1325700"/>
          </a:xfrm>
          <a:prstGeom prst="rect">
            <a:avLst/>
          </a:prstGeom>
          <a:noFill/>
          <a:ln>
            <a:noFill/>
          </a:ln>
        </p:spPr>
        <p:txBody>
          <a:bodyPr anchorCtr="0" anchor="b" bIns="121900" lIns="121900" spcFirstLastPara="1" rIns="121900" wrap="square" tIns="121900">
            <a:noAutofit/>
          </a:bodyPr>
          <a:lstStyle/>
          <a:p>
            <a:pPr indent="0" lvl="0" marL="0" rtl="0" algn="l">
              <a:lnSpc>
                <a:spcPct val="100000"/>
              </a:lnSpc>
              <a:spcBef>
                <a:spcPts val="0"/>
              </a:spcBef>
              <a:spcAft>
                <a:spcPts val="0"/>
              </a:spcAft>
              <a:buSzPts val="4800"/>
              <a:buNone/>
            </a:pPr>
            <a:r>
              <a:rPr lang="en-US" sz="4000">
                <a:solidFill>
                  <a:srgbClr val="505050"/>
                </a:solidFill>
              </a:rPr>
              <a:t>2023-2024 Program</a:t>
            </a:r>
            <a:endParaRPr b="1" sz="4000">
              <a:solidFill>
                <a:srgbClr val="FFAA00"/>
              </a:solidFill>
            </a:endParaRPr>
          </a:p>
        </p:txBody>
      </p:sp>
      <p:pic>
        <p:nvPicPr>
          <p:cNvPr descr="Icon&#10;&#10;Description automatically generated" id="273" name="Google Shape;273;g26431fd2476_0_35"/>
          <p:cNvPicPr preferRelativeResize="0"/>
          <p:nvPr/>
        </p:nvPicPr>
        <p:blipFill rotWithShape="1">
          <a:blip r:embed="rId3">
            <a:alphaModFix/>
          </a:blip>
          <a:srcRect b="0" l="0" r="0" t="0"/>
          <a:stretch/>
        </p:blipFill>
        <p:spPr>
          <a:xfrm>
            <a:off x="705600" y="1547632"/>
            <a:ext cx="1264037" cy="1198799"/>
          </a:xfrm>
          <a:prstGeom prst="rect">
            <a:avLst/>
          </a:prstGeom>
          <a:noFill/>
          <a:ln>
            <a:noFill/>
          </a:ln>
        </p:spPr>
      </p:pic>
      <p:sp>
        <p:nvSpPr>
          <p:cNvPr id="274" name="Google Shape;274;g26431fd2476_0_35"/>
          <p:cNvSpPr txBox="1"/>
          <p:nvPr/>
        </p:nvSpPr>
        <p:spPr>
          <a:xfrm>
            <a:off x="1969633" y="2998833"/>
            <a:ext cx="10227900" cy="18327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2000"/>
              <a:buFont typeface="Arial"/>
              <a:buNone/>
            </a:pPr>
            <a:r>
              <a:rPr b="1" i="0" lang="en-US" sz="2000" u="none" cap="none" strike="noStrike">
                <a:solidFill>
                  <a:schemeClr val="dk1"/>
                </a:solidFill>
                <a:highlight>
                  <a:schemeClr val="lt1"/>
                </a:highlight>
                <a:latin typeface="Arial"/>
                <a:ea typeface="Arial"/>
                <a:cs typeface="Arial"/>
                <a:sym typeface="Arial"/>
              </a:rPr>
              <a:t>Truancy Intervention</a:t>
            </a:r>
            <a:endParaRPr b="1" i="0" sz="2000" u="none" cap="none" strike="noStrike">
              <a:solidFill>
                <a:schemeClr val="dk1"/>
              </a:solidFill>
              <a:highlight>
                <a:schemeClr val="lt1"/>
              </a:highlight>
              <a:latin typeface="Arial"/>
              <a:ea typeface="Arial"/>
              <a:cs typeface="Arial"/>
              <a:sym typeface="Arial"/>
            </a:endParaRPr>
          </a:p>
          <a:p>
            <a:pPr indent="-412750" lvl="0" marL="609600" marR="0" rtl="0" algn="l">
              <a:lnSpc>
                <a:spcPct val="115000"/>
              </a:lnSpc>
              <a:spcBef>
                <a:spcPts val="0"/>
              </a:spcBef>
              <a:spcAft>
                <a:spcPts val="0"/>
              </a:spcAft>
              <a:buClr>
                <a:schemeClr val="dk1"/>
              </a:buClr>
              <a:buSzPts val="1700"/>
              <a:buFont typeface="Arial"/>
              <a:buChar char="●"/>
            </a:pPr>
            <a:r>
              <a:rPr b="0" i="0" lang="en-US" sz="1700" u="none" cap="none" strike="noStrike">
                <a:solidFill>
                  <a:schemeClr val="dk1"/>
                </a:solidFill>
                <a:highlight>
                  <a:schemeClr val="lt1"/>
                </a:highlight>
                <a:latin typeface="Arial"/>
                <a:ea typeface="Arial"/>
                <a:cs typeface="Arial"/>
                <a:sym typeface="Arial"/>
              </a:rPr>
              <a:t>Weekly truancy notices sent to qualifying families</a:t>
            </a:r>
            <a:endParaRPr b="0" i="0" sz="1700" u="none" cap="none" strike="noStrike">
              <a:solidFill>
                <a:schemeClr val="dk1"/>
              </a:solidFill>
              <a:highlight>
                <a:schemeClr val="lt1"/>
              </a:highlight>
              <a:latin typeface="Arial"/>
              <a:ea typeface="Arial"/>
              <a:cs typeface="Arial"/>
              <a:sym typeface="Arial"/>
            </a:endParaRPr>
          </a:p>
          <a:p>
            <a:pPr indent="-412750" lvl="0" marL="609600" marR="0" rtl="0" algn="l">
              <a:lnSpc>
                <a:spcPct val="100000"/>
              </a:lnSpc>
              <a:spcBef>
                <a:spcPts val="0"/>
              </a:spcBef>
              <a:spcAft>
                <a:spcPts val="0"/>
              </a:spcAft>
              <a:buClr>
                <a:schemeClr val="dk1"/>
              </a:buClr>
              <a:buSzPts val="1700"/>
              <a:buFont typeface="Arial"/>
              <a:buChar char="●"/>
            </a:pPr>
            <a:r>
              <a:rPr b="0" i="0" lang="en-US" sz="1700" u="none" cap="none" strike="noStrike">
                <a:solidFill>
                  <a:schemeClr val="dk1"/>
                </a:solidFill>
                <a:highlight>
                  <a:schemeClr val="lt1"/>
                </a:highlight>
                <a:latin typeface="Arial"/>
                <a:ea typeface="Arial"/>
                <a:cs typeface="Arial"/>
                <a:sym typeface="Arial"/>
              </a:rPr>
              <a:t>Student must be selected (</a:t>
            </a:r>
            <a:r>
              <a:rPr b="1" i="0" lang="en-US" sz="1700" u="none" cap="none" strike="noStrike">
                <a:solidFill>
                  <a:schemeClr val="dk1"/>
                </a:solidFill>
                <a:highlight>
                  <a:schemeClr val="lt1"/>
                </a:highlight>
                <a:latin typeface="Arial"/>
                <a:ea typeface="Arial"/>
                <a:cs typeface="Arial"/>
                <a:sym typeface="Arial"/>
              </a:rPr>
              <a:t>opted in)</a:t>
            </a:r>
            <a:r>
              <a:rPr b="0" i="0" lang="en-US" sz="1700" u="none" cap="none" strike="noStrike">
                <a:solidFill>
                  <a:schemeClr val="dk1"/>
                </a:solidFill>
                <a:highlight>
                  <a:schemeClr val="lt1"/>
                </a:highlight>
                <a:latin typeface="Arial"/>
                <a:ea typeface="Arial"/>
                <a:cs typeface="Arial"/>
                <a:sym typeface="Arial"/>
              </a:rPr>
              <a:t> by district staff by Friday to receive the following week</a:t>
            </a:r>
            <a:endParaRPr b="0" i="0" sz="1700" u="none" cap="none" strike="noStrike">
              <a:solidFill>
                <a:schemeClr val="dk1"/>
              </a:solidFill>
              <a:highlight>
                <a:schemeClr val="lt1"/>
              </a:highlight>
              <a:latin typeface="Arial"/>
              <a:ea typeface="Arial"/>
              <a:cs typeface="Arial"/>
              <a:sym typeface="Arial"/>
            </a:endParaRPr>
          </a:p>
          <a:p>
            <a:pPr indent="0" lvl="0" marL="0" marR="0" rtl="0" algn="l">
              <a:lnSpc>
                <a:spcPct val="115000"/>
              </a:lnSpc>
              <a:spcBef>
                <a:spcPts val="0"/>
              </a:spcBef>
              <a:spcAft>
                <a:spcPts val="0"/>
              </a:spcAft>
              <a:buClr>
                <a:srgbClr val="000000"/>
              </a:buClr>
              <a:buSzPts val="1700"/>
              <a:buFont typeface="Arial"/>
              <a:buNone/>
            </a:pPr>
            <a:r>
              <a:t/>
            </a:r>
            <a:endParaRPr b="0" i="0" sz="1700" u="none" cap="none" strike="noStrike">
              <a:solidFill>
                <a:schemeClr val="dk1"/>
              </a:solidFill>
              <a:highlight>
                <a:schemeClr val="lt1"/>
              </a:highlight>
              <a:latin typeface="Arial"/>
              <a:ea typeface="Arial"/>
              <a:cs typeface="Arial"/>
              <a:sym typeface="Arial"/>
            </a:endParaRPr>
          </a:p>
        </p:txBody>
      </p:sp>
      <p:sp>
        <p:nvSpPr>
          <p:cNvPr id="275" name="Google Shape;275;g26431fd2476_0_35"/>
          <p:cNvSpPr txBox="1"/>
          <p:nvPr/>
        </p:nvSpPr>
        <p:spPr>
          <a:xfrm>
            <a:off x="1992267" y="1547633"/>
            <a:ext cx="10227900" cy="17559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2000"/>
              <a:buFont typeface="Arial"/>
              <a:buNone/>
            </a:pPr>
            <a:r>
              <a:rPr b="1" i="0" lang="en-US" sz="2000" u="none" cap="none" strike="noStrike">
                <a:solidFill>
                  <a:srgbClr val="505050"/>
                </a:solidFill>
                <a:highlight>
                  <a:srgbClr val="FFFFFF"/>
                </a:highlight>
                <a:latin typeface="Arial"/>
                <a:ea typeface="Arial"/>
                <a:cs typeface="Arial"/>
                <a:sym typeface="Arial"/>
              </a:rPr>
              <a:t>Chronic Absence Communications: Mail and Text Nudge Intervention</a:t>
            </a:r>
            <a:endParaRPr b="1" i="0" sz="2000" u="none" cap="none" strike="noStrike">
              <a:solidFill>
                <a:srgbClr val="505050"/>
              </a:solidFill>
              <a:highlight>
                <a:srgbClr val="FFFFFF"/>
              </a:highlight>
              <a:latin typeface="Arial"/>
              <a:ea typeface="Arial"/>
              <a:cs typeface="Arial"/>
              <a:sym typeface="Arial"/>
            </a:endParaRPr>
          </a:p>
          <a:p>
            <a:pPr indent="-412750" lvl="0" marL="609600" marR="0" rtl="0" algn="l">
              <a:lnSpc>
                <a:spcPct val="115000"/>
              </a:lnSpc>
              <a:spcBef>
                <a:spcPts val="0"/>
              </a:spcBef>
              <a:spcAft>
                <a:spcPts val="0"/>
              </a:spcAft>
              <a:buClr>
                <a:srgbClr val="505050"/>
              </a:buClr>
              <a:buSzPts val="1700"/>
              <a:buFont typeface="Arial"/>
              <a:buChar char="●"/>
            </a:pPr>
            <a:r>
              <a:rPr b="0" i="0" lang="en-US" sz="1700" u="none" cap="none" strike="noStrike">
                <a:solidFill>
                  <a:srgbClr val="505050"/>
                </a:solidFill>
                <a:latin typeface="Arial"/>
                <a:ea typeface="Arial"/>
                <a:cs typeface="Arial"/>
                <a:sym typeface="Arial"/>
              </a:rPr>
              <a:t>4-5 rounds of letters to families of students with 5-95% absenteeism s</a:t>
            </a:r>
            <a:r>
              <a:rPr b="0" i="0" lang="en-US" sz="1700" u="none" cap="none" strike="noStrike">
                <a:solidFill>
                  <a:srgbClr val="505050"/>
                </a:solidFill>
                <a:highlight>
                  <a:srgbClr val="FFFFFF"/>
                </a:highlight>
                <a:latin typeface="Arial"/>
                <a:ea typeface="Arial"/>
                <a:cs typeface="Arial"/>
                <a:sym typeface="Arial"/>
              </a:rPr>
              <a:t>ent every 6-8 weeks</a:t>
            </a:r>
            <a:endParaRPr b="0" i="0" sz="1700" u="none" cap="none" strike="noStrike">
              <a:solidFill>
                <a:srgbClr val="505050"/>
              </a:solidFill>
              <a:highlight>
                <a:srgbClr val="FFFFFF"/>
              </a:highlight>
              <a:latin typeface="Arial"/>
              <a:ea typeface="Arial"/>
              <a:cs typeface="Arial"/>
              <a:sym typeface="Arial"/>
            </a:endParaRPr>
          </a:p>
          <a:p>
            <a:pPr indent="-412750" lvl="0" marL="609600" marR="0" rtl="0" algn="l">
              <a:lnSpc>
                <a:spcPct val="115000"/>
              </a:lnSpc>
              <a:spcBef>
                <a:spcPts val="0"/>
              </a:spcBef>
              <a:spcAft>
                <a:spcPts val="0"/>
              </a:spcAft>
              <a:buClr>
                <a:srgbClr val="505050"/>
              </a:buClr>
              <a:buSzPts val="1700"/>
              <a:buFont typeface="Arial"/>
              <a:buChar char="●"/>
            </a:pPr>
            <a:r>
              <a:rPr b="0" i="0" lang="en-US" sz="1700" u="none" cap="none" strike="noStrike">
                <a:solidFill>
                  <a:schemeClr val="dk1"/>
                </a:solidFill>
                <a:highlight>
                  <a:schemeClr val="lt1"/>
                </a:highlight>
                <a:latin typeface="Arial"/>
                <a:ea typeface="Arial"/>
                <a:cs typeface="Arial"/>
                <a:sym typeface="Arial"/>
              </a:rPr>
              <a:t>Biweekly attendance texts sent to families of students with 5-95% absenteeism</a:t>
            </a:r>
            <a:endParaRPr b="0" i="0" sz="1700" u="none" cap="none" strike="noStrike">
              <a:solidFill>
                <a:srgbClr val="505050"/>
              </a:solidFill>
              <a:highlight>
                <a:srgbClr val="FFFFFF"/>
              </a:highlight>
              <a:latin typeface="Arial"/>
              <a:ea typeface="Arial"/>
              <a:cs typeface="Arial"/>
              <a:sym typeface="Arial"/>
            </a:endParaRPr>
          </a:p>
          <a:p>
            <a:pPr indent="-412750" lvl="0" marL="609600" marR="0" rtl="0" algn="l">
              <a:lnSpc>
                <a:spcPct val="115000"/>
              </a:lnSpc>
              <a:spcBef>
                <a:spcPts val="0"/>
              </a:spcBef>
              <a:spcAft>
                <a:spcPts val="0"/>
              </a:spcAft>
              <a:buClr>
                <a:srgbClr val="505050"/>
              </a:buClr>
              <a:buSzPts val="1700"/>
              <a:buFont typeface="Arial"/>
              <a:buChar char="●"/>
            </a:pPr>
            <a:r>
              <a:rPr b="0" i="0" lang="en-US" sz="1700" u="none" cap="none" strike="noStrike">
                <a:solidFill>
                  <a:srgbClr val="505050"/>
                </a:solidFill>
                <a:highlight>
                  <a:srgbClr val="FFFFFF"/>
                </a:highlight>
                <a:latin typeface="Arial"/>
                <a:ea typeface="Arial"/>
                <a:cs typeface="Arial"/>
                <a:sym typeface="Arial"/>
              </a:rPr>
              <a:t>Family Support Team and 2-way Family Support Bot</a:t>
            </a:r>
            <a:endParaRPr b="0" i="0" sz="1700" u="none" cap="none" strike="noStrike">
              <a:solidFill>
                <a:srgbClr val="505050"/>
              </a:solidFill>
              <a:highlight>
                <a:srgbClr val="FFFFFF"/>
              </a:highlight>
              <a:latin typeface="Arial"/>
              <a:ea typeface="Arial"/>
              <a:cs typeface="Arial"/>
              <a:sym typeface="Arial"/>
            </a:endParaRPr>
          </a:p>
        </p:txBody>
      </p:sp>
      <p:pic>
        <p:nvPicPr>
          <p:cNvPr descr="Icon&#10;&#10;Description automatically generated" id="276" name="Google Shape;276;g26431fd2476_0_35"/>
          <p:cNvPicPr preferRelativeResize="0"/>
          <p:nvPr/>
        </p:nvPicPr>
        <p:blipFill rotWithShape="1">
          <a:blip r:embed="rId4">
            <a:alphaModFix/>
          </a:blip>
          <a:srcRect b="0" l="0" r="0" t="0"/>
          <a:stretch/>
        </p:blipFill>
        <p:spPr>
          <a:xfrm>
            <a:off x="837984" y="4678433"/>
            <a:ext cx="1123500" cy="1039667"/>
          </a:xfrm>
          <a:prstGeom prst="rect">
            <a:avLst/>
          </a:prstGeom>
          <a:noFill/>
          <a:ln>
            <a:noFill/>
          </a:ln>
        </p:spPr>
      </p:pic>
      <p:sp>
        <p:nvSpPr>
          <p:cNvPr id="277" name="Google Shape;277;g26431fd2476_0_35"/>
          <p:cNvSpPr txBox="1"/>
          <p:nvPr/>
        </p:nvSpPr>
        <p:spPr>
          <a:xfrm>
            <a:off x="1969633" y="4452600"/>
            <a:ext cx="10227900" cy="13443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2000"/>
              <a:buFont typeface="Arial"/>
              <a:buNone/>
            </a:pPr>
            <a:r>
              <a:rPr b="1" i="0" lang="en-US" sz="2000" u="none" cap="none" strike="noStrike">
                <a:solidFill>
                  <a:schemeClr val="dk1"/>
                </a:solidFill>
                <a:highlight>
                  <a:schemeClr val="lt1"/>
                </a:highlight>
                <a:latin typeface="Arial"/>
                <a:ea typeface="Arial"/>
                <a:cs typeface="Arial"/>
                <a:sym typeface="Arial"/>
              </a:rPr>
              <a:t>EveryDay Pro and EveryDay Learning</a:t>
            </a:r>
            <a:endParaRPr b="1" i="0" sz="2000" u="none" cap="none" strike="noStrike">
              <a:solidFill>
                <a:schemeClr val="dk1"/>
              </a:solidFill>
              <a:highlight>
                <a:schemeClr val="lt1"/>
              </a:highlight>
              <a:latin typeface="Arial"/>
              <a:ea typeface="Arial"/>
              <a:cs typeface="Arial"/>
              <a:sym typeface="Arial"/>
            </a:endParaRPr>
          </a:p>
          <a:p>
            <a:pPr indent="-412750" lvl="0" marL="609600" marR="0" rtl="0" algn="l">
              <a:lnSpc>
                <a:spcPct val="115000"/>
              </a:lnSpc>
              <a:spcBef>
                <a:spcPts val="0"/>
              </a:spcBef>
              <a:spcAft>
                <a:spcPts val="0"/>
              </a:spcAft>
              <a:buClr>
                <a:schemeClr val="dk1"/>
              </a:buClr>
              <a:buSzPts val="1700"/>
              <a:buFont typeface="Arial"/>
              <a:buChar char="●"/>
            </a:pPr>
            <a:r>
              <a:rPr b="0" i="0" lang="en-US" sz="1700" u="none" cap="none" strike="noStrike">
                <a:solidFill>
                  <a:schemeClr val="dk1"/>
                </a:solidFill>
                <a:highlight>
                  <a:schemeClr val="lt1"/>
                </a:highlight>
                <a:latin typeface="Arial"/>
                <a:ea typeface="Arial"/>
                <a:cs typeface="Arial"/>
                <a:sym typeface="Arial"/>
              </a:rPr>
              <a:t>Attendance analytics, case management tools, and intervention tracking and coordination </a:t>
            </a:r>
            <a:endParaRPr b="0" i="0" sz="1700" u="none" cap="none" strike="noStrike">
              <a:solidFill>
                <a:schemeClr val="dk1"/>
              </a:solidFill>
              <a:highlight>
                <a:schemeClr val="lt1"/>
              </a:highlight>
              <a:latin typeface="Arial"/>
              <a:ea typeface="Arial"/>
              <a:cs typeface="Arial"/>
              <a:sym typeface="Arial"/>
            </a:endParaRPr>
          </a:p>
          <a:p>
            <a:pPr indent="-412750" lvl="0" marL="609600" marR="0" rtl="0" algn="l">
              <a:lnSpc>
                <a:spcPct val="115000"/>
              </a:lnSpc>
              <a:spcBef>
                <a:spcPts val="0"/>
              </a:spcBef>
              <a:spcAft>
                <a:spcPts val="0"/>
              </a:spcAft>
              <a:buClr>
                <a:schemeClr val="dk1"/>
              </a:buClr>
              <a:buSzPts val="1700"/>
              <a:buFont typeface="Arial"/>
              <a:buChar char="●"/>
            </a:pPr>
            <a:r>
              <a:rPr b="0" i="0" lang="en-US" sz="1700" u="none" cap="none" strike="noStrike">
                <a:solidFill>
                  <a:schemeClr val="dk1"/>
                </a:solidFill>
                <a:highlight>
                  <a:schemeClr val="lt1"/>
                </a:highlight>
                <a:latin typeface="Arial"/>
                <a:ea typeface="Arial"/>
                <a:cs typeface="Arial"/>
                <a:sym typeface="Arial"/>
              </a:rPr>
              <a:t>4 professional learning sessions </a:t>
            </a:r>
            <a:endParaRPr b="0" i="0" sz="1700" u="none" cap="none" strike="noStrike">
              <a:solidFill>
                <a:schemeClr val="dk1"/>
              </a:solidFill>
              <a:highlight>
                <a:schemeClr val="lt1"/>
              </a:highlight>
              <a:latin typeface="Arial"/>
              <a:ea typeface="Arial"/>
              <a:cs typeface="Arial"/>
              <a:sym typeface="Arial"/>
            </a:endParaRPr>
          </a:p>
        </p:txBody>
      </p:sp>
      <p:pic>
        <p:nvPicPr>
          <p:cNvPr descr="Icon&#10;&#10;Description automatically generated" id="278" name="Google Shape;278;g26431fd2476_0_35"/>
          <p:cNvPicPr preferRelativeResize="0"/>
          <p:nvPr/>
        </p:nvPicPr>
        <p:blipFill rotWithShape="1">
          <a:blip r:embed="rId5">
            <a:alphaModFix/>
          </a:blip>
          <a:srcRect b="0" l="0" r="0" t="0"/>
          <a:stretch/>
        </p:blipFill>
        <p:spPr>
          <a:xfrm>
            <a:off x="705600" y="2970032"/>
            <a:ext cx="1264037" cy="1198799"/>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sp>
        <p:nvSpPr>
          <p:cNvPr id="700" name="Google Shape;700;g26431fd2476_0_53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en-US"/>
              <a:t>Worsening Tier II Students </a:t>
            </a:r>
            <a:endParaRPr/>
          </a:p>
        </p:txBody>
      </p:sp>
      <p:sp>
        <p:nvSpPr>
          <p:cNvPr id="701" name="Google Shape;701;g26431fd2476_0_532"/>
          <p:cNvSpPr txBox="1"/>
          <p:nvPr>
            <p:ph idx="1" type="body"/>
          </p:nvPr>
        </p:nvSpPr>
        <p:spPr>
          <a:xfrm>
            <a:off x="838200" y="1690825"/>
            <a:ext cx="10515600" cy="4351200"/>
          </a:xfrm>
          <a:prstGeom prst="rect">
            <a:avLst/>
          </a:prstGeom>
          <a:noFill/>
          <a:ln>
            <a:noFill/>
          </a:ln>
        </p:spPr>
        <p:txBody>
          <a:bodyPr anchorCtr="0" anchor="t" bIns="45700" lIns="91425" spcFirstLastPara="1" rIns="91425" wrap="square" tIns="45700">
            <a:normAutofit/>
          </a:bodyPr>
          <a:lstStyle/>
          <a:p>
            <a:pPr indent="-330200" lvl="0" marL="457200" rtl="0" algn="l">
              <a:lnSpc>
                <a:spcPct val="70000"/>
              </a:lnSpc>
              <a:spcBef>
                <a:spcPts val="1000"/>
              </a:spcBef>
              <a:spcAft>
                <a:spcPts val="0"/>
              </a:spcAft>
              <a:buSzPts val="1600"/>
              <a:buChar char="❏"/>
            </a:pPr>
            <a:r>
              <a:rPr lang="en-US" sz="2600"/>
              <a:t>Change the settings to view month over month trends</a:t>
            </a:r>
            <a:endParaRPr sz="2600"/>
          </a:p>
          <a:p>
            <a:pPr indent="0" lvl="0" marL="0" rtl="0" algn="l">
              <a:lnSpc>
                <a:spcPct val="70000"/>
              </a:lnSpc>
              <a:spcBef>
                <a:spcPts val="1000"/>
              </a:spcBef>
              <a:spcAft>
                <a:spcPts val="0"/>
              </a:spcAft>
              <a:buSzPts val="1800"/>
              <a:buNone/>
            </a:pPr>
            <a:r>
              <a:t/>
            </a:r>
            <a:endParaRPr sz="2600"/>
          </a:p>
          <a:p>
            <a:pPr indent="-330200" lvl="0" marL="457200" rtl="0" algn="l">
              <a:lnSpc>
                <a:spcPct val="70000"/>
              </a:lnSpc>
              <a:spcBef>
                <a:spcPts val="1000"/>
              </a:spcBef>
              <a:spcAft>
                <a:spcPts val="0"/>
              </a:spcAft>
              <a:buSzPts val="1600"/>
              <a:buChar char="❏"/>
            </a:pPr>
            <a:r>
              <a:rPr lang="en-US" sz="2600"/>
              <a:t>Dig into individual student profiles to see if there are other patterns </a:t>
            </a:r>
            <a:endParaRPr sz="2600"/>
          </a:p>
          <a:p>
            <a:pPr indent="-330200" lvl="1" marL="914400" rtl="0" algn="l">
              <a:lnSpc>
                <a:spcPct val="70000"/>
              </a:lnSpc>
              <a:spcBef>
                <a:spcPts val="0"/>
              </a:spcBef>
              <a:spcAft>
                <a:spcPts val="0"/>
              </a:spcAft>
              <a:buSzPts val="1600"/>
              <a:buChar char="❏"/>
            </a:pPr>
            <a:r>
              <a:rPr lang="en-US" sz="2200"/>
              <a:t>single v. multi day? </a:t>
            </a:r>
            <a:endParaRPr sz="2200"/>
          </a:p>
          <a:p>
            <a:pPr indent="-330200" lvl="1" marL="914400" rtl="0" algn="l">
              <a:lnSpc>
                <a:spcPct val="70000"/>
              </a:lnSpc>
              <a:spcBef>
                <a:spcPts val="0"/>
              </a:spcBef>
              <a:spcAft>
                <a:spcPts val="0"/>
              </a:spcAft>
              <a:buSzPts val="1600"/>
              <a:buChar char="❏"/>
            </a:pPr>
            <a:r>
              <a:rPr lang="en-US" sz="2200"/>
              <a:t>vacation extender? </a:t>
            </a:r>
            <a:endParaRPr sz="2200"/>
          </a:p>
          <a:p>
            <a:pPr indent="0" lvl="0" marL="0" rtl="0" algn="l">
              <a:lnSpc>
                <a:spcPct val="70000"/>
              </a:lnSpc>
              <a:spcBef>
                <a:spcPts val="1000"/>
              </a:spcBef>
              <a:spcAft>
                <a:spcPts val="0"/>
              </a:spcAft>
              <a:buSzPts val="1800"/>
              <a:buNone/>
            </a:pPr>
            <a:r>
              <a:t/>
            </a:r>
            <a:endParaRPr sz="2600"/>
          </a:p>
          <a:p>
            <a:pPr indent="-330200" lvl="0" marL="457200" rtl="0" algn="l">
              <a:lnSpc>
                <a:spcPct val="70000"/>
              </a:lnSpc>
              <a:spcBef>
                <a:spcPts val="1000"/>
              </a:spcBef>
              <a:spcAft>
                <a:spcPts val="0"/>
              </a:spcAft>
              <a:buSzPts val="1600"/>
              <a:buChar char="❏"/>
            </a:pPr>
            <a:r>
              <a:rPr lang="en-US" sz="2600"/>
              <a:t>Create intervention groups based on patterns </a:t>
            </a:r>
            <a:endParaRPr sz="2600"/>
          </a:p>
          <a:p>
            <a:pPr indent="0" lvl="0" marL="0" rtl="0" algn="l">
              <a:lnSpc>
                <a:spcPct val="70000"/>
              </a:lnSpc>
              <a:spcBef>
                <a:spcPts val="1000"/>
              </a:spcBef>
              <a:spcAft>
                <a:spcPts val="0"/>
              </a:spcAft>
              <a:buSzPts val="1800"/>
              <a:buNone/>
            </a:pPr>
            <a:r>
              <a:t/>
            </a:r>
            <a:endParaRPr sz="2600"/>
          </a:p>
          <a:p>
            <a:pPr indent="-330200" lvl="0" marL="457200" rtl="0" algn="l">
              <a:lnSpc>
                <a:spcPct val="70000"/>
              </a:lnSpc>
              <a:spcBef>
                <a:spcPts val="1000"/>
              </a:spcBef>
              <a:spcAft>
                <a:spcPts val="0"/>
              </a:spcAft>
              <a:buSzPts val="1600"/>
              <a:buChar char="❏"/>
            </a:pPr>
            <a:r>
              <a:rPr lang="en-US" sz="2600"/>
              <a:t>For students without a pattern, create an intervention group for those students to receive a barrier assessment </a:t>
            </a:r>
            <a:endParaRPr sz="2600"/>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sp>
        <p:nvSpPr>
          <p:cNvPr id="707" name="Google Shape;707;g26431fd2476_0_53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en-US"/>
              <a:t>Time to Work </a:t>
            </a:r>
            <a:endParaRPr/>
          </a:p>
        </p:txBody>
      </p:sp>
      <p:sp>
        <p:nvSpPr>
          <p:cNvPr id="708" name="Google Shape;708;g26431fd2476_0_53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lang="en-US"/>
              <a:t>Spend the next 15 minutes working to create a minimum of 3 intervention groups</a:t>
            </a:r>
            <a:endParaRPr/>
          </a:p>
          <a:p>
            <a:pPr indent="-342900" lvl="0" marL="457200" rtl="0" algn="l">
              <a:lnSpc>
                <a:spcPct val="90000"/>
              </a:lnSpc>
              <a:spcBef>
                <a:spcPts val="1000"/>
              </a:spcBef>
              <a:spcAft>
                <a:spcPts val="0"/>
              </a:spcAft>
              <a:buSzPts val="1800"/>
              <a:buChar char="❏"/>
            </a:pPr>
            <a:r>
              <a:rPr lang="en-US"/>
              <a:t>Day of the Week Missers</a:t>
            </a:r>
            <a:endParaRPr/>
          </a:p>
          <a:p>
            <a:pPr indent="0" lvl="0" marL="0" rtl="0" algn="l">
              <a:lnSpc>
                <a:spcPct val="90000"/>
              </a:lnSpc>
              <a:spcBef>
                <a:spcPts val="1000"/>
              </a:spcBef>
              <a:spcAft>
                <a:spcPts val="0"/>
              </a:spcAft>
              <a:buSzPts val="1800"/>
              <a:buNone/>
            </a:pPr>
            <a:r>
              <a:t/>
            </a:r>
            <a:endParaRPr/>
          </a:p>
          <a:p>
            <a:pPr indent="-342900" lvl="0" marL="457200" rtl="0" algn="l">
              <a:lnSpc>
                <a:spcPct val="90000"/>
              </a:lnSpc>
              <a:spcBef>
                <a:spcPts val="1000"/>
              </a:spcBef>
              <a:spcAft>
                <a:spcPts val="0"/>
              </a:spcAft>
              <a:buSzPts val="1800"/>
              <a:buChar char="❏"/>
            </a:pPr>
            <a:r>
              <a:rPr lang="en-US"/>
              <a:t>Worsening Tier II ++ EARLY ABSENCE </a:t>
            </a:r>
            <a:endParaRPr/>
          </a:p>
          <a:p>
            <a:pPr indent="0" lvl="0" marL="0" rtl="0" algn="l">
              <a:lnSpc>
                <a:spcPct val="90000"/>
              </a:lnSpc>
              <a:spcBef>
                <a:spcPts val="1000"/>
              </a:spcBef>
              <a:spcAft>
                <a:spcPts val="0"/>
              </a:spcAft>
              <a:buSzPts val="1800"/>
              <a:buNone/>
            </a:pPr>
            <a:r>
              <a:t/>
            </a:r>
            <a:endParaRPr/>
          </a:p>
          <a:p>
            <a:pPr indent="-342900" lvl="0" marL="457200" rtl="0" algn="l">
              <a:lnSpc>
                <a:spcPct val="90000"/>
              </a:lnSpc>
              <a:spcBef>
                <a:spcPts val="1000"/>
              </a:spcBef>
              <a:spcAft>
                <a:spcPts val="0"/>
              </a:spcAft>
              <a:buSzPts val="1800"/>
              <a:buChar char="❏"/>
            </a:pPr>
            <a:r>
              <a:rPr lang="en-US"/>
              <a:t>Improving Tier II </a:t>
            </a:r>
            <a:endParaRPr/>
          </a:p>
          <a:p>
            <a:pPr indent="0" lvl="0" marL="0" rtl="0" algn="l">
              <a:lnSpc>
                <a:spcPct val="90000"/>
              </a:lnSpc>
              <a:spcBef>
                <a:spcPts val="1000"/>
              </a:spcBef>
              <a:spcAft>
                <a:spcPts val="0"/>
              </a:spcAft>
              <a:buSzPts val="1800"/>
              <a:buNone/>
            </a:pPr>
            <a:r>
              <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 name="Shape 713"/>
        <p:cNvGrpSpPr/>
        <p:nvPr/>
      </p:nvGrpSpPr>
      <p:grpSpPr>
        <a:xfrm>
          <a:off x="0" y="0"/>
          <a:ext cx="0" cy="0"/>
          <a:chOff x="0" y="0"/>
          <a:chExt cx="0" cy="0"/>
        </a:xfrm>
      </p:grpSpPr>
      <p:sp>
        <p:nvSpPr>
          <p:cNvPr id="714" name="Google Shape;714;g26431fd2476_0_54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en-US"/>
              <a:t>Group Reflection	</a:t>
            </a:r>
            <a:endParaRPr/>
          </a:p>
        </p:txBody>
      </p:sp>
      <p:sp>
        <p:nvSpPr>
          <p:cNvPr id="715" name="Google Shape;715;g26431fd2476_0_54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lang="en-US"/>
              <a:t>What did you notice about your student data when you started really digging into individual students? </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lang="en-US"/>
              <a:t>Anything stand out? Do you feel ready to begin work with these 3 intervention groups? </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 name="Shape 720"/>
        <p:cNvGrpSpPr/>
        <p:nvPr/>
      </p:nvGrpSpPr>
      <p:grpSpPr>
        <a:xfrm>
          <a:off x="0" y="0"/>
          <a:ext cx="0" cy="0"/>
          <a:chOff x="0" y="0"/>
          <a:chExt cx="0" cy="0"/>
        </a:xfrm>
      </p:grpSpPr>
      <p:sp>
        <p:nvSpPr>
          <p:cNvPr id="721" name="Google Shape;721;g26431fd2476_0_110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en-US"/>
              <a:t>District Share Out of Intervention Groups</a:t>
            </a:r>
            <a:endParaRPr/>
          </a:p>
        </p:txBody>
      </p:sp>
      <p:sp>
        <p:nvSpPr>
          <p:cNvPr id="722" name="Google Shape;722;g26431fd2476_0_110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lang="en-US"/>
              <a:t>Gallery Walk </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g26431fd2476_0_57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a:t>Next Steps</a:t>
            </a:r>
            <a:endParaRPr/>
          </a:p>
        </p:txBody>
      </p:sp>
      <p:sp>
        <p:nvSpPr>
          <p:cNvPr id="728" name="Google Shape;728;g26431fd2476_0_57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431800" lvl="0" marL="457200" rtl="0" algn="l">
              <a:lnSpc>
                <a:spcPct val="90000"/>
              </a:lnSpc>
              <a:spcBef>
                <a:spcPts val="0"/>
              </a:spcBef>
              <a:spcAft>
                <a:spcPts val="0"/>
              </a:spcAft>
              <a:buSzPts val="3300"/>
              <a:buChar char="●"/>
            </a:pPr>
            <a:r>
              <a:rPr lang="en-US" sz="3300"/>
              <a:t>Finish creating those 3 intervention groups </a:t>
            </a:r>
            <a:endParaRPr sz="3300"/>
          </a:p>
          <a:p>
            <a:pPr indent="0" lvl="0" marL="0" rtl="0" algn="l">
              <a:lnSpc>
                <a:spcPct val="90000"/>
              </a:lnSpc>
              <a:spcBef>
                <a:spcPts val="0"/>
              </a:spcBef>
              <a:spcAft>
                <a:spcPts val="0"/>
              </a:spcAft>
              <a:buSzPts val="1800"/>
              <a:buNone/>
            </a:pPr>
            <a:r>
              <a:t/>
            </a:r>
            <a:endParaRPr sz="3300"/>
          </a:p>
          <a:p>
            <a:pPr indent="-431800" lvl="0" marL="457200" rtl="0" algn="l">
              <a:lnSpc>
                <a:spcPct val="90000"/>
              </a:lnSpc>
              <a:spcBef>
                <a:spcPts val="0"/>
              </a:spcBef>
              <a:spcAft>
                <a:spcPts val="0"/>
              </a:spcAft>
              <a:buSzPts val="3300"/>
              <a:buChar char="●"/>
            </a:pPr>
            <a:r>
              <a:rPr lang="en-US" sz="3300"/>
              <a:t>Spend time in the resource center &amp; choose one new intervention to try this year </a:t>
            </a:r>
            <a:endParaRPr sz="3300"/>
          </a:p>
          <a:p>
            <a:pPr indent="0" lvl="0" marL="0" rtl="0" algn="l">
              <a:lnSpc>
                <a:spcPct val="90000"/>
              </a:lnSpc>
              <a:spcBef>
                <a:spcPts val="0"/>
              </a:spcBef>
              <a:spcAft>
                <a:spcPts val="0"/>
              </a:spcAft>
              <a:buSzPts val="1800"/>
              <a:buNone/>
            </a:pPr>
            <a:r>
              <a:t/>
            </a:r>
            <a:endParaRPr sz="3300"/>
          </a:p>
          <a:p>
            <a:pPr indent="-431800" lvl="0" marL="457200" rtl="0" algn="l">
              <a:lnSpc>
                <a:spcPct val="90000"/>
              </a:lnSpc>
              <a:spcBef>
                <a:spcPts val="0"/>
              </a:spcBef>
              <a:spcAft>
                <a:spcPts val="0"/>
              </a:spcAft>
              <a:buSzPts val="3300"/>
              <a:buChar char="●"/>
            </a:pPr>
            <a:r>
              <a:rPr lang="en-US" sz="3300"/>
              <a:t>bookmark EveryDay Pro &amp; save your password information!</a:t>
            </a:r>
            <a:endParaRPr sz="2500"/>
          </a:p>
          <a:p>
            <a:pPr indent="0" lvl="0" marL="0" rtl="0" algn="l">
              <a:lnSpc>
                <a:spcPct val="90000"/>
              </a:lnSpc>
              <a:spcBef>
                <a:spcPts val="1000"/>
              </a:spcBef>
              <a:spcAft>
                <a:spcPts val="0"/>
              </a:spcAft>
              <a:buSzPts val="1800"/>
              <a:buNone/>
            </a:pPr>
            <a:r>
              <a:t/>
            </a:r>
            <a:endParaRPr sz="2500"/>
          </a:p>
          <a:p>
            <a:pPr indent="0" lvl="0" marL="0" rtl="0" algn="l">
              <a:lnSpc>
                <a:spcPct val="90000"/>
              </a:lnSpc>
              <a:spcBef>
                <a:spcPts val="1000"/>
              </a:spcBef>
              <a:spcAft>
                <a:spcPts val="0"/>
              </a:spcAft>
              <a:buSzPts val="1800"/>
              <a:buNone/>
            </a:pPr>
            <a:r>
              <a:t/>
            </a:r>
            <a:endParaRPr b="0" sz="2500">
              <a:solidFill>
                <a:schemeClr val="dk2"/>
              </a:solidFill>
            </a:endParaRPr>
          </a:p>
          <a:p>
            <a:pPr indent="0" lvl="0" marL="0" rtl="0" algn="l">
              <a:lnSpc>
                <a:spcPct val="90000"/>
              </a:lnSpc>
              <a:spcBef>
                <a:spcPts val="1000"/>
              </a:spcBef>
              <a:spcAft>
                <a:spcPts val="0"/>
              </a:spcAft>
              <a:buSzPts val="1800"/>
              <a:buNone/>
            </a:pPr>
            <a:r>
              <a:t/>
            </a:r>
            <a:endParaRPr b="0" sz="2500">
              <a:solidFill>
                <a:schemeClr val="dk2"/>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 name="Shape 733"/>
        <p:cNvGrpSpPr/>
        <p:nvPr/>
      </p:nvGrpSpPr>
      <p:grpSpPr>
        <a:xfrm>
          <a:off x="0" y="0"/>
          <a:ext cx="0" cy="0"/>
          <a:chOff x="0" y="0"/>
          <a:chExt cx="0" cy="0"/>
        </a:xfrm>
      </p:grpSpPr>
      <p:sp>
        <p:nvSpPr>
          <p:cNvPr id="734" name="Google Shape;734;g2618f0903be_0_1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en-US"/>
              <a:t>Please Share Feedback! </a:t>
            </a:r>
            <a:endParaRPr/>
          </a:p>
        </p:txBody>
      </p:sp>
      <p:sp>
        <p:nvSpPr>
          <p:cNvPr id="735" name="Google Shape;735;g2618f0903be_0_1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45720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lang="en-US"/>
              <a:t>Please take the survey</a:t>
            </a:r>
            <a:r>
              <a:rPr lang="en-US" sz="3300"/>
              <a:t>: </a:t>
            </a:r>
            <a:endParaRPr sz="3300"/>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rgbClr val="FEFAF1"/>
            </a:gs>
            <a:gs pos="17000">
              <a:srgbClr val="C0F5FE"/>
            </a:gs>
            <a:gs pos="43000">
              <a:srgbClr val="43E0FF"/>
            </a:gs>
            <a:gs pos="80000">
              <a:schemeClr val="accent2"/>
            </a:gs>
            <a:gs pos="100000">
              <a:schemeClr val="accent2"/>
            </a:gs>
          </a:gsLst>
          <a:path path="circle">
            <a:fillToRect b="100%" r="100%"/>
          </a:path>
          <a:tileRect l="-100%" t="-100%"/>
        </a:gradFill>
      </p:bgPr>
    </p:bg>
    <p:spTree>
      <p:nvGrpSpPr>
        <p:cNvPr id="740" name="Shape 740"/>
        <p:cNvGrpSpPr/>
        <p:nvPr/>
      </p:nvGrpSpPr>
      <p:grpSpPr>
        <a:xfrm>
          <a:off x="0" y="0"/>
          <a:ext cx="0" cy="0"/>
          <a:chOff x="0" y="0"/>
          <a:chExt cx="0" cy="0"/>
        </a:xfrm>
      </p:grpSpPr>
      <p:pic>
        <p:nvPicPr>
          <p:cNvPr descr="Shape, circle&#10;&#10;Description automatically generated" id="741" name="Google Shape;741;g28b31fb4ee6_0_329"/>
          <p:cNvPicPr preferRelativeResize="0"/>
          <p:nvPr/>
        </p:nvPicPr>
        <p:blipFill rotWithShape="1">
          <a:blip r:embed="rId3">
            <a:alphaModFix/>
          </a:blip>
          <a:srcRect b="0" l="0" r="0" t="0"/>
          <a:stretch/>
        </p:blipFill>
        <p:spPr>
          <a:xfrm>
            <a:off x="1990457" y="3"/>
            <a:ext cx="8569733" cy="7788842"/>
          </a:xfrm>
          <a:prstGeom prst="rect">
            <a:avLst/>
          </a:prstGeom>
          <a:noFill/>
          <a:ln>
            <a:noFill/>
          </a:ln>
        </p:spPr>
      </p:pic>
      <p:sp>
        <p:nvSpPr>
          <p:cNvPr id="742" name="Google Shape;742;g28b31fb4ee6_0_329"/>
          <p:cNvSpPr txBox="1"/>
          <p:nvPr/>
        </p:nvSpPr>
        <p:spPr>
          <a:xfrm>
            <a:off x="1793050" y="258450"/>
            <a:ext cx="9462300" cy="6510900"/>
          </a:xfrm>
          <a:prstGeom prst="rect">
            <a:avLst/>
          </a:prstGeom>
          <a:noFill/>
          <a:ln>
            <a:noFill/>
          </a:ln>
        </p:spPr>
        <p:txBody>
          <a:bodyPr anchorCtr="0" anchor="ctr" bIns="45700" lIns="91425" spcFirstLastPara="1" rIns="91425" wrap="square" tIns="274300">
            <a:spAutoFit/>
          </a:bodyPr>
          <a:lstStyle/>
          <a:p>
            <a:pPr indent="0" lvl="0" marL="0" marR="0" rtl="0" algn="l">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lt1"/>
                </a:solidFill>
                <a:latin typeface="Arial"/>
                <a:ea typeface="Arial"/>
                <a:cs typeface="Arial"/>
                <a:sym typeface="Arial"/>
              </a:rPr>
              <a:t>For More Information, Contact:</a:t>
            </a:r>
            <a:endParaRPr b="1" i="0" sz="32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lt1"/>
              </a:solidFill>
              <a:latin typeface="Arial"/>
              <a:ea typeface="Arial"/>
              <a:cs typeface="Arial"/>
              <a:sym typeface="Arial"/>
            </a:endParaRPr>
          </a:p>
          <a:p>
            <a:pPr indent="0" lvl="0" marL="0" marR="0" rtl="0" algn="ctr">
              <a:lnSpc>
                <a:spcPct val="150000"/>
              </a:lnSpc>
              <a:spcBef>
                <a:spcPts val="0"/>
              </a:spcBef>
              <a:spcAft>
                <a:spcPts val="0"/>
              </a:spcAft>
              <a:buClr>
                <a:srgbClr val="000000"/>
              </a:buClr>
              <a:buSzPts val="3200"/>
              <a:buFont typeface="Arial"/>
              <a:buNone/>
            </a:pPr>
            <a:r>
              <a:rPr b="0" i="0" lang="en-US" sz="3200" u="none" cap="none" strike="noStrike">
                <a:solidFill>
                  <a:schemeClr val="lt1"/>
                </a:solidFill>
                <a:latin typeface="Arial"/>
                <a:ea typeface="Arial"/>
                <a:cs typeface="Arial"/>
                <a:sym typeface="Arial"/>
              </a:rPr>
              <a:t>Cindy Welling: </a:t>
            </a:r>
            <a:r>
              <a:rPr b="0" i="0" lang="en-US" sz="3200" u="none" cap="none" strike="noStrike">
                <a:solidFill>
                  <a:schemeClr val="lt1"/>
                </a:solidFill>
                <a:uFill>
                  <a:noFill/>
                </a:uFill>
                <a:latin typeface="Arial"/>
                <a:ea typeface="Arial"/>
                <a:cs typeface="Arial"/>
                <a:sym typeface="Arial"/>
                <a:hlinkClick r:id="rId4">
                  <a:extLst>
                    <a:ext uri="{A12FA001-AC4F-418D-AE19-62706E023703}">
                      <ahyp:hlinkClr val="tx"/>
                    </a:ext>
                  </a:extLst>
                </a:hlinkClick>
              </a:rPr>
              <a:t>cindy@everydaylabs.com</a:t>
            </a:r>
            <a:r>
              <a:rPr b="0" i="0" lang="en-US" sz="3200" u="none" cap="none" strike="noStrike">
                <a:solidFill>
                  <a:schemeClr val="lt1"/>
                </a:solidFill>
                <a:latin typeface="Arial"/>
                <a:ea typeface="Arial"/>
                <a:cs typeface="Arial"/>
                <a:sym typeface="Arial"/>
              </a:rPr>
              <a:t> </a:t>
            </a:r>
            <a:endParaRPr b="0" i="0" sz="3200" u="none" cap="none" strike="noStrike">
              <a:solidFill>
                <a:schemeClr val="lt1"/>
              </a:solidFill>
              <a:latin typeface="Arial"/>
              <a:ea typeface="Arial"/>
              <a:cs typeface="Arial"/>
              <a:sym typeface="Arial"/>
            </a:endParaRPr>
          </a:p>
          <a:p>
            <a:pPr indent="0" lvl="0" marL="0" marR="0" rtl="0" algn="ctr">
              <a:lnSpc>
                <a:spcPct val="150000"/>
              </a:lnSpc>
              <a:spcBef>
                <a:spcPts val="0"/>
              </a:spcBef>
              <a:spcAft>
                <a:spcPts val="0"/>
              </a:spcAft>
              <a:buClr>
                <a:srgbClr val="000000"/>
              </a:buClr>
              <a:buSzPts val="3200"/>
              <a:buFont typeface="Arial"/>
              <a:buNone/>
            </a:pPr>
            <a:r>
              <a:rPr b="0" i="0" lang="en-US" sz="3200" u="none" cap="none" strike="noStrike">
                <a:solidFill>
                  <a:schemeClr val="lt1"/>
                </a:solidFill>
                <a:latin typeface="Arial"/>
                <a:ea typeface="Arial"/>
                <a:cs typeface="Arial"/>
                <a:sym typeface="Arial"/>
              </a:rPr>
              <a:t>Emily Orngard: </a:t>
            </a:r>
            <a:r>
              <a:rPr b="0" i="0" lang="en-US" sz="3200" u="none" cap="none" strike="noStrike">
                <a:solidFill>
                  <a:schemeClr val="lt1"/>
                </a:solidFill>
                <a:uFill>
                  <a:noFill/>
                </a:uFill>
                <a:latin typeface="Arial"/>
                <a:ea typeface="Arial"/>
                <a:cs typeface="Arial"/>
                <a:sym typeface="Arial"/>
                <a:hlinkClick r:id="rId5">
                  <a:extLst>
                    <a:ext uri="{A12FA001-AC4F-418D-AE19-62706E023703}">
                      <ahyp:hlinkClr val="tx"/>
                    </a:ext>
                  </a:extLst>
                </a:hlinkClick>
              </a:rPr>
              <a:t>emilyo@everydaylabs.com</a:t>
            </a:r>
            <a:endParaRPr b="0" i="0" sz="3200" u="none" cap="none" strike="noStrike">
              <a:solidFill>
                <a:schemeClr val="lt1"/>
              </a:solidFill>
              <a:latin typeface="Arial"/>
              <a:ea typeface="Arial"/>
              <a:cs typeface="Arial"/>
              <a:sym typeface="Arial"/>
            </a:endParaRPr>
          </a:p>
          <a:p>
            <a:pPr indent="0" lvl="0" marL="0" marR="0" rtl="0" algn="ctr">
              <a:lnSpc>
                <a:spcPct val="150000"/>
              </a:lnSpc>
              <a:spcBef>
                <a:spcPts val="0"/>
              </a:spcBef>
              <a:spcAft>
                <a:spcPts val="0"/>
              </a:spcAft>
              <a:buClr>
                <a:srgbClr val="000000"/>
              </a:buClr>
              <a:buSzPts val="3200"/>
              <a:buFont typeface="Arial"/>
              <a:buNone/>
            </a:pPr>
            <a:r>
              <a:rPr b="0" i="0" lang="en-US" sz="3200" u="none" cap="none" strike="noStrike">
                <a:solidFill>
                  <a:schemeClr val="lt1"/>
                </a:solidFill>
                <a:latin typeface="Arial"/>
                <a:ea typeface="Arial"/>
                <a:cs typeface="Arial"/>
                <a:sym typeface="Arial"/>
              </a:rPr>
              <a:t>Brad Redmond: </a:t>
            </a:r>
            <a:r>
              <a:rPr b="0" i="0" lang="en-US" sz="3200" u="none" cap="none" strike="noStrike">
                <a:solidFill>
                  <a:schemeClr val="lt1"/>
                </a:solidFill>
                <a:uFill>
                  <a:noFill/>
                </a:uFill>
                <a:latin typeface="Arial"/>
                <a:ea typeface="Arial"/>
                <a:cs typeface="Arial"/>
                <a:sym typeface="Arial"/>
                <a:hlinkClick r:id="rId6">
                  <a:extLst>
                    <a:ext uri="{A12FA001-AC4F-418D-AE19-62706E023703}">
                      <ahyp:hlinkClr val="tx"/>
                    </a:ext>
                  </a:extLst>
                </a:hlinkClick>
              </a:rPr>
              <a:t>brad@everydaylabs.com</a:t>
            </a:r>
            <a:r>
              <a:rPr b="0" i="0" lang="en-US" sz="3200" u="none" cap="none" strike="noStrike">
                <a:solidFill>
                  <a:schemeClr val="lt1"/>
                </a:solidFill>
                <a:latin typeface="Arial"/>
                <a:ea typeface="Arial"/>
                <a:cs typeface="Arial"/>
                <a:sym typeface="Arial"/>
              </a:rPr>
              <a:t> </a:t>
            </a:r>
            <a:endParaRPr b="0" i="0" sz="3200" u="none" cap="none" strike="noStrike">
              <a:solidFill>
                <a:schemeClr val="lt1"/>
              </a:solidFill>
              <a:latin typeface="Arial"/>
              <a:ea typeface="Arial"/>
              <a:cs typeface="Arial"/>
              <a:sym typeface="Arial"/>
            </a:endParaRPr>
          </a:p>
          <a:p>
            <a:pPr indent="0" lvl="0" marL="0" marR="0" rtl="0" algn="ctr">
              <a:lnSpc>
                <a:spcPct val="150000"/>
              </a:lnSpc>
              <a:spcBef>
                <a:spcPts val="0"/>
              </a:spcBef>
              <a:spcAft>
                <a:spcPts val="0"/>
              </a:spcAft>
              <a:buClr>
                <a:srgbClr val="000000"/>
              </a:buClr>
              <a:buSzPts val="3200"/>
              <a:buFont typeface="Arial"/>
              <a:buNone/>
            </a:pPr>
            <a:r>
              <a:rPr b="0" i="0" lang="en-US" sz="3200" u="none" cap="none" strike="noStrike">
                <a:solidFill>
                  <a:schemeClr val="lt1"/>
                </a:solidFill>
                <a:latin typeface="Arial"/>
                <a:ea typeface="Arial"/>
                <a:cs typeface="Arial"/>
                <a:sym typeface="Arial"/>
              </a:rPr>
              <a:t>Greg Falla: </a:t>
            </a:r>
            <a:r>
              <a:rPr b="0" i="0" lang="en-US" sz="3200" u="none" cap="none" strike="noStrike">
                <a:solidFill>
                  <a:schemeClr val="lt1"/>
                </a:solidFill>
                <a:uFill>
                  <a:noFill/>
                </a:uFill>
                <a:latin typeface="Arial"/>
                <a:ea typeface="Arial"/>
                <a:cs typeface="Arial"/>
                <a:sym typeface="Arial"/>
                <a:hlinkClick r:id="rId7">
                  <a:extLst>
                    <a:ext uri="{A12FA001-AC4F-418D-AE19-62706E023703}">
                      <ahyp:hlinkClr val="tx"/>
                    </a:ext>
                  </a:extLst>
                </a:hlinkClick>
              </a:rPr>
              <a:t>Greg@everydaylabs.com</a:t>
            </a:r>
            <a:r>
              <a:rPr b="0" i="0" lang="en-US" sz="3200" u="none" cap="none" strike="noStrike">
                <a:solidFill>
                  <a:schemeClr val="lt1"/>
                </a:solidFill>
                <a:latin typeface="Arial"/>
                <a:ea typeface="Arial"/>
                <a:cs typeface="Arial"/>
                <a:sym typeface="Arial"/>
              </a:rPr>
              <a:t> </a:t>
            </a:r>
            <a:endParaRPr b="0" i="0" sz="32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t/>
            </a:r>
            <a:endParaRPr b="0" i="0" sz="1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A picture containing logo&#10;&#10;Description automatically generated" id="743" name="Google Shape;743;g28b31fb4ee6_0_329"/>
          <p:cNvPicPr preferRelativeResize="0"/>
          <p:nvPr/>
        </p:nvPicPr>
        <p:blipFill rotWithShape="1">
          <a:blip r:embed="rId8">
            <a:alphaModFix/>
          </a:blip>
          <a:srcRect b="0" l="0" r="0" t="0"/>
          <a:stretch/>
        </p:blipFill>
        <p:spPr>
          <a:xfrm>
            <a:off x="4396317" y="5087808"/>
            <a:ext cx="3399367" cy="120483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descr="A person reading a book&#10;&#10;Description automatically generated with medium confidence" id="283" name="Google Shape;283;g26431fd2476_0_54"/>
          <p:cNvPicPr preferRelativeResize="0"/>
          <p:nvPr/>
        </p:nvPicPr>
        <p:blipFill rotWithShape="1">
          <a:blip r:embed="rId3">
            <a:alphaModFix/>
          </a:blip>
          <a:srcRect b="0" l="0" r="0" t="0"/>
          <a:stretch/>
        </p:blipFill>
        <p:spPr>
          <a:xfrm>
            <a:off x="-1852391" y="-266514"/>
            <a:ext cx="9259112" cy="6275525"/>
          </a:xfrm>
          <a:prstGeom prst="rect">
            <a:avLst/>
          </a:prstGeom>
          <a:noFill/>
          <a:ln>
            <a:noFill/>
          </a:ln>
        </p:spPr>
      </p:pic>
      <p:sp>
        <p:nvSpPr>
          <p:cNvPr id="284" name="Google Shape;284;g26431fd2476_0_54"/>
          <p:cNvSpPr/>
          <p:nvPr/>
        </p:nvSpPr>
        <p:spPr>
          <a:xfrm>
            <a:off x="6096000" y="772789"/>
            <a:ext cx="5750700" cy="5050800"/>
          </a:xfrm>
          <a:prstGeom prst="rect">
            <a:avLst/>
          </a:prstGeom>
          <a:solidFill>
            <a:schemeClr val="lt1">
              <a:alpha val="89019"/>
            </a:schemeClr>
          </a:solidFill>
          <a:ln cap="flat" cmpd="sng" w="25400">
            <a:solidFill>
              <a:srgbClr val="FCAB18"/>
            </a:solidFill>
            <a:prstDash val="solid"/>
            <a:miter lim="800000"/>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285" name="Google Shape;285;g26431fd2476_0_54"/>
          <p:cNvSpPr txBox="1"/>
          <p:nvPr>
            <p:ph idx="4294967295" type="title"/>
          </p:nvPr>
        </p:nvSpPr>
        <p:spPr>
          <a:xfrm>
            <a:off x="6096000" y="1034351"/>
            <a:ext cx="5750700" cy="791700"/>
          </a:xfrm>
          <a:prstGeom prst="rect">
            <a:avLst/>
          </a:prstGeom>
          <a:noFill/>
          <a:ln>
            <a:noFill/>
          </a:ln>
        </p:spPr>
        <p:txBody>
          <a:bodyPr anchorCtr="0" anchor="ctr" bIns="60925" lIns="121900" spcFirstLastPara="1" rIns="121900" wrap="square" tIns="60925">
            <a:noAutofit/>
          </a:bodyPr>
          <a:lstStyle/>
          <a:p>
            <a:pPr indent="0" lvl="0" marL="0" rtl="0" algn="ctr">
              <a:lnSpc>
                <a:spcPct val="90000"/>
              </a:lnSpc>
              <a:spcBef>
                <a:spcPts val="0"/>
              </a:spcBef>
              <a:spcAft>
                <a:spcPts val="0"/>
              </a:spcAft>
              <a:buClr>
                <a:srgbClr val="505151"/>
              </a:buClr>
              <a:buSzPts val="2800"/>
              <a:buFont typeface="Arial"/>
              <a:buNone/>
            </a:pPr>
            <a:r>
              <a:rPr lang="en-US"/>
              <a:t>What Are “Nudges”?</a:t>
            </a:r>
            <a:endParaRPr/>
          </a:p>
        </p:txBody>
      </p:sp>
      <p:pic>
        <p:nvPicPr>
          <p:cNvPr descr="A picture containing text, sign&#10;&#10;Description automatically generated" id="286" name="Google Shape;286;g26431fd2476_0_54"/>
          <p:cNvPicPr preferRelativeResize="0"/>
          <p:nvPr/>
        </p:nvPicPr>
        <p:blipFill rotWithShape="1">
          <a:blip r:embed="rId4">
            <a:alphaModFix/>
          </a:blip>
          <a:srcRect b="0" l="0" r="0" t="0"/>
          <a:stretch/>
        </p:blipFill>
        <p:spPr>
          <a:xfrm>
            <a:off x="8230206" y="1907473"/>
            <a:ext cx="1184629" cy="1024096"/>
          </a:xfrm>
          <a:prstGeom prst="rect">
            <a:avLst/>
          </a:prstGeom>
          <a:noFill/>
          <a:ln>
            <a:noFill/>
          </a:ln>
        </p:spPr>
      </p:pic>
      <p:sp>
        <p:nvSpPr>
          <p:cNvPr id="287" name="Google Shape;287;g26431fd2476_0_54"/>
          <p:cNvSpPr/>
          <p:nvPr/>
        </p:nvSpPr>
        <p:spPr>
          <a:xfrm>
            <a:off x="6552220" y="3334969"/>
            <a:ext cx="4838400" cy="1999200"/>
          </a:xfrm>
          <a:prstGeom prst="rect">
            <a:avLst/>
          </a:prstGeom>
          <a:noFill/>
          <a:ln>
            <a:noFill/>
          </a:ln>
        </p:spPr>
        <p:txBody>
          <a:bodyPr anchorCtr="0" anchor="t" bIns="60925" lIns="121900" spcFirstLastPara="1" rIns="121900" wrap="square" tIns="60925">
            <a:noAutofit/>
          </a:bodyPr>
          <a:lstStyle/>
          <a:p>
            <a:pPr indent="-342900" lvl="0" marL="342900" marR="0" rtl="0" algn="l">
              <a:lnSpc>
                <a:spcPct val="100000"/>
              </a:lnSpc>
              <a:spcBef>
                <a:spcPts val="0"/>
              </a:spcBef>
              <a:spcAft>
                <a:spcPts val="0"/>
              </a:spcAft>
              <a:buClr>
                <a:srgbClr val="000000"/>
              </a:buClr>
              <a:buSzPts val="1900"/>
              <a:buFont typeface="Arial"/>
              <a:buChar char="•"/>
            </a:pPr>
            <a:r>
              <a:rPr b="0" i="0" lang="en-US" sz="2400" u="none" cap="none" strike="noStrike">
                <a:solidFill>
                  <a:srgbClr val="505151"/>
                </a:solidFill>
                <a:latin typeface="Arial"/>
                <a:ea typeface="Arial"/>
                <a:cs typeface="Arial"/>
                <a:sym typeface="Arial"/>
              </a:rPr>
              <a:t>A</a:t>
            </a:r>
            <a:r>
              <a:rPr b="1" i="0" lang="en-US" sz="2400" u="none" cap="none" strike="noStrike">
                <a:solidFill>
                  <a:srgbClr val="FCAB18"/>
                </a:solidFill>
                <a:latin typeface="Arial"/>
                <a:ea typeface="Arial"/>
                <a:cs typeface="Arial"/>
                <a:sym typeface="Arial"/>
              </a:rPr>
              <a:t> nudge </a:t>
            </a:r>
            <a:r>
              <a:rPr b="0" i="0" lang="en-US" sz="2400" u="none" cap="none" strike="noStrike">
                <a:solidFill>
                  <a:srgbClr val="505151"/>
                </a:solidFill>
                <a:latin typeface="Arial"/>
                <a:ea typeface="Arial"/>
                <a:cs typeface="Arial"/>
                <a:sym typeface="Arial"/>
              </a:rPr>
              <a:t>is a </a:t>
            </a:r>
            <a:r>
              <a:rPr b="0" i="0" lang="en-US" sz="2400" u="none" cap="none" strike="noStrike">
                <a:solidFill>
                  <a:srgbClr val="4C4E4E"/>
                </a:solidFill>
                <a:latin typeface="Arial"/>
                <a:ea typeface="Arial"/>
                <a:cs typeface="Arial"/>
                <a:sym typeface="Arial"/>
              </a:rPr>
              <a:t>nonpunitive way to promote a healthy behavior</a:t>
            </a:r>
            <a:endParaRPr b="0" i="0" sz="2400" u="none" cap="none" strike="noStrike">
              <a:solidFill>
                <a:srgbClr val="4C4E4E"/>
              </a:solidFill>
              <a:latin typeface="Arial"/>
              <a:ea typeface="Arial"/>
              <a:cs typeface="Arial"/>
              <a:sym typeface="Arial"/>
            </a:endParaRPr>
          </a:p>
          <a:p>
            <a:pPr indent="-342900" lvl="0" marL="342900" marR="0" rtl="0" algn="l">
              <a:lnSpc>
                <a:spcPct val="100000"/>
              </a:lnSpc>
              <a:spcBef>
                <a:spcPts val="700"/>
              </a:spcBef>
              <a:spcAft>
                <a:spcPts val="0"/>
              </a:spcAft>
              <a:buClr>
                <a:srgbClr val="000000"/>
              </a:buClr>
              <a:buSzPts val="1900"/>
              <a:buFont typeface="Arial"/>
              <a:buChar char="•"/>
            </a:pPr>
            <a:r>
              <a:rPr b="0" i="0" lang="en-US" sz="2400" u="none" cap="none" strike="noStrike">
                <a:solidFill>
                  <a:srgbClr val="4C4E4E"/>
                </a:solidFill>
                <a:latin typeface="Arial"/>
                <a:ea typeface="Arial"/>
                <a:cs typeface="Arial"/>
                <a:sym typeface="Arial"/>
              </a:rPr>
              <a:t>Concept from behavioral science leveraged across industries </a:t>
            </a:r>
            <a:endParaRPr b="0" i="0" sz="1900" u="none" cap="none" strike="noStrike">
              <a:solidFill>
                <a:srgbClr val="000000"/>
              </a:solidFill>
              <a:latin typeface="Arial"/>
              <a:ea typeface="Arial"/>
              <a:cs typeface="Arial"/>
              <a:sym typeface="Arial"/>
            </a:endParaRPr>
          </a:p>
          <a:p>
            <a:pPr indent="0" lvl="0" marL="0" marR="0" rtl="0" algn="l">
              <a:lnSpc>
                <a:spcPct val="100000"/>
              </a:lnSpc>
              <a:spcBef>
                <a:spcPts val="700"/>
              </a:spcBef>
              <a:spcAft>
                <a:spcPts val="0"/>
              </a:spcAft>
              <a:buClr>
                <a:srgbClr val="000000"/>
              </a:buClr>
              <a:buSzPts val="2400"/>
              <a:buFont typeface="Arial"/>
              <a:buNone/>
            </a:pPr>
            <a:r>
              <a:t/>
            </a:r>
            <a:endParaRPr b="0" i="0" sz="2400" u="none" cap="none" strike="noStrike">
              <a:solidFill>
                <a:srgbClr val="4C4E4E"/>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4C4E4E"/>
                </a:solidFill>
                <a:latin typeface="Arial"/>
                <a:ea typeface="Arial"/>
                <a:cs typeface="Arial"/>
                <a:sym typeface="Arial"/>
              </a:rPr>
              <a:t> </a:t>
            </a:r>
            <a:endParaRPr b="0" i="0" sz="19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pic>
        <p:nvPicPr>
          <p:cNvPr id="292" name="Google Shape;292;g26431fd2476_0_62"/>
          <p:cNvPicPr preferRelativeResize="0"/>
          <p:nvPr/>
        </p:nvPicPr>
        <p:blipFill rotWithShape="1">
          <a:blip r:embed="rId3">
            <a:alphaModFix/>
          </a:blip>
          <a:srcRect b="0" l="0" r="0" t="0"/>
          <a:stretch/>
        </p:blipFill>
        <p:spPr>
          <a:xfrm>
            <a:off x="7077559" y="596965"/>
            <a:ext cx="4756354" cy="6129905"/>
          </a:xfrm>
          <a:prstGeom prst="rect">
            <a:avLst/>
          </a:prstGeom>
          <a:noFill/>
          <a:ln cap="flat" cmpd="sng" w="9525">
            <a:solidFill>
              <a:schemeClr val="dk1"/>
            </a:solidFill>
            <a:prstDash val="solid"/>
            <a:round/>
            <a:headEnd len="sm" w="sm" type="none"/>
            <a:tailEnd len="sm" w="sm" type="none"/>
          </a:ln>
        </p:spPr>
      </p:pic>
      <p:sp>
        <p:nvSpPr>
          <p:cNvPr id="293" name="Google Shape;293;g26431fd2476_0_62"/>
          <p:cNvSpPr txBox="1"/>
          <p:nvPr/>
        </p:nvSpPr>
        <p:spPr>
          <a:xfrm>
            <a:off x="391184" y="1233855"/>
            <a:ext cx="4289100" cy="1569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chemeClr val="dk1"/>
                </a:solidFill>
                <a:latin typeface="Arial"/>
                <a:ea typeface="Arial"/>
                <a:cs typeface="Arial"/>
                <a:sym typeface="Arial"/>
              </a:rPr>
              <a:t>Our attendance Nudges address the </a:t>
            </a:r>
            <a:r>
              <a:rPr b="1" i="0" lang="en-US" sz="2100" u="none" cap="none" strike="noStrike">
                <a:solidFill>
                  <a:schemeClr val="accent2"/>
                </a:solidFill>
                <a:latin typeface="Arial"/>
                <a:ea typeface="Arial"/>
                <a:cs typeface="Arial"/>
                <a:sym typeface="Arial"/>
              </a:rPr>
              <a:t>three critical parent misconceptions</a:t>
            </a:r>
            <a:r>
              <a:rPr b="1" i="0" lang="en-US" sz="2100" u="none" cap="none" strike="noStrike">
                <a:solidFill>
                  <a:schemeClr val="dk1"/>
                </a:solidFill>
                <a:latin typeface="Arial"/>
                <a:ea typeface="Arial"/>
                <a:cs typeface="Arial"/>
                <a:sym typeface="Arial"/>
              </a:rPr>
              <a:t> about attendance.</a:t>
            </a:r>
            <a:endParaRPr b="0" i="0" sz="1200" u="none" cap="none" strike="noStrike">
              <a:solidFill>
                <a:srgbClr val="000000"/>
              </a:solidFill>
              <a:latin typeface="Arial"/>
              <a:ea typeface="Arial"/>
              <a:cs typeface="Arial"/>
              <a:sym typeface="Arial"/>
            </a:endParaRPr>
          </a:p>
        </p:txBody>
      </p:sp>
      <p:sp>
        <p:nvSpPr>
          <p:cNvPr id="294" name="Google Shape;294;g26431fd2476_0_62"/>
          <p:cNvSpPr txBox="1"/>
          <p:nvPr/>
        </p:nvSpPr>
        <p:spPr>
          <a:xfrm>
            <a:off x="381756" y="2710452"/>
            <a:ext cx="3742500" cy="20676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100"/>
              <a:buFont typeface="Arial"/>
              <a:buNone/>
            </a:pPr>
            <a:r>
              <a:rPr b="1" i="0" lang="en-US" sz="2100" u="none" cap="none" strike="noStrike">
                <a:solidFill>
                  <a:schemeClr val="accent2"/>
                </a:solidFill>
                <a:latin typeface="Arial"/>
                <a:ea typeface="Arial"/>
                <a:cs typeface="Arial"/>
                <a:sym typeface="Arial"/>
              </a:rPr>
              <a:t>Designed for all families and guardians:</a:t>
            </a:r>
            <a:endParaRPr b="1" i="0" sz="2100" u="none" cap="none" strike="noStrike">
              <a:solidFill>
                <a:schemeClr val="accent2"/>
              </a:solidFill>
              <a:latin typeface="Arial"/>
              <a:ea typeface="Arial"/>
              <a:cs typeface="Arial"/>
              <a:sym typeface="Arial"/>
            </a:endParaRPr>
          </a:p>
          <a:p>
            <a:pPr indent="-438150" lvl="0" marL="609600" marR="0" rtl="0" algn="l">
              <a:lnSpc>
                <a:spcPct val="100000"/>
              </a:lnSpc>
              <a:spcBef>
                <a:spcPts val="0"/>
              </a:spcBef>
              <a:spcAft>
                <a:spcPts val="0"/>
              </a:spcAft>
              <a:buClr>
                <a:schemeClr val="dk2"/>
              </a:buClr>
              <a:buSzPts val="2100"/>
              <a:buFont typeface="Arial"/>
              <a:buChar char="-"/>
            </a:pPr>
            <a:r>
              <a:rPr b="0" i="0" lang="en-US" sz="2100" u="none" cap="none" strike="noStrike">
                <a:solidFill>
                  <a:schemeClr val="dk2"/>
                </a:solidFill>
                <a:latin typeface="Arial"/>
                <a:ea typeface="Arial"/>
                <a:cs typeface="Arial"/>
                <a:sym typeface="Arial"/>
              </a:rPr>
              <a:t>5th grade reading level</a:t>
            </a:r>
            <a:endParaRPr b="0" i="0" sz="2100" u="none" cap="none" strike="noStrike">
              <a:solidFill>
                <a:schemeClr val="dk2"/>
              </a:solidFill>
              <a:latin typeface="Arial"/>
              <a:ea typeface="Arial"/>
              <a:cs typeface="Arial"/>
              <a:sym typeface="Arial"/>
            </a:endParaRPr>
          </a:p>
          <a:p>
            <a:pPr indent="-438150" lvl="0" marL="609600" marR="0" rtl="0" algn="l">
              <a:lnSpc>
                <a:spcPct val="100000"/>
              </a:lnSpc>
              <a:spcBef>
                <a:spcPts val="0"/>
              </a:spcBef>
              <a:spcAft>
                <a:spcPts val="0"/>
              </a:spcAft>
              <a:buClr>
                <a:schemeClr val="dk2"/>
              </a:buClr>
              <a:buSzPts val="2100"/>
              <a:buFont typeface="Arial"/>
              <a:buChar char="-"/>
            </a:pPr>
            <a:r>
              <a:rPr b="0" i="0" lang="en-US" sz="2100" u="none" cap="none" strike="noStrike">
                <a:solidFill>
                  <a:schemeClr val="dk2"/>
                </a:solidFill>
                <a:latin typeface="Arial"/>
                <a:ea typeface="Arial"/>
                <a:cs typeface="Arial"/>
                <a:sym typeface="Arial"/>
              </a:rPr>
              <a:t>English &amp; Spanish</a:t>
            </a:r>
            <a:endParaRPr b="0" i="0" sz="2100" u="none" cap="none" strike="noStrike">
              <a:solidFill>
                <a:schemeClr val="dk2"/>
              </a:solidFill>
              <a:latin typeface="Arial"/>
              <a:ea typeface="Arial"/>
              <a:cs typeface="Arial"/>
              <a:sym typeface="Arial"/>
            </a:endParaRPr>
          </a:p>
          <a:p>
            <a:pPr indent="-438150" lvl="0" marL="609600" marR="0" rtl="0" algn="l">
              <a:lnSpc>
                <a:spcPct val="100000"/>
              </a:lnSpc>
              <a:spcBef>
                <a:spcPts val="0"/>
              </a:spcBef>
              <a:spcAft>
                <a:spcPts val="0"/>
              </a:spcAft>
              <a:buClr>
                <a:schemeClr val="dk2"/>
              </a:buClr>
              <a:buSzPts val="2100"/>
              <a:buFont typeface="Arial"/>
              <a:buChar char="-"/>
            </a:pPr>
            <a:r>
              <a:rPr b="0" i="0" lang="en-US" sz="2100" u="none" cap="none" strike="noStrike">
                <a:solidFill>
                  <a:schemeClr val="dk2"/>
                </a:solidFill>
                <a:latin typeface="Arial"/>
                <a:ea typeface="Arial"/>
                <a:cs typeface="Arial"/>
                <a:sym typeface="Arial"/>
              </a:rPr>
              <a:t>Simple graph</a:t>
            </a:r>
            <a:endParaRPr b="0" i="0" sz="2100" u="none" cap="none" strike="noStrike">
              <a:solidFill>
                <a:schemeClr val="dk2"/>
              </a:solidFill>
              <a:latin typeface="Arial"/>
              <a:ea typeface="Arial"/>
              <a:cs typeface="Arial"/>
              <a:sym typeface="Arial"/>
            </a:endParaRPr>
          </a:p>
        </p:txBody>
      </p:sp>
      <p:sp>
        <p:nvSpPr>
          <p:cNvPr id="295" name="Google Shape;295;g26431fd2476_0_62"/>
          <p:cNvSpPr txBox="1"/>
          <p:nvPr/>
        </p:nvSpPr>
        <p:spPr>
          <a:xfrm>
            <a:off x="8134135" y="46467"/>
            <a:ext cx="2643300" cy="831000"/>
          </a:xfrm>
          <a:prstGeom prst="rect">
            <a:avLst/>
          </a:prstGeom>
          <a:solidFill>
            <a:schemeClr val="accent2"/>
          </a:solid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chemeClr val="lt1"/>
                </a:solidFill>
                <a:latin typeface="Arial"/>
                <a:ea typeface="Arial"/>
                <a:cs typeface="Arial"/>
                <a:sym typeface="Arial"/>
              </a:rPr>
              <a:t>Standard Mail Nudge</a:t>
            </a:r>
            <a:endParaRPr b="1" i="0" sz="1900" u="none" cap="none" strike="noStrike">
              <a:solidFill>
                <a:schemeClr val="lt1"/>
              </a:solidFill>
              <a:latin typeface="Arial"/>
              <a:ea typeface="Arial"/>
              <a:cs typeface="Arial"/>
              <a:sym typeface="Arial"/>
            </a:endParaRPr>
          </a:p>
        </p:txBody>
      </p:sp>
      <p:grpSp>
        <p:nvGrpSpPr>
          <p:cNvPr id="296" name="Google Shape;296;g26431fd2476_0_62"/>
          <p:cNvGrpSpPr/>
          <p:nvPr/>
        </p:nvGrpSpPr>
        <p:grpSpPr>
          <a:xfrm>
            <a:off x="5102182" y="925327"/>
            <a:ext cx="6825710" cy="1109315"/>
            <a:chOff x="3874620" y="643842"/>
            <a:chExt cx="5603571" cy="675300"/>
          </a:xfrm>
        </p:grpSpPr>
        <p:sp>
          <p:nvSpPr>
            <p:cNvPr id="297" name="Google Shape;297;g26431fd2476_0_62"/>
            <p:cNvSpPr txBox="1"/>
            <p:nvPr/>
          </p:nvSpPr>
          <p:spPr>
            <a:xfrm>
              <a:off x="3874620" y="643842"/>
              <a:ext cx="1604100" cy="675300"/>
            </a:xfrm>
            <a:prstGeom prst="rect">
              <a:avLst/>
            </a:prstGeom>
            <a:solidFill>
              <a:schemeClr val="accent5"/>
            </a:solidFill>
            <a:ln>
              <a:noFill/>
            </a:ln>
            <a:effectLst>
              <a:outerShdw blurRad="57150" rotWithShape="0" algn="bl" dir="5400000" dist="19050">
                <a:schemeClr val="accent6">
                  <a:alpha val="49019"/>
                </a:scheme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chemeClr val="dk2"/>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chemeClr val="dk2"/>
                  </a:solidFill>
                  <a:latin typeface="Arial"/>
                  <a:ea typeface="Arial"/>
                  <a:cs typeface="Arial"/>
                  <a:sym typeface="Arial"/>
                </a:rPr>
                <a:t>Misconception #1:</a:t>
              </a:r>
              <a:r>
                <a:rPr b="0" i="0" lang="en-US" sz="1100" u="none" cap="none" strike="noStrike">
                  <a:solidFill>
                    <a:schemeClr val="dk2"/>
                  </a:solidFill>
                  <a:latin typeface="Arial"/>
                  <a:ea typeface="Arial"/>
                  <a:cs typeface="Arial"/>
                  <a:sym typeface="Arial"/>
                </a:rPr>
                <a:t> </a:t>
              </a:r>
              <a:r>
                <a:rPr b="0" i="0" lang="en-US" sz="1300" u="none" cap="none" strike="noStrike">
                  <a:solidFill>
                    <a:schemeClr val="dk2"/>
                  </a:solidFill>
                  <a:latin typeface="Arial"/>
                  <a:ea typeface="Arial"/>
                  <a:cs typeface="Arial"/>
                  <a:sym typeface="Arial"/>
                </a:rPr>
                <a:t>Families underestimate their students’ total absences by 50%</a:t>
              </a:r>
              <a:endParaRPr b="0" i="0" sz="1300" u="none" cap="none" strike="noStrike">
                <a:solidFill>
                  <a:schemeClr val="dk2"/>
                </a:solidFill>
                <a:latin typeface="Arial"/>
                <a:ea typeface="Arial"/>
                <a:cs typeface="Arial"/>
                <a:sym typeface="Arial"/>
              </a:endParaRPr>
            </a:p>
          </p:txBody>
        </p:sp>
        <p:sp>
          <p:nvSpPr>
            <p:cNvPr id="298" name="Google Shape;298;g26431fd2476_0_62"/>
            <p:cNvSpPr/>
            <p:nvPr/>
          </p:nvSpPr>
          <p:spPr>
            <a:xfrm>
              <a:off x="5428491" y="643842"/>
              <a:ext cx="4049700" cy="675300"/>
            </a:xfrm>
            <a:prstGeom prst="frame">
              <a:avLst>
                <a:gd fmla="val 5623" name="adj1"/>
              </a:avLst>
            </a:prstGeom>
            <a:solidFill>
              <a:schemeClr val="accent5"/>
            </a:solidFill>
            <a:ln>
              <a:noFill/>
            </a:ln>
            <a:effectLst>
              <a:outerShdw blurRad="57150" rotWithShape="0" algn="bl" dir="5400000" dist="19050">
                <a:schemeClr val="accent6">
                  <a:alpha val="49019"/>
                </a:scheme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Calibri"/>
                <a:ea typeface="Calibri"/>
                <a:cs typeface="Calibri"/>
                <a:sym typeface="Calibri"/>
              </a:endParaRPr>
            </a:p>
          </p:txBody>
        </p:sp>
      </p:grpSp>
      <p:grpSp>
        <p:nvGrpSpPr>
          <p:cNvPr id="299" name="Google Shape;299;g26431fd2476_0_62"/>
          <p:cNvGrpSpPr/>
          <p:nvPr/>
        </p:nvGrpSpPr>
        <p:grpSpPr>
          <a:xfrm>
            <a:off x="5114409" y="2354560"/>
            <a:ext cx="6813857" cy="1426883"/>
            <a:chOff x="3985416" y="1798830"/>
            <a:chExt cx="4269334" cy="796207"/>
          </a:xfrm>
        </p:grpSpPr>
        <p:sp>
          <p:nvSpPr>
            <p:cNvPr id="300" name="Google Shape;300;g26431fd2476_0_62"/>
            <p:cNvSpPr txBox="1"/>
            <p:nvPr/>
          </p:nvSpPr>
          <p:spPr>
            <a:xfrm>
              <a:off x="3985416" y="1798830"/>
              <a:ext cx="1224300" cy="796200"/>
            </a:xfrm>
            <a:prstGeom prst="rect">
              <a:avLst/>
            </a:prstGeom>
            <a:solidFill>
              <a:schemeClr val="accent5"/>
            </a:solidFill>
            <a:ln>
              <a:noFill/>
            </a:ln>
            <a:effectLst>
              <a:outerShdw blurRad="57150" rotWithShape="0" algn="bl" dir="5400000" dist="19050">
                <a:srgbClr val="000000">
                  <a:alpha val="49019"/>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chemeClr val="accent6"/>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chemeClr val="accent6"/>
                  </a:solidFill>
                  <a:latin typeface="Arial"/>
                  <a:ea typeface="Arial"/>
                  <a:cs typeface="Arial"/>
                  <a:sym typeface="Arial"/>
                </a:rPr>
                <a:t>Misconception #2:</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US" sz="1300" u="none" cap="none" strike="noStrike">
                  <a:solidFill>
                    <a:schemeClr val="accent6"/>
                  </a:solidFill>
                  <a:latin typeface="Arial"/>
                  <a:ea typeface="Arial"/>
                  <a:cs typeface="Arial"/>
                  <a:sym typeface="Arial"/>
                </a:rPr>
                <a:t>Families underestimate the link between attendance and academic progress.</a:t>
              </a:r>
              <a:endParaRPr b="0" i="0" sz="1300" u="none" cap="none" strike="noStrike">
                <a:solidFill>
                  <a:srgbClr val="000000"/>
                </a:solidFill>
                <a:latin typeface="Arial"/>
                <a:ea typeface="Arial"/>
                <a:cs typeface="Arial"/>
                <a:sym typeface="Arial"/>
              </a:endParaRPr>
            </a:p>
          </p:txBody>
        </p:sp>
        <p:sp>
          <p:nvSpPr>
            <p:cNvPr id="301" name="Google Shape;301;g26431fd2476_0_62"/>
            <p:cNvSpPr/>
            <p:nvPr/>
          </p:nvSpPr>
          <p:spPr>
            <a:xfrm>
              <a:off x="5163850" y="1798837"/>
              <a:ext cx="3090900" cy="796200"/>
            </a:xfrm>
            <a:prstGeom prst="frame">
              <a:avLst>
                <a:gd fmla="val 5623" name="adj1"/>
              </a:avLst>
            </a:prstGeom>
            <a:solidFill>
              <a:schemeClr val="accent5"/>
            </a:solidFill>
            <a:ln>
              <a:noFill/>
            </a:ln>
            <a:effectLst>
              <a:outerShdw blurRad="57150" rotWithShape="0" algn="bl" dir="5400000" dist="19050">
                <a:srgbClr val="000000">
                  <a:alpha val="49019"/>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Calibri"/>
                <a:ea typeface="Calibri"/>
                <a:cs typeface="Calibri"/>
                <a:sym typeface="Calibri"/>
              </a:endParaRPr>
            </a:p>
          </p:txBody>
        </p:sp>
      </p:grpSp>
      <p:grpSp>
        <p:nvGrpSpPr>
          <p:cNvPr id="302" name="Google Shape;302;g26431fd2476_0_62"/>
          <p:cNvGrpSpPr/>
          <p:nvPr/>
        </p:nvGrpSpPr>
        <p:grpSpPr>
          <a:xfrm>
            <a:off x="5114320" y="4701184"/>
            <a:ext cx="6780624" cy="1632498"/>
            <a:chOff x="4030622" y="3238135"/>
            <a:chExt cx="4355768" cy="917701"/>
          </a:xfrm>
        </p:grpSpPr>
        <p:sp>
          <p:nvSpPr>
            <p:cNvPr id="303" name="Google Shape;303;g26431fd2476_0_62"/>
            <p:cNvSpPr txBox="1"/>
            <p:nvPr/>
          </p:nvSpPr>
          <p:spPr>
            <a:xfrm>
              <a:off x="4030622" y="3238136"/>
              <a:ext cx="1230000" cy="917700"/>
            </a:xfrm>
            <a:prstGeom prst="rect">
              <a:avLst/>
            </a:prstGeom>
            <a:solidFill>
              <a:schemeClr val="accent5"/>
            </a:solidFill>
            <a:ln>
              <a:noFill/>
            </a:ln>
            <a:effectLst>
              <a:outerShdw blurRad="57150" rotWithShape="0" algn="bl" dir="5400000" dist="19050">
                <a:srgbClr val="000000">
                  <a:alpha val="49019"/>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chemeClr val="dk2"/>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chemeClr val="dk2"/>
                  </a:solidFill>
                  <a:latin typeface="Arial"/>
                  <a:ea typeface="Arial"/>
                  <a:cs typeface="Arial"/>
                  <a:sym typeface="Arial"/>
                </a:rPr>
                <a:t>Misconception #3:</a:t>
              </a:r>
              <a:endParaRPr b="0" i="0" sz="15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US" sz="1300" u="none" cap="none" strike="noStrike">
                  <a:solidFill>
                    <a:schemeClr val="dk2"/>
                  </a:solidFill>
                  <a:latin typeface="Arial"/>
                  <a:ea typeface="Arial"/>
                  <a:cs typeface="Arial"/>
                  <a:sym typeface="Arial"/>
                </a:rPr>
                <a:t>Families believe that their students’ attendance is average or better than average</a:t>
              </a:r>
              <a:r>
                <a:rPr b="0" i="0" lang="en-US" sz="1100" u="none" cap="none" strike="noStrike">
                  <a:solidFill>
                    <a:schemeClr val="dk2"/>
                  </a:solidFill>
                  <a:latin typeface="Arial"/>
                  <a:ea typeface="Arial"/>
                  <a:cs typeface="Arial"/>
                  <a:sym typeface="Arial"/>
                </a:rPr>
                <a:t>.</a:t>
              </a:r>
              <a:endParaRPr b="0" i="0" sz="1500" u="none" cap="none" strike="noStrike">
                <a:solidFill>
                  <a:schemeClr val="dk2"/>
                </a:solidFill>
                <a:latin typeface="Arial"/>
                <a:ea typeface="Arial"/>
                <a:cs typeface="Arial"/>
                <a:sym typeface="Arial"/>
              </a:endParaRPr>
            </a:p>
          </p:txBody>
        </p:sp>
        <p:sp>
          <p:nvSpPr>
            <p:cNvPr id="304" name="Google Shape;304;g26431fd2476_0_62"/>
            <p:cNvSpPr/>
            <p:nvPr/>
          </p:nvSpPr>
          <p:spPr>
            <a:xfrm>
              <a:off x="5238790" y="3238135"/>
              <a:ext cx="3147600" cy="917700"/>
            </a:xfrm>
            <a:prstGeom prst="frame">
              <a:avLst>
                <a:gd fmla="val 5218" name="adj1"/>
              </a:avLst>
            </a:prstGeom>
            <a:solidFill>
              <a:schemeClr val="accent5"/>
            </a:solidFill>
            <a:ln>
              <a:noFill/>
            </a:ln>
            <a:effectLst>
              <a:outerShdw blurRad="57150" rotWithShape="0" algn="bl" dir="5400000" dist="19050">
                <a:srgbClr val="000000">
                  <a:alpha val="49019"/>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Calibri"/>
                <a:ea typeface="Calibri"/>
                <a:cs typeface="Calibri"/>
                <a:sym typeface="Calibri"/>
              </a:endParaRPr>
            </a:p>
          </p:txBody>
        </p:sp>
      </p:grpSp>
      <p:sp>
        <p:nvSpPr>
          <p:cNvPr id="305" name="Google Shape;305;g26431fd2476_0_62"/>
          <p:cNvSpPr txBox="1"/>
          <p:nvPr/>
        </p:nvSpPr>
        <p:spPr>
          <a:xfrm>
            <a:off x="297397" y="4611533"/>
            <a:ext cx="4107300" cy="20676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100"/>
              <a:buFont typeface="Arial"/>
              <a:buNone/>
            </a:pPr>
            <a:r>
              <a:rPr b="1" i="0" lang="en-US" sz="2100" u="none" cap="none" strike="noStrike">
                <a:solidFill>
                  <a:schemeClr val="dk1"/>
                </a:solidFill>
                <a:latin typeface="Arial"/>
                <a:ea typeface="Arial"/>
                <a:cs typeface="Arial"/>
                <a:sym typeface="Arial"/>
              </a:rPr>
              <a:t>Nudges include both excused and unexcused absences because</a:t>
            </a:r>
            <a:r>
              <a:rPr b="1" i="0" lang="en-US" sz="2100" u="none" cap="none" strike="noStrike">
                <a:solidFill>
                  <a:schemeClr val="accent1"/>
                </a:solidFill>
                <a:latin typeface="Arial"/>
                <a:ea typeface="Arial"/>
                <a:cs typeface="Arial"/>
                <a:sym typeface="Arial"/>
              </a:rPr>
              <a:t> </a:t>
            </a:r>
            <a:r>
              <a:rPr b="1" i="0" lang="en-US" sz="2100" u="none" cap="none" strike="noStrike">
                <a:solidFill>
                  <a:schemeClr val="accent2"/>
                </a:solidFill>
                <a:latin typeface="Arial"/>
                <a:ea typeface="Arial"/>
                <a:cs typeface="Arial"/>
                <a:sym typeface="Arial"/>
              </a:rPr>
              <a:t>all absences result in loss of instructional time. </a:t>
            </a:r>
            <a:endParaRPr b="0" i="0" sz="2100" u="none" cap="none" strike="noStrike">
              <a:solidFill>
                <a:schemeClr val="accent2"/>
              </a:solidFill>
              <a:latin typeface="Arial"/>
              <a:ea typeface="Arial"/>
              <a:cs typeface="Arial"/>
              <a:sym typeface="Arial"/>
            </a:endParaRPr>
          </a:p>
        </p:txBody>
      </p:sp>
      <p:sp>
        <p:nvSpPr>
          <p:cNvPr id="306" name="Google Shape;306;g26431fd2476_0_62"/>
          <p:cNvSpPr txBox="1"/>
          <p:nvPr/>
        </p:nvSpPr>
        <p:spPr>
          <a:xfrm>
            <a:off x="265529" y="180350"/>
            <a:ext cx="7568100" cy="763500"/>
          </a:xfrm>
          <a:prstGeom prst="rect">
            <a:avLst/>
          </a:prstGeom>
          <a:noFill/>
          <a:ln>
            <a:noFill/>
          </a:ln>
        </p:spPr>
        <p:txBody>
          <a:bodyPr anchorCtr="0" anchor="b" bIns="121900" lIns="121900" spcFirstLastPara="1" rIns="121900" wrap="square" tIns="121900">
            <a:normAutofit lnSpcReduction="20000"/>
          </a:bodyPr>
          <a:lstStyle/>
          <a:p>
            <a:pPr indent="0" lvl="0" marL="0" marR="0" rtl="0" algn="l">
              <a:lnSpc>
                <a:spcPct val="100000"/>
              </a:lnSpc>
              <a:spcBef>
                <a:spcPts val="0"/>
              </a:spcBef>
              <a:spcAft>
                <a:spcPts val="0"/>
              </a:spcAft>
              <a:buClr>
                <a:schemeClr val="dk1"/>
              </a:buClr>
              <a:buSzPts val="5300"/>
              <a:buFont typeface="Arial"/>
              <a:buNone/>
            </a:pPr>
            <a:r>
              <a:rPr b="0" i="0" lang="en-US" sz="4000" u="none" cap="none" strike="noStrike">
                <a:solidFill>
                  <a:srgbClr val="505050"/>
                </a:solidFill>
                <a:latin typeface="Arial"/>
                <a:ea typeface="Arial"/>
                <a:cs typeface="Arial"/>
                <a:sym typeface="Arial"/>
              </a:rPr>
              <a:t>Mail Nudge </a:t>
            </a:r>
            <a:endParaRPr b="0" i="0" sz="1900" u="none" cap="none" strike="noStrike">
              <a:solidFill>
                <a:srgbClr val="000000"/>
              </a:solidFill>
              <a:latin typeface="Arial"/>
              <a:ea typeface="Arial"/>
              <a:cs typeface="Arial"/>
              <a:sym typeface="Arial"/>
            </a:endParaRPr>
          </a:p>
        </p:txBody>
      </p:sp>
      <p:pic>
        <p:nvPicPr>
          <p:cNvPr descr="Icon&#10;&#10;Description automatically generated" id="307" name="Google Shape;307;g26431fd2476_0_62"/>
          <p:cNvPicPr preferRelativeResize="0"/>
          <p:nvPr/>
        </p:nvPicPr>
        <p:blipFill rotWithShape="1">
          <a:blip r:embed="rId4">
            <a:alphaModFix/>
          </a:blip>
          <a:srcRect b="0" l="0" r="0" t="0"/>
          <a:stretch/>
        </p:blipFill>
        <p:spPr>
          <a:xfrm>
            <a:off x="3663120" y="205547"/>
            <a:ext cx="805060" cy="7634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pic>
        <p:nvPicPr>
          <p:cNvPr descr="A picture containing text&#10;&#10;Description automatically generated" id="313" name="Google Shape;313;g26431fd2476_0_81"/>
          <p:cNvPicPr preferRelativeResize="0"/>
          <p:nvPr/>
        </p:nvPicPr>
        <p:blipFill rotWithShape="1">
          <a:blip r:embed="rId3">
            <a:alphaModFix/>
          </a:blip>
          <a:srcRect b="0" l="0" r="0" t="0"/>
          <a:stretch/>
        </p:blipFill>
        <p:spPr>
          <a:xfrm rot="1262641">
            <a:off x="5921292" y="719366"/>
            <a:ext cx="4460082" cy="5249173"/>
          </a:xfrm>
          <a:prstGeom prst="rect">
            <a:avLst/>
          </a:prstGeom>
          <a:noFill/>
          <a:ln>
            <a:noFill/>
          </a:ln>
        </p:spPr>
      </p:pic>
      <p:pic>
        <p:nvPicPr>
          <p:cNvPr id="314" name="Google Shape;314;g26431fd2476_0_81"/>
          <p:cNvPicPr preferRelativeResize="0"/>
          <p:nvPr/>
        </p:nvPicPr>
        <p:blipFill rotWithShape="1">
          <a:blip r:embed="rId4">
            <a:alphaModFix/>
          </a:blip>
          <a:srcRect b="0" l="0" r="0" t="0"/>
          <a:stretch/>
        </p:blipFill>
        <p:spPr>
          <a:xfrm>
            <a:off x="3984243" y="1729981"/>
            <a:ext cx="3813016" cy="4847073"/>
          </a:xfrm>
          <a:prstGeom prst="rect">
            <a:avLst/>
          </a:prstGeom>
          <a:noFill/>
          <a:ln cap="flat" cmpd="sng" w="9525">
            <a:solidFill>
              <a:schemeClr val="dk1"/>
            </a:solidFill>
            <a:prstDash val="solid"/>
            <a:round/>
            <a:headEnd len="sm" w="sm" type="none"/>
            <a:tailEnd len="sm" w="sm" type="none"/>
          </a:ln>
        </p:spPr>
      </p:pic>
      <p:sp>
        <p:nvSpPr>
          <p:cNvPr id="315" name="Google Shape;315;g26431fd2476_0_81"/>
          <p:cNvSpPr txBox="1"/>
          <p:nvPr/>
        </p:nvSpPr>
        <p:spPr>
          <a:xfrm>
            <a:off x="5479201" y="364875"/>
            <a:ext cx="6712800" cy="878100"/>
          </a:xfrm>
          <a:prstGeom prst="rect">
            <a:avLst/>
          </a:prstGeom>
          <a:noFill/>
          <a:ln>
            <a:noFill/>
          </a:ln>
        </p:spPr>
        <p:txBody>
          <a:bodyPr anchorCtr="0" anchor="ctr" bIns="45700" lIns="91425" spcFirstLastPara="1" rIns="91425" wrap="square" tIns="45700">
            <a:normAutofit lnSpcReduction="10000"/>
          </a:bodyPr>
          <a:lstStyle/>
          <a:p>
            <a:pPr indent="0" lvl="0" marL="0" marR="0" rtl="0" algn="l">
              <a:lnSpc>
                <a:spcPct val="90000"/>
              </a:lnSpc>
              <a:spcBef>
                <a:spcPts val="0"/>
              </a:spcBef>
              <a:spcAft>
                <a:spcPts val="0"/>
              </a:spcAft>
              <a:buClr>
                <a:srgbClr val="000000"/>
              </a:buClr>
              <a:buSzPts val="3200"/>
              <a:buFont typeface="Arial"/>
              <a:buNone/>
            </a:pPr>
            <a:r>
              <a:rPr b="0" i="0" lang="en-US" sz="3200" u="none" cap="none" strike="noStrike">
                <a:solidFill>
                  <a:schemeClr val="accent2"/>
                </a:solidFill>
                <a:latin typeface="Arial"/>
                <a:ea typeface="Arial"/>
                <a:cs typeface="Arial"/>
                <a:sym typeface="Arial"/>
              </a:rPr>
              <a:t>Mail nudges sent to families 6x annually</a:t>
            </a:r>
            <a:endParaRPr b="0" i="0" sz="3200" u="none" cap="none" strike="noStrike">
              <a:solidFill>
                <a:schemeClr val="accent2"/>
              </a:solidFill>
              <a:latin typeface="Arial"/>
              <a:ea typeface="Arial"/>
              <a:cs typeface="Arial"/>
              <a:sym typeface="Arial"/>
            </a:endParaRPr>
          </a:p>
        </p:txBody>
      </p:sp>
      <p:sp>
        <p:nvSpPr>
          <p:cNvPr id="316" name="Google Shape;316;g26431fd2476_0_81"/>
          <p:cNvSpPr txBox="1"/>
          <p:nvPr/>
        </p:nvSpPr>
        <p:spPr>
          <a:xfrm>
            <a:off x="7719999" y="2131909"/>
            <a:ext cx="4047300" cy="3447900"/>
          </a:xfrm>
          <a:prstGeom prst="rect">
            <a:avLst/>
          </a:prstGeom>
          <a:solidFill>
            <a:srgbClr val="FFFFFF">
              <a:alpha val="43529"/>
            </a:srgbClr>
          </a:solidFill>
          <a:ln>
            <a:noFill/>
          </a:ln>
        </p:spPr>
        <p:txBody>
          <a:bodyPr anchorCtr="0" anchor="t" bIns="121900" lIns="121900" spcFirstLastPara="1" rIns="121900" wrap="square" tIns="121900">
            <a:spAutoFit/>
          </a:bodyPr>
          <a:lstStyle/>
          <a:p>
            <a:pPr indent="-406400" lvl="0" marL="60960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Designed for accessibility, written at 5th grade reading level</a:t>
            </a:r>
            <a:endParaRPr b="0" i="0" sz="1600" u="none" cap="none" strike="noStrike">
              <a:solidFill>
                <a:srgbClr val="000000"/>
              </a:solidFill>
              <a:latin typeface="Arial"/>
              <a:ea typeface="Arial"/>
              <a:cs typeface="Arial"/>
              <a:sym typeface="Arial"/>
            </a:endParaRPr>
          </a:p>
          <a:p>
            <a:pPr indent="-406400" lvl="0" marL="60960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Multi-lingual</a:t>
            </a:r>
            <a:endParaRPr b="0" i="0" sz="1600" u="none" cap="none" strike="noStrike">
              <a:solidFill>
                <a:srgbClr val="000000"/>
              </a:solidFill>
              <a:latin typeface="Arial"/>
              <a:ea typeface="Arial"/>
              <a:cs typeface="Arial"/>
              <a:sym typeface="Arial"/>
            </a:endParaRPr>
          </a:p>
          <a:p>
            <a:pPr indent="-406400" lvl="0" marL="60960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Address common misconceptions about attendance</a:t>
            </a:r>
            <a:endParaRPr b="0" i="0" sz="1600" u="none" cap="none" strike="noStrike">
              <a:solidFill>
                <a:srgbClr val="000000"/>
              </a:solidFill>
              <a:latin typeface="Arial"/>
              <a:ea typeface="Arial"/>
              <a:cs typeface="Arial"/>
              <a:sym typeface="Arial"/>
            </a:endParaRPr>
          </a:p>
          <a:p>
            <a:pPr indent="-406400" lvl="0" marL="60960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Approach parents as partners, rather than using punitive or legal language</a:t>
            </a:r>
            <a:endParaRPr b="0" i="0" sz="1600" u="none" cap="none" strike="noStrike">
              <a:solidFill>
                <a:srgbClr val="000000"/>
              </a:solidFill>
              <a:latin typeface="Arial"/>
              <a:ea typeface="Arial"/>
              <a:cs typeface="Arial"/>
              <a:sym typeface="Arial"/>
            </a:endParaRPr>
          </a:p>
          <a:p>
            <a:pPr indent="-406400" lvl="0" marL="60960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Employ the science of behavior change</a:t>
            </a:r>
            <a:endParaRPr b="0" i="0" sz="1900" u="none" cap="none" strike="noStrike">
              <a:solidFill>
                <a:srgbClr val="000000"/>
              </a:solidFill>
              <a:latin typeface="Arial"/>
              <a:ea typeface="Arial"/>
              <a:cs typeface="Arial"/>
              <a:sym typeface="Arial"/>
            </a:endParaRPr>
          </a:p>
          <a:p>
            <a:pPr indent="-406400" lvl="0" marL="60960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Provide resources to families</a:t>
            </a:r>
            <a:endParaRPr b="0" i="0" sz="1600" u="none" cap="none" strike="noStrike">
              <a:solidFill>
                <a:srgbClr val="000000"/>
              </a:solidFill>
              <a:latin typeface="Arial"/>
              <a:ea typeface="Arial"/>
              <a:cs typeface="Arial"/>
              <a:sym typeface="Arial"/>
            </a:endParaRPr>
          </a:p>
          <a:p>
            <a:pPr indent="-406400" lvl="0" marL="60960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Over 50% families report keeping nudges in their home</a:t>
            </a:r>
            <a:endParaRPr b="0" i="0" sz="1600" u="none" cap="none" strike="noStrike">
              <a:solidFill>
                <a:srgbClr val="000000"/>
              </a:solidFill>
              <a:latin typeface="Arial"/>
              <a:ea typeface="Arial"/>
              <a:cs typeface="Arial"/>
              <a:sym typeface="Arial"/>
            </a:endParaRPr>
          </a:p>
        </p:txBody>
      </p:sp>
      <p:pic>
        <p:nvPicPr>
          <p:cNvPr descr="Icon&#10;&#10;Description automatically generated" id="317" name="Google Shape;317;g26431fd2476_0_81"/>
          <p:cNvPicPr preferRelativeResize="0"/>
          <p:nvPr/>
        </p:nvPicPr>
        <p:blipFill rotWithShape="1">
          <a:blip r:embed="rId5">
            <a:alphaModFix/>
          </a:blip>
          <a:srcRect b="0" l="0" r="0" t="0"/>
          <a:stretch/>
        </p:blipFill>
        <p:spPr>
          <a:xfrm>
            <a:off x="3246457" y="189172"/>
            <a:ext cx="805060" cy="763499"/>
          </a:xfrm>
          <a:prstGeom prst="rect">
            <a:avLst/>
          </a:prstGeom>
          <a:noFill/>
          <a:ln>
            <a:noFill/>
          </a:ln>
        </p:spPr>
      </p:pic>
      <p:sp>
        <p:nvSpPr>
          <p:cNvPr id="318" name="Google Shape;318;g26431fd2476_0_81"/>
          <p:cNvSpPr txBox="1"/>
          <p:nvPr/>
        </p:nvSpPr>
        <p:spPr>
          <a:xfrm>
            <a:off x="297400" y="79525"/>
            <a:ext cx="3488400" cy="982800"/>
          </a:xfrm>
          <a:prstGeom prst="rect">
            <a:avLst/>
          </a:prstGeom>
          <a:noFill/>
          <a:ln>
            <a:noFill/>
          </a:ln>
        </p:spPr>
        <p:txBody>
          <a:bodyPr anchorCtr="0" anchor="b" bIns="121900" lIns="121900" spcFirstLastPara="1" rIns="121900" wrap="square" tIns="121900">
            <a:normAutofit/>
          </a:bodyPr>
          <a:lstStyle/>
          <a:p>
            <a:pPr indent="0" lvl="0" marL="0" marR="0" rtl="0" algn="l">
              <a:lnSpc>
                <a:spcPct val="100000"/>
              </a:lnSpc>
              <a:spcBef>
                <a:spcPts val="0"/>
              </a:spcBef>
              <a:spcAft>
                <a:spcPts val="0"/>
              </a:spcAft>
              <a:buClr>
                <a:schemeClr val="dk1"/>
              </a:buClr>
              <a:buSzPts val="5300"/>
              <a:buFont typeface="Arial"/>
              <a:buNone/>
            </a:pPr>
            <a:r>
              <a:rPr b="0" i="0" lang="en-US" sz="4000" u="none" cap="none" strike="noStrike">
                <a:solidFill>
                  <a:srgbClr val="505050"/>
                </a:solidFill>
                <a:latin typeface="Arial"/>
                <a:ea typeface="Arial"/>
                <a:cs typeface="Arial"/>
                <a:sym typeface="Arial"/>
              </a:rPr>
              <a:t>Mail Nudge </a:t>
            </a:r>
            <a:endParaRPr b="0" i="0" sz="1900" u="none" cap="none" strike="noStrike">
              <a:solidFill>
                <a:srgbClr val="000000"/>
              </a:solidFill>
              <a:latin typeface="Arial"/>
              <a:ea typeface="Arial"/>
              <a:cs typeface="Arial"/>
              <a:sym typeface="Arial"/>
            </a:endParaRPr>
          </a:p>
        </p:txBody>
      </p:sp>
      <p:pic>
        <p:nvPicPr>
          <p:cNvPr id="319" name="Google Shape;319;g26431fd2476_0_81"/>
          <p:cNvPicPr preferRelativeResize="0"/>
          <p:nvPr/>
        </p:nvPicPr>
        <p:blipFill rotWithShape="1">
          <a:blip r:embed="rId6">
            <a:alphaModFix/>
          </a:blip>
          <a:srcRect b="0" l="0" r="0" t="0"/>
          <a:stretch/>
        </p:blipFill>
        <p:spPr>
          <a:xfrm>
            <a:off x="424875" y="1342627"/>
            <a:ext cx="3626661" cy="4647529"/>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EveryDay Labs Branding ">
      <a:dk1>
        <a:srgbClr val="505050"/>
      </a:dk1>
      <a:lt1>
        <a:srgbClr val="FFFFFF"/>
      </a:lt1>
      <a:dk2>
        <a:srgbClr val="595959"/>
      </a:dk2>
      <a:lt2>
        <a:srgbClr val="EEEEEE"/>
      </a:lt2>
      <a:accent1>
        <a:srgbClr val="FFAC00"/>
      </a:accent1>
      <a:accent2>
        <a:srgbClr val="00A5C6"/>
      </a:accent2>
      <a:accent3>
        <a:srgbClr val="EB4B81"/>
      </a:accent3>
      <a:accent4>
        <a:srgbClr val="00A95C"/>
      </a:accent4>
      <a:accent5>
        <a:srgbClr val="E6E6E6"/>
      </a:accent5>
      <a:accent6>
        <a:srgbClr val="505050"/>
      </a:accent6>
      <a:hlink>
        <a:srgbClr val="EB4B81"/>
      </a:hlink>
      <a:folHlink>
        <a:srgbClr val="00A3C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EveryDay Labs Branding ">
      <a:dk1>
        <a:srgbClr val="505050"/>
      </a:dk1>
      <a:lt1>
        <a:srgbClr val="FFFFFF"/>
      </a:lt1>
      <a:dk2>
        <a:srgbClr val="595959"/>
      </a:dk2>
      <a:lt2>
        <a:srgbClr val="EEEEEE"/>
      </a:lt2>
      <a:accent1>
        <a:srgbClr val="FFAC00"/>
      </a:accent1>
      <a:accent2>
        <a:srgbClr val="00A2C6"/>
      </a:accent2>
      <a:accent3>
        <a:srgbClr val="EB4B81"/>
      </a:accent3>
      <a:accent4>
        <a:srgbClr val="00A95C"/>
      </a:accent4>
      <a:accent5>
        <a:srgbClr val="E6E6E6"/>
      </a:accent5>
      <a:accent6>
        <a:srgbClr val="505050"/>
      </a:accent6>
      <a:hlink>
        <a:srgbClr val="EB4B81"/>
      </a:hlink>
      <a:folHlink>
        <a:srgbClr val="00A3C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2022-06-15T13:51:39Z</dcterms:created>
  <dc:creator>Steve Masnjak</dc:creator>
</cp:coreProperties>
</file>