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 id="2147483678" r:id="rId3"/>
  </p:sldMasterIdLst>
  <p:notesMasterIdLst>
    <p:notesMasterId r:id="rId49"/>
  </p:notesMasterIdLst>
  <p:sldIdLst>
    <p:sldId id="256" r:id="rId4"/>
    <p:sldId id="298" r:id="rId5"/>
    <p:sldId id="313" r:id="rId6"/>
    <p:sldId id="258" r:id="rId7"/>
    <p:sldId id="259" r:id="rId8"/>
    <p:sldId id="260" r:id="rId9"/>
    <p:sldId id="334" r:id="rId10"/>
    <p:sldId id="335" r:id="rId11"/>
    <p:sldId id="336" r:id="rId12"/>
    <p:sldId id="337" r:id="rId13"/>
    <p:sldId id="265" r:id="rId14"/>
    <p:sldId id="266" r:id="rId15"/>
    <p:sldId id="267" r:id="rId16"/>
    <p:sldId id="338" r:id="rId17"/>
    <p:sldId id="315" r:id="rId18"/>
    <p:sldId id="316" r:id="rId19"/>
    <p:sldId id="317" r:id="rId20"/>
    <p:sldId id="272" r:id="rId21"/>
    <p:sldId id="318" r:id="rId22"/>
    <p:sldId id="274" r:id="rId23"/>
    <p:sldId id="319" r:id="rId24"/>
    <p:sldId id="320" r:id="rId25"/>
    <p:sldId id="321" r:id="rId26"/>
    <p:sldId id="322" r:id="rId27"/>
    <p:sldId id="323" r:id="rId28"/>
    <p:sldId id="324" r:id="rId29"/>
    <p:sldId id="281" r:id="rId30"/>
    <p:sldId id="325" r:id="rId31"/>
    <p:sldId id="283" r:id="rId32"/>
    <p:sldId id="326" r:id="rId33"/>
    <p:sldId id="285" r:id="rId34"/>
    <p:sldId id="286" r:id="rId35"/>
    <p:sldId id="287" r:id="rId36"/>
    <p:sldId id="288" r:id="rId37"/>
    <p:sldId id="289" r:id="rId38"/>
    <p:sldId id="327" r:id="rId39"/>
    <p:sldId id="328" r:id="rId40"/>
    <p:sldId id="329" r:id="rId41"/>
    <p:sldId id="293" r:id="rId42"/>
    <p:sldId id="330" r:id="rId43"/>
    <p:sldId id="332" r:id="rId44"/>
    <p:sldId id="302" r:id="rId45"/>
    <p:sldId id="341" r:id="rId46"/>
    <p:sldId id="308" r:id="rId47"/>
    <p:sldId id="333" r:id="rId48"/>
  </p:sldIdLst>
  <p:sldSz cx="9144000" cy="5143500" type="screen16x9"/>
  <p:notesSz cx="6858000" cy="9144000"/>
  <p:embeddedFontLst>
    <p:embeddedFont>
      <p:font typeface="Calibri" panose="020F0502020204030204" pitchFamily="34" charset="0"/>
      <p:regular r:id="rId50"/>
      <p:bold r:id="rId51"/>
      <p:italic r:id="rId52"/>
      <p:boldItalic r:id="rId53"/>
    </p:embeddedFont>
    <p:embeddedFont>
      <p:font typeface="Roboto"/>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8" roundtripDataSignature="AMtx7mgKDV/YFr5+NqmtmRUmduR8GNZl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a:srgbClr val="FF9900"/>
    <a:srgbClr val="F4CCCC"/>
    <a:srgbClr val="3C7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1A7F97-D8EA-4FCF-B65B-414D29ABDB03}">
  <a:tblStyle styleId="{A41A7F97-D8EA-4FCF-B65B-414D29ABDB0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F1F5"/>
          </a:solidFill>
        </a:fill>
      </a:tcStyle>
    </a:wholeTbl>
    <a:band1H>
      <a:tcTxStyle b="off" i="off"/>
      <a:tcStyle>
        <a:tcBdr/>
        <a:fill>
          <a:solidFill>
            <a:srgbClr val="CEE1EC"/>
          </a:solidFill>
        </a:fill>
      </a:tcStyle>
    </a:band1H>
    <a:band2H>
      <a:tcTxStyle b="off" i="off"/>
      <a:tcStyle>
        <a:tcBdr/>
      </a:tcStyle>
    </a:band2H>
    <a:band1V>
      <a:tcTxStyle b="off" i="off"/>
      <a:tcStyle>
        <a:tcBdr/>
        <a:fill>
          <a:solidFill>
            <a:srgbClr val="CEE1EC"/>
          </a:solidFill>
        </a:fill>
      </a:tcStyle>
    </a:band1V>
    <a:band2V>
      <a:tcTxStyle b="off" i="off"/>
      <a:tcStyle>
        <a:tcBdr/>
      </a:tcStyle>
    </a:band2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 styleId="{74FF07A4-3178-45B8-B298-C0F36A1DBB22}" styleName="Table_1">
    <a:wholeTbl>
      <a:tcTxStyle b="off" i="off">
        <a:font>
          <a:latin typeface="Arial"/>
          <a:ea typeface="Arial"/>
          <a:cs typeface="Arial"/>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8F1F5"/>
          </a:solidFill>
        </a:fill>
      </a:tcStyle>
    </a:band1H>
    <a:band2H>
      <a:tcTxStyle b="off" i="off"/>
      <a:tcStyle>
        <a:tcBdr/>
      </a:tcStyle>
    </a:band2H>
    <a:band1V>
      <a:tcTxStyle b="off" i="off"/>
      <a:tcStyle>
        <a:tcBdr/>
        <a:fill>
          <a:solidFill>
            <a:srgbClr val="E8F1F5"/>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chemeClr val="l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fill>
          <a:solidFill>
            <a:schemeClr val="accent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2821" autoAdjust="0"/>
  </p:normalViewPr>
  <p:slideViewPr>
    <p:cSldViewPr snapToGrid="0">
      <p:cViewPr varScale="1">
        <p:scale>
          <a:sx n="117" d="100"/>
          <a:sy n="117" d="100"/>
        </p:scale>
        <p:origin x="96"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customschemas.google.com/relationships/presentationmetadata" Target="meta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74216-C569-E44D-AD7C-D92CAC866621}" type="doc">
      <dgm:prSet loTypeId="urn:microsoft.com/office/officeart/2005/8/layout/radial6" loCatId="" qsTypeId="urn:microsoft.com/office/officeart/2005/8/quickstyle/simple1" qsCatId="simple" csTypeId="urn:microsoft.com/office/officeart/2005/8/colors/accent2_2" csCatId="accent2" phldr="1"/>
      <dgm:spPr/>
      <dgm:t>
        <a:bodyPr/>
        <a:lstStyle/>
        <a:p>
          <a:endParaRPr lang="en-US"/>
        </a:p>
      </dgm:t>
    </dgm:pt>
    <dgm:pt modelId="{5E9C0D42-25EE-B84B-B870-BACE44C3DA1A}">
      <dgm:prSet phldrT="[Text]" custT="1"/>
      <dgm:spPr/>
      <dgm:t>
        <a:bodyPr/>
        <a:lstStyle/>
        <a:p>
          <a:pPr>
            <a:lnSpc>
              <a:spcPct val="100000"/>
            </a:lnSpc>
            <a:spcAft>
              <a:spcPts val="600"/>
            </a:spcAft>
          </a:pPr>
          <a:r>
            <a:rPr lang="en-US" sz="1400" dirty="0">
              <a:latin typeface="Calibri" panose="020F0502020204030204" pitchFamily="34" charset="0"/>
              <a:cs typeface="Calibri" panose="020F0502020204030204" pitchFamily="34" charset="0"/>
            </a:rPr>
            <a:t>Teaching &amp; Learning Cycle</a:t>
          </a:r>
        </a:p>
      </dgm:t>
    </dgm:pt>
    <dgm:pt modelId="{86113EA4-CB29-D14E-B7E4-3BCF7F8BF934}" type="parTrans" cxnId="{7B810765-79B0-0D4B-A83E-F5835DBB5CBB}">
      <dgm:prSet/>
      <dgm:spPr/>
      <dgm:t>
        <a:bodyPr/>
        <a:lstStyle/>
        <a:p>
          <a:endParaRPr lang="en-US">
            <a:latin typeface="Calibri" panose="020F0502020204030204" pitchFamily="34" charset="0"/>
            <a:cs typeface="Calibri" panose="020F0502020204030204" pitchFamily="34" charset="0"/>
          </a:endParaRPr>
        </a:p>
      </dgm:t>
    </dgm:pt>
    <dgm:pt modelId="{6EBB645C-C98A-CB4B-A513-827E2D52E3AE}" type="sibTrans" cxnId="{7B810765-79B0-0D4B-A83E-F5835DBB5CBB}">
      <dgm:prSet/>
      <dgm:spPr/>
      <dgm:t>
        <a:bodyPr/>
        <a:lstStyle/>
        <a:p>
          <a:endParaRPr lang="en-US">
            <a:latin typeface="Calibri" panose="020F0502020204030204" pitchFamily="34" charset="0"/>
            <a:cs typeface="Calibri" panose="020F0502020204030204" pitchFamily="34" charset="0"/>
          </a:endParaRPr>
        </a:p>
      </dgm:t>
    </dgm:pt>
    <dgm:pt modelId="{A99F9623-3464-4444-AD2B-9B2D9F44CCCE}">
      <dgm:prSet phldrT="[Text]" custT="1"/>
      <dgm:spPr/>
      <dgm:t>
        <a:bodyPr/>
        <a:lstStyle/>
        <a:p>
          <a:r>
            <a:rPr lang="en-US" sz="800" dirty="0">
              <a:latin typeface="Calibri" panose="020F0502020204030204" pitchFamily="34" charset="0"/>
              <a:cs typeface="Calibri" panose="020F0502020204030204" pitchFamily="34" charset="0"/>
            </a:rPr>
            <a:t>PLAN</a:t>
          </a:r>
          <a:endParaRPr lang="en-US" sz="400" dirty="0">
            <a:latin typeface="Calibri" panose="020F0502020204030204" pitchFamily="34" charset="0"/>
            <a:cs typeface="Calibri" panose="020F0502020204030204" pitchFamily="34" charset="0"/>
          </a:endParaRPr>
        </a:p>
      </dgm:t>
    </dgm:pt>
    <dgm:pt modelId="{3156C042-0982-894F-869E-083F9D43C948}" type="parTrans" cxnId="{2E960B48-19C9-8D47-8899-7B151AE8B758}">
      <dgm:prSet/>
      <dgm:spPr/>
      <dgm:t>
        <a:bodyPr/>
        <a:lstStyle/>
        <a:p>
          <a:endParaRPr lang="en-US">
            <a:latin typeface="Calibri" panose="020F0502020204030204" pitchFamily="34" charset="0"/>
            <a:cs typeface="Calibri" panose="020F0502020204030204" pitchFamily="34" charset="0"/>
          </a:endParaRPr>
        </a:p>
      </dgm:t>
    </dgm:pt>
    <dgm:pt modelId="{961D8417-7D0C-9042-8409-678A53C83C00}" type="sibTrans" cxnId="{2E960B48-19C9-8D47-8899-7B151AE8B758}">
      <dgm:prSet/>
      <dgm:spPr/>
      <dgm:t>
        <a:bodyPr/>
        <a:lstStyle/>
        <a:p>
          <a:endParaRPr lang="en-US">
            <a:latin typeface="Calibri" panose="020F0502020204030204" pitchFamily="34" charset="0"/>
            <a:cs typeface="Calibri" panose="020F0502020204030204" pitchFamily="34" charset="0"/>
          </a:endParaRPr>
        </a:p>
      </dgm:t>
    </dgm:pt>
    <dgm:pt modelId="{5309B605-2A8D-3443-9B37-5EFF5D0CC22C}">
      <dgm:prSet phldrT="[Text]" custT="1"/>
      <dgm:spPr/>
      <dgm:t>
        <a:bodyPr/>
        <a:lstStyle/>
        <a:p>
          <a:r>
            <a:rPr lang="en-US" sz="700" dirty="0">
              <a:latin typeface="Calibri" panose="020F0502020204030204" pitchFamily="34" charset="0"/>
              <a:cs typeface="Calibri" panose="020F0502020204030204" pitchFamily="34" charset="0"/>
            </a:rPr>
            <a:t>FACILITATE</a:t>
          </a:r>
        </a:p>
        <a:p>
          <a:r>
            <a:rPr lang="en-US" sz="700" dirty="0">
              <a:latin typeface="Calibri" panose="020F0502020204030204" pitchFamily="34" charset="0"/>
              <a:cs typeface="Calibri" panose="020F0502020204030204" pitchFamily="34" charset="0"/>
            </a:rPr>
            <a:t>LEARNING</a:t>
          </a:r>
        </a:p>
      </dgm:t>
    </dgm:pt>
    <dgm:pt modelId="{6201CB78-C983-1546-BDB5-29987AF83806}" type="parTrans" cxnId="{EA032DDD-C22B-E844-910E-8CCEA04090AE}">
      <dgm:prSet/>
      <dgm:spPr/>
      <dgm:t>
        <a:bodyPr/>
        <a:lstStyle/>
        <a:p>
          <a:endParaRPr lang="en-US">
            <a:latin typeface="Calibri" panose="020F0502020204030204" pitchFamily="34" charset="0"/>
            <a:cs typeface="Calibri" panose="020F0502020204030204" pitchFamily="34" charset="0"/>
          </a:endParaRPr>
        </a:p>
      </dgm:t>
    </dgm:pt>
    <dgm:pt modelId="{148C638E-3959-9B4B-8EF6-E29D637D36A6}" type="sibTrans" cxnId="{EA032DDD-C22B-E844-910E-8CCEA04090AE}">
      <dgm:prSet/>
      <dgm:spPr/>
      <dgm:t>
        <a:bodyPr/>
        <a:lstStyle/>
        <a:p>
          <a:endParaRPr lang="en-US">
            <a:latin typeface="Calibri" panose="020F0502020204030204" pitchFamily="34" charset="0"/>
            <a:cs typeface="Calibri" panose="020F0502020204030204" pitchFamily="34" charset="0"/>
          </a:endParaRPr>
        </a:p>
      </dgm:t>
    </dgm:pt>
    <dgm:pt modelId="{72B26EFC-8E8E-6241-B490-980BC48C9324}">
      <dgm:prSet phldrT="[Text]" custT="1"/>
      <dgm:spPr/>
      <dgm:t>
        <a:bodyPr/>
        <a:lstStyle/>
        <a:p>
          <a:r>
            <a:rPr lang="en-US" sz="700" dirty="0">
              <a:latin typeface="Calibri" panose="020F0502020204030204" pitchFamily="34" charset="0"/>
              <a:cs typeface="Calibri" panose="020F0502020204030204" pitchFamily="34" charset="0"/>
            </a:rPr>
            <a:t>DOCUMENT &amp; ASSESS</a:t>
          </a:r>
        </a:p>
      </dgm:t>
    </dgm:pt>
    <dgm:pt modelId="{F559BB8C-F9F5-EB43-9F1F-13EC32C93A92}" type="parTrans" cxnId="{E4E60BE3-0C90-0742-8484-839E00586152}">
      <dgm:prSet/>
      <dgm:spPr/>
      <dgm:t>
        <a:bodyPr/>
        <a:lstStyle/>
        <a:p>
          <a:endParaRPr lang="en-US">
            <a:latin typeface="Calibri" panose="020F0502020204030204" pitchFamily="34" charset="0"/>
            <a:cs typeface="Calibri" panose="020F0502020204030204" pitchFamily="34" charset="0"/>
          </a:endParaRPr>
        </a:p>
      </dgm:t>
    </dgm:pt>
    <dgm:pt modelId="{51C69191-3AAC-A44B-89E3-62FA5BFC26CE}" type="sibTrans" cxnId="{E4E60BE3-0C90-0742-8484-839E00586152}">
      <dgm:prSet/>
      <dgm:spPr/>
      <dgm:t>
        <a:bodyPr/>
        <a:lstStyle/>
        <a:p>
          <a:endParaRPr lang="en-US">
            <a:latin typeface="Calibri" panose="020F0502020204030204" pitchFamily="34" charset="0"/>
            <a:cs typeface="Calibri" panose="020F0502020204030204" pitchFamily="34" charset="0"/>
          </a:endParaRPr>
        </a:p>
      </dgm:t>
    </dgm:pt>
    <dgm:pt modelId="{C78C74CF-D8CC-4644-86E9-126771CC55A2}">
      <dgm:prSet phldrT="[Text]" custT="1"/>
      <dgm:spPr/>
      <dgm:t>
        <a:bodyPr/>
        <a:lstStyle/>
        <a:p>
          <a:r>
            <a:rPr lang="en-US" sz="800" dirty="0">
              <a:latin typeface="Calibri" panose="020F0502020204030204" pitchFamily="34" charset="0"/>
              <a:cs typeface="Calibri" panose="020F0502020204030204" pitchFamily="34" charset="0"/>
            </a:rPr>
            <a:t>ANALYZE &amp; REFLECT</a:t>
          </a:r>
        </a:p>
      </dgm:t>
    </dgm:pt>
    <dgm:pt modelId="{1436D5CD-120D-9144-9E23-B6782F20E9A8}" type="parTrans" cxnId="{B67639B4-C77F-864F-92FA-43C0823CE910}">
      <dgm:prSet/>
      <dgm:spPr/>
      <dgm:t>
        <a:bodyPr/>
        <a:lstStyle/>
        <a:p>
          <a:endParaRPr lang="en-US">
            <a:latin typeface="Calibri" panose="020F0502020204030204" pitchFamily="34" charset="0"/>
            <a:cs typeface="Calibri" panose="020F0502020204030204" pitchFamily="34" charset="0"/>
          </a:endParaRPr>
        </a:p>
      </dgm:t>
    </dgm:pt>
    <dgm:pt modelId="{DA27714A-3AE0-6947-9C75-865AD89C1B8A}" type="sibTrans" cxnId="{B67639B4-C77F-864F-92FA-43C0823CE910}">
      <dgm:prSet/>
      <dgm:spPr/>
      <dgm:t>
        <a:bodyPr/>
        <a:lstStyle/>
        <a:p>
          <a:endParaRPr lang="en-US">
            <a:latin typeface="Calibri" panose="020F0502020204030204" pitchFamily="34" charset="0"/>
            <a:cs typeface="Calibri" panose="020F0502020204030204" pitchFamily="34" charset="0"/>
          </a:endParaRPr>
        </a:p>
      </dgm:t>
    </dgm:pt>
    <dgm:pt modelId="{BF715ED1-A208-FD42-A0DD-F7BF96FE2695}" type="pres">
      <dgm:prSet presAssocID="{90F74216-C569-E44D-AD7C-D92CAC866621}" presName="Name0" presStyleCnt="0">
        <dgm:presLayoutVars>
          <dgm:chMax val="1"/>
          <dgm:dir/>
          <dgm:animLvl val="ctr"/>
          <dgm:resizeHandles val="exact"/>
        </dgm:presLayoutVars>
      </dgm:prSet>
      <dgm:spPr/>
      <dgm:t>
        <a:bodyPr/>
        <a:lstStyle/>
        <a:p>
          <a:endParaRPr lang="en-US"/>
        </a:p>
      </dgm:t>
    </dgm:pt>
    <dgm:pt modelId="{C40AC180-E25C-CB43-A938-689B970E2C53}" type="pres">
      <dgm:prSet presAssocID="{5E9C0D42-25EE-B84B-B870-BACE44C3DA1A}" presName="centerShape" presStyleLbl="node0" presStyleIdx="0" presStyleCnt="1"/>
      <dgm:spPr/>
      <dgm:t>
        <a:bodyPr/>
        <a:lstStyle/>
        <a:p>
          <a:endParaRPr lang="en-US"/>
        </a:p>
      </dgm:t>
    </dgm:pt>
    <dgm:pt modelId="{2A708B8B-824F-7B4E-9B61-926C8C917DE6}" type="pres">
      <dgm:prSet presAssocID="{A99F9623-3464-4444-AD2B-9B2D9F44CCCE}" presName="node" presStyleLbl="node1" presStyleIdx="0" presStyleCnt="4">
        <dgm:presLayoutVars>
          <dgm:bulletEnabled val="1"/>
        </dgm:presLayoutVars>
      </dgm:prSet>
      <dgm:spPr/>
      <dgm:t>
        <a:bodyPr/>
        <a:lstStyle/>
        <a:p>
          <a:endParaRPr lang="en-US"/>
        </a:p>
      </dgm:t>
    </dgm:pt>
    <dgm:pt modelId="{00A79CBB-EC09-BE42-B582-44B5E4C28C0C}" type="pres">
      <dgm:prSet presAssocID="{A99F9623-3464-4444-AD2B-9B2D9F44CCCE}" presName="dummy" presStyleCnt="0"/>
      <dgm:spPr/>
    </dgm:pt>
    <dgm:pt modelId="{A6497220-D130-B34E-A520-FB1168B6425D}" type="pres">
      <dgm:prSet presAssocID="{961D8417-7D0C-9042-8409-678A53C83C00}" presName="sibTrans" presStyleLbl="sibTrans2D1" presStyleIdx="0" presStyleCnt="4"/>
      <dgm:spPr/>
      <dgm:t>
        <a:bodyPr/>
        <a:lstStyle/>
        <a:p>
          <a:endParaRPr lang="en-US"/>
        </a:p>
      </dgm:t>
    </dgm:pt>
    <dgm:pt modelId="{E24BE870-A105-8542-B07B-3E5B3F807FA4}" type="pres">
      <dgm:prSet presAssocID="{5309B605-2A8D-3443-9B37-5EFF5D0CC22C}" presName="node" presStyleLbl="node1" presStyleIdx="1" presStyleCnt="4">
        <dgm:presLayoutVars>
          <dgm:bulletEnabled val="1"/>
        </dgm:presLayoutVars>
      </dgm:prSet>
      <dgm:spPr/>
      <dgm:t>
        <a:bodyPr/>
        <a:lstStyle/>
        <a:p>
          <a:endParaRPr lang="en-US"/>
        </a:p>
      </dgm:t>
    </dgm:pt>
    <dgm:pt modelId="{530C7E57-602D-154E-8BCC-7983EFCF84F1}" type="pres">
      <dgm:prSet presAssocID="{5309B605-2A8D-3443-9B37-5EFF5D0CC22C}" presName="dummy" presStyleCnt="0"/>
      <dgm:spPr/>
    </dgm:pt>
    <dgm:pt modelId="{A2ED0FB0-3C34-B247-9705-0F3F8FDCBF49}" type="pres">
      <dgm:prSet presAssocID="{148C638E-3959-9B4B-8EF6-E29D637D36A6}" presName="sibTrans" presStyleLbl="sibTrans2D1" presStyleIdx="1" presStyleCnt="4"/>
      <dgm:spPr/>
      <dgm:t>
        <a:bodyPr/>
        <a:lstStyle/>
        <a:p>
          <a:endParaRPr lang="en-US"/>
        </a:p>
      </dgm:t>
    </dgm:pt>
    <dgm:pt modelId="{4174E10B-A4A3-A648-A609-F2B455FD9A2F}" type="pres">
      <dgm:prSet presAssocID="{72B26EFC-8E8E-6241-B490-980BC48C9324}" presName="node" presStyleLbl="node1" presStyleIdx="2" presStyleCnt="4">
        <dgm:presLayoutVars>
          <dgm:bulletEnabled val="1"/>
        </dgm:presLayoutVars>
      </dgm:prSet>
      <dgm:spPr/>
      <dgm:t>
        <a:bodyPr/>
        <a:lstStyle/>
        <a:p>
          <a:endParaRPr lang="en-US"/>
        </a:p>
      </dgm:t>
    </dgm:pt>
    <dgm:pt modelId="{569531C1-2AC5-B54A-BDE3-A8B770896C12}" type="pres">
      <dgm:prSet presAssocID="{72B26EFC-8E8E-6241-B490-980BC48C9324}" presName="dummy" presStyleCnt="0"/>
      <dgm:spPr/>
    </dgm:pt>
    <dgm:pt modelId="{EAC69B94-B25F-E44D-9A5C-F2C89D188E22}" type="pres">
      <dgm:prSet presAssocID="{51C69191-3AAC-A44B-89E3-62FA5BFC26CE}" presName="sibTrans" presStyleLbl="sibTrans2D1" presStyleIdx="2" presStyleCnt="4"/>
      <dgm:spPr/>
      <dgm:t>
        <a:bodyPr/>
        <a:lstStyle/>
        <a:p>
          <a:endParaRPr lang="en-US"/>
        </a:p>
      </dgm:t>
    </dgm:pt>
    <dgm:pt modelId="{5079D296-6DE0-4541-9FB5-2800C6EC67E7}" type="pres">
      <dgm:prSet presAssocID="{C78C74CF-D8CC-4644-86E9-126771CC55A2}" presName="node" presStyleLbl="node1" presStyleIdx="3" presStyleCnt="4">
        <dgm:presLayoutVars>
          <dgm:bulletEnabled val="1"/>
        </dgm:presLayoutVars>
      </dgm:prSet>
      <dgm:spPr/>
      <dgm:t>
        <a:bodyPr/>
        <a:lstStyle/>
        <a:p>
          <a:endParaRPr lang="en-US"/>
        </a:p>
      </dgm:t>
    </dgm:pt>
    <dgm:pt modelId="{07E66D0D-96AE-9640-9CBE-4E82511405EC}" type="pres">
      <dgm:prSet presAssocID="{C78C74CF-D8CC-4644-86E9-126771CC55A2}" presName="dummy" presStyleCnt="0"/>
      <dgm:spPr/>
    </dgm:pt>
    <dgm:pt modelId="{AD811085-AFF5-A04A-B413-5F2CF61C1D53}" type="pres">
      <dgm:prSet presAssocID="{DA27714A-3AE0-6947-9C75-865AD89C1B8A}" presName="sibTrans" presStyleLbl="sibTrans2D1" presStyleIdx="3" presStyleCnt="4"/>
      <dgm:spPr/>
      <dgm:t>
        <a:bodyPr/>
        <a:lstStyle/>
        <a:p>
          <a:endParaRPr lang="en-US"/>
        </a:p>
      </dgm:t>
    </dgm:pt>
  </dgm:ptLst>
  <dgm:cxnLst>
    <dgm:cxn modelId="{DBB06533-72D0-1046-BFC0-391E4555454D}" type="presOf" srcId="{5E9C0D42-25EE-B84B-B870-BACE44C3DA1A}" destId="{C40AC180-E25C-CB43-A938-689B970E2C53}" srcOrd="0" destOrd="0" presId="urn:microsoft.com/office/officeart/2005/8/layout/radial6"/>
    <dgm:cxn modelId="{7B810765-79B0-0D4B-A83E-F5835DBB5CBB}" srcId="{90F74216-C569-E44D-AD7C-D92CAC866621}" destId="{5E9C0D42-25EE-B84B-B870-BACE44C3DA1A}" srcOrd="0" destOrd="0" parTransId="{86113EA4-CB29-D14E-B7E4-3BCF7F8BF934}" sibTransId="{6EBB645C-C98A-CB4B-A513-827E2D52E3AE}"/>
    <dgm:cxn modelId="{D62DBEF2-1873-4946-86BD-38494806BB76}" type="presOf" srcId="{90F74216-C569-E44D-AD7C-D92CAC866621}" destId="{BF715ED1-A208-FD42-A0DD-F7BF96FE2695}" srcOrd="0" destOrd="0" presId="urn:microsoft.com/office/officeart/2005/8/layout/radial6"/>
    <dgm:cxn modelId="{2DDC142F-D593-8846-B2C6-A2C528B95C64}" type="presOf" srcId="{5309B605-2A8D-3443-9B37-5EFF5D0CC22C}" destId="{E24BE870-A105-8542-B07B-3E5B3F807FA4}" srcOrd="0" destOrd="0" presId="urn:microsoft.com/office/officeart/2005/8/layout/radial6"/>
    <dgm:cxn modelId="{2E960B48-19C9-8D47-8899-7B151AE8B758}" srcId="{5E9C0D42-25EE-B84B-B870-BACE44C3DA1A}" destId="{A99F9623-3464-4444-AD2B-9B2D9F44CCCE}" srcOrd="0" destOrd="0" parTransId="{3156C042-0982-894F-869E-083F9D43C948}" sibTransId="{961D8417-7D0C-9042-8409-678A53C83C00}"/>
    <dgm:cxn modelId="{2BE1FB3A-61F8-2C45-BE92-B169658C2FA3}" type="presOf" srcId="{148C638E-3959-9B4B-8EF6-E29D637D36A6}" destId="{A2ED0FB0-3C34-B247-9705-0F3F8FDCBF49}" srcOrd="0" destOrd="0" presId="urn:microsoft.com/office/officeart/2005/8/layout/radial6"/>
    <dgm:cxn modelId="{EBDC305A-1B89-9B4A-9150-4DB44DF5E319}" type="presOf" srcId="{A99F9623-3464-4444-AD2B-9B2D9F44CCCE}" destId="{2A708B8B-824F-7B4E-9B61-926C8C917DE6}" srcOrd="0" destOrd="0" presId="urn:microsoft.com/office/officeart/2005/8/layout/radial6"/>
    <dgm:cxn modelId="{B67639B4-C77F-864F-92FA-43C0823CE910}" srcId="{5E9C0D42-25EE-B84B-B870-BACE44C3DA1A}" destId="{C78C74CF-D8CC-4644-86E9-126771CC55A2}" srcOrd="3" destOrd="0" parTransId="{1436D5CD-120D-9144-9E23-B6782F20E9A8}" sibTransId="{DA27714A-3AE0-6947-9C75-865AD89C1B8A}"/>
    <dgm:cxn modelId="{E4E60BE3-0C90-0742-8484-839E00586152}" srcId="{5E9C0D42-25EE-B84B-B870-BACE44C3DA1A}" destId="{72B26EFC-8E8E-6241-B490-980BC48C9324}" srcOrd="2" destOrd="0" parTransId="{F559BB8C-F9F5-EB43-9F1F-13EC32C93A92}" sibTransId="{51C69191-3AAC-A44B-89E3-62FA5BFC26CE}"/>
    <dgm:cxn modelId="{A2FF4B9E-1E52-5640-9F0B-47F7716ACBD7}" type="presOf" srcId="{961D8417-7D0C-9042-8409-678A53C83C00}" destId="{A6497220-D130-B34E-A520-FB1168B6425D}" srcOrd="0" destOrd="0" presId="urn:microsoft.com/office/officeart/2005/8/layout/radial6"/>
    <dgm:cxn modelId="{A9EA83EE-D052-B342-9477-9FF344905E9C}" type="presOf" srcId="{51C69191-3AAC-A44B-89E3-62FA5BFC26CE}" destId="{EAC69B94-B25F-E44D-9A5C-F2C89D188E22}" srcOrd="0" destOrd="0" presId="urn:microsoft.com/office/officeart/2005/8/layout/radial6"/>
    <dgm:cxn modelId="{3B968AB6-27FA-1A47-87BB-A37E06E264AB}" type="presOf" srcId="{C78C74CF-D8CC-4644-86E9-126771CC55A2}" destId="{5079D296-6DE0-4541-9FB5-2800C6EC67E7}" srcOrd="0" destOrd="0" presId="urn:microsoft.com/office/officeart/2005/8/layout/radial6"/>
    <dgm:cxn modelId="{EA032DDD-C22B-E844-910E-8CCEA04090AE}" srcId="{5E9C0D42-25EE-B84B-B870-BACE44C3DA1A}" destId="{5309B605-2A8D-3443-9B37-5EFF5D0CC22C}" srcOrd="1" destOrd="0" parTransId="{6201CB78-C983-1546-BDB5-29987AF83806}" sibTransId="{148C638E-3959-9B4B-8EF6-E29D637D36A6}"/>
    <dgm:cxn modelId="{24B863D8-7B85-E54D-B5A6-FA0CE5A5D87B}" type="presOf" srcId="{72B26EFC-8E8E-6241-B490-980BC48C9324}" destId="{4174E10B-A4A3-A648-A609-F2B455FD9A2F}" srcOrd="0" destOrd="0" presId="urn:microsoft.com/office/officeart/2005/8/layout/radial6"/>
    <dgm:cxn modelId="{5DEEE41F-0561-FC43-AF22-2D3B9D3E5EC8}" type="presOf" srcId="{DA27714A-3AE0-6947-9C75-865AD89C1B8A}" destId="{AD811085-AFF5-A04A-B413-5F2CF61C1D53}" srcOrd="0" destOrd="0" presId="urn:microsoft.com/office/officeart/2005/8/layout/radial6"/>
    <dgm:cxn modelId="{A7C00A36-FC3D-3446-8A73-D8E91666C728}" type="presParOf" srcId="{BF715ED1-A208-FD42-A0DD-F7BF96FE2695}" destId="{C40AC180-E25C-CB43-A938-689B970E2C53}" srcOrd="0" destOrd="0" presId="urn:microsoft.com/office/officeart/2005/8/layout/radial6"/>
    <dgm:cxn modelId="{1EEA4BAA-D536-A146-887D-689E05036014}" type="presParOf" srcId="{BF715ED1-A208-FD42-A0DD-F7BF96FE2695}" destId="{2A708B8B-824F-7B4E-9B61-926C8C917DE6}" srcOrd="1" destOrd="0" presId="urn:microsoft.com/office/officeart/2005/8/layout/radial6"/>
    <dgm:cxn modelId="{C9355EC0-034C-B64F-A298-AD8E8832AF33}" type="presParOf" srcId="{BF715ED1-A208-FD42-A0DD-F7BF96FE2695}" destId="{00A79CBB-EC09-BE42-B582-44B5E4C28C0C}" srcOrd="2" destOrd="0" presId="urn:microsoft.com/office/officeart/2005/8/layout/radial6"/>
    <dgm:cxn modelId="{77F73C5B-DD91-744E-99E3-C797FF5823B7}" type="presParOf" srcId="{BF715ED1-A208-FD42-A0DD-F7BF96FE2695}" destId="{A6497220-D130-B34E-A520-FB1168B6425D}" srcOrd="3" destOrd="0" presId="urn:microsoft.com/office/officeart/2005/8/layout/radial6"/>
    <dgm:cxn modelId="{A03DAB7B-63C0-D548-853B-438EF09424D6}" type="presParOf" srcId="{BF715ED1-A208-FD42-A0DD-F7BF96FE2695}" destId="{E24BE870-A105-8542-B07B-3E5B3F807FA4}" srcOrd="4" destOrd="0" presId="urn:microsoft.com/office/officeart/2005/8/layout/radial6"/>
    <dgm:cxn modelId="{0F6EDD08-E032-B340-AB6C-3B1C651DB66C}" type="presParOf" srcId="{BF715ED1-A208-FD42-A0DD-F7BF96FE2695}" destId="{530C7E57-602D-154E-8BCC-7983EFCF84F1}" srcOrd="5" destOrd="0" presId="urn:microsoft.com/office/officeart/2005/8/layout/radial6"/>
    <dgm:cxn modelId="{093407A6-9A0E-9C41-8C98-F0AE0A16D33C}" type="presParOf" srcId="{BF715ED1-A208-FD42-A0DD-F7BF96FE2695}" destId="{A2ED0FB0-3C34-B247-9705-0F3F8FDCBF49}" srcOrd="6" destOrd="0" presId="urn:microsoft.com/office/officeart/2005/8/layout/radial6"/>
    <dgm:cxn modelId="{A4D8FE7F-FDF3-B748-AC51-8A1CB2448EE8}" type="presParOf" srcId="{BF715ED1-A208-FD42-A0DD-F7BF96FE2695}" destId="{4174E10B-A4A3-A648-A609-F2B455FD9A2F}" srcOrd="7" destOrd="0" presId="urn:microsoft.com/office/officeart/2005/8/layout/radial6"/>
    <dgm:cxn modelId="{C92C45AC-A24F-8A4E-90DE-675AFC1FAECE}" type="presParOf" srcId="{BF715ED1-A208-FD42-A0DD-F7BF96FE2695}" destId="{569531C1-2AC5-B54A-BDE3-A8B770896C12}" srcOrd="8" destOrd="0" presId="urn:microsoft.com/office/officeart/2005/8/layout/radial6"/>
    <dgm:cxn modelId="{7E805A11-77BC-7046-8E7F-859E21541A95}" type="presParOf" srcId="{BF715ED1-A208-FD42-A0DD-F7BF96FE2695}" destId="{EAC69B94-B25F-E44D-9A5C-F2C89D188E22}" srcOrd="9" destOrd="0" presId="urn:microsoft.com/office/officeart/2005/8/layout/radial6"/>
    <dgm:cxn modelId="{EE36B6F0-4411-824C-B8F7-96FE55D8A658}" type="presParOf" srcId="{BF715ED1-A208-FD42-A0DD-F7BF96FE2695}" destId="{5079D296-6DE0-4541-9FB5-2800C6EC67E7}" srcOrd="10" destOrd="0" presId="urn:microsoft.com/office/officeart/2005/8/layout/radial6"/>
    <dgm:cxn modelId="{FDE79FC1-F509-C542-9ED0-083A5B256A22}" type="presParOf" srcId="{BF715ED1-A208-FD42-A0DD-F7BF96FE2695}" destId="{07E66D0D-96AE-9640-9CBE-4E82511405EC}" srcOrd="11" destOrd="0" presId="urn:microsoft.com/office/officeart/2005/8/layout/radial6"/>
    <dgm:cxn modelId="{F04DEF23-EE11-E140-8FAB-C2A071F4448C}" type="presParOf" srcId="{BF715ED1-A208-FD42-A0DD-F7BF96FE2695}" destId="{AD811085-AFF5-A04A-B413-5F2CF61C1D5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64C909-E0FD-4C15-8925-96E403A265C8}" type="doc">
      <dgm:prSet loTypeId="urn:microsoft.com/office/officeart/2005/8/layout/vList6" loCatId="process" qsTypeId="urn:microsoft.com/office/officeart/2005/8/quickstyle/simple1" qsCatId="simple" csTypeId="urn:microsoft.com/office/officeart/2005/8/colors/colorful1" csCatId="colorful" phldr="1"/>
      <dgm:spPr/>
      <dgm:t>
        <a:bodyPr/>
        <a:lstStyle/>
        <a:p>
          <a:endParaRPr lang="en-US"/>
        </a:p>
      </dgm:t>
    </dgm:pt>
    <dgm:pt modelId="{255FFA0C-9434-4288-B74E-E28E9FA2762E}">
      <dgm:prSet phldrT="[Text]"/>
      <dgm:spPr/>
      <dgm:t>
        <a:bodyPr/>
        <a:lstStyle/>
        <a:p>
          <a:r>
            <a:rPr lang="en-US" dirty="0"/>
            <a:t>FAMILY</a:t>
          </a:r>
        </a:p>
      </dgm:t>
    </dgm:pt>
    <dgm:pt modelId="{8FA3402C-08AF-4309-B2D6-43BC81E0A4C3}" type="parTrans" cxnId="{20CA87B9-BC91-4569-9EBC-7959EEA67B98}">
      <dgm:prSet/>
      <dgm:spPr/>
      <dgm:t>
        <a:bodyPr/>
        <a:lstStyle/>
        <a:p>
          <a:endParaRPr lang="en-US"/>
        </a:p>
      </dgm:t>
    </dgm:pt>
    <dgm:pt modelId="{68A1EF94-9EEA-4E46-8B6F-B304328AF835}" type="sibTrans" cxnId="{20CA87B9-BC91-4569-9EBC-7959EEA67B98}">
      <dgm:prSet/>
      <dgm:spPr/>
      <dgm:t>
        <a:bodyPr/>
        <a:lstStyle/>
        <a:p>
          <a:endParaRPr lang="en-US"/>
        </a:p>
      </dgm:t>
    </dgm:pt>
    <dgm:pt modelId="{11B8F765-845A-4D36-AF10-5B21A6574AC6}">
      <dgm:prSet phldrT="[Text]"/>
      <dgm:spPr/>
      <dgm:t>
        <a:bodyPr/>
        <a:lstStyle/>
        <a:p>
          <a:r>
            <a:rPr lang="en-US" dirty="0"/>
            <a:t>LIFE EXPERIENCES</a:t>
          </a:r>
        </a:p>
      </dgm:t>
    </dgm:pt>
    <dgm:pt modelId="{2016E637-A736-4667-9F75-4761C310E852}" type="parTrans" cxnId="{13E5584D-A966-4E58-B6A0-90EABCBA2873}">
      <dgm:prSet/>
      <dgm:spPr/>
      <dgm:t>
        <a:bodyPr/>
        <a:lstStyle/>
        <a:p>
          <a:endParaRPr lang="en-US"/>
        </a:p>
      </dgm:t>
    </dgm:pt>
    <dgm:pt modelId="{86557058-446F-45A2-B5BF-1975A25BC765}" type="sibTrans" cxnId="{13E5584D-A966-4E58-B6A0-90EABCBA2873}">
      <dgm:prSet/>
      <dgm:spPr/>
      <dgm:t>
        <a:bodyPr/>
        <a:lstStyle/>
        <a:p>
          <a:endParaRPr lang="en-US"/>
        </a:p>
      </dgm:t>
    </dgm:pt>
    <dgm:pt modelId="{60E84F6A-FEE1-49FF-80BB-707495379F96}">
      <dgm:prSet phldrT="[Text]"/>
      <dgm:spPr/>
      <dgm:t>
        <a:bodyPr/>
        <a:lstStyle/>
        <a:p>
          <a:r>
            <a:rPr lang="en-US" dirty="0"/>
            <a:t>EXCEPTIONALITIES</a:t>
          </a:r>
        </a:p>
      </dgm:t>
    </dgm:pt>
    <dgm:pt modelId="{EAD40F54-82B4-4E81-8ECA-C23630346F39}" type="parTrans" cxnId="{3B18AB33-BB05-4029-B930-25A1D63610F7}">
      <dgm:prSet/>
      <dgm:spPr/>
      <dgm:t>
        <a:bodyPr/>
        <a:lstStyle/>
        <a:p>
          <a:endParaRPr lang="en-US"/>
        </a:p>
      </dgm:t>
    </dgm:pt>
    <dgm:pt modelId="{36E0E329-8D7F-4143-B7A4-70975AD15418}" type="sibTrans" cxnId="{3B18AB33-BB05-4029-B930-25A1D63610F7}">
      <dgm:prSet/>
      <dgm:spPr/>
      <dgm:t>
        <a:bodyPr/>
        <a:lstStyle/>
        <a:p>
          <a:endParaRPr lang="en-US"/>
        </a:p>
      </dgm:t>
    </dgm:pt>
    <dgm:pt modelId="{71B0B685-9FBE-41F9-98A0-CB65D89D4745}">
      <dgm:prSet/>
      <dgm:spPr/>
      <dgm:t>
        <a:bodyPr/>
        <a:lstStyle/>
        <a:p>
          <a:endParaRPr lang="en-US" dirty="0"/>
        </a:p>
      </dgm:t>
    </dgm:pt>
    <dgm:pt modelId="{4A1F28C9-A43F-417E-ADF1-E2BABC26E193}" type="parTrans" cxnId="{567B675A-ECA3-4F0A-88BA-B016096E42C3}">
      <dgm:prSet/>
      <dgm:spPr/>
      <dgm:t>
        <a:bodyPr/>
        <a:lstStyle/>
        <a:p>
          <a:endParaRPr lang="en-US"/>
        </a:p>
      </dgm:t>
    </dgm:pt>
    <dgm:pt modelId="{6B605FB9-7B24-47BE-B30C-B0FF388F1018}" type="sibTrans" cxnId="{567B675A-ECA3-4F0A-88BA-B016096E42C3}">
      <dgm:prSet/>
      <dgm:spPr/>
      <dgm:t>
        <a:bodyPr/>
        <a:lstStyle/>
        <a:p>
          <a:endParaRPr lang="en-US"/>
        </a:p>
      </dgm:t>
    </dgm:pt>
    <dgm:pt modelId="{78024322-84E9-4140-9632-0CC47CD70897}" type="pres">
      <dgm:prSet presAssocID="{8964C909-E0FD-4C15-8925-96E403A265C8}" presName="Name0" presStyleCnt="0">
        <dgm:presLayoutVars>
          <dgm:dir/>
          <dgm:animLvl val="lvl"/>
          <dgm:resizeHandles/>
        </dgm:presLayoutVars>
      </dgm:prSet>
      <dgm:spPr/>
      <dgm:t>
        <a:bodyPr/>
        <a:lstStyle/>
        <a:p>
          <a:endParaRPr lang="en-US"/>
        </a:p>
      </dgm:t>
    </dgm:pt>
    <dgm:pt modelId="{BB4CACF6-B043-4B99-A494-40772890892A}" type="pres">
      <dgm:prSet presAssocID="{255FFA0C-9434-4288-B74E-E28E9FA2762E}" presName="linNode" presStyleCnt="0"/>
      <dgm:spPr/>
    </dgm:pt>
    <dgm:pt modelId="{55AF2A57-E14A-456A-ACC4-DB7AA021A5E5}" type="pres">
      <dgm:prSet presAssocID="{255FFA0C-9434-4288-B74E-E28E9FA2762E}" presName="parentShp" presStyleLbl="node1" presStyleIdx="0" presStyleCnt="3">
        <dgm:presLayoutVars>
          <dgm:bulletEnabled val="1"/>
        </dgm:presLayoutVars>
      </dgm:prSet>
      <dgm:spPr/>
      <dgm:t>
        <a:bodyPr/>
        <a:lstStyle/>
        <a:p>
          <a:endParaRPr lang="en-US"/>
        </a:p>
      </dgm:t>
    </dgm:pt>
    <dgm:pt modelId="{16CFD135-B23C-4CD9-8CD6-A0FF261BEE12}" type="pres">
      <dgm:prSet presAssocID="{255FFA0C-9434-4288-B74E-E28E9FA2762E}" presName="childShp" presStyleLbl="bgAccFollowNode1" presStyleIdx="0" presStyleCnt="3">
        <dgm:presLayoutVars>
          <dgm:bulletEnabled val="1"/>
        </dgm:presLayoutVars>
      </dgm:prSet>
      <dgm:spPr/>
    </dgm:pt>
    <dgm:pt modelId="{4E9A0345-EACF-404B-86BE-EC0389B122F8}" type="pres">
      <dgm:prSet presAssocID="{68A1EF94-9EEA-4E46-8B6F-B304328AF835}" presName="spacing" presStyleCnt="0"/>
      <dgm:spPr/>
    </dgm:pt>
    <dgm:pt modelId="{C2A72EE6-7B59-470E-B256-90C236FDBC0F}" type="pres">
      <dgm:prSet presAssocID="{11B8F765-845A-4D36-AF10-5B21A6574AC6}" presName="linNode" presStyleCnt="0"/>
      <dgm:spPr/>
    </dgm:pt>
    <dgm:pt modelId="{57EC49FD-F754-45A3-8BE3-9D28A991B7F8}" type="pres">
      <dgm:prSet presAssocID="{11B8F765-845A-4D36-AF10-5B21A6574AC6}" presName="parentShp" presStyleLbl="node1" presStyleIdx="1" presStyleCnt="3">
        <dgm:presLayoutVars>
          <dgm:bulletEnabled val="1"/>
        </dgm:presLayoutVars>
      </dgm:prSet>
      <dgm:spPr/>
      <dgm:t>
        <a:bodyPr/>
        <a:lstStyle/>
        <a:p>
          <a:endParaRPr lang="en-US"/>
        </a:p>
      </dgm:t>
    </dgm:pt>
    <dgm:pt modelId="{1B2C7CE4-47F4-4B94-B34A-75C558BA7800}" type="pres">
      <dgm:prSet presAssocID="{11B8F765-845A-4D36-AF10-5B21A6574AC6}" presName="childShp" presStyleLbl="bgAccFollowNode1" presStyleIdx="1" presStyleCnt="3">
        <dgm:presLayoutVars>
          <dgm:bulletEnabled val="1"/>
        </dgm:presLayoutVars>
      </dgm:prSet>
      <dgm:spPr/>
    </dgm:pt>
    <dgm:pt modelId="{1FB52B2E-8FB1-4A83-9453-32BAA3DD0C0A}" type="pres">
      <dgm:prSet presAssocID="{86557058-446F-45A2-B5BF-1975A25BC765}" presName="spacing" presStyleCnt="0"/>
      <dgm:spPr/>
    </dgm:pt>
    <dgm:pt modelId="{1BF84B71-2C04-4934-9492-2BF41A159F14}" type="pres">
      <dgm:prSet presAssocID="{60E84F6A-FEE1-49FF-80BB-707495379F96}" presName="linNode" presStyleCnt="0"/>
      <dgm:spPr/>
    </dgm:pt>
    <dgm:pt modelId="{45C2D24C-DF7F-41D9-B89D-E129BB0C163A}" type="pres">
      <dgm:prSet presAssocID="{60E84F6A-FEE1-49FF-80BB-707495379F96}" presName="parentShp" presStyleLbl="node1" presStyleIdx="2" presStyleCnt="3">
        <dgm:presLayoutVars>
          <dgm:bulletEnabled val="1"/>
        </dgm:presLayoutVars>
      </dgm:prSet>
      <dgm:spPr/>
      <dgm:t>
        <a:bodyPr/>
        <a:lstStyle/>
        <a:p>
          <a:endParaRPr lang="en-US"/>
        </a:p>
      </dgm:t>
    </dgm:pt>
    <dgm:pt modelId="{CEF77BC1-203C-44F6-B7B4-C21356EE9B98}" type="pres">
      <dgm:prSet presAssocID="{60E84F6A-FEE1-49FF-80BB-707495379F96}" presName="childShp" presStyleLbl="bgAccFollowNode1" presStyleIdx="2" presStyleCnt="3">
        <dgm:presLayoutVars>
          <dgm:bulletEnabled val="1"/>
        </dgm:presLayoutVars>
      </dgm:prSet>
      <dgm:spPr/>
      <dgm:t>
        <a:bodyPr/>
        <a:lstStyle/>
        <a:p>
          <a:endParaRPr lang="en-US"/>
        </a:p>
      </dgm:t>
    </dgm:pt>
  </dgm:ptLst>
  <dgm:cxnLst>
    <dgm:cxn modelId="{8CB81E42-725A-4073-B802-BBBE3952817B}" type="presOf" srcId="{8964C909-E0FD-4C15-8925-96E403A265C8}" destId="{78024322-84E9-4140-9632-0CC47CD70897}" srcOrd="0" destOrd="0" presId="urn:microsoft.com/office/officeart/2005/8/layout/vList6"/>
    <dgm:cxn modelId="{13E5584D-A966-4E58-B6A0-90EABCBA2873}" srcId="{8964C909-E0FD-4C15-8925-96E403A265C8}" destId="{11B8F765-845A-4D36-AF10-5B21A6574AC6}" srcOrd="1" destOrd="0" parTransId="{2016E637-A736-4667-9F75-4761C310E852}" sibTransId="{86557058-446F-45A2-B5BF-1975A25BC765}"/>
    <dgm:cxn modelId="{37E2C6FE-6BF4-431C-9DBB-052ADB17AED3}" type="presOf" srcId="{71B0B685-9FBE-41F9-98A0-CB65D89D4745}" destId="{CEF77BC1-203C-44F6-B7B4-C21356EE9B98}" srcOrd="0" destOrd="0" presId="urn:microsoft.com/office/officeart/2005/8/layout/vList6"/>
    <dgm:cxn modelId="{3B18AB33-BB05-4029-B930-25A1D63610F7}" srcId="{8964C909-E0FD-4C15-8925-96E403A265C8}" destId="{60E84F6A-FEE1-49FF-80BB-707495379F96}" srcOrd="2" destOrd="0" parTransId="{EAD40F54-82B4-4E81-8ECA-C23630346F39}" sibTransId="{36E0E329-8D7F-4143-B7A4-70975AD15418}"/>
    <dgm:cxn modelId="{4CF9B95C-6C51-495A-8D98-3A36D2087A5F}" type="presOf" srcId="{11B8F765-845A-4D36-AF10-5B21A6574AC6}" destId="{57EC49FD-F754-45A3-8BE3-9D28A991B7F8}" srcOrd="0" destOrd="0" presId="urn:microsoft.com/office/officeart/2005/8/layout/vList6"/>
    <dgm:cxn modelId="{090BD9BE-5692-4C85-B73E-184C261F09EC}" type="presOf" srcId="{60E84F6A-FEE1-49FF-80BB-707495379F96}" destId="{45C2D24C-DF7F-41D9-B89D-E129BB0C163A}" srcOrd="0" destOrd="0" presId="urn:microsoft.com/office/officeart/2005/8/layout/vList6"/>
    <dgm:cxn modelId="{567B675A-ECA3-4F0A-88BA-B016096E42C3}" srcId="{60E84F6A-FEE1-49FF-80BB-707495379F96}" destId="{71B0B685-9FBE-41F9-98A0-CB65D89D4745}" srcOrd="0" destOrd="0" parTransId="{4A1F28C9-A43F-417E-ADF1-E2BABC26E193}" sibTransId="{6B605FB9-7B24-47BE-B30C-B0FF388F1018}"/>
    <dgm:cxn modelId="{E2A0FA6E-16EB-49AF-B07B-1A869E161EA2}" type="presOf" srcId="{255FFA0C-9434-4288-B74E-E28E9FA2762E}" destId="{55AF2A57-E14A-456A-ACC4-DB7AA021A5E5}" srcOrd="0" destOrd="0" presId="urn:microsoft.com/office/officeart/2005/8/layout/vList6"/>
    <dgm:cxn modelId="{20CA87B9-BC91-4569-9EBC-7959EEA67B98}" srcId="{8964C909-E0FD-4C15-8925-96E403A265C8}" destId="{255FFA0C-9434-4288-B74E-E28E9FA2762E}" srcOrd="0" destOrd="0" parTransId="{8FA3402C-08AF-4309-B2D6-43BC81E0A4C3}" sibTransId="{68A1EF94-9EEA-4E46-8B6F-B304328AF835}"/>
    <dgm:cxn modelId="{47557DF7-DC86-4D8F-9465-22699817719F}" type="presParOf" srcId="{78024322-84E9-4140-9632-0CC47CD70897}" destId="{BB4CACF6-B043-4B99-A494-40772890892A}" srcOrd="0" destOrd="0" presId="urn:microsoft.com/office/officeart/2005/8/layout/vList6"/>
    <dgm:cxn modelId="{39FAA210-9300-4447-A15D-68790A429958}" type="presParOf" srcId="{BB4CACF6-B043-4B99-A494-40772890892A}" destId="{55AF2A57-E14A-456A-ACC4-DB7AA021A5E5}" srcOrd="0" destOrd="0" presId="urn:microsoft.com/office/officeart/2005/8/layout/vList6"/>
    <dgm:cxn modelId="{0D673FCA-817E-4F0D-A169-B8827D440AF6}" type="presParOf" srcId="{BB4CACF6-B043-4B99-A494-40772890892A}" destId="{16CFD135-B23C-4CD9-8CD6-A0FF261BEE12}" srcOrd="1" destOrd="0" presId="urn:microsoft.com/office/officeart/2005/8/layout/vList6"/>
    <dgm:cxn modelId="{7396401F-A33F-4C97-8F87-E459BFBF76DD}" type="presParOf" srcId="{78024322-84E9-4140-9632-0CC47CD70897}" destId="{4E9A0345-EACF-404B-86BE-EC0389B122F8}" srcOrd="1" destOrd="0" presId="urn:microsoft.com/office/officeart/2005/8/layout/vList6"/>
    <dgm:cxn modelId="{7DE9B65E-01F5-40DB-B6BA-5CD28755719C}" type="presParOf" srcId="{78024322-84E9-4140-9632-0CC47CD70897}" destId="{C2A72EE6-7B59-470E-B256-90C236FDBC0F}" srcOrd="2" destOrd="0" presId="urn:microsoft.com/office/officeart/2005/8/layout/vList6"/>
    <dgm:cxn modelId="{4BEAAA9C-788B-4DCB-9A14-8AF4EB881B47}" type="presParOf" srcId="{C2A72EE6-7B59-470E-B256-90C236FDBC0F}" destId="{57EC49FD-F754-45A3-8BE3-9D28A991B7F8}" srcOrd="0" destOrd="0" presId="urn:microsoft.com/office/officeart/2005/8/layout/vList6"/>
    <dgm:cxn modelId="{DE62B827-4F5F-4103-9064-80FB1AB183B9}" type="presParOf" srcId="{C2A72EE6-7B59-470E-B256-90C236FDBC0F}" destId="{1B2C7CE4-47F4-4B94-B34A-75C558BA7800}" srcOrd="1" destOrd="0" presId="urn:microsoft.com/office/officeart/2005/8/layout/vList6"/>
    <dgm:cxn modelId="{CC1D09A0-7054-4645-A922-E5FA10614A5E}" type="presParOf" srcId="{78024322-84E9-4140-9632-0CC47CD70897}" destId="{1FB52B2E-8FB1-4A83-9453-32BAA3DD0C0A}" srcOrd="3" destOrd="0" presId="urn:microsoft.com/office/officeart/2005/8/layout/vList6"/>
    <dgm:cxn modelId="{AF64EB75-0212-45E2-AA27-27342A622DA9}" type="presParOf" srcId="{78024322-84E9-4140-9632-0CC47CD70897}" destId="{1BF84B71-2C04-4934-9492-2BF41A159F14}" srcOrd="4" destOrd="0" presId="urn:microsoft.com/office/officeart/2005/8/layout/vList6"/>
    <dgm:cxn modelId="{C8A12C53-C88D-4216-B372-2D4CC4C40315}" type="presParOf" srcId="{1BF84B71-2C04-4934-9492-2BF41A159F14}" destId="{45C2D24C-DF7F-41D9-B89D-E129BB0C163A}" srcOrd="0" destOrd="0" presId="urn:microsoft.com/office/officeart/2005/8/layout/vList6"/>
    <dgm:cxn modelId="{C76E597A-1AF3-433A-9458-62C312EDB51C}" type="presParOf" srcId="{1BF84B71-2C04-4934-9492-2BF41A159F14}" destId="{CEF77BC1-203C-44F6-B7B4-C21356EE9B98}"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C3F200-B9B4-4D87-B43E-0D38A0027A6B}"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917D7A1C-20E4-4BF8-9BE1-3E4A8171A51A}">
      <dgm:prSet phldrT="[Text]"/>
      <dgm:spPr/>
      <dgm:t>
        <a:bodyPr/>
        <a:lstStyle/>
        <a:p>
          <a:r>
            <a:rPr lang="en-US" dirty="0"/>
            <a:t>1. APPROACHES TO LEARNING</a:t>
          </a:r>
        </a:p>
      </dgm:t>
    </dgm:pt>
    <dgm:pt modelId="{AFC71F0C-1A01-4F1E-B92F-CD06C14C4A2C}" type="parTrans" cxnId="{2E89B628-62DB-4A25-BA54-40B0238B380E}">
      <dgm:prSet/>
      <dgm:spPr/>
      <dgm:t>
        <a:bodyPr/>
        <a:lstStyle/>
        <a:p>
          <a:endParaRPr lang="en-US"/>
        </a:p>
      </dgm:t>
    </dgm:pt>
    <dgm:pt modelId="{A1A74818-E8AB-49B5-A0F4-C27BAD1D5702}" type="sibTrans" cxnId="{2E89B628-62DB-4A25-BA54-40B0238B380E}">
      <dgm:prSet/>
      <dgm:spPr/>
      <dgm:t>
        <a:bodyPr/>
        <a:lstStyle/>
        <a:p>
          <a:endParaRPr lang="en-US"/>
        </a:p>
      </dgm:t>
    </dgm:pt>
    <dgm:pt modelId="{7BF92EA0-039D-4076-93B7-115FFC267524}">
      <dgm:prSet phldrT="[Text]"/>
      <dgm:spPr/>
      <dgm:t>
        <a:bodyPr/>
        <a:lstStyle/>
        <a:p>
          <a:r>
            <a:rPr lang="en-US" dirty="0"/>
            <a:t>2. COGNITIVE DEVELOPMENT AND GENERAL KNOWLEDGE</a:t>
          </a:r>
        </a:p>
      </dgm:t>
    </dgm:pt>
    <dgm:pt modelId="{AB5E4418-2677-476D-A402-FD434F26189D}" type="parTrans" cxnId="{F94C99D4-E8F2-46FA-8DB6-37EF19FB1F6C}">
      <dgm:prSet/>
      <dgm:spPr/>
      <dgm:t>
        <a:bodyPr/>
        <a:lstStyle/>
        <a:p>
          <a:endParaRPr lang="en-US"/>
        </a:p>
      </dgm:t>
    </dgm:pt>
    <dgm:pt modelId="{F073C82F-D248-46D7-AAE2-87E595A7C549}" type="sibTrans" cxnId="{F94C99D4-E8F2-46FA-8DB6-37EF19FB1F6C}">
      <dgm:prSet/>
      <dgm:spPr/>
      <dgm:t>
        <a:bodyPr/>
        <a:lstStyle/>
        <a:p>
          <a:endParaRPr lang="en-US"/>
        </a:p>
      </dgm:t>
    </dgm:pt>
    <dgm:pt modelId="{00B8E18D-4E2B-4ECD-A6E9-2805DA995137}">
      <dgm:prSet phldrT="[Text]"/>
      <dgm:spPr/>
      <dgm:t>
        <a:bodyPr/>
        <a:lstStyle/>
        <a:p>
          <a:r>
            <a:rPr lang="en-US" dirty="0"/>
            <a:t>3. LANGUAGE AND LITERACY DEVELOPMENT</a:t>
          </a:r>
        </a:p>
      </dgm:t>
    </dgm:pt>
    <dgm:pt modelId="{1A839E38-1E8E-4EA1-A6D9-DC886DDD74F7}" type="parTrans" cxnId="{A6C96FAF-097A-491A-92D5-348572F0C0DC}">
      <dgm:prSet/>
      <dgm:spPr/>
      <dgm:t>
        <a:bodyPr/>
        <a:lstStyle/>
        <a:p>
          <a:endParaRPr lang="en-US"/>
        </a:p>
      </dgm:t>
    </dgm:pt>
    <dgm:pt modelId="{8DFD2E71-8FF5-40E0-A516-5B4F1C3599DB}" type="sibTrans" cxnId="{A6C96FAF-097A-491A-92D5-348572F0C0DC}">
      <dgm:prSet/>
      <dgm:spPr/>
      <dgm:t>
        <a:bodyPr/>
        <a:lstStyle/>
        <a:p>
          <a:endParaRPr lang="en-US"/>
        </a:p>
      </dgm:t>
    </dgm:pt>
    <dgm:pt modelId="{E3E2FFE8-02AE-4319-A0E0-DE9D629B5180}">
      <dgm:prSet phldrT="[Text]"/>
      <dgm:spPr/>
      <dgm:t>
        <a:bodyPr/>
        <a:lstStyle/>
        <a:p>
          <a:r>
            <a:rPr lang="en-US" dirty="0"/>
            <a:t>4. PHYSICAL WELL-BEING AND MOTOR DEVELOPMENT</a:t>
          </a:r>
        </a:p>
      </dgm:t>
    </dgm:pt>
    <dgm:pt modelId="{8409AECF-E577-46C0-A979-E628FCD158C6}" type="parTrans" cxnId="{9CC75E53-DDEF-4EBE-9474-B6A4A17604FB}">
      <dgm:prSet/>
      <dgm:spPr/>
      <dgm:t>
        <a:bodyPr/>
        <a:lstStyle/>
        <a:p>
          <a:endParaRPr lang="en-US"/>
        </a:p>
      </dgm:t>
    </dgm:pt>
    <dgm:pt modelId="{3CE03D71-E33E-4B84-9D7B-FE5E2642A99C}" type="sibTrans" cxnId="{9CC75E53-DDEF-4EBE-9474-B6A4A17604FB}">
      <dgm:prSet/>
      <dgm:spPr/>
      <dgm:t>
        <a:bodyPr/>
        <a:lstStyle/>
        <a:p>
          <a:endParaRPr lang="en-US"/>
        </a:p>
      </dgm:t>
    </dgm:pt>
    <dgm:pt modelId="{6CB98648-87F2-43C9-9EA5-05942C0FC381}">
      <dgm:prSet phldrT="[Text]"/>
      <dgm:spPr/>
      <dgm:t>
        <a:bodyPr/>
        <a:lstStyle/>
        <a:p>
          <a:r>
            <a:rPr lang="en-US" dirty="0"/>
            <a:t>5. SOCIAL-EMOTIONAL DEVELOPMENT</a:t>
          </a:r>
        </a:p>
      </dgm:t>
    </dgm:pt>
    <dgm:pt modelId="{1A0EA816-FF68-47B8-B292-CAAB0B4866B1}" type="parTrans" cxnId="{52B080B8-61B8-4D22-8050-6FDFF2BC4EB3}">
      <dgm:prSet/>
      <dgm:spPr/>
      <dgm:t>
        <a:bodyPr/>
        <a:lstStyle/>
        <a:p>
          <a:endParaRPr lang="en-US"/>
        </a:p>
      </dgm:t>
    </dgm:pt>
    <dgm:pt modelId="{2683C467-7A1F-4FFD-9F30-1CEBE7E8A5C7}" type="sibTrans" cxnId="{52B080B8-61B8-4D22-8050-6FDFF2BC4EB3}">
      <dgm:prSet/>
      <dgm:spPr/>
      <dgm:t>
        <a:bodyPr/>
        <a:lstStyle/>
        <a:p>
          <a:endParaRPr lang="en-US"/>
        </a:p>
      </dgm:t>
    </dgm:pt>
    <dgm:pt modelId="{8BBC4F3A-BC06-4937-8B1A-FFCC2EF3D11C}" type="pres">
      <dgm:prSet presAssocID="{9FC3F200-B9B4-4D87-B43E-0D38A0027A6B}" presName="Name0" presStyleCnt="0">
        <dgm:presLayoutVars>
          <dgm:dir/>
          <dgm:animLvl val="lvl"/>
          <dgm:resizeHandles val="exact"/>
        </dgm:presLayoutVars>
      </dgm:prSet>
      <dgm:spPr/>
      <dgm:t>
        <a:bodyPr/>
        <a:lstStyle/>
        <a:p>
          <a:endParaRPr lang="en-US"/>
        </a:p>
      </dgm:t>
    </dgm:pt>
    <dgm:pt modelId="{77739D8B-3DD0-4270-8417-5E3347DD6BB4}" type="pres">
      <dgm:prSet presAssocID="{6CB98648-87F2-43C9-9EA5-05942C0FC381}" presName="boxAndChildren" presStyleCnt="0"/>
      <dgm:spPr/>
    </dgm:pt>
    <dgm:pt modelId="{C25EB657-38A5-4E9C-A6F0-25402922C135}" type="pres">
      <dgm:prSet presAssocID="{6CB98648-87F2-43C9-9EA5-05942C0FC381}" presName="parentTextBox" presStyleLbl="node1" presStyleIdx="0" presStyleCnt="5"/>
      <dgm:spPr/>
      <dgm:t>
        <a:bodyPr/>
        <a:lstStyle/>
        <a:p>
          <a:endParaRPr lang="en-US"/>
        </a:p>
      </dgm:t>
    </dgm:pt>
    <dgm:pt modelId="{8AB3B334-4DA8-4F36-A140-906522A33B6B}" type="pres">
      <dgm:prSet presAssocID="{3CE03D71-E33E-4B84-9D7B-FE5E2642A99C}" presName="sp" presStyleCnt="0"/>
      <dgm:spPr/>
    </dgm:pt>
    <dgm:pt modelId="{39EF19A7-1DCE-4F96-B966-E8C8BB0441BF}" type="pres">
      <dgm:prSet presAssocID="{E3E2FFE8-02AE-4319-A0E0-DE9D629B5180}" presName="arrowAndChildren" presStyleCnt="0"/>
      <dgm:spPr/>
    </dgm:pt>
    <dgm:pt modelId="{2C31E844-8422-48E7-958C-765F9FC07EA8}" type="pres">
      <dgm:prSet presAssocID="{E3E2FFE8-02AE-4319-A0E0-DE9D629B5180}" presName="parentTextArrow" presStyleLbl="node1" presStyleIdx="1" presStyleCnt="5"/>
      <dgm:spPr/>
      <dgm:t>
        <a:bodyPr/>
        <a:lstStyle/>
        <a:p>
          <a:endParaRPr lang="en-US"/>
        </a:p>
      </dgm:t>
    </dgm:pt>
    <dgm:pt modelId="{56C0105C-569E-4DC8-B197-2B4D1EB32400}" type="pres">
      <dgm:prSet presAssocID="{8DFD2E71-8FF5-40E0-A516-5B4F1C3599DB}" presName="sp" presStyleCnt="0"/>
      <dgm:spPr/>
    </dgm:pt>
    <dgm:pt modelId="{FE9777EF-BBC8-407C-95EA-DEDD404F2009}" type="pres">
      <dgm:prSet presAssocID="{00B8E18D-4E2B-4ECD-A6E9-2805DA995137}" presName="arrowAndChildren" presStyleCnt="0"/>
      <dgm:spPr/>
    </dgm:pt>
    <dgm:pt modelId="{B32A6556-5F87-406E-938F-547D6C61BF1F}" type="pres">
      <dgm:prSet presAssocID="{00B8E18D-4E2B-4ECD-A6E9-2805DA995137}" presName="parentTextArrow" presStyleLbl="node1" presStyleIdx="2" presStyleCnt="5"/>
      <dgm:spPr/>
      <dgm:t>
        <a:bodyPr/>
        <a:lstStyle/>
        <a:p>
          <a:endParaRPr lang="en-US"/>
        </a:p>
      </dgm:t>
    </dgm:pt>
    <dgm:pt modelId="{9EE5B5CF-0923-4C5A-9722-1BD024FEFE51}" type="pres">
      <dgm:prSet presAssocID="{F073C82F-D248-46D7-AAE2-87E595A7C549}" presName="sp" presStyleCnt="0"/>
      <dgm:spPr/>
    </dgm:pt>
    <dgm:pt modelId="{F4BC8477-EAC2-4046-AC1C-CE1CD8C734E2}" type="pres">
      <dgm:prSet presAssocID="{7BF92EA0-039D-4076-93B7-115FFC267524}" presName="arrowAndChildren" presStyleCnt="0"/>
      <dgm:spPr/>
    </dgm:pt>
    <dgm:pt modelId="{317E00F0-5E68-43FD-B17D-680681B06052}" type="pres">
      <dgm:prSet presAssocID="{7BF92EA0-039D-4076-93B7-115FFC267524}" presName="parentTextArrow" presStyleLbl="node1" presStyleIdx="3" presStyleCnt="5"/>
      <dgm:spPr/>
      <dgm:t>
        <a:bodyPr/>
        <a:lstStyle/>
        <a:p>
          <a:endParaRPr lang="en-US"/>
        </a:p>
      </dgm:t>
    </dgm:pt>
    <dgm:pt modelId="{15331630-3127-4249-A90B-3826C17E5ED4}" type="pres">
      <dgm:prSet presAssocID="{A1A74818-E8AB-49B5-A0F4-C27BAD1D5702}" presName="sp" presStyleCnt="0"/>
      <dgm:spPr/>
    </dgm:pt>
    <dgm:pt modelId="{6EEA1F1F-07FA-4B1E-BD42-E024954BC250}" type="pres">
      <dgm:prSet presAssocID="{917D7A1C-20E4-4BF8-9BE1-3E4A8171A51A}" presName="arrowAndChildren" presStyleCnt="0"/>
      <dgm:spPr/>
    </dgm:pt>
    <dgm:pt modelId="{F8630DBB-E97E-4C97-869A-4B9815DDF96A}" type="pres">
      <dgm:prSet presAssocID="{917D7A1C-20E4-4BF8-9BE1-3E4A8171A51A}" presName="parentTextArrow" presStyleLbl="node1" presStyleIdx="4" presStyleCnt="5"/>
      <dgm:spPr/>
      <dgm:t>
        <a:bodyPr/>
        <a:lstStyle/>
        <a:p>
          <a:endParaRPr lang="en-US"/>
        </a:p>
      </dgm:t>
    </dgm:pt>
  </dgm:ptLst>
  <dgm:cxnLst>
    <dgm:cxn modelId="{9CC75E53-DDEF-4EBE-9474-B6A4A17604FB}" srcId="{9FC3F200-B9B4-4D87-B43E-0D38A0027A6B}" destId="{E3E2FFE8-02AE-4319-A0E0-DE9D629B5180}" srcOrd="3" destOrd="0" parTransId="{8409AECF-E577-46C0-A979-E628FCD158C6}" sibTransId="{3CE03D71-E33E-4B84-9D7B-FE5E2642A99C}"/>
    <dgm:cxn modelId="{7EA0F6BC-E6B7-4CE1-9465-AD861A4A6C2F}" type="presOf" srcId="{6CB98648-87F2-43C9-9EA5-05942C0FC381}" destId="{C25EB657-38A5-4E9C-A6F0-25402922C135}" srcOrd="0" destOrd="0" presId="urn:microsoft.com/office/officeart/2005/8/layout/process4"/>
    <dgm:cxn modelId="{CA9FC6E5-82EB-4494-8F3F-423FDE8F105A}" type="presOf" srcId="{00B8E18D-4E2B-4ECD-A6E9-2805DA995137}" destId="{B32A6556-5F87-406E-938F-547D6C61BF1F}" srcOrd="0" destOrd="0" presId="urn:microsoft.com/office/officeart/2005/8/layout/process4"/>
    <dgm:cxn modelId="{FC4C7961-82F7-45A6-B52A-613BBA6F94C2}" type="presOf" srcId="{7BF92EA0-039D-4076-93B7-115FFC267524}" destId="{317E00F0-5E68-43FD-B17D-680681B06052}" srcOrd="0" destOrd="0" presId="urn:microsoft.com/office/officeart/2005/8/layout/process4"/>
    <dgm:cxn modelId="{F94C99D4-E8F2-46FA-8DB6-37EF19FB1F6C}" srcId="{9FC3F200-B9B4-4D87-B43E-0D38A0027A6B}" destId="{7BF92EA0-039D-4076-93B7-115FFC267524}" srcOrd="1" destOrd="0" parTransId="{AB5E4418-2677-476D-A402-FD434F26189D}" sibTransId="{F073C82F-D248-46D7-AAE2-87E595A7C549}"/>
    <dgm:cxn modelId="{A6C96FAF-097A-491A-92D5-348572F0C0DC}" srcId="{9FC3F200-B9B4-4D87-B43E-0D38A0027A6B}" destId="{00B8E18D-4E2B-4ECD-A6E9-2805DA995137}" srcOrd="2" destOrd="0" parTransId="{1A839E38-1E8E-4EA1-A6D9-DC886DDD74F7}" sibTransId="{8DFD2E71-8FF5-40E0-A516-5B4F1C3599DB}"/>
    <dgm:cxn modelId="{D47515DF-E95B-45CF-9CA8-387600497951}" type="presOf" srcId="{E3E2FFE8-02AE-4319-A0E0-DE9D629B5180}" destId="{2C31E844-8422-48E7-958C-765F9FC07EA8}" srcOrd="0" destOrd="0" presId="urn:microsoft.com/office/officeart/2005/8/layout/process4"/>
    <dgm:cxn modelId="{94B23A9F-4EC2-4E20-9161-C3B3D7B45590}" type="presOf" srcId="{9FC3F200-B9B4-4D87-B43E-0D38A0027A6B}" destId="{8BBC4F3A-BC06-4937-8B1A-FFCC2EF3D11C}" srcOrd="0" destOrd="0" presId="urn:microsoft.com/office/officeart/2005/8/layout/process4"/>
    <dgm:cxn modelId="{2E89B628-62DB-4A25-BA54-40B0238B380E}" srcId="{9FC3F200-B9B4-4D87-B43E-0D38A0027A6B}" destId="{917D7A1C-20E4-4BF8-9BE1-3E4A8171A51A}" srcOrd="0" destOrd="0" parTransId="{AFC71F0C-1A01-4F1E-B92F-CD06C14C4A2C}" sibTransId="{A1A74818-E8AB-49B5-A0F4-C27BAD1D5702}"/>
    <dgm:cxn modelId="{52B080B8-61B8-4D22-8050-6FDFF2BC4EB3}" srcId="{9FC3F200-B9B4-4D87-B43E-0D38A0027A6B}" destId="{6CB98648-87F2-43C9-9EA5-05942C0FC381}" srcOrd="4" destOrd="0" parTransId="{1A0EA816-FF68-47B8-B292-CAAB0B4866B1}" sibTransId="{2683C467-7A1F-4FFD-9F30-1CEBE7E8A5C7}"/>
    <dgm:cxn modelId="{4ECE0A57-BB01-4817-9293-6246E059FA11}" type="presOf" srcId="{917D7A1C-20E4-4BF8-9BE1-3E4A8171A51A}" destId="{F8630DBB-E97E-4C97-869A-4B9815DDF96A}" srcOrd="0" destOrd="0" presId="urn:microsoft.com/office/officeart/2005/8/layout/process4"/>
    <dgm:cxn modelId="{5492DBD7-E8CD-4997-8374-417ED6312372}" type="presParOf" srcId="{8BBC4F3A-BC06-4937-8B1A-FFCC2EF3D11C}" destId="{77739D8B-3DD0-4270-8417-5E3347DD6BB4}" srcOrd="0" destOrd="0" presId="urn:microsoft.com/office/officeart/2005/8/layout/process4"/>
    <dgm:cxn modelId="{753B473A-8DBF-4661-9542-127D7BC95A4A}" type="presParOf" srcId="{77739D8B-3DD0-4270-8417-5E3347DD6BB4}" destId="{C25EB657-38A5-4E9C-A6F0-25402922C135}" srcOrd="0" destOrd="0" presId="urn:microsoft.com/office/officeart/2005/8/layout/process4"/>
    <dgm:cxn modelId="{3BD39D72-C2FE-4886-8852-B2ADF09F1B44}" type="presParOf" srcId="{8BBC4F3A-BC06-4937-8B1A-FFCC2EF3D11C}" destId="{8AB3B334-4DA8-4F36-A140-906522A33B6B}" srcOrd="1" destOrd="0" presId="urn:microsoft.com/office/officeart/2005/8/layout/process4"/>
    <dgm:cxn modelId="{288BED3C-42E8-442E-9689-597A76A1A556}" type="presParOf" srcId="{8BBC4F3A-BC06-4937-8B1A-FFCC2EF3D11C}" destId="{39EF19A7-1DCE-4F96-B966-E8C8BB0441BF}" srcOrd="2" destOrd="0" presId="urn:microsoft.com/office/officeart/2005/8/layout/process4"/>
    <dgm:cxn modelId="{AA219292-681B-47A8-88B7-B7217DB64AD8}" type="presParOf" srcId="{39EF19A7-1DCE-4F96-B966-E8C8BB0441BF}" destId="{2C31E844-8422-48E7-958C-765F9FC07EA8}" srcOrd="0" destOrd="0" presId="urn:microsoft.com/office/officeart/2005/8/layout/process4"/>
    <dgm:cxn modelId="{531A3FFC-33F7-4C6C-92C0-064098B9AFB8}" type="presParOf" srcId="{8BBC4F3A-BC06-4937-8B1A-FFCC2EF3D11C}" destId="{56C0105C-569E-4DC8-B197-2B4D1EB32400}" srcOrd="3" destOrd="0" presId="urn:microsoft.com/office/officeart/2005/8/layout/process4"/>
    <dgm:cxn modelId="{D0D7F0F7-EE83-4693-8793-C3C50E63126A}" type="presParOf" srcId="{8BBC4F3A-BC06-4937-8B1A-FFCC2EF3D11C}" destId="{FE9777EF-BBC8-407C-95EA-DEDD404F2009}" srcOrd="4" destOrd="0" presId="urn:microsoft.com/office/officeart/2005/8/layout/process4"/>
    <dgm:cxn modelId="{5F031225-6050-464D-9B13-7541B69B4747}" type="presParOf" srcId="{FE9777EF-BBC8-407C-95EA-DEDD404F2009}" destId="{B32A6556-5F87-406E-938F-547D6C61BF1F}" srcOrd="0" destOrd="0" presId="urn:microsoft.com/office/officeart/2005/8/layout/process4"/>
    <dgm:cxn modelId="{04C4DA37-589C-426C-A854-1DCA02727D81}" type="presParOf" srcId="{8BBC4F3A-BC06-4937-8B1A-FFCC2EF3D11C}" destId="{9EE5B5CF-0923-4C5A-9722-1BD024FEFE51}" srcOrd="5" destOrd="0" presId="urn:microsoft.com/office/officeart/2005/8/layout/process4"/>
    <dgm:cxn modelId="{EAB8140D-0D31-4157-AE22-C36D39B42A92}" type="presParOf" srcId="{8BBC4F3A-BC06-4937-8B1A-FFCC2EF3D11C}" destId="{F4BC8477-EAC2-4046-AC1C-CE1CD8C734E2}" srcOrd="6" destOrd="0" presId="urn:microsoft.com/office/officeart/2005/8/layout/process4"/>
    <dgm:cxn modelId="{A452465B-8A4F-4C6F-8140-FAE3ABF11297}" type="presParOf" srcId="{F4BC8477-EAC2-4046-AC1C-CE1CD8C734E2}" destId="{317E00F0-5E68-43FD-B17D-680681B06052}" srcOrd="0" destOrd="0" presId="urn:microsoft.com/office/officeart/2005/8/layout/process4"/>
    <dgm:cxn modelId="{3584CD6F-5EF0-449F-B551-C82D3760588B}" type="presParOf" srcId="{8BBC4F3A-BC06-4937-8B1A-FFCC2EF3D11C}" destId="{15331630-3127-4249-A90B-3826C17E5ED4}" srcOrd="7" destOrd="0" presId="urn:microsoft.com/office/officeart/2005/8/layout/process4"/>
    <dgm:cxn modelId="{6A18A834-0159-4CDE-9FE2-A1D5547D22DF}" type="presParOf" srcId="{8BBC4F3A-BC06-4937-8B1A-FFCC2EF3D11C}" destId="{6EEA1F1F-07FA-4B1E-BD42-E024954BC250}" srcOrd="8" destOrd="0" presId="urn:microsoft.com/office/officeart/2005/8/layout/process4"/>
    <dgm:cxn modelId="{D5826D41-CD07-4768-BD1B-06EFAE2E84A0}" type="presParOf" srcId="{6EEA1F1F-07FA-4B1E-BD42-E024954BC250}" destId="{F8630DBB-E97E-4C97-869A-4B9815DDF96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11085-AFF5-A04A-B413-5F2CF61C1D53}">
      <dsp:nvSpPr>
        <dsp:cNvPr id="0" name=""/>
        <dsp:cNvSpPr/>
      </dsp:nvSpPr>
      <dsp:spPr>
        <a:xfrm>
          <a:off x="1339240" y="385470"/>
          <a:ext cx="2575508" cy="2575508"/>
        </a:xfrm>
        <a:prstGeom prst="blockArc">
          <a:avLst>
            <a:gd name="adj1" fmla="val 10800000"/>
            <a:gd name="adj2" fmla="val 1620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C69B94-B25F-E44D-9A5C-F2C89D188E22}">
      <dsp:nvSpPr>
        <dsp:cNvPr id="0" name=""/>
        <dsp:cNvSpPr/>
      </dsp:nvSpPr>
      <dsp:spPr>
        <a:xfrm>
          <a:off x="1339240" y="385470"/>
          <a:ext cx="2575508" cy="2575508"/>
        </a:xfrm>
        <a:prstGeom prst="blockArc">
          <a:avLst>
            <a:gd name="adj1" fmla="val 5400000"/>
            <a:gd name="adj2" fmla="val 1080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ED0FB0-3C34-B247-9705-0F3F8FDCBF49}">
      <dsp:nvSpPr>
        <dsp:cNvPr id="0" name=""/>
        <dsp:cNvSpPr/>
      </dsp:nvSpPr>
      <dsp:spPr>
        <a:xfrm>
          <a:off x="1339240" y="385470"/>
          <a:ext cx="2575508" cy="2575508"/>
        </a:xfrm>
        <a:prstGeom prst="blockArc">
          <a:avLst>
            <a:gd name="adj1" fmla="val 0"/>
            <a:gd name="adj2" fmla="val 540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497220-D130-B34E-A520-FB1168B6425D}">
      <dsp:nvSpPr>
        <dsp:cNvPr id="0" name=""/>
        <dsp:cNvSpPr/>
      </dsp:nvSpPr>
      <dsp:spPr>
        <a:xfrm>
          <a:off x="1339240" y="385470"/>
          <a:ext cx="2575508" cy="2575508"/>
        </a:xfrm>
        <a:prstGeom prst="blockArc">
          <a:avLst>
            <a:gd name="adj1" fmla="val 16200000"/>
            <a:gd name="adj2" fmla="val 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0AC180-E25C-CB43-A938-689B970E2C53}">
      <dsp:nvSpPr>
        <dsp:cNvPr id="0" name=""/>
        <dsp:cNvSpPr/>
      </dsp:nvSpPr>
      <dsp:spPr>
        <a:xfrm>
          <a:off x="2034381" y="1080611"/>
          <a:ext cx="1185226" cy="11852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ts val="600"/>
            </a:spcAft>
          </a:pPr>
          <a:r>
            <a:rPr lang="en-US" sz="1400" kern="1200" dirty="0">
              <a:latin typeface="Calibri" panose="020F0502020204030204" pitchFamily="34" charset="0"/>
              <a:cs typeface="Calibri" panose="020F0502020204030204" pitchFamily="34" charset="0"/>
            </a:rPr>
            <a:t>Teaching &amp; Learning Cycle</a:t>
          </a:r>
        </a:p>
      </dsp:txBody>
      <dsp:txXfrm>
        <a:off x="2207953" y="1254183"/>
        <a:ext cx="838082" cy="838082"/>
      </dsp:txXfrm>
    </dsp:sp>
    <dsp:sp modelId="{2A708B8B-824F-7B4E-9B61-926C8C917DE6}">
      <dsp:nvSpPr>
        <dsp:cNvPr id="0" name=""/>
        <dsp:cNvSpPr/>
      </dsp:nvSpPr>
      <dsp:spPr>
        <a:xfrm>
          <a:off x="2212165" y="509"/>
          <a:ext cx="829658" cy="82965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a:latin typeface="Calibri" panose="020F0502020204030204" pitchFamily="34" charset="0"/>
              <a:cs typeface="Calibri" panose="020F0502020204030204" pitchFamily="34" charset="0"/>
            </a:rPr>
            <a:t>PLAN</a:t>
          </a:r>
          <a:endParaRPr lang="en-US" sz="400" kern="1200" dirty="0">
            <a:latin typeface="Calibri" panose="020F0502020204030204" pitchFamily="34" charset="0"/>
            <a:cs typeface="Calibri" panose="020F0502020204030204" pitchFamily="34" charset="0"/>
          </a:endParaRPr>
        </a:p>
      </dsp:txBody>
      <dsp:txXfrm>
        <a:off x="2333666" y="122010"/>
        <a:ext cx="586656" cy="586656"/>
      </dsp:txXfrm>
    </dsp:sp>
    <dsp:sp modelId="{E24BE870-A105-8542-B07B-3E5B3F807FA4}">
      <dsp:nvSpPr>
        <dsp:cNvPr id="0" name=""/>
        <dsp:cNvSpPr/>
      </dsp:nvSpPr>
      <dsp:spPr>
        <a:xfrm>
          <a:off x="3470052" y="1258395"/>
          <a:ext cx="829658" cy="82965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latin typeface="Calibri" panose="020F0502020204030204" pitchFamily="34" charset="0"/>
              <a:cs typeface="Calibri" panose="020F0502020204030204" pitchFamily="34" charset="0"/>
            </a:rPr>
            <a:t>FACILITATE</a:t>
          </a:r>
        </a:p>
        <a:p>
          <a:pPr lvl="0" algn="ctr" defTabSz="311150">
            <a:lnSpc>
              <a:spcPct val="90000"/>
            </a:lnSpc>
            <a:spcBef>
              <a:spcPct val="0"/>
            </a:spcBef>
            <a:spcAft>
              <a:spcPct val="35000"/>
            </a:spcAft>
          </a:pPr>
          <a:r>
            <a:rPr lang="en-US" sz="700" kern="1200" dirty="0">
              <a:latin typeface="Calibri" panose="020F0502020204030204" pitchFamily="34" charset="0"/>
              <a:cs typeface="Calibri" panose="020F0502020204030204" pitchFamily="34" charset="0"/>
            </a:rPr>
            <a:t>LEARNING</a:t>
          </a:r>
        </a:p>
      </dsp:txBody>
      <dsp:txXfrm>
        <a:off x="3591553" y="1379896"/>
        <a:ext cx="586656" cy="586656"/>
      </dsp:txXfrm>
    </dsp:sp>
    <dsp:sp modelId="{4174E10B-A4A3-A648-A609-F2B455FD9A2F}">
      <dsp:nvSpPr>
        <dsp:cNvPr id="0" name=""/>
        <dsp:cNvSpPr/>
      </dsp:nvSpPr>
      <dsp:spPr>
        <a:xfrm>
          <a:off x="2212165" y="2516282"/>
          <a:ext cx="829658" cy="82965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latin typeface="Calibri" panose="020F0502020204030204" pitchFamily="34" charset="0"/>
              <a:cs typeface="Calibri" panose="020F0502020204030204" pitchFamily="34" charset="0"/>
            </a:rPr>
            <a:t>DOCUMENT &amp; ASSESS</a:t>
          </a:r>
        </a:p>
      </dsp:txBody>
      <dsp:txXfrm>
        <a:off x="2333666" y="2637783"/>
        <a:ext cx="586656" cy="586656"/>
      </dsp:txXfrm>
    </dsp:sp>
    <dsp:sp modelId="{5079D296-6DE0-4541-9FB5-2800C6EC67E7}">
      <dsp:nvSpPr>
        <dsp:cNvPr id="0" name=""/>
        <dsp:cNvSpPr/>
      </dsp:nvSpPr>
      <dsp:spPr>
        <a:xfrm>
          <a:off x="954279" y="1258395"/>
          <a:ext cx="829658" cy="82965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a:latin typeface="Calibri" panose="020F0502020204030204" pitchFamily="34" charset="0"/>
              <a:cs typeface="Calibri" panose="020F0502020204030204" pitchFamily="34" charset="0"/>
            </a:rPr>
            <a:t>ANALYZE &amp; REFLECT</a:t>
          </a:r>
        </a:p>
      </dsp:txBody>
      <dsp:txXfrm>
        <a:off x="1075780" y="1379896"/>
        <a:ext cx="586656" cy="586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CFD135-B23C-4CD9-8CD6-A0FF261BEE12}">
      <dsp:nvSpPr>
        <dsp:cNvPr id="0" name=""/>
        <dsp:cNvSpPr/>
      </dsp:nvSpPr>
      <dsp:spPr>
        <a:xfrm>
          <a:off x="1950263" y="0"/>
          <a:ext cx="2925395" cy="1067776"/>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AF2A57-E14A-456A-ACC4-DB7AA021A5E5}">
      <dsp:nvSpPr>
        <dsp:cNvPr id="0" name=""/>
        <dsp:cNvSpPr/>
      </dsp:nvSpPr>
      <dsp:spPr>
        <a:xfrm>
          <a:off x="0" y="0"/>
          <a:ext cx="1950263" cy="106777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n-US" sz="1300" kern="1200" dirty="0"/>
            <a:t>FAMILY</a:t>
          </a:r>
        </a:p>
      </dsp:txBody>
      <dsp:txXfrm>
        <a:off x="52125" y="52125"/>
        <a:ext cx="1846013" cy="963526"/>
      </dsp:txXfrm>
    </dsp:sp>
    <dsp:sp modelId="{1B2C7CE4-47F4-4B94-B34A-75C558BA7800}">
      <dsp:nvSpPr>
        <dsp:cNvPr id="0" name=""/>
        <dsp:cNvSpPr/>
      </dsp:nvSpPr>
      <dsp:spPr>
        <a:xfrm>
          <a:off x="1950263" y="1174554"/>
          <a:ext cx="2925395" cy="1067776"/>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EC49FD-F754-45A3-8BE3-9D28A991B7F8}">
      <dsp:nvSpPr>
        <dsp:cNvPr id="0" name=""/>
        <dsp:cNvSpPr/>
      </dsp:nvSpPr>
      <dsp:spPr>
        <a:xfrm>
          <a:off x="0" y="1174554"/>
          <a:ext cx="1950263" cy="106777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n-US" sz="1300" kern="1200" dirty="0"/>
            <a:t>LIFE EXPERIENCES</a:t>
          </a:r>
        </a:p>
      </dsp:txBody>
      <dsp:txXfrm>
        <a:off x="52125" y="1226679"/>
        <a:ext cx="1846013" cy="963526"/>
      </dsp:txXfrm>
    </dsp:sp>
    <dsp:sp modelId="{CEF77BC1-203C-44F6-B7B4-C21356EE9B98}">
      <dsp:nvSpPr>
        <dsp:cNvPr id="0" name=""/>
        <dsp:cNvSpPr/>
      </dsp:nvSpPr>
      <dsp:spPr>
        <a:xfrm>
          <a:off x="1950263" y="2349108"/>
          <a:ext cx="2925395" cy="1067776"/>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925" tIns="34925" rIns="34925" bIns="34925" numCol="1" spcCol="1270" anchor="t" anchorCtr="0">
          <a:noAutofit/>
        </a:bodyPr>
        <a:lstStyle/>
        <a:p>
          <a:pPr marL="285750" lvl="1" indent="-285750" algn="l" defTabSz="2444750">
            <a:lnSpc>
              <a:spcPct val="90000"/>
            </a:lnSpc>
            <a:spcBef>
              <a:spcPct val="0"/>
            </a:spcBef>
            <a:spcAft>
              <a:spcPct val="15000"/>
            </a:spcAft>
            <a:buChar char="••"/>
          </a:pPr>
          <a:endParaRPr lang="en-US" sz="5500" kern="1200" dirty="0"/>
        </a:p>
      </dsp:txBody>
      <dsp:txXfrm>
        <a:off x="1950263" y="2482580"/>
        <a:ext cx="2524979" cy="800832"/>
      </dsp:txXfrm>
    </dsp:sp>
    <dsp:sp modelId="{45C2D24C-DF7F-41D9-B89D-E129BB0C163A}">
      <dsp:nvSpPr>
        <dsp:cNvPr id="0" name=""/>
        <dsp:cNvSpPr/>
      </dsp:nvSpPr>
      <dsp:spPr>
        <a:xfrm>
          <a:off x="0" y="2349108"/>
          <a:ext cx="1950263" cy="106777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n-US" sz="1300" kern="1200" dirty="0"/>
            <a:t>EXCEPTIONALITIES</a:t>
          </a:r>
        </a:p>
      </dsp:txBody>
      <dsp:txXfrm>
        <a:off x="52125" y="2401233"/>
        <a:ext cx="1846013" cy="9635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EB657-38A5-4E9C-A6F0-25402922C135}">
      <dsp:nvSpPr>
        <dsp:cNvPr id="0" name=""/>
        <dsp:cNvSpPr/>
      </dsp:nvSpPr>
      <dsp:spPr>
        <a:xfrm>
          <a:off x="0" y="2951353"/>
          <a:ext cx="5643282" cy="48419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5. SOCIAL-EMOTIONAL DEVELOPMENT</a:t>
          </a:r>
        </a:p>
      </dsp:txBody>
      <dsp:txXfrm>
        <a:off x="0" y="2951353"/>
        <a:ext cx="5643282" cy="484194"/>
      </dsp:txXfrm>
    </dsp:sp>
    <dsp:sp modelId="{2C31E844-8422-48E7-958C-765F9FC07EA8}">
      <dsp:nvSpPr>
        <dsp:cNvPr id="0" name=""/>
        <dsp:cNvSpPr/>
      </dsp:nvSpPr>
      <dsp:spPr>
        <a:xfrm rot="10800000">
          <a:off x="0" y="2213926"/>
          <a:ext cx="5643282" cy="744690"/>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4. PHYSICAL WELL-BEING AND MOTOR DEVELOPMENT</a:t>
          </a:r>
        </a:p>
      </dsp:txBody>
      <dsp:txXfrm rot="10800000">
        <a:off x="0" y="2213926"/>
        <a:ext cx="5643282" cy="483877"/>
      </dsp:txXfrm>
    </dsp:sp>
    <dsp:sp modelId="{B32A6556-5F87-406E-938F-547D6C61BF1F}">
      <dsp:nvSpPr>
        <dsp:cNvPr id="0" name=""/>
        <dsp:cNvSpPr/>
      </dsp:nvSpPr>
      <dsp:spPr>
        <a:xfrm rot="10800000">
          <a:off x="0" y="1476498"/>
          <a:ext cx="5643282" cy="744690"/>
        </a:xfrm>
        <a:prstGeom prst="upArrowCallou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3. LANGUAGE AND LITERACY DEVELOPMENT</a:t>
          </a:r>
        </a:p>
      </dsp:txBody>
      <dsp:txXfrm rot="10800000">
        <a:off x="0" y="1476498"/>
        <a:ext cx="5643282" cy="483877"/>
      </dsp:txXfrm>
    </dsp:sp>
    <dsp:sp modelId="{317E00F0-5E68-43FD-B17D-680681B06052}">
      <dsp:nvSpPr>
        <dsp:cNvPr id="0" name=""/>
        <dsp:cNvSpPr/>
      </dsp:nvSpPr>
      <dsp:spPr>
        <a:xfrm rot="10800000">
          <a:off x="0" y="739070"/>
          <a:ext cx="5643282" cy="744690"/>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2. COGNITIVE DEVELOPMENT AND GENERAL KNOWLEDGE</a:t>
          </a:r>
        </a:p>
      </dsp:txBody>
      <dsp:txXfrm rot="10800000">
        <a:off x="0" y="739070"/>
        <a:ext cx="5643282" cy="483877"/>
      </dsp:txXfrm>
    </dsp:sp>
    <dsp:sp modelId="{F8630DBB-E97E-4C97-869A-4B9815DDF96A}">
      <dsp:nvSpPr>
        <dsp:cNvPr id="0" name=""/>
        <dsp:cNvSpPr/>
      </dsp:nvSpPr>
      <dsp:spPr>
        <a:xfrm rot="10800000">
          <a:off x="0" y="1643"/>
          <a:ext cx="5643282" cy="744690"/>
        </a:xfrm>
        <a:prstGeom prst="upArrowCallou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1. APPROACHES TO LEARNING</a:t>
          </a:r>
        </a:p>
      </dsp:txBody>
      <dsp:txXfrm rot="10800000">
        <a:off x="0" y="1643"/>
        <a:ext cx="5643282" cy="48387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i="1" dirty="0"/>
          </a:p>
        </p:txBody>
      </p:sp>
      <p:sp>
        <p:nvSpPr>
          <p:cNvPr id="128" name="Google Shape;12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lang="en-US" b="0" dirty="0"/>
          </a:p>
        </p:txBody>
      </p:sp>
      <p:sp>
        <p:nvSpPr>
          <p:cNvPr id="147" name="Google Shape;147;p1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09475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sz="1200" dirty="0">
              <a:latin typeface="Arial"/>
              <a:ea typeface="Arial"/>
              <a:cs typeface="Arial"/>
              <a:sym typeface="Arial"/>
            </a:endParaRPr>
          </a:p>
        </p:txBody>
      </p:sp>
      <p:sp>
        <p:nvSpPr>
          <p:cNvPr id="198" name="Google Shape;19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sz="1200" i="1" dirty="0"/>
          </a:p>
        </p:txBody>
      </p:sp>
      <p:sp>
        <p:nvSpPr>
          <p:cNvPr id="205" name="Google Shape;205;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3f071fa5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3f071fa5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g73f071fa55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lang="en-US" b="0" dirty="0"/>
          </a:p>
        </p:txBody>
      </p:sp>
      <p:sp>
        <p:nvSpPr>
          <p:cNvPr id="147" name="Google Shape;147;p1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72964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58a1167bd0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58a1167bd0_1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endParaRPr sz="1200" i="1" dirty="0"/>
          </a:p>
        </p:txBody>
      </p:sp>
      <p:sp>
        <p:nvSpPr>
          <p:cNvPr id="248" name="Google Shape;248;g58a1167bd0_1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7551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sz="1200" dirty="0"/>
          </a:p>
        </p:txBody>
      </p:sp>
      <p:sp>
        <p:nvSpPr>
          <p:cNvPr id="262" name="Google Shape;26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dirty="0"/>
          </a:p>
        </p:txBody>
      </p:sp>
      <p:sp>
        <p:nvSpPr>
          <p:cNvPr id="316" name="Google Shape;31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200" dirty="0"/>
          </a:p>
        </p:txBody>
      </p:sp>
      <p:sp>
        <p:nvSpPr>
          <p:cNvPr id="331" name="Google Shape;33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400"/>
              <a:buFont typeface="Arial"/>
              <a:buNone/>
            </a:pPr>
            <a:endParaRPr dirty="0"/>
          </a:p>
        </p:txBody>
      </p:sp>
      <p:sp>
        <p:nvSpPr>
          <p:cNvPr id="344" name="Google Shape;344;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en-US" sz="900" b="0" i="0" u="none" strike="noStrike" cap="none" dirty="0">
                <a:solidFill>
                  <a:schemeClr val="dk1"/>
                </a:solidFill>
                <a:effectLst/>
                <a:latin typeface="Calibri"/>
                <a:ea typeface="Calibri"/>
                <a:cs typeface="Calibri"/>
                <a:sym typeface="Calibri"/>
              </a:rPr>
              <a:t>1124338958</a:t>
            </a:r>
            <a:endParaRPr dirty="0"/>
          </a:p>
        </p:txBody>
      </p:sp>
      <p:sp>
        <p:nvSpPr>
          <p:cNvPr id="350" name="Google Shape;35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sz="1200" i="1" dirty="0"/>
          </a:p>
        </p:txBody>
      </p:sp>
      <p:sp>
        <p:nvSpPr>
          <p:cNvPr id="357" name="Google Shape;35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51aedbbf3d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51aedbbf3d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sz="1200" dirty="0"/>
          </a:p>
        </p:txBody>
      </p:sp>
      <p:sp>
        <p:nvSpPr>
          <p:cNvPr id="364" name="Google Shape;364;g51aedbbf3d_0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51aedbbf3d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51aedbbf3d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sz="1200" i="1" dirty="0"/>
          </a:p>
        </p:txBody>
      </p:sp>
      <p:sp>
        <p:nvSpPr>
          <p:cNvPr id="370" name="Google Shape;370;g51aedbbf3d_0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3880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8a1167bd0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8a1167bd0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0" lvl="0" indent="-228600" algn="l" rtl="0">
              <a:lnSpc>
                <a:spcPct val="100000"/>
              </a:lnSpc>
              <a:spcBef>
                <a:spcPts val="0"/>
              </a:spcBef>
              <a:spcAft>
                <a:spcPts val="0"/>
              </a:spcAft>
              <a:buSzPts val="1400"/>
              <a:buNone/>
            </a:pPr>
            <a:endParaRPr sz="1200" dirty="0"/>
          </a:p>
        </p:txBody>
      </p:sp>
      <p:sp>
        <p:nvSpPr>
          <p:cNvPr id="398" name="Google Shape;398;g58a1167bd0_0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8a1167bd0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58a1167bd0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0" lvl="0" indent="-228600" algn="l" rtl="0">
              <a:lnSpc>
                <a:spcPct val="100000"/>
              </a:lnSpc>
              <a:spcBef>
                <a:spcPts val="0"/>
              </a:spcBef>
              <a:spcAft>
                <a:spcPts val="0"/>
              </a:spcAft>
              <a:buSzPts val="1400"/>
              <a:buNone/>
            </a:pPr>
            <a:endParaRPr sz="1200" dirty="0"/>
          </a:p>
        </p:txBody>
      </p:sp>
      <p:sp>
        <p:nvSpPr>
          <p:cNvPr id="398" name="Google Shape;398;g58a1167bd0_0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0686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6" name="Google Shape;38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endParaRPr sz="1200" b="1" dirty="0"/>
          </a:p>
        </p:txBody>
      </p:sp>
      <p:sp>
        <p:nvSpPr>
          <p:cNvPr id="140" name="Google Shape;140;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8351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703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b="0" dirty="0"/>
          </a:p>
        </p:txBody>
      </p:sp>
      <p:sp>
        <p:nvSpPr>
          <p:cNvPr id="88" name="Shape 8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endParaRPr sz="1200" b="1" dirty="0"/>
          </a:p>
        </p:txBody>
      </p:sp>
      <p:sp>
        <p:nvSpPr>
          <p:cNvPr id="140" name="Google Shape;140;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sz="900" b="0" i="0" u="none" strike="noStrike" cap="none" dirty="0">
                <a:solidFill>
                  <a:schemeClr val="dk1"/>
                </a:solidFill>
                <a:effectLst/>
                <a:latin typeface="Calibri"/>
                <a:ea typeface="Calibri"/>
                <a:cs typeface="Calibri"/>
                <a:sym typeface="Calibri"/>
              </a:rPr>
              <a:t>886934252</a:t>
            </a:r>
            <a:endParaRPr sz="1200" i="1" dirty="0"/>
          </a:p>
        </p:txBody>
      </p:sp>
      <p:sp>
        <p:nvSpPr>
          <p:cNvPr id="147" name="Google Shape;14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ad3376a2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5ad3376a24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dirty="0"/>
          </a:p>
        </p:txBody>
      </p:sp>
      <p:sp>
        <p:nvSpPr>
          <p:cNvPr id="164" name="Google Shape;164;g5ad3376a24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lang="en-US" b="0" dirty="0"/>
          </a:p>
        </p:txBody>
      </p:sp>
      <p:sp>
        <p:nvSpPr>
          <p:cNvPr id="147" name="Google Shape;147;p1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93768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lang="en-US" b="0" dirty="0"/>
          </a:p>
        </p:txBody>
      </p:sp>
      <p:sp>
        <p:nvSpPr>
          <p:cNvPr id="147" name="Google Shape;147;p1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5575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lang="en-US" b="0" dirty="0"/>
          </a:p>
        </p:txBody>
      </p:sp>
      <p:sp>
        <p:nvSpPr>
          <p:cNvPr id="147" name="Google Shape;147;p1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7523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3"/>
        <p:cNvGrpSpPr/>
        <p:nvPr/>
      </p:nvGrpSpPr>
      <p:grpSpPr>
        <a:xfrm>
          <a:off x="0" y="0"/>
          <a:ext cx="0" cy="0"/>
          <a:chOff x="0" y="0"/>
          <a:chExt cx="0" cy="0"/>
        </a:xfrm>
      </p:grpSpPr>
      <p:pic>
        <p:nvPicPr>
          <p:cNvPr id="14" name="Google Shape;14;g51aedbbf3d_3_45"/>
          <p:cNvPicPr preferRelativeResize="0"/>
          <p:nvPr/>
        </p:nvPicPr>
        <p:blipFill rotWithShape="1">
          <a:blip r:embed="rId2">
            <a:alphaModFix/>
          </a:blip>
          <a:srcRect/>
          <a:stretch/>
        </p:blipFill>
        <p:spPr>
          <a:xfrm>
            <a:off x="24" y="0"/>
            <a:ext cx="9143950" cy="5143472"/>
          </a:xfrm>
          <a:prstGeom prst="rect">
            <a:avLst/>
          </a:prstGeom>
          <a:noFill/>
          <a:ln>
            <a:noFill/>
          </a:ln>
        </p:spPr>
      </p:pic>
      <p:sp>
        <p:nvSpPr>
          <p:cNvPr id="15" name="Google Shape;15;g51aedbbf3d_3_45"/>
          <p:cNvSpPr txBox="1">
            <a:spLocks noGrp="1"/>
          </p:cNvSpPr>
          <p:nvPr>
            <p:ph type="title"/>
          </p:nvPr>
        </p:nvSpPr>
        <p:spPr>
          <a:xfrm>
            <a:off x="3410400" y="2256905"/>
            <a:ext cx="5733600" cy="15294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g51aedbbf3d_3_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 name="Google Shape;52;g51aedbbf3d_3_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3"/>
        <p:cNvGrpSpPr/>
        <p:nvPr/>
      </p:nvGrpSpPr>
      <p:grpSpPr>
        <a:xfrm>
          <a:off x="0" y="0"/>
          <a:ext cx="0" cy="0"/>
          <a:chOff x="0" y="0"/>
          <a:chExt cx="0" cy="0"/>
        </a:xfrm>
      </p:grpSpPr>
      <p:sp>
        <p:nvSpPr>
          <p:cNvPr id="54" name="Google Shape;54;g51aedbbf3d_3_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5" name="Google Shape;55;g51aedbbf3d_3_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6" name="Google Shape;56;g51aedbbf3d_3_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
        <p:cNvGrpSpPr/>
        <p:nvPr/>
      </p:nvGrpSpPr>
      <p:grpSpPr>
        <a:xfrm>
          <a:off x="0" y="0"/>
          <a:ext cx="0" cy="0"/>
          <a:chOff x="0" y="0"/>
          <a:chExt cx="0" cy="0"/>
        </a:xfrm>
      </p:grpSpPr>
      <p:sp>
        <p:nvSpPr>
          <p:cNvPr id="58" name="Google Shape;58;g51aedbbf3d_3_2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9" name="Google Shape;59;g51aedbbf3d_3_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0"/>
        <p:cNvGrpSpPr/>
        <p:nvPr/>
      </p:nvGrpSpPr>
      <p:grpSpPr>
        <a:xfrm>
          <a:off x="0" y="0"/>
          <a:ext cx="0" cy="0"/>
          <a:chOff x="0" y="0"/>
          <a:chExt cx="0" cy="0"/>
        </a:xfrm>
      </p:grpSpPr>
      <p:sp>
        <p:nvSpPr>
          <p:cNvPr id="61" name="Google Shape;61;g51aedbbf3d_3_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g51aedbbf3d_3_3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3" name="Google Shape;63;g51aedbbf3d_3_3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g51aedbbf3d_3_3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5" name="Google Shape;65;g51aedbbf3d_3_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g51aedbbf3d_3_3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68" name="Google Shape;68;g51aedbbf3d_3_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9"/>
        <p:cNvGrpSpPr/>
        <p:nvPr/>
      </p:nvGrpSpPr>
      <p:grpSpPr>
        <a:xfrm>
          <a:off x="0" y="0"/>
          <a:ext cx="0" cy="0"/>
          <a:chOff x="0" y="0"/>
          <a:chExt cx="0" cy="0"/>
        </a:xfrm>
      </p:grpSpPr>
      <p:sp>
        <p:nvSpPr>
          <p:cNvPr id="70" name="Google Shape;70;g51aedbbf3d_3_3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1" name="Google Shape;71;g51aedbbf3d_3_3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72" name="Google Shape;72;g51aedbbf3d_3_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g51aedbbf3d_3_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 Picture v1">
  <p:cSld name="Section Title + Picture v1">
    <p:spTree>
      <p:nvGrpSpPr>
        <p:cNvPr id="1" name="Shape 18"/>
        <p:cNvGrpSpPr/>
        <p:nvPr/>
      </p:nvGrpSpPr>
      <p:grpSpPr>
        <a:xfrm>
          <a:off x="0" y="0"/>
          <a:ext cx="0" cy="0"/>
          <a:chOff x="0" y="0"/>
          <a:chExt cx="0" cy="0"/>
        </a:xfrm>
      </p:grpSpPr>
      <p:pic>
        <p:nvPicPr>
          <p:cNvPr id="19" name="Shape 19"/>
          <p:cNvPicPr preferRelativeResize="0"/>
          <p:nvPr/>
        </p:nvPicPr>
        <p:blipFill>
          <a:blip r:embed="rId2"/>
          <a:stretch>
            <a:fillRect/>
          </a:stretch>
        </p:blipFill>
        <p:spPr>
          <a:xfrm>
            <a:off x="0" y="0"/>
            <a:ext cx="9144000" cy="5143500"/>
          </a:xfrm>
          <a:prstGeom prst="rect">
            <a:avLst/>
          </a:prstGeom>
          <a:noFill/>
          <a:ln>
            <a:noFill/>
          </a:ln>
        </p:spPr>
      </p:pic>
      <p:sp>
        <p:nvSpPr>
          <p:cNvPr id="20" name="Shape 2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a:spcBef>
                <a:spcPts val="0"/>
              </a:spcBef>
              <a:spcAft>
                <a:spcPts val="0"/>
              </a:spcAft>
              <a:buNone/>
              <a:defRPr sz="2800">
                <a:solidFill>
                  <a:srgbClr val="434343"/>
                </a:solidFill>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21" name="Shape 2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331027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76"/>
        <p:cNvGrpSpPr/>
        <p:nvPr/>
      </p:nvGrpSpPr>
      <p:grpSpPr>
        <a:xfrm>
          <a:off x="0" y="0"/>
          <a:ext cx="0" cy="0"/>
          <a:chOff x="0" y="0"/>
          <a:chExt cx="0" cy="0"/>
        </a:xfrm>
      </p:grpSpPr>
      <p:pic>
        <p:nvPicPr>
          <p:cNvPr id="77" name="Google Shape;77;g73f071fa55_0_123"/>
          <p:cNvPicPr preferRelativeResize="0"/>
          <p:nvPr/>
        </p:nvPicPr>
        <p:blipFill rotWithShape="1">
          <a:blip r:embed="rId2">
            <a:alphaModFix/>
          </a:blip>
          <a:srcRect/>
          <a:stretch/>
        </p:blipFill>
        <p:spPr>
          <a:xfrm>
            <a:off x="24" y="0"/>
            <a:ext cx="9143950" cy="5143472"/>
          </a:xfrm>
          <a:prstGeom prst="rect">
            <a:avLst/>
          </a:prstGeom>
          <a:noFill/>
          <a:ln>
            <a:noFill/>
          </a:ln>
        </p:spPr>
      </p:pic>
      <p:sp>
        <p:nvSpPr>
          <p:cNvPr id="78" name="Google Shape;78;g73f071fa55_0_123"/>
          <p:cNvSpPr txBox="1">
            <a:spLocks noGrp="1"/>
          </p:cNvSpPr>
          <p:nvPr>
            <p:ph type="title"/>
          </p:nvPr>
        </p:nvSpPr>
        <p:spPr>
          <a:xfrm>
            <a:off x="3410400" y="2256905"/>
            <a:ext cx="5733600" cy="15294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9"/>
        <p:cNvGrpSpPr/>
        <p:nvPr/>
      </p:nvGrpSpPr>
      <p:grpSpPr>
        <a:xfrm>
          <a:off x="0" y="0"/>
          <a:ext cx="0" cy="0"/>
          <a:chOff x="0" y="0"/>
          <a:chExt cx="0" cy="0"/>
        </a:xfrm>
      </p:grpSpPr>
      <p:pic>
        <p:nvPicPr>
          <p:cNvPr id="80" name="Google Shape;80;g73f071fa55_0_126"/>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81" name="Google Shape;81;g73f071fa55_0_126"/>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g73f071fa55_0_126"/>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83" name="Google Shape;83;g73f071fa55_0_126"/>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16"/>
        <p:cNvGrpSpPr/>
        <p:nvPr/>
      </p:nvGrpSpPr>
      <p:grpSpPr>
        <a:xfrm>
          <a:off x="0" y="0"/>
          <a:ext cx="0" cy="0"/>
          <a:chOff x="0" y="0"/>
          <a:chExt cx="0" cy="0"/>
        </a:xfrm>
      </p:grpSpPr>
      <p:pic>
        <p:nvPicPr>
          <p:cNvPr id="17" name="Google Shape;17;g51aedbbf3d_3_48"/>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8" name="Google Shape;18;g51aedbbf3d_3_48"/>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g51aedbbf3d_3_48"/>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84"/>
        <p:cNvGrpSpPr/>
        <p:nvPr/>
      </p:nvGrpSpPr>
      <p:grpSpPr>
        <a:xfrm>
          <a:off x="0" y="0"/>
          <a:ext cx="0" cy="0"/>
          <a:chOff x="0" y="0"/>
          <a:chExt cx="0" cy="0"/>
        </a:xfrm>
      </p:grpSpPr>
      <p:pic>
        <p:nvPicPr>
          <p:cNvPr id="85" name="Google Shape;85;g73f071fa55_0_131"/>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86" name="Google Shape;86;g73f071fa55_0_131"/>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 name="Google Shape;87;g73f071fa55_0_13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88"/>
        <p:cNvGrpSpPr/>
        <p:nvPr/>
      </p:nvGrpSpPr>
      <p:grpSpPr>
        <a:xfrm>
          <a:off x="0" y="0"/>
          <a:ext cx="0" cy="0"/>
          <a:chOff x="0" y="0"/>
          <a:chExt cx="0" cy="0"/>
        </a:xfrm>
      </p:grpSpPr>
      <p:pic>
        <p:nvPicPr>
          <p:cNvPr id="89" name="Google Shape;89;g73f071fa55_0_135"/>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90" name="Google Shape;90;g73f071fa55_0_135"/>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91" name="Google Shape;91;g73f071fa55_0_135"/>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g73f071fa55_0_135"/>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 Picture v6">
  <p:cSld name="Content and Picture_1_1_1_1_1">
    <p:spTree>
      <p:nvGrpSpPr>
        <p:cNvPr id="1" name="Shape 97"/>
        <p:cNvGrpSpPr/>
        <p:nvPr/>
      </p:nvGrpSpPr>
      <p:grpSpPr>
        <a:xfrm>
          <a:off x="0" y="0"/>
          <a:ext cx="0" cy="0"/>
          <a:chOff x="0" y="0"/>
          <a:chExt cx="0" cy="0"/>
        </a:xfrm>
      </p:grpSpPr>
      <p:pic>
        <p:nvPicPr>
          <p:cNvPr id="98" name="Google Shape;98;g73f071fa55_0_144"/>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99" name="Google Shape;99;g73f071fa55_0_144"/>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0" name="Google Shape;100;g73f071fa55_0_144"/>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 Picture v4">
  <p:cSld name="Content and Picture_1_1_1">
    <p:spTree>
      <p:nvGrpSpPr>
        <p:cNvPr id="1" name="Shape 101"/>
        <p:cNvGrpSpPr/>
        <p:nvPr/>
      </p:nvGrpSpPr>
      <p:grpSpPr>
        <a:xfrm>
          <a:off x="0" y="0"/>
          <a:ext cx="0" cy="0"/>
          <a:chOff x="0" y="0"/>
          <a:chExt cx="0" cy="0"/>
        </a:xfrm>
      </p:grpSpPr>
      <p:pic>
        <p:nvPicPr>
          <p:cNvPr id="102" name="Google Shape;102;g73f071fa55_0_148"/>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03" name="Google Shape;103;g73f071fa55_0_148"/>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4" name="Google Shape;104;g73f071fa55_0_148"/>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 Picture v1">
  <p:cSld name="Content and Picture">
    <p:spTree>
      <p:nvGrpSpPr>
        <p:cNvPr id="1" name="Shape 105"/>
        <p:cNvGrpSpPr/>
        <p:nvPr/>
      </p:nvGrpSpPr>
      <p:grpSpPr>
        <a:xfrm>
          <a:off x="0" y="0"/>
          <a:ext cx="0" cy="0"/>
          <a:chOff x="0" y="0"/>
          <a:chExt cx="0" cy="0"/>
        </a:xfrm>
      </p:grpSpPr>
      <p:pic>
        <p:nvPicPr>
          <p:cNvPr id="106" name="Google Shape;106;g73f071fa55_0_152"/>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07" name="Google Shape;107;g73f071fa55_0_152"/>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8" name="Google Shape;108;g73f071fa55_0_152"/>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 Picture v3">
  <p:cSld name="Content and Picture_1_1">
    <p:spTree>
      <p:nvGrpSpPr>
        <p:cNvPr id="1" name="Shape 109"/>
        <p:cNvGrpSpPr/>
        <p:nvPr/>
      </p:nvGrpSpPr>
      <p:grpSpPr>
        <a:xfrm>
          <a:off x="0" y="0"/>
          <a:ext cx="0" cy="0"/>
          <a:chOff x="0" y="0"/>
          <a:chExt cx="0" cy="0"/>
        </a:xfrm>
      </p:grpSpPr>
      <p:pic>
        <p:nvPicPr>
          <p:cNvPr id="110" name="Google Shape;110;g73f071fa55_0_156"/>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11" name="Google Shape;111;g73f071fa55_0_156"/>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Google Shape;112;g73f071fa55_0_156"/>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 Picture v5">
  <p:cSld name="Content and Picture_1_1_1_1">
    <p:spTree>
      <p:nvGrpSpPr>
        <p:cNvPr id="1" name="Shape 113"/>
        <p:cNvGrpSpPr/>
        <p:nvPr/>
      </p:nvGrpSpPr>
      <p:grpSpPr>
        <a:xfrm>
          <a:off x="0" y="0"/>
          <a:ext cx="0" cy="0"/>
          <a:chOff x="0" y="0"/>
          <a:chExt cx="0" cy="0"/>
        </a:xfrm>
      </p:grpSpPr>
      <p:pic>
        <p:nvPicPr>
          <p:cNvPr id="114" name="Google Shape;114;g73f071fa55_0_160"/>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15" name="Google Shape;115;g73f071fa55_0_16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Google Shape;116;g73f071fa55_0_160"/>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 Picture v7">
  <p:cSld name="Content and Picture_1_1_1_1_1_1">
    <p:spTree>
      <p:nvGrpSpPr>
        <p:cNvPr id="1" name="Shape 117"/>
        <p:cNvGrpSpPr/>
        <p:nvPr/>
      </p:nvGrpSpPr>
      <p:grpSpPr>
        <a:xfrm>
          <a:off x="0" y="0"/>
          <a:ext cx="0" cy="0"/>
          <a:chOff x="0" y="0"/>
          <a:chExt cx="0" cy="0"/>
        </a:xfrm>
      </p:grpSpPr>
      <p:pic>
        <p:nvPicPr>
          <p:cNvPr id="118" name="Google Shape;118;g73f071fa55_0_164"/>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119" name="Google Shape;119;g73f071fa55_0_164"/>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0" name="Google Shape;120;g73f071fa55_0_164"/>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Google Shape;11;p62"/>
          <p:cNvPicPr preferRelativeResize="0"/>
          <p:nvPr/>
        </p:nvPicPr>
        <p:blipFill rotWithShape="1">
          <a:blip r:embed="rId2">
            <a:alphaModFix/>
          </a:blip>
          <a:srcRect/>
          <a:stretch/>
        </p:blipFill>
        <p:spPr>
          <a:xfrm>
            <a:off x="24" y="0"/>
            <a:ext cx="9143952" cy="5143473"/>
          </a:xfrm>
          <a:prstGeom prst="rect">
            <a:avLst/>
          </a:prstGeom>
          <a:noFill/>
          <a:ln>
            <a:noFill/>
          </a:ln>
        </p:spPr>
      </p:pic>
      <p:sp>
        <p:nvSpPr>
          <p:cNvPr id="12" name="Google Shape;12;p62"/>
          <p:cNvSpPr txBox="1">
            <a:spLocks noGrp="1"/>
          </p:cNvSpPr>
          <p:nvPr>
            <p:ph type="title"/>
          </p:nvPr>
        </p:nvSpPr>
        <p:spPr>
          <a:xfrm>
            <a:off x="3410400" y="2256905"/>
            <a:ext cx="5733600" cy="1529542"/>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pic>
        <p:nvPicPr>
          <p:cNvPr id="1026" name="Picture 2" descr="Image result for volunteers of america logo">
            <a:extLst>
              <a:ext uri="{FF2B5EF4-FFF2-40B4-BE49-F238E27FC236}">
                <a16:creationId xmlns:a16="http://schemas.microsoft.com/office/drawing/2014/main" id="{331F0A7F-1A29-4E20-B64F-7FCD4A9E268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24967" y="4432852"/>
            <a:ext cx="1311326" cy="54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786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pic>
        <p:nvPicPr>
          <p:cNvPr id="18" name="Google Shape;18;p6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3600" b="0" i="0" u="none" strike="noStrike" cap="all" baseline="0">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0" name="Google Shape;20;p64"/>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228600" marR="0" lvl="0" indent="-228600" algn="l" rtl="0">
              <a:lnSpc>
                <a:spcPct val="100000"/>
              </a:lnSpc>
              <a:spcBef>
                <a:spcPts val="600"/>
              </a:spcBef>
              <a:spcAft>
                <a:spcPts val="0"/>
              </a:spcAft>
              <a:buClr>
                <a:srgbClr val="434343"/>
              </a:buClr>
              <a:buSzPts val="1800"/>
              <a:buFont typeface="Arial"/>
              <a:buChar char="•"/>
              <a:defRPr sz="20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1" name="Google Shape;21;p64"/>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extLst>
      <p:ext uri="{BB962C8B-B14F-4D97-AF65-F5344CB8AC3E}">
        <p14:creationId xmlns:p14="http://schemas.microsoft.com/office/powerpoint/2010/main" val="303193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pic>
        <p:nvPicPr>
          <p:cNvPr id="21" name="Google Shape;21;g51aedbbf3d_3_52"/>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2" name="Google Shape;22;g51aedbbf3d_3_52"/>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g51aedbbf3d_3_52"/>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24" name="Google Shape;24;g51aedbbf3d_3_52"/>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22"/>
        <p:cNvGrpSpPr/>
        <p:nvPr/>
      </p:nvGrpSpPr>
      <p:grpSpPr>
        <a:xfrm>
          <a:off x="0" y="0"/>
          <a:ext cx="0" cy="0"/>
          <a:chOff x="0" y="0"/>
          <a:chExt cx="0" cy="0"/>
        </a:xfrm>
      </p:grpSpPr>
      <p:pic>
        <p:nvPicPr>
          <p:cNvPr id="23" name="Google Shape;23;p6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 name="Google Shape;24;p65"/>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3600" b="1"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5" name="Google Shape;25;p65"/>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4119255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6"/>
        <p:cNvGrpSpPr/>
        <p:nvPr/>
      </p:nvGrpSpPr>
      <p:grpSpPr>
        <a:xfrm>
          <a:off x="0" y="0"/>
          <a:ext cx="0" cy="0"/>
          <a:chOff x="0" y="0"/>
          <a:chExt cx="0" cy="0"/>
        </a:xfrm>
      </p:grpSpPr>
      <p:pic>
        <p:nvPicPr>
          <p:cNvPr id="27" name="Google Shape;27;p6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8" name="Google Shape;28;p66"/>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noAutofit/>
          </a:bodyPr>
          <a:lstStyle>
            <a:lvl1pPr marL="228600" marR="0" lvl="0" indent="-228600" algn="l" rtl="0">
              <a:lnSpc>
                <a:spcPct val="100000"/>
              </a:lnSpc>
              <a:spcBef>
                <a:spcPts val="600"/>
              </a:spcBef>
              <a:spcAft>
                <a:spcPts val="0"/>
              </a:spcAft>
              <a:buClr>
                <a:srgbClr val="434343"/>
              </a:buClr>
              <a:buSzPct val="100000"/>
              <a:buFont typeface="Arial"/>
              <a:buChar char="•"/>
              <a:defRPr sz="20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9" name="Google Shape;29;p66"/>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66"/>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3600" b="1" i="0" u="none" strike="noStrike" cap="none">
                <a:solidFill>
                  <a:srgbClr val="43434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779335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 Picture v2">
  <p:cSld name="Section Title + Picture v2">
    <p:spTree>
      <p:nvGrpSpPr>
        <p:cNvPr id="1" name="Shape 31"/>
        <p:cNvGrpSpPr/>
        <p:nvPr/>
      </p:nvGrpSpPr>
      <p:grpSpPr>
        <a:xfrm>
          <a:off x="0" y="0"/>
          <a:ext cx="0" cy="0"/>
          <a:chOff x="0" y="0"/>
          <a:chExt cx="0" cy="0"/>
        </a:xfrm>
      </p:grpSpPr>
      <p:pic>
        <p:nvPicPr>
          <p:cNvPr id="32" name="Google Shape;32;p6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3" name="Google Shape;33;p67"/>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34" name="Google Shape;34;p67"/>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1693299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 Picture v3">
  <p:cSld name="Section Title + Picture v3">
    <p:spTree>
      <p:nvGrpSpPr>
        <p:cNvPr id="1" name="Shape 35"/>
        <p:cNvGrpSpPr/>
        <p:nvPr/>
      </p:nvGrpSpPr>
      <p:grpSpPr>
        <a:xfrm>
          <a:off x="0" y="0"/>
          <a:ext cx="0" cy="0"/>
          <a:chOff x="0" y="0"/>
          <a:chExt cx="0" cy="0"/>
        </a:xfrm>
      </p:grpSpPr>
      <p:pic>
        <p:nvPicPr>
          <p:cNvPr id="36" name="Google Shape;36;p6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7" name="Google Shape;37;p68"/>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38" name="Google Shape;38;p68"/>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63334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 Picture v4">
  <p:cSld name="Section Title + Picture v4">
    <p:spTree>
      <p:nvGrpSpPr>
        <p:cNvPr id="1" name="Shape 39"/>
        <p:cNvGrpSpPr/>
        <p:nvPr/>
      </p:nvGrpSpPr>
      <p:grpSpPr>
        <a:xfrm>
          <a:off x="0" y="0"/>
          <a:ext cx="0" cy="0"/>
          <a:chOff x="0" y="0"/>
          <a:chExt cx="0" cy="0"/>
        </a:xfrm>
      </p:grpSpPr>
      <p:pic>
        <p:nvPicPr>
          <p:cNvPr id="40" name="Google Shape;40;p6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 name="Google Shape;41;p69"/>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42" name="Google Shape;42;p6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1980364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 Picture v5">
  <p:cSld name="Section Title + Picture v5">
    <p:spTree>
      <p:nvGrpSpPr>
        <p:cNvPr id="1" name="Shape 43"/>
        <p:cNvGrpSpPr/>
        <p:nvPr/>
      </p:nvGrpSpPr>
      <p:grpSpPr>
        <a:xfrm>
          <a:off x="0" y="0"/>
          <a:ext cx="0" cy="0"/>
          <a:chOff x="0" y="0"/>
          <a:chExt cx="0" cy="0"/>
        </a:xfrm>
      </p:grpSpPr>
      <p:pic>
        <p:nvPicPr>
          <p:cNvPr id="44" name="Google Shape;44;p7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5" name="Google Shape;45;p7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46" name="Google Shape;46;p70"/>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86340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 Picture v6">
  <p:cSld name="Section Title + Picture v6">
    <p:spTree>
      <p:nvGrpSpPr>
        <p:cNvPr id="1" name="Shape 47"/>
        <p:cNvGrpSpPr/>
        <p:nvPr/>
      </p:nvGrpSpPr>
      <p:grpSpPr>
        <a:xfrm>
          <a:off x="0" y="0"/>
          <a:ext cx="0" cy="0"/>
          <a:chOff x="0" y="0"/>
          <a:chExt cx="0" cy="0"/>
        </a:xfrm>
      </p:grpSpPr>
      <p:pic>
        <p:nvPicPr>
          <p:cNvPr id="48" name="Google Shape;48;p7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9" name="Google Shape;49;p71"/>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0" name="Google Shape;50;p7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416225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 Picture v7">
  <p:cSld name="Section Title + Picture v7">
    <p:spTree>
      <p:nvGrpSpPr>
        <p:cNvPr id="1" name="Shape 51"/>
        <p:cNvGrpSpPr/>
        <p:nvPr/>
      </p:nvGrpSpPr>
      <p:grpSpPr>
        <a:xfrm>
          <a:off x="0" y="0"/>
          <a:ext cx="0" cy="0"/>
          <a:chOff x="0" y="0"/>
          <a:chExt cx="0" cy="0"/>
        </a:xfrm>
      </p:grpSpPr>
      <p:pic>
        <p:nvPicPr>
          <p:cNvPr id="52" name="Google Shape;52;p7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3" name="Google Shape;53;p72"/>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4" name="Google Shape;54;p72"/>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12288781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 Picture v8">
  <p:cSld name="Section Title + Picture v8">
    <p:spTree>
      <p:nvGrpSpPr>
        <p:cNvPr id="1" name="Shape 55"/>
        <p:cNvGrpSpPr/>
        <p:nvPr/>
      </p:nvGrpSpPr>
      <p:grpSpPr>
        <a:xfrm>
          <a:off x="0" y="0"/>
          <a:ext cx="0" cy="0"/>
          <a:chOff x="0" y="0"/>
          <a:chExt cx="0" cy="0"/>
        </a:xfrm>
      </p:grpSpPr>
      <p:pic>
        <p:nvPicPr>
          <p:cNvPr id="56" name="Google Shape;56;p7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7" name="Google Shape;57;p73"/>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8" name="Google Shape;58;p7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26408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 Picture v3">
  <p:cSld name="Content and Picture_1_1">
    <p:spTree>
      <p:nvGrpSpPr>
        <p:cNvPr id="1" name="Shape 25"/>
        <p:cNvGrpSpPr/>
        <p:nvPr/>
      </p:nvGrpSpPr>
      <p:grpSpPr>
        <a:xfrm>
          <a:off x="0" y="0"/>
          <a:ext cx="0" cy="0"/>
          <a:chOff x="0" y="0"/>
          <a:chExt cx="0" cy="0"/>
        </a:xfrm>
      </p:grpSpPr>
      <p:pic>
        <p:nvPicPr>
          <p:cNvPr id="26" name="Google Shape;26;g51aedbbf3d_3_57"/>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27" name="Google Shape;27;g51aedbbf3d_3_57"/>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g51aedbbf3d_3_57"/>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9"/>
        <p:cNvGrpSpPr/>
        <p:nvPr/>
      </p:nvGrpSpPr>
      <p:grpSpPr>
        <a:xfrm>
          <a:off x="0" y="0"/>
          <a:ext cx="0" cy="0"/>
          <a:chOff x="0" y="0"/>
          <a:chExt cx="0" cy="0"/>
        </a:xfrm>
      </p:grpSpPr>
      <p:pic>
        <p:nvPicPr>
          <p:cNvPr id="30" name="Google Shape;30;g51aedbbf3d_3_61"/>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31" name="Google Shape;31;g51aedbbf3d_3_61"/>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32" name="Google Shape;32;g51aedbbf3d_3_61"/>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g51aedbbf3d_3_61"/>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
        <p:cNvGrpSpPr/>
        <p:nvPr/>
      </p:nvGrpSpPr>
      <p:grpSpPr>
        <a:xfrm>
          <a:off x="0" y="0"/>
          <a:ext cx="0" cy="0"/>
          <a:chOff x="0" y="0"/>
          <a:chExt cx="0" cy="0"/>
        </a:xfrm>
      </p:grpSpPr>
      <p:sp>
        <p:nvSpPr>
          <p:cNvPr id="35" name="Google Shape;35;g51aedbbf3d_3_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6" name="Google Shape;36;g51aedbbf3d_3_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7" name="Google Shape;37;g51aedbbf3d_3_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g51aedbbf3d_3_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0" name="Google Shape;40;g51aedbbf3d_3_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sp>
        <p:nvSpPr>
          <p:cNvPr id="42" name="Google Shape;42;g51aedbbf3d_3_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g51aedbbf3d_3_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4" name="Google Shape;44;g51aedbbf3d_3_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Google Shape;46;g51aedbbf3d_3_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 name="Google Shape;47;g51aedbbf3d_3_1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8" name="Google Shape;48;g51aedbbf3d_3_1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9" name="Google Shape;49;g51aedbbf3d_3_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51aedbbf3d_3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g51aedbbf3d_3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Google Shape;12;g51aedbbf3d_3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7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1" r:id="rId5"/>
    <p:sldLayoutId id="2147483672" r:id="rId6"/>
    <p:sldLayoutId id="2147483673" r:id="rId7"/>
    <p:sldLayoutId id="2147483674" r:id="rId8"/>
    <p:sldLayoutId id="2147483675" r:id="rId9"/>
    <p:sldLayoutId id="214748367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8101245"/>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louisianabelieves.com/docs/default-source/academic-standards/early-childhood---birth-to-five-standards.pdf?sfvrsn=6"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https://www.louisianabelieves.com/docs/default-source/academic-standards/early-childhood---birth-to-five-standards.pdf?sfvrsn=6"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hyperlink" Target="https://www.louisianabelieves.com/docs/default-source/academic-standards/early-childhood---birth-to-five-standards.pdf?sfvrsn=6"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louisianabelieves.com/docs/default-source/academic-standards/early-childhood---birth-to-five-standards.pdf?sfvrsn=6"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louisianabelieves.com/docs/default-source/academic-standards/early-childhood---birth-to-five-standards.pdf?sfvrsn=6"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cGpv0yEf0rs"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cGpv0yEf0rs"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
          <p:cNvSpPr txBox="1">
            <a:spLocks noGrp="1"/>
          </p:cNvSpPr>
          <p:nvPr>
            <p:ph type="title"/>
          </p:nvPr>
        </p:nvSpPr>
        <p:spPr>
          <a:xfrm>
            <a:off x="3477050" y="2151300"/>
            <a:ext cx="5593800" cy="1839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6"/>
                  </a:ext>
                </a:extLst>
              </a:rPr>
              <a:t>Connecting the Pieces: </a:t>
            </a: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6"/>
                  </a:ext>
                </a:extLst>
              </a:rPr>
              <a:t/>
            </a:r>
            <a:b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6"/>
                  </a:ext>
                </a:extLst>
              </a:rPr>
            </a:b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6"/>
                  </a:ext>
                </a:extLst>
              </a:rPr>
              <a:t>Using Standards with</a:t>
            </a: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6"/>
                  </a:ext>
                </a:extLst>
              </a:rPr>
              <a:t/>
            </a:r>
            <a:b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6"/>
                  </a:ext>
                </a:extLst>
              </a:rPr>
            </a:b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6"/>
                  </a:ext>
                </a:extLst>
              </a:rPr>
              <a:t>I</a:t>
            </a: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7"/>
                  </a:ext>
                </a:extLst>
              </a:rPr>
              <a:t>nfants &amp; Toddlers</a:t>
            </a:r>
            <a:endParaRPr b="1" dirty="0"/>
          </a:p>
        </p:txBody>
      </p:sp>
      <p:pic>
        <p:nvPicPr>
          <p:cNvPr id="3" name="Picture 2" descr="Image result for lsu logo&quot;">
            <a:extLst>
              <a:ext uri="{FF2B5EF4-FFF2-40B4-BE49-F238E27FC236}">
                <a16:creationId xmlns:a16="http://schemas.microsoft.com/office/drawing/2014/main" id="{F4633E3D-6B27-4164-83B2-D0E304C3D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176" y="4437986"/>
            <a:ext cx="1648047" cy="542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1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lvl="0"/>
            <a:r>
              <a:rPr lang="en-US" dirty="0"/>
              <a:t>ASSESSMENT</a:t>
            </a:r>
            <a:endParaRPr dirty="0"/>
          </a:p>
        </p:txBody>
      </p:sp>
      <p:graphicFrame>
        <p:nvGraphicFramePr>
          <p:cNvPr id="2" name="Table 1"/>
          <p:cNvGraphicFramePr>
            <a:graphicFrameLocks noGrp="1" noChangeAspect="1"/>
          </p:cNvGraphicFramePr>
          <p:nvPr>
            <p:extLst>
              <p:ext uri="{D42A27DB-BD31-4B8C-83A1-F6EECF244321}">
                <p14:modId xmlns:p14="http://schemas.microsoft.com/office/powerpoint/2010/main" val="823263280"/>
              </p:ext>
            </p:extLst>
          </p:nvPr>
        </p:nvGraphicFramePr>
        <p:xfrm>
          <a:off x="526930" y="1649182"/>
          <a:ext cx="8074617" cy="2468880"/>
        </p:xfrm>
        <a:graphic>
          <a:graphicData uri="http://schemas.openxmlformats.org/drawingml/2006/table">
            <a:tbl>
              <a:tblPr firstRow="1" bandRow="1">
                <a:tableStyleId>{00A15C55-8517-42AA-B614-E9B94910E393}</a:tableStyleId>
              </a:tblPr>
              <a:tblGrid>
                <a:gridCol w="2691539">
                  <a:extLst>
                    <a:ext uri="{9D8B030D-6E8A-4147-A177-3AD203B41FA5}">
                      <a16:colId xmlns:a16="http://schemas.microsoft.com/office/drawing/2014/main" val="20000"/>
                    </a:ext>
                  </a:extLst>
                </a:gridCol>
                <a:gridCol w="2691539">
                  <a:extLst>
                    <a:ext uri="{9D8B030D-6E8A-4147-A177-3AD203B41FA5}">
                      <a16:colId xmlns:a16="http://schemas.microsoft.com/office/drawing/2014/main" val="20001"/>
                    </a:ext>
                  </a:extLst>
                </a:gridCol>
                <a:gridCol w="2691539">
                  <a:extLst>
                    <a:ext uri="{9D8B030D-6E8A-4147-A177-3AD203B41FA5}">
                      <a16:colId xmlns:a16="http://schemas.microsoft.com/office/drawing/2014/main" val="20002"/>
                    </a:ext>
                  </a:extLst>
                </a:gridCol>
              </a:tblGrid>
              <a:tr h="4572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Key Term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Definition</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Example</a:t>
                      </a:r>
                    </a:p>
                  </a:txBody>
                  <a:tcPr anchor="ctr"/>
                </a:tc>
                <a:extLst>
                  <a:ext uri="{0D108BD9-81ED-4DB2-BD59-A6C34878D82A}">
                    <a16:rowId xmlns:a16="http://schemas.microsoft.com/office/drawing/2014/main" val="10000"/>
                  </a:ext>
                </a:extLst>
              </a:tr>
              <a:tr h="1371600">
                <a:tc>
                  <a:txBody>
                    <a:bodyPr/>
                    <a:lstStyle/>
                    <a:p>
                      <a:pPr algn="ctr"/>
                      <a:r>
                        <a:rPr lang="en-US" sz="1800" b="1" dirty="0">
                          <a:latin typeface="Calibri" panose="020F0502020204030204" pitchFamily="34" charset="0"/>
                          <a:cs typeface="Calibri" panose="020F0502020204030204" pitchFamily="34" charset="0"/>
                        </a:rPr>
                        <a:t>Assessment</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libri" panose="020F0502020204030204" pitchFamily="34" charset="0"/>
                          <a:cs typeface="Calibri" panose="020F0502020204030204" pitchFamily="34" charset="0"/>
                        </a:rPr>
                        <a:t>Methods or tools that educators use to evaluate, measure, and document the academic readiness, learning progress, skill acquisition, or educational needs of students.</a:t>
                      </a:r>
                    </a:p>
                  </a:txBody>
                  <a:tcPr anchor="ctr"/>
                </a:tc>
                <a:tc>
                  <a:txBody>
                    <a:bodyPr/>
                    <a:lstStyle/>
                    <a:p>
                      <a:pPr algn="l"/>
                      <a:r>
                        <a:rPr lang="en-US" sz="1800" dirty="0">
                          <a:latin typeface="Calibri" panose="020F0502020204030204" pitchFamily="34" charset="0"/>
                          <a:cs typeface="Calibri" panose="020F0502020204030204" pitchFamily="34" charset="0"/>
                        </a:rPr>
                        <a:t>The infant cooed as he looked at himself in the mirror (anecdotal record).</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83071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9"/>
          <p:cNvSpPr txBox="1">
            <a:spLocks noGrp="1"/>
          </p:cNvSpPr>
          <p:nvPr>
            <p:ph type="title"/>
          </p:nvPr>
        </p:nvSpPr>
        <p:spPr>
          <a:xfrm>
            <a:off x="4830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sz="3600" dirty="0"/>
              <a:t>TEACHING &amp; LEARNING CYCLE</a:t>
            </a:r>
          </a:p>
        </p:txBody>
      </p:sp>
      <p:graphicFrame>
        <p:nvGraphicFramePr>
          <p:cNvPr id="2" name="Diagram 1">
            <a:extLst>
              <a:ext uri="{FF2B5EF4-FFF2-40B4-BE49-F238E27FC236}">
                <a16:creationId xmlns:a16="http://schemas.microsoft.com/office/drawing/2014/main" id="{6D8C733E-FEC8-984A-8803-7B0BBB00005B}"/>
              </a:ext>
            </a:extLst>
          </p:cNvPr>
          <p:cNvGraphicFramePr/>
          <p:nvPr>
            <p:extLst>
              <p:ext uri="{D42A27DB-BD31-4B8C-83A1-F6EECF244321}">
                <p14:modId xmlns:p14="http://schemas.microsoft.com/office/powerpoint/2010/main" val="19178391"/>
              </p:ext>
            </p:extLst>
          </p:nvPr>
        </p:nvGraphicFramePr>
        <p:xfrm>
          <a:off x="2084070" y="1188720"/>
          <a:ext cx="5253990" cy="3346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0"/>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sz="3600" dirty="0"/>
              <a:t>MULTIPLE INFLUENCES ON DEVELOPMENT</a:t>
            </a:r>
          </a:p>
        </p:txBody>
      </p:sp>
      <p:pic>
        <p:nvPicPr>
          <p:cNvPr id="209" name="Google Shape;209;p10"/>
          <p:cNvPicPr preferRelativeResize="0"/>
          <p:nvPr/>
        </p:nvPicPr>
        <p:blipFill rotWithShape="1">
          <a:blip r:embed="rId3">
            <a:alphaModFix/>
          </a:blip>
          <a:srcRect t="17225" r="40486"/>
          <a:stretch/>
        </p:blipFill>
        <p:spPr>
          <a:xfrm>
            <a:off x="0" y="1047600"/>
            <a:ext cx="3979718" cy="3690655"/>
          </a:xfrm>
          <a:prstGeom prst="rect">
            <a:avLst/>
          </a:prstGeom>
          <a:noFill/>
          <a:ln w="76200" cap="flat" cmpd="sng">
            <a:noFill/>
            <a:prstDash val="solid"/>
            <a:round/>
            <a:headEnd type="none" w="sm" len="sm"/>
            <a:tailEnd type="none" w="sm" len="sm"/>
          </a:ln>
        </p:spPr>
      </p:pic>
      <p:cxnSp>
        <p:nvCxnSpPr>
          <p:cNvPr id="5" name="Straight Connector 4">
            <a:extLst>
              <a:ext uri="{FF2B5EF4-FFF2-40B4-BE49-F238E27FC236}">
                <a16:creationId xmlns:a16="http://schemas.microsoft.com/office/drawing/2014/main" id="{89575DE1-0E75-174E-AF94-FE4E4F3719DA}"/>
              </a:ext>
            </a:extLst>
          </p:cNvPr>
          <p:cNvCxnSpPr/>
          <p:nvPr/>
        </p:nvCxnSpPr>
        <p:spPr>
          <a:xfrm>
            <a:off x="-2" y="1057328"/>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548161C7-92D6-5346-A485-4B8739B20844}"/>
              </a:ext>
            </a:extLst>
          </p:cNvPr>
          <p:cNvCxnSpPr/>
          <p:nvPr/>
        </p:nvCxnSpPr>
        <p:spPr>
          <a:xfrm>
            <a:off x="-6" y="4731141"/>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graphicFrame>
        <p:nvGraphicFramePr>
          <p:cNvPr id="7" name="Diagram 6">
            <a:extLst>
              <a:ext uri="{FF2B5EF4-FFF2-40B4-BE49-F238E27FC236}">
                <a16:creationId xmlns:a16="http://schemas.microsoft.com/office/drawing/2014/main" id="{50E22C0F-D8EB-4B2F-8C41-CA397833A8C0}"/>
              </a:ext>
            </a:extLst>
          </p:cNvPr>
          <p:cNvGraphicFramePr/>
          <p:nvPr>
            <p:extLst>
              <p:ext uri="{D42A27DB-BD31-4B8C-83A1-F6EECF244321}">
                <p14:modId xmlns:p14="http://schemas.microsoft.com/office/powerpoint/2010/main" val="3600168085"/>
              </p:ext>
            </p:extLst>
          </p:nvPr>
        </p:nvGraphicFramePr>
        <p:xfrm>
          <a:off x="4106977" y="1175281"/>
          <a:ext cx="4875659" cy="34168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FF15E8E7-4B25-4BB8-9C92-E8B079627BC0}"/>
              </a:ext>
            </a:extLst>
          </p:cNvPr>
          <p:cNvSpPr txBox="1"/>
          <p:nvPr/>
        </p:nvSpPr>
        <p:spPr>
          <a:xfrm>
            <a:off x="6199094" y="1391771"/>
            <a:ext cx="2205318" cy="461665"/>
          </a:xfrm>
          <a:prstGeom prst="rect">
            <a:avLst/>
          </a:prstGeom>
          <a:noFill/>
        </p:spPr>
        <p:txBody>
          <a:bodyPr wrap="square" rtlCol="0">
            <a:spAutoFit/>
          </a:bodyPr>
          <a:lstStyle/>
          <a:p>
            <a:r>
              <a:rPr lang="en-US" sz="1200" dirty="0"/>
              <a:t>Examples: culture, language, siblings</a:t>
            </a:r>
          </a:p>
        </p:txBody>
      </p:sp>
      <p:sp>
        <p:nvSpPr>
          <p:cNvPr id="9" name="TextBox 8">
            <a:extLst>
              <a:ext uri="{FF2B5EF4-FFF2-40B4-BE49-F238E27FC236}">
                <a16:creationId xmlns:a16="http://schemas.microsoft.com/office/drawing/2014/main" id="{A7D774BA-E084-4D25-A6BE-90FC3A3EB863}"/>
              </a:ext>
            </a:extLst>
          </p:cNvPr>
          <p:cNvSpPr txBox="1"/>
          <p:nvPr/>
        </p:nvSpPr>
        <p:spPr>
          <a:xfrm>
            <a:off x="6199094" y="2473872"/>
            <a:ext cx="2205318" cy="830997"/>
          </a:xfrm>
          <a:prstGeom prst="rect">
            <a:avLst/>
          </a:prstGeom>
          <a:noFill/>
        </p:spPr>
        <p:txBody>
          <a:bodyPr wrap="square" rtlCol="0">
            <a:spAutoFit/>
          </a:bodyPr>
          <a:lstStyle/>
          <a:p>
            <a:r>
              <a:rPr lang="en-US" sz="1200" dirty="0"/>
              <a:t>Examples: previous child care attendance, exposure to specific learning activities, abuse</a:t>
            </a:r>
          </a:p>
        </p:txBody>
      </p:sp>
      <p:sp>
        <p:nvSpPr>
          <p:cNvPr id="10" name="TextBox 9">
            <a:extLst>
              <a:ext uri="{FF2B5EF4-FFF2-40B4-BE49-F238E27FC236}">
                <a16:creationId xmlns:a16="http://schemas.microsoft.com/office/drawing/2014/main" id="{A58DB644-4BC9-4DAE-B502-BA59D7DA03A0}"/>
              </a:ext>
            </a:extLst>
          </p:cNvPr>
          <p:cNvSpPr txBox="1"/>
          <p:nvPr/>
        </p:nvSpPr>
        <p:spPr>
          <a:xfrm>
            <a:off x="6199094" y="3726738"/>
            <a:ext cx="2205318" cy="646331"/>
          </a:xfrm>
          <a:prstGeom prst="rect">
            <a:avLst/>
          </a:prstGeom>
          <a:noFill/>
        </p:spPr>
        <p:txBody>
          <a:bodyPr wrap="square" rtlCol="0">
            <a:spAutoFit/>
          </a:bodyPr>
          <a:lstStyle/>
          <a:p>
            <a:r>
              <a:rPr lang="en-US" sz="1200" dirty="0"/>
              <a:t>Examples: developmental delay, hearing loss, visual impairment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73f071fa55_0_5"/>
          <p:cNvSpPr txBox="1">
            <a:spLocks noGrp="1"/>
          </p:cNvSpPr>
          <p:nvPr>
            <p:ph type="title"/>
          </p:nvPr>
        </p:nvSpPr>
        <p:spPr>
          <a:xfrm>
            <a:off x="209275" y="847875"/>
            <a:ext cx="3495300" cy="346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atin typeface="Calibri" panose="020F0502020204030204" pitchFamily="34" charset="0"/>
                <a:cs typeface="Calibri" panose="020F0502020204030204" pitchFamily="34" charset="0"/>
              </a:rPr>
              <a:t>Reviewing Key Terms Activity</a:t>
            </a:r>
            <a:endParaRPr sz="3600" b="1" dirty="0">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13"/>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lvl="0" algn="ctr"/>
            <a:r>
              <a:rPr lang="en-US" sz="3600" dirty="0"/>
              <a:t>REVIEWING KEY TERMS</a:t>
            </a:r>
            <a:endParaRPr sz="3600" dirty="0"/>
          </a:p>
        </p:txBody>
      </p:sp>
      <p:sp>
        <p:nvSpPr>
          <p:cNvPr id="3" name="Text Placeholder 2">
            <a:extLst>
              <a:ext uri="{FF2B5EF4-FFF2-40B4-BE49-F238E27FC236}">
                <a16:creationId xmlns:a16="http://schemas.microsoft.com/office/drawing/2014/main" id="{A5D1CAD9-80A6-4C20-A075-C0BC2834DF62}"/>
              </a:ext>
            </a:extLst>
          </p:cNvPr>
          <p:cNvSpPr>
            <a:spLocks noGrp="1"/>
          </p:cNvSpPr>
          <p:nvPr>
            <p:ph type="body" idx="1"/>
          </p:nvPr>
        </p:nvSpPr>
        <p:spPr/>
        <p:txBody>
          <a:bodyPr/>
          <a:lstStyle/>
          <a:p>
            <a:pPr marL="0" indent="0">
              <a:lnSpc>
                <a:spcPct val="100000"/>
              </a:lnSpc>
              <a:spcBef>
                <a:spcPts val="600"/>
              </a:spcBef>
              <a:buNone/>
            </a:pPr>
            <a:r>
              <a:rPr lang="en-US" sz="2000" dirty="0">
                <a:solidFill>
                  <a:srgbClr val="434343"/>
                </a:solidFill>
              </a:rPr>
              <a:t>Ex. Understands basic patterns, concepts, and operations</a:t>
            </a:r>
          </a:p>
        </p:txBody>
      </p:sp>
      <p:graphicFrame>
        <p:nvGraphicFramePr>
          <p:cNvPr id="5" name="Table 4">
            <a:extLst>
              <a:ext uri="{FF2B5EF4-FFF2-40B4-BE49-F238E27FC236}">
                <a16:creationId xmlns:a16="http://schemas.microsoft.com/office/drawing/2014/main" id="{4A8B5B70-81EF-40DE-8236-AE14E9277D4A}"/>
              </a:ext>
            </a:extLst>
          </p:cNvPr>
          <p:cNvGraphicFramePr>
            <a:graphicFrameLocks noGrp="1" noChangeAspect="1"/>
          </p:cNvGraphicFramePr>
          <p:nvPr>
            <p:extLst>
              <p:ext uri="{D42A27DB-BD31-4B8C-83A1-F6EECF244321}">
                <p14:modId xmlns:p14="http://schemas.microsoft.com/office/powerpoint/2010/main" val="99948642"/>
              </p:ext>
            </p:extLst>
          </p:nvPr>
        </p:nvGraphicFramePr>
        <p:xfrm>
          <a:off x="534924" y="2281101"/>
          <a:ext cx="8074152" cy="1920240"/>
        </p:xfrm>
        <a:graphic>
          <a:graphicData uri="http://schemas.openxmlformats.org/drawingml/2006/table">
            <a:tbl>
              <a:tblPr firstRow="1" bandRow="1">
                <a:tableStyleId>{00A15C55-8517-42AA-B614-E9B94910E393}</a:tableStyleId>
              </a:tblPr>
              <a:tblGrid>
                <a:gridCol w="4037076">
                  <a:extLst>
                    <a:ext uri="{9D8B030D-6E8A-4147-A177-3AD203B41FA5}">
                      <a16:colId xmlns:a16="http://schemas.microsoft.com/office/drawing/2014/main" val="20000"/>
                    </a:ext>
                  </a:extLst>
                </a:gridCol>
                <a:gridCol w="4037076">
                  <a:extLst>
                    <a:ext uri="{9D8B030D-6E8A-4147-A177-3AD203B41FA5}">
                      <a16:colId xmlns:a16="http://schemas.microsoft.com/office/drawing/2014/main" val="20001"/>
                    </a:ext>
                  </a:extLst>
                </a:gridCol>
              </a:tblGrid>
              <a:tr h="4572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Color</a:t>
                      </a:r>
                      <a:endParaRPr lang="en-US" sz="20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Term</a:t>
                      </a:r>
                      <a:endParaRPr lang="en-US" sz="2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365760">
                <a:tc>
                  <a:txBody>
                    <a:bodyPr/>
                    <a:lstStyle/>
                    <a:p>
                      <a:pPr algn="l"/>
                      <a:r>
                        <a:rPr lang="en-US" sz="1800" dirty="0"/>
                        <a:t>Blue</a:t>
                      </a:r>
                      <a:endParaRPr lang="en-US" sz="1800" b="1" dirty="0">
                        <a:latin typeface="Calibri" panose="020F0502020204030204" pitchFamily="34" charset="0"/>
                        <a:cs typeface="Calibri" panose="020F0502020204030204" pitchFamily="34" charset="0"/>
                      </a:endParaRPr>
                    </a:p>
                  </a:txBody>
                  <a:tcPr anchor="ct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t>Standard</a:t>
                      </a:r>
                      <a:endParaRPr lang="en-US" sz="1800" dirty="0">
                        <a:latin typeface="Calibri" panose="020F0502020204030204" pitchFamily="34" charset="0"/>
                        <a:cs typeface="Calibri" panose="020F0502020204030204" pitchFamily="34" charset="0"/>
                      </a:endParaRPr>
                    </a:p>
                  </a:txBody>
                  <a:tcPr anchor="ctr">
                    <a:solidFill>
                      <a:schemeClr val="bg2">
                        <a:lumMod val="20000"/>
                        <a:lumOff val="80000"/>
                      </a:schemeClr>
                    </a:solidFill>
                  </a:tcPr>
                </a:tc>
                <a:extLst>
                  <a:ext uri="{0D108BD9-81ED-4DB2-BD59-A6C34878D82A}">
                    <a16:rowId xmlns:a16="http://schemas.microsoft.com/office/drawing/2014/main" val="10001"/>
                  </a:ext>
                </a:extLst>
              </a:tr>
              <a:tr h="365760">
                <a:tc>
                  <a:txBody>
                    <a:bodyPr/>
                    <a:lstStyle/>
                    <a:p>
                      <a:pPr algn="l"/>
                      <a:r>
                        <a:rPr lang="en-US" sz="1800" dirty="0"/>
                        <a:t>Yellow</a:t>
                      </a:r>
                      <a:endParaRPr lang="en-US" sz="1800" b="1" dirty="0">
                        <a:latin typeface="Calibri" panose="020F0502020204030204" pitchFamily="34" charset="0"/>
                        <a:cs typeface="Calibri" panose="020F0502020204030204" pitchFamily="34" charset="0"/>
                      </a:endParaRPr>
                    </a:p>
                  </a:txBody>
                  <a:tcPr anchor="ctr">
                    <a:solidFill>
                      <a:srgbClr val="F7F9E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t>Curriculum and Learning Experience</a:t>
                      </a:r>
                      <a:endParaRPr lang="en-US" sz="1800" dirty="0">
                        <a:latin typeface="Calibri" panose="020F0502020204030204" pitchFamily="34" charset="0"/>
                        <a:cs typeface="Calibri" panose="020F0502020204030204" pitchFamily="34" charset="0"/>
                      </a:endParaRPr>
                    </a:p>
                  </a:txBody>
                  <a:tcPr anchor="ctr">
                    <a:solidFill>
                      <a:srgbClr val="F7F9E1"/>
                    </a:solidFill>
                  </a:tcPr>
                </a:tc>
                <a:extLst>
                  <a:ext uri="{0D108BD9-81ED-4DB2-BD59-A6C34878D82A}">
                    <a16:rowId xmlns:a16="http://schemas.microsoft.com/office/drawing/2014/main" val="3046223214"/>
                  </a:ext>
                </a:extLst>
              </a:tr>
              <a:tr h="365760">
                <a:tc>
                  <a:txBody>
                    <a:bodyPr/>
                    <a:lstStyle/>
                    <a:p>
                      <a:pPr algn="l"/>
                      <a:r>
                        <a:rPr lang="en-US" sz="1800" dirty="0"/>
                        <a:t>Pink</a:t>
                      </a:r>
                      <a:endParaRPr lang="en-US" sz="1800" b="1"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t>Learning Outcome</a:t>
                      </a:r>
                      <a:endParaRPr lang="en-US" sz="1800" dirty="0">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3235813285"/>
                  </a:ext>
                </a:extLst>
              </a:tr>
              <a:tr h="365760">
                <a:tc>
                  <a:txBody>
                    <a:bodyPr/>
                    <a:lstStyle/>
                    <a:p>
                      <a:pPr algn="l"/>
                      <a:r>
                        <a:rPr lang="en-US" sz="1800" dirty="0"/>
                        <a:t>Orange</a:t>
                      </a:r>
                      <a:endParaRPr lang="en-US" sz="1800" b="1" dirty="0">
                        <a:latin typeface="Calibri" panose="020F0502020204030204" pitchFamily="34" charset="0"/>
                        <a:cs typeface="Calibri" panose="020F0502020204030204" pitchFamily="34" charset="0"/>
                      </a:endParaRPr>
                    </a:p>
                  </a:txBody>
                  <a:tcPr anchor="c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t>Assessment</a:t>
                      </a:r>
                      <a:endParaRPr lang="en-US" sz="1800" dirty="0">
                        <a:latin typeface="Calibri" panose="020F0502020204030204" pitchFamily="34" charset="0"/>
                        <a:cs typeface="Calibri" panose="020F050202020403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2114347289"/>
                  </a:ext>
                </a:extLst>
              </a:tr>
            </a:tbl>
          </a:graphicData>
        </a:graphic>
      </p:graphicFrame>
    </p:spTree>
    <p:extLst>
      <p:ext uri="{BB962C8B-B14F-4D97-AF65-F5344CB8AC3E}">
        <p14:creationId xmlns:p14="http://schemas.microsoft.com/office/powerpoint/2010/main" val="4234343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5977E-08E0-4E88-A4FA-8B24177EA7B4}"/>
              </a:ext>
            </a:extLst>
          </p:cNvPr>
          <p:cNvSpPr>
            <a:spLocks noGrp="1"/>
          </p:cNvSpPr>
          <p:nvPr>
            <p:ph type="title"/>
          </p:nvPr>
        </p:nvSpPr>
        <p:spPr/>
        <p:txBody>
          <a:bodyPr/>
          <a:lstStyle/>
          <a:p>
            <a:pPr lvl="0">
              <a:spcBef>
                <a:spcPts val="750"/>
              </a:spcBef>
            </a:pPr>
            <a:r>
              <a:rPr lang="en-US" sz="3200" b="1" dirty="0"/>
              <a:t>Taking A Closer Look: </a:t>
            </a:r>
            <a:br>
              <a:rPr lang="en-US" sz="3200" b="1" dirty="0"/>
            </a:br>
            <a:r>
              <a:rPr lang="en-US" sz="3200" b="1" dirty="0"/>
              <a:t>  An Overview of the Louisiana Early Learning &amp; Development Standards (ELDS)</a:t>
            </a:r>
            <a:endParaRPr lang="en-US" sz="3200" dirty="0"/>
          </a:p>
        </p:txBody>
      </p:sp>
    </p:spTree>
    <p:extLst>
      <p:ext uri="{BB962C8B-B14F-4D97-AF65-F5344CB8AC3E}">
        <p14:creationId xmlns:p14="http://schemas.microsoft.com/office/powerpoint/2010/main" val="437063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85FDF-2ACA-471F-8B15-A5AE6EFE1148}"/>
              </a:ext>
            </a:extLst>
          </p:cNvPr>
          <p:cNvSpPr>
            <a:spLocks noGrp="1"/>
          </p:cNvSpPr>
          <p:nvPr>
            <p:ph type="title"/>
          </p:nvPr>
        </p:nvSpPr>
        <p:spPr/>
        <p:txBody>
          <a:bodyPr/>
          <a:lstStyle/>
          <a:p>
            <a:pPr algn="ctr"/>
            <a:r>
              <a:rPr lang="en-US" sz="3600" dirty="0">
                <a:solidFill>
                  <a:srgbClr val="000000"/>
                </a:solidFill>
              </a:rPr>
              <a:t>REFLECTION</a:t>
            </a:r>
            <a:endParaRPr lang="en-US" sz="3600" dirty="0"/>
          </a:p>
        </p:txBody>
      </p:sp>
      <p:sp>
        <p:nvSpPr>
          <p:cNvPr id="3" name="Text Placeholder 2">
            <a:extLst>
              <a:ext uri="{FF2B5EF4-FFF2-40B4-BE49-F238E27FC236}">
                <a16:creationId xmlns:a16="http://schemas.microsoft.com/office/drawing/2014/main" id="{A61BC689-D0B5-4925-959C-2220AA438DD1}"/>
              </a:ext>
            </a:extLst>
          </p:cNvPr>
          <p:cNvSpPr>
            <a:spLocks noGrp="1"/>
          </p:cNvSpPr>
          <p:nvPr>
            <p:ph type="body" idx="1"/>
          </p:nvPr>
        </p:nvSpPr>
        <p:spPr/>
        <p:txBody>
          <a:bodyPr/>
          <a:lstStyle/>
          <a:p>
            <a:pPr marL="0" lvl="0" indent="0">
              <a:lnSpc>
                <a:spcPct val="100000"/>
              </a:lnSpc>
              <a:spcBef>
                <a:spcPts val="600"/>
              </a:spcBef>
              <a:buNone/>
            </a:pPr>
            <a:endParaRPr lang="en-US" sz="2000" dirty="0"/>
          </a:p>
          <a:p>
            <a:pPr marL="114300" indent="0">
              <a:lnSpc>
                <a:spcPct val="100000"/>
              </a:lnSpc>
              <a:spcBef>
                <a:spcPts val="600"/>
              </a:spcBef>
              <a:buNone/>
            </a:pPr>
            <a:endParaRPr lang="en-US" sz="2000" dirty="0"/>
          </a:p>
        </p:txBody>
      </p:sp>
      <p:sp>
        <p:nvSpPr>
          <p:cNvPr id="4" name="Rectangle 3">
            <a:extLst>
              <a:ext uri="{FF2B5EF4-FFF2-40B4-BE49-F238E27FC236}">
                <a16:creationId xmlns:a16="http://schemas.microsoft.com/office/drawing/2014/main" id="{E26F34D5-41BF-4522-856A-FF480A433E22}"/>
              </a:ext>
            </a:extLst>
          </p:cNvPr>
          <p:cNvSpPr/>
          <p:nvPr/>
        </p:nvSpPr>
        <p:spPr>
          <a:xfrm>
            <a:off x="1129937" y="1678374"/>
            <a:ext cx="6884126" cy="9144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How do you determine what classroom experiences to offer infants and toddlers throughout the day?</a:t>
            </a:r>
          </a:p>
        </p:txBody>
      </p:sp>
      <p:sp>
        <p:nvSpPr>
          <p:cNvPr id="5" name="Rectangle 4">
            <a:extLst>
              <a:ext uri="{FF2B5EF4-FFF2-40B4-BE49-F238E27FC236}">
                <a16:creationId xmlns:a16="http://schemas.microsoft.com/office/drawing/2014/main" id="{C210D892-419B-469B-B525-BF0A4C480256}"/>
              </a:ext>
            </a:extLst>
          </p:cNvPr>
          <p:cNvSpPr/>
          <p:nvPr/>
        </p:nvSpPr>
        <p:spPr>
          <a:xfrm>
            <a:off x="1129937" y="3182337"/>
            <a:ext cx="6884126" cy="9144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pPr>
            <a:r>
              <a:rPr lang="en-US" sz="2400" dirty="0">
                <a:latin typeface="Calibri" panose="020F0502020204030204" pitchFamily="34" charset="0"/>
                <a:cs typeface="Calibri" panose="020F0502020204030204" pitchFamily="34" charset="0"/>
              </a:rPr>
              <a:t>How do you determine what to do or say during your interactions with infants and toddlers?</a:t>
            </a:r>
          </a:p>
        </p:txBody>
      </p:sp>
    </p:spTree>
    <p:extLst>
      <p:ext uri="{BB962C8B-B14F-4D97-AF65-F5344CB8AC3E}">
        <p14:creationId xmlns:p14="http://schemas.microsoft.com/office/powerpoint/2010/main" val="32898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76ED3-CC66-4AC4-8765-2C0D398FECD0}"/>
              </a:ext>
            </a:extLst>
          </p:cNvPr>
          <p:cNvSpPr>
            <a:spLocks noGrp="1"/>
          </p:cNvSpPr>
          <p:nvPr>
            <p:ph type="title"/>
          </p:nvPr>
        </p:nvSpPr>
        <p:spPr/>
        <p:txBody>
          <a:bodyPr/>
          <a:lstStyle/>
          <a:p>
            <a:pPr algn="ctr"/>
            <a:r>
              <a:rPr lang="en-US" sz="3600" dirty="0">
                <a:solidFill>
                  <a:srgbClr val="000000"/>
                </a:solidFill>
              </a:rPr>
              <a:t>THE 5 DOMAINS</a:t>
            </a:r>
            <a:endParaRPr lang="en-US" sz="3600" dirty="0"/>
          </a:p>
        </p:txBody>
      </p:sp>
      <p:graphicFrame>
        <p:nvGraphicFramePr>
          <p:cNvPr id="4" name="Diagram 3">
            <a:extLst>
              <a:ext uri="{FF2B5EF4-FFF2-40B4-BE49-F238E27FC236}">
                <a16:creationId xmlns:a16="http://schemas.microsoft.com/office/drawing/2014/main" id="{DC490A47-CDCF-4B94-8C6E-C20CCED2C1E1}"/>
              </a:ext>
            </a:extLst>
          </p:cNvPr>
          <p:cNvGraphicFramePr/>
          <p:nvPr>
            <p:extLst>
              <p:ext uri="{D42A27DB-BD31-4B8C-83A1-F6EECF244321}">
                <p14:modId xmlns:p14="http://schemas.microsoft.com/office/powerpoint/2010/main" val="3642160603"/>
              </p:ext>
            </p:extLst>
          </p:nvPr>
        </p:nvGraphicFramePr>
        <p:xfrm>
          <a:off x="1750359" y="1167466"/>
          <a:ext cx="5643282" cy="3437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5839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3" name="Picture 2">
            <a:extLst>
              <a:ext uri="{FF2B5EF4-FFF2-40B4-BE49-F238E27FC236}">
                <a16:creationId xmlns:a16="http://schemas.microsoft.com/office/drawing/2014/main" id="{37C158F6-02F7-4BB4-A91B-DA0261A3215E}"/>
              </a:ext>
            </a:extLst>
          </p:cNvPr>
          <p:cNvPicPr>
            <a:picLocks noChangeAspect="1"/>
          </p:cNvPicPr>
          <p:nvPr/>
        </p:nvPicPr>
        <p:blipFill>
          <a:blip r:embed="rId3"/>
          <a:stretch>
            <a:fillRect/>
          </a:stretch>
        </p:blipFill>
        <p:spPr>
          <a:xfrm>
            <a:off x="1559859" y="299030"/>
            <a:ext cx="6024282" cy="454543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B72AF-7E15-4C27-BBFF-36FBA0808422}"/>
              </a:ext>
            </a:extLst>
          </p:cNvPr>
          <p:cNvSpPr>
            <a:spLocks noGrp="1"/>
          </p:cNvSpPr>
          <p:nvPr>
            <p:ph type="body" idx="1"/>
          </p:nvPr>
        </p:nvSpPr>
        <p:spPr/>
        <p:txBody>
          <a:bodyPr/>
          <a:lstStyle/>
          <a:p>
            <a:pPr marL="228600" indent="0">
              <a:lnSpc>
                <a:spcPct val="100000"/>
              </a:lnSpc>
              <a:spcBef>
                <a:spcPts val="600"/>
              </a:spcBef>
              <a:buNone/>
            </a:pPr>
            <a:r>
              <a:rPr lang="en-US" sz="2000" b="1" dirty="0"/>
              <a:t>Approaches to Learning</a:t>
            </a:r>
          </a:p>
          <a:p>
            <a:pPr marL="228600" indent="0">
              <a:lnSpc>
                <a:spcPct val="100000"/>
              </a:lnSpc>
              <a:spcBef>
                <a:spcPts val="600"/>
              </a:spcBef>
              <a:buNone/>
            </a:pPr>
            <a:r>
              <a:rPr lang="en-US" sz="2000" dirty="0"/>
              <a:t>Refers to the behaviors and attitudes that show how children approach tasks/activities and how they learn.</a:t>
            </a:r>
          </a:p>
        </p:txBody>
      </p:sp>
      <p:sp>
        <p:nvSpPr>
          <p:cNvPr id="3" name="Title 2">
            <a:extLst>
              <a:ext uri="{FF2B5EF4-FFF2-40B4-BE49-F238E27FC236}">
                <a16:creationId xmlns:a16="http://schemas.microsoft.com/office/drawing/2014/main" id="{8E0784C2-4AC9-4CCB-A897-FB9E3D4B8D8E}"/>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Approaches to Learning Overview</a:t>
            </a:r>
          </a:p>
        </p:txBody>
      </p:sp>
      <p:pic>
        <p:nvPicPr>
          <p:cNvPr id="4" name="Google Shape;258;p15">
            <a:extLst>
              <a:ext uri="{FF2B5EF4-FFF2-40B4-BE49-F238E27FC236}">
                <a16:creationId xmlns:a16="http://schemas.microsoft.com/office/drawing/2014/main" id="{0DC7B467-4101-4C9A-A0A3-FBE126931BF2}"/>
              </a:ext>
            </a:extLst>
          </p:cNvPr>
          <p:cNvPicPr preferRelativeResize="0"/>
          <p:nvPr/>
        </p:nvPicPr>
        <p:blipFill rotWithShape="1">
          <a:blip r:embed="rId3"/>
          <a:srcRect l="16854" t="36958" r="24379" b="4275"/>
          <a:stretch/>
        </p:blipFill>
        <p:spPr>
          <a:xfrm>
            <a:off x="4572000" y="2009591"/>
            <a:ext cx="3985639" cy="2654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6758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Welcome, Session &amp; Group Introductions</a:t>
            </a:r>
            <a:endParaRPr sz="3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6"/>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sz="3600" dirty="0">
                <a:solidFill>
                  <a:srgbClr val="000000"/>
                </a:solidFill>
              </a:rPr>
              <a:t>STANDARDS FOR APPROACHES TO LEARNING</a:t>
            </a:r>
          </a:p>
        </p:txBody>
      </p:sp>
      <p:sp>
        <p:nvSpPr>
          <p:cNvPr id="265" name="Google Shape;265;p16"/>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0" lvl="0" indent="-228600" algn="l" rtl="0">
              <a:lnSpc>
                <a:spcPct val="100000"/>
              </a:lnSpc>
              <a:spcBef>
                <a:spcPts val="600"/>
              </a:spcBef>
              <a:spcAft>
                <a:spcPts val="0"/>
              </a:spcAft>
              <a:buSzPts val="1800"/>
              <a:buNone/>
            </a:pPr>
            <a:r>
              <a:rPr lang="en-US" sz="2000" dirty="0">
                <a:solidFill>
                  <a:srgbClr val="000000"/>
                </a:solidFill>
              </a:rPr>
              <a:t>Use your </a:t>
            </a:r>
            <a:r>
              <a:rPr lang="en-US" sz="2000" dirty="0">
                <a:solidFill>
                  <a:srgbClr val="000000"/>
                </a:solidFill>
                <a:hlinkClick r:id="rId3"/>
              </a:rPr>
              <a:t>Louisiana Birth to Five Early Learning Development Standards </a:t>
            </a:r>
            <a:r>
              <a:rPr lang="en-US" sz="2000" dirty="0">
                <a:solidFill>
                  <a:srgbClr val="000000"/>
                </a:solidFill>
              </a:rPr>
              <a:t>to answer the questions below.</a:t>
            </a:r>
            <a:endParaRPr sz="2000" dirty="0">
              <a:solidFill>
                <a:srgbClr val="000000"/>
              </a:solidFill>
            </a:endParaRPr>
          </a:p>
          <a:p>
            <a:pPr lvl="0" indent="-228600" algn="l" rtl="0">
              <a:lnSpc>
                <a:spcPct val="100000"/>
              </a:lnSpc>
              <a:spcBef>
                <a:spcPts val="600"/>
              </a:spcBef>
              <a:spcAft>
                <a:spcPts val="0"/>
              </a:spcAft>
              <a:buClr>
                <a:srgbClr val="000000"/>
              </a:buClr>
              <a:buSzPct val="100000"/>
              <a:buAutoNum type="arabicPeriod"/>
            </a:pPr>
            <a:r>
              <a:rPr lang="en-US" dirty="0">
                <a:solidFill>
                  <a:srgbClr val="000000"/>
                </a:solidFill>
              </a:rPr>
              <a:t>Which standard and indicator relate to when a toddler asks what, how, and why questions? </a:t>
            </a:r>
            <a:endParaRPr dirty="0">
              <a:solidFill>
                <a:srgbClr val="000000"/>
              </a:solidFill>
            </a:endParaRPr>
          </a:p>
          <a:p>
            <a:pPr lvl="0" indent="-228600" algn="l" rtl="0">
              <a:lnSpc>
                <a:spcPct val="100000"/>
              </a:lnSpc>
              <a:spcBef>
                <a:spcPts val="600"/>
              </a:spcBef>
              <a:spcAft>
                <a:spcPts val="0"/>
              </a:spcAft>
              <a:buClr>
                <a:srgbClr val="000000"/>
              </a:buClr>
              <a:buSzPct val="100000"/>
              <a:buAutoNum type="arabicPeriod"/>
            </a:pPr>
            <a:r>
              <a:rPr lang="en-US" dirty="0">
                <a:solidFill>
                  <a:srgbClr val="000000"/>
                </a:solidFill>
              </a:rPr>
              <a:t>Which standard and indicator relate to when an infant reaches under the crib for a toy or scoot to reach for a favorite toy?</a:t>
            </a:r>
            <a:endParaRPr dirty="0">
              <a:solidFill>
                <a:srgbClr val="000000"/>
              </a:solidFill>
            </a:endParaRPr>
          </a:p>
          <a:p>
            <a:pPr lvl="0" indent="-228600" algn="l" rtl="0">
              <a:lnSpc>
                <a:spcPct val="100000"/>
              </a:lnSpc>
              <a:spcBef>
                <a:spcPts val="600"/>
              </a:spcBef>
              <a:spcAft>
                <a:spcPts val="0"/>
              </a:spcAft>
              <a:buClr>
                <a:srgbClr val="000000"/>
              </a:buClr>
              <a:buSzPct val="100000"/>
              <a:buAutoNum type="arabicPeriod"/>
            </a:pPr>
            <a:r>
              <a:rPr lang="en-US" dirty="0">
                <a:solidFill>
                  <a:srgbClr val="000000"/>
                </a:solidFill>
              </a:rPr>
              <a:t>What verbs are used within the indicators for infants and toddlers within this domain (e.g. explore, show, look)?</a:t>
            </a:r>
            <a:endParaRPr dirty="0">
              <a:solidFill>
                <a:srgbClr val="000000"/>
              </a:solidFill>
            </a:endParaRPr>
          </a:p>
          <a:p>
            <a:pPr marL="457200" lvl="0" indent="-228600" algn="l" rtl="0">
              <a:lnSpc>
                <a:spcPct val="90000"/>
              </a:lnSpc>
              <a:spcBef>
                <a:spcPts val="750"/>
              </a:spcBef>
              <a:spcAft>
                <a:spcPts val="0"/>
              </a:spcAft>
              <a:buSzPts val="1800"/>
              <a:buNone/>
            </a:pPr>
            <a:endParaRPr sz="2000" dirty="0"/>
          </a:p>
          <a:p>
            <a:pPr marL="457200" lvl="0" indent="-228600" algn="l" rtl="0">
              <a:lnSpc>
                <a:spcPct val="90000"/>
              </a:lnSpc>
              <a:spcBef>
                <a:spcPts val="750"/>
              </a:spcBef>
              <a:spcAft>
                <a:spcPts val="0"/>
              </a:spcAft>
              <a:buSzPts val="1800"/>
              <a:buNone/>
            </a:pPr>
            <a:endParaRPr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B72AF-7E15-4C27-BBFF-36FBA0808422}"/>
              </a:ext>
            </a:extLst>
          </p:cNvPr>
          <p:cNvSpPr>
            <a:spLocks noGrp="1"/>
          </p:cNvSpPr>
          <p:nvPr>
            <p:ph type="body" idx="1"/>
          </p:nvPr>
        </p:nvSpPr>
        <p:spPr/>
        <p:txBody>
          <a:bodyPr/>
          <a:lstStyle/>
          <a:p>
            <a:pPr marL="228600" indent="0">
              <a:lnSpc>
                <a:spcPct val="100000"/>
              </a:lnSpc>
              <a:spcBef>
                <a:spcPts val="600"/>
              </a:spcBef>
              <a:buNone/>
            </a:pPr>
            <a:r>
              <a:rPr lang="en-US" sz="2000" dirty="0">
                <a:solidFill>
                  <a:srgbClr val="434343"/>
                </a:solidFill>
              </a:rPr>
              <a:t>Includes</a:t>
            </a:r>
            <a:r>
              <a:rPr lang="en-US" sz="2000" b="1" dirty="0">
                <a:solidFill>
                  <a:srgbClr val="434343"/>
                </a:solidFill>
              </a:rPr>
              <a:t> </a:t>
            </a:r>
            <a:r>
              <a:rPr lang="en-US" sz="2000" dirty="0">
                <a:solidFill>
                  <a:srgbClr val="434343"/>
                </a:solidFill>
              </a:rPr>
              <a:t>the following content areas:</a:t>
            </a:r>
          </a:p>
          <a:p>
            <a:pPr marL="685800" indent="-228600">
              <a:lnSpc>
                <a:spcPct val="100000"/>
              </a:lnSpc>
              <a:spcBef>
                <a:spcPts val="600"/>
              </a:spcBef>
            </a:pPr>
            <a:r>
              <a:rPr lang="en-US" dirty="0">
                <a:solidFill>
                  <a:srgbClr val="434343"/>
                </a:solidFill>
              </a:rPr>
              <a:t>Creative Thinking and Expression</a:t>
            </a:r>
          </a:p>
          <a:p>
            <a:pPr marL="685800" indent="-228600">
              <a:lnSpc>
                <a:spcPct val="100000"/>
              </a:lnSpc>
              <a:spcBef>
                <a:spcPts val="600"/>
              </a:spcBef>
            </a:pPr>
            <a:r>
              <a:rPr lang="en-US" dirty="0">
                <a:solidFill>
                  <a:srgbClr val="434343"/>
                </a:solidFill>
              </a:rPr>
              <a:t>Mathematics</a:t>
            </a:r>
          </a:p>
          <a:p>
            <a:pPr marL="685800" indent="-228600">
              <a:lnSpc>
                <a:spcPct val="100000"/>
              </a:lnSpc>
              <a:spcBef>
                <a:spcPts val="600"/>
              </a:spcBef>
            </a:pPr>
            <a:r>
              <a:rPr lang="en-US" dirty="0">
                <a:solidFill>
                  <a:srgbClr val="434343"/>
                </a:solidFill>
              </a:rPr>
              <a:t>Science</a:t>
            </a:r>
          </a:p>
          <a:p>
            <a:pPr marL="685800" indent="-228600">
              <a:lnSpc>
                <a:spcPct val="100000"/>
              </a:lnSpc>
              <a:spcBef>
                <a:spcPts val="600"/>
              </a:spcBef>
            </a:pPr>
            <a:r>
              <a:rPr lang="en-US" dirty="0">
                <a:solidFill>
                  <a:srgbClr val="434343"/>
                </a:solidFill>
              </a:rPr>
              <a:t>Social Studies</a:t>
            </a:r>
          </a:p>
          <a:p>
            <a:pPr marL="571500">
              <a:lnSpc>
                <a:spcPct val="100000"/>
              </a:lnSpc>
              <a:spcBef>
                <a:spcPts val="600"/>
              </a:spcBef>
            </a:pPr>
            <a:endParaRPr lang="en-US" dirty="0">
              <a:solidFill>
                <a:srgbClr val="434343"/>
              </a:solidFill>
            </a:endParaRPr>
          </a:p>
        </p:txBody>
      </p:sp>
      <p:sp>
        <p:nvSpPr>
          <p:cNvPr id="3" name="Title 2">
            <a:extLst>
              <a:ext uri="{FF2B5EF4-FFF2-40B4-BE49-F238E27FC236}">
                <a16:creationId xmlns:a16="http://schemas.microsoft.com/office/drawing/2014/main" id="{8E0784C2-4AC9-4CCB-A897-FB9E3D4B8D8E}"/>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Cognitive Development and General Knowledge</a:t>
            </a:r>
          </a:p>
        </p:txBody>
      </p:sp>
      <p:pic>
        <p:nvPicPr>
          <p:cNvPr id="6" name="Google Shape;491;p52">
            <a:extLst>
              <a:ext uri="{FF2B5EF4-FFF2-40B4-BE49-F238E27FC236}">
                <a16:creationId xmlns:a16="http://schemas.microsoft.com/office/drawing/2014/main" id="{72772CC6-E2B1-473A-91E9-DC7FC830ED7B}"/>
              </a:ext>
            </a:extLst>
          </p:cNvPr>
          <p:cNvPicPr preferRelativeResize="0"/>
          <p:nvPr/>
        </p:nvPicPr>
        <p:blipFill rotWithShape="1">
          <a:blip r:embed="rId2">
            <a:alphaModFix/>
          </a:blip>
          <a:srcRect l="20763" r="17181" b="15539"/>
          <a:stretch/>
        </p:blipFill>
        <p:spPr>
          <a:xfrm>
            <a:off x="5024063" y="2107289"/>
            <a:ext cx="2957710" cy="2789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8526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230A-7961-4AEB-BE13-0DA0BFD19B55}"/>
              </a:ext>
            </a:extLst>
          </p:cNvPr>
          <p:cNvSpPr>
            <a:spLocks noGrp="1"/>
          </p:cNvSpPr>
          <p:nvPr>
            <p:ph type="title"/>
          </p:nvPr>
        </p:nvSpPr>
        <p:spPr/>
        <p:txBody>
          <a:bodyPr/>
          <a:lstStyle/>
          <a:p>
            <a:pPr algn="ctr"/>
            <a:r>
              <a:rPr lang="en-US" dirty="0">
                <a:solidFill>
                  <a:srgbClr val="000000"/>
                </a:solidFill>
              </a:rPr>
              <a:t>STANDARDS FOR COGNITIVE</a:t>
            </a:r>
            <a:br>
              <a:rPr lang="en-US" dirty="0">
                <a:solidFill>
                  <a:srgbClr val="000000"/>
                </a:solidFill>
              </a:rPr>
            </a:br>
            <a:r>
              <a:rPr lang="en-US" dirty="0">
                <a:solidFill>
                  <a:srgbClr val="000000"/>
                </a:solidFill>
              </a:rPr>
              <a:t>DEVELOPMENT AND EXPRESSION </a:t>
            </a:r>
            <a:endParaRPr lang="en-US" dirty="0"/>
          </a:p>
        </p:txBody>
      </p:sp>
      <p:sp>
        <p:nvSpPr>
          <p:cNvPr id="3" name="Text Placeholder 2">
            <a:extLst>
              <a:ext uri="{FF2B5EF4-FFF2-40B4-BE49-F238E27FC236}">
                <a16:creationId xmlns:a16="http://schemas.microsoft.com/office/drawing/2014/main" id="{AA09A3E6-67D5-4A42-AF3D-23396F181A2D}"/>
              </a:ext>
            </a:extLst>
          </p:cNvPr>
          <p:cNvSpPr>
            <a:spLocks noGrp="1"/>
          </p:cNvSpPr>
          <p:nvPr>
            <p:ph type="body" idx="1"/>
          </p:nvPr>
        </p:nvSpPr>
        <p:spPr/>
        <p:txBody>
          <a:bodyPr/>
          <a:lstStyle/>
          <a:p>
            <a:pPr marL="0" lvl="0" indent="-228600">
              <a:lnSpc>
                <a:spcPct val="100000"/>
              </a:lnSpc>
              <a:spcBef>
                <a:spcPts val="600"/>
              </a:spcBef>
              <a:buNone/>
            </a:pPr>
            <a:r>
              <a:rPr lang="en-US" sz="2000" dirty="0"/>
              <a:t>Use your </a:t>
            </a:r>
            <a:r>
              <a:rPr lang="en-US" sz="2000" dirty="0">
                <a:hlinkClick r:id="rId2"/>
              </a:rPr>
              <a:t>Louisiana Birth to Five Early Learning Development Standards </a:t>
            </a:r>
            <a:r>
              <a:rPr lang="en-US" sz="2000" dirty="0"/>
              <a:t>to answer the questions below.</a:t>
            </a:r>
          </a:p>
          <a:p>
            <a:pPr lvl="0" indent="-228600">
              <a:lnSpc>
                <a:spcPct val="100000"/>
              </a:lnSpc>
              <a:spcBef>
                <a:spcPts val="600"/>
              </a:spcBef>
              <a:buClr>
                <a:srgbClr val="000000"/>
              </a:buClr>
              <a:buSzPct val="100000"/>
              <a:buAutoNum type="arabicPeriod"/>
            </a:pPr>
            <a:r>
              <a:rPr lang="en-US" dirty="0">
                <a:solidFill>
                  <a:srgbClr val="000000"/>
                </a:solidFill>
              </a:rPr>
              <a:t>During which age range should children imitate sounds and movements to favorite songs or music? </a:t>
            </a:r>
          </a:p>
          <a:p>
            <a:pPr lvl="0" indent="-228600">
              <a:lnSpc>
                <a:spcPct val="100000"/>
              </a:lnSpc>
              <a:spcBef>
                <a:spcPts val="600"/>
              </a:spcBef>
              <a:buClr>
                <a:srgbClr val="000000"/>
              </a:buClr>
              <a:buSzPct val="100000"/>
              <a:buAutoNum type="arabicPeriod"/>
            </a:pPr>
            <a:r>
              <a:rPr lang="en-US" dirty="0">
                <a:solidFill>
                  <a:srgbClr val="000000"/>
                </a:solidFill>
              </a:rPr>
              <a:t>Which standard includes an indicator that says toddlers understand the concepts of “more” and “all”?</a:t>
            </a:r>
          </a:p>
          <a:p>
            <a:pPr lvl="0" indent="-228600">
              <a:lnSpc>
                <a:spcPct val="100000"/>
              </a:lnSpc>
              <a:spcBef>
                <a:spcPts val="600"/>
              </a:spcBef>
              <a:buClr>
                <a:srgbClr val="000000"/>
              </a:buClr>
              <a:buSzPct val="100000"/>
              <a:buAutoNum type="arabicPeriod"/>
            </a:pPr>
            <a:r>
              <a:rPr lang="en-US" dirty="0">
                <a:solidFill>
                  <a:srgbClr val="000000"/>
                </a:solidFill>
              </a:rPr>
              <a:t>Which standard relates to things that are alive, such as birds, worms, ants, and plants?</a:t>
            </a:r>
          </a:p>
          <a:p>
            <a:pPr lvl="0" indent="-228600">
              <a:lnSpc>
                <a:spcPct val="100000"/>
              </a:lnSpc>
              <a:spcBef>
                <a:spcPts val="600"/>
              </a:spcBef>
              <a:buClr>
                <a:srgbClr val="000000"/>
              </a:buClr>
              <a:buSzPct val="100000"/>
              <a:buAutoNum type="arabicPeriod"/>
            </a:pPr>
            <a:r>
              <a:rPr lang="en-US" dirty="0">
                <a:solidFill>
                  <a:srgbClr val="000000"/>
                </a:solidFill>
              </a:rPr>
              <a:t>Which standard relates to children knowing the location of objects and places in familiar environments?</a:t>
            </a:r>
          </a:p>
          <a:p>
            <a:pPr marL="114300" indent="0">
              <a:buNone/>
            </a:pPr>
            <a:endParaRPr lang="en-US" sz="2000" dirty="0"/>
          </a:p>
        </p:txBody>
      </p:sp>
    </p:spTree>
    <p:extLst>
      <p:ext uri="{BB962C8B-B14F-4D97-AF65-F5344CB8AC3E}">
        <p14:creationId xmlns:p14="http://schemas.microsoft.com/office/powerpoint/2010/main" val="2022446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B72AF-7E15-4C27-BBFF-36FBA0808422}"/>
              </a:ext>
            </a:extLst>
          </p:cNvPr>
          <p:cNvSpPr>
            <a:spLocks noGrp="1"/>
          </p:cNvSpPr>
          <p:nvPr>
            <p:ph type="body" idx="1"/>
          </p:nvPr>
        </p:nvSpPr>
        <p:spPr/>
        <p:txBody>
          <a:bodyPr/>
          <a:lstStyle/>
          <a:p>
            <a:pPr marL="228600" indent="0">
              <a:lnSpc>
                <a:spcPct val="100000"/>
              </a:lnSpc>
              <a:spcBef>
                <a:spcPts val="600"/>
              </a:spcBef>
              <a:buNone/>
            </a:pPr>
            <a:r>
              <a:rPr lang="en-US" sz="2000" b="1" dirty="0">
                <a:solidFill>
                  <a:srgbClr val="434343"/>
                </a:solidFill>
              </a:rPr>
              <a:t>Language and Literacy </a:t>
            </a:r>
            <a:r>
              <a:rPr lang="en-US" sz="2000" dirty="0">
                <a:solidFill>
                  <a:srgbClr val="434343"/>
                </a:solidFill>
              </a:rPr>
              <a:t>domain includes children’s skills related to:</a:t>
            </a:r>
          </a:p>
          <a:p>
            <a:pPr marL="685800" indent="-228600">
              <a:lnSpc>
                <a:spcPct val="100000"/>
              </a:lnSpc>
              <a:spcBef>
                <a:spcPts val="600"/>
              </a:spcBef>
            </a:pPr>
            <a:r>
              <a:rPr lang="en-US" dirty="0">
                <a:solidFill>
                  <a:srgbClr val="434343"/>
                </a:solidFill>
              </a:rPr>
              <a:t>Speaking</a:t>
            </a:r>
          </a:p>
          <a:p>
            <a:pPr marL="685800" indent="-228600">
              <a:lnSpc>
                <a:spcPct val="100000"/>
              </a:lnSpc>
              <a:spcBef>
                <a:spcPts val="600"/>
              </a:spcBef>
            </a:pPr>
            <a:r>
              <a:rPr lang="en-US" dirty="0">
                <a:solidFill>
                  <a:srgbClr val="434343"/>
                </a:solidFill>
              </a:rPr>
              <a:t>Listening</a:t>
            </a:r>
          </a:p>
          <a:p>
            <a:pPr marL="685800" indent="-228600">
              <a:lnSpc>
                <a:spcPct val="100000"/>
              </a:lnSpc>
              <a:spcBef>
                <a:spcPts val="600"/>
              </a:spcBef>
            </a:pPr>
            <a:r>
              <a:rPr lang="en-US" dirty="0">
                <a:solidFill>
                  <a:srgbClr val="434343"/>
                </a:solidFill>
              </a:rPr>
              <a:t>Reading</a:t>
            </a:r>
          </a:p>
          <a:p>
            <a:pPr marL="685800" indent="-228600">
              <a:lnSpc>
                <a:spcPct val="100000"/>
              </a:lnSpc>
              <a:spcBef>
                <a:spcPts val="600"/>
              </a:spcBef>
            </a:pPr>
            <a:r>
              <a:rPr lang="en-US" dirty="0">
                <a:solidFill>
                  <a:srgbClr val="434343"/>
                </a:solidFill>
              </a:rPr>
              <a:t>Writing</a:t>
            </a:r>
          </a:p>
          <a:p>
            <a:pPr marL="571500">
              <a:lnSpc>
                <a:spcPct val="100000"/>
              </a:lnSpc>
              <a:spcBef>
                <a:spcPts val="600"/>
              </a:spcBef>
            </a:pPr>
            <a:endParaRPr lang="en-US" dirty="0">
              <a:solidFill>
                <a:srgbClr val="434343"/>
              </a:solidFill>
            </a:endParaRPr>
          </a:p>
        </p:txBody>
      </p:sp>
      <p:sp>
        <p:nvSpPr>
          <p:cNvPr id="3" name="Title 2">
            <a:extLst>
              <a:ext uri="{FF2B5EF4-FFF2-40B4-BE49-F238E27FC236}">
                <a16:creationId xmlns:a16="http://schemas.microsoft.com/office/drawing/2014/main" id="{8E0784C2-4AC9-4CCB-A897-FB9E3D4B8D8E}"/>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Language and Literacy Development</a:t>
            </a:r>
          </a:p>
        </p:txBody>
      </p:sp>
      <p:pic>
        <p:nvPicPr>
          <p:cNvPr id="6" name="Google Shape;288;p19">
            <a:extLst>
              <a:ext uri="{FF2B5EF4-FFF2-40B4-BE49-F238E27FC236}">
                <a16:creationId xmlns:a16="http://schemas.microsoft.com/office/drawing/2014/main" id="{FAE5B3D7-B22D-400C-970A-96DC8A304421}"/>
              </a:ext>
            </a:extLst>
          </p:cNvPr>
          <p:cNvPicPr preferRelativeResize="0"/>
          <p:nvPr/>
        </p:nvPicPr>
        <p:blipFill rotWithShape="1">
          <a:blip r:embed="rId2">
            <a:alphaModFix/>
          </a:blip>
          <a:srcRect l="17579" r="22708" b="32723"/>
          <a:stretch/>
        </p:blipFill>
        <p:spPr>
          <a:xfrm>
            <a:off x="6226163" y="2115900"/>
            <a:ext cx="2212474" cy="2351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3715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B7B48-F8A0-49BA-8A30-F9C3E91E653F}"/>
              </a:ext>
            </a:extLst>
          </p:cNvPr>
          <p:cNvSpPr>
            <a:spLocks noGrp="1"/>
          </p:cNvSpPr>
          <p:nvPr>
            <p:ph type="title"/>
          </p:nvPr>
        </p:nvSpPr>
        <p:spPr/>
        <p:txBody>
          <a:bodyPr/>
          <a:lstStyle/>
          <a:p>
            <a:pPr algn="ctr"/>
            <a:r>
              <a:rPr lang="en-US" dirty="0"/>
              <a:t>STANDARDS FOR LANGUAGE </a:t>
            </a:r>
            <a:br>
              <a:rPr lang="en-US" dirty="0"/>
            </a:br>
            <a:r>
              <a:rPr lang="en-US" dirty="0"/>
              <a:t>AND LITERACY DEVELOPMENT</a:t>
            </a:r>
          </a:p>
        </p:txBody>
      </p:sp>
      <p:sp>
        <p:nvSpPr>
          <p:cNvPr id="3" name="Text Placeholder 2">
            <a:extLst>
              <a:ext uri="{FF2B5EF4-FFF2-40B4-BE49-F238E27FC236}">
                <a16:creationId xmlns:a16="http://schemas.microsoft.com/office/drawing/2014/main" id="{68EBF945-34C3-4865-86A4-BD34CDEA5BF1}"/>
              </a:ext>
            </a:extLst>
          </p:cNvPr>
          <p:cNvSpPr>
            <a:spLocks noGrp="1"/>
          </p:cNvSpPr>
          <p:nvPr>
            <p:ph type="body" idx="1"/>
          </p:nvPr>
        </p:nvSpPr>
        <p:spPr/>
        <p:txBody>
          <a:bodyPr/>
          <a:lstStyle/>
          <a:p>
            <a:pPr marL="0" lvl="0" indent="-228600">
              <a:lnSpc>
                <a:spcPct val="100000"/>
              </a:lnSpc>
              <a:spcBef>
                <a:spcPts val="600"/>
              </a:spcBef>
              <a:buNone/>
            </a:pPr>
            <a:r>
              <a:rPr lang="en-US" sz="2000" dirty="0">
                <a:solidFill>
                  <a:srgbClr val="434343"/>
                </a:solidFill>
              </a:rPr>
              <a:t>Use your </a:t>
            </a:r>
            <a:r>
              <a:rPr lang="en-US" sz="2000" dirty="0">
                <a:solidFill>
                  <a:srgbClr val="434343"/>
                </a:solidFill>
                <a:hlinkClick r:id="rId2"/>
              </a:rPr>
              <a:t>Louisiana Birth to Five Early Learning Development Standards </a:t>
            </a:r>
            <a:r>
              <a:rPr lang="en-US" sz="2000" dirty="0">
                <a:solidFill>
                  <a:srgbClr val="434343"/>
                </a:solidFill>
              </a:rPr>
              <a:t>to answer the questions below. </a:t>
            </a:r>
          </a:p>
          <a:p>
            <a:pPr lvl="0" indent="-228600">
              <a:lnSpc>
                <a:spcPct val="100000"/>
              </a:lnSpc>
              <a:spcBef>
                <a:spcPts val="600"/>
              </a:spcBef>
              <a:buSzPct val="100000"/>
              <a:buAutoNum type="arabicPeriod"/>
            </a:pPr>
            <a:r>
              <a:rPr lang="en-US" dirty="0">
                <a:solidFill>
                  <a:srgbClr val="434343"/>
                </a:solidFill>
              </a:rPr>
              <a:t>What is the typical age range for children to begin to show a preference for using their right or left hand? </a:t>
            </a:r>
          </a:p>
          <a:p>
            <a:pPr lvl="0" indent="-228600">
              <a:lnSpc>
                <a:spcPct val="100000"/>
              </a:lnSpc>
              <a:spcBef>
                <a:spcPts val="600"/>
              </a:spcBef>
              <a:buSzPct val="100000"/>
              <a:buAutoNum type="arabicPeriod"/>
            </a:pPr>
            <a:r>
              <a:rPr lang="en-US" dirty="0">
                <a:solidFill>
                  <a:srgbClr val="434343"/>
                </a:solidFill>
              </a:rPr>
              <a:t>What is the typical age for children to recite simple phrases or words from stories?</a:t>
            </a:r>
          </a:p>
          <a:p>
            <a:pPr lvl="0" indent="-228600">
              <a:lnSpc>
                <a:spcPct val="100000"/>
              </a:lnSpc>
              <a:spcBef>
                <a:spcPts val="600"/>
              </a:spcBef>
              <a:buSzPct val="100000"/>
              <a:buAutoNum type="arabicPeriod"/>
            </a:pPr>
            <a:r>
              <a:rPr lang="en-US" dirty="0">
                <a:solidFill>
                  <a:srgbClr val="434343"/>
                </a:solidFill>
              </a:rPr>
              <a:t>What is the typical age range for children to begin identifying letters?</a:t>
            </a:r>
          </a:p>
          <a:p>
            <a:pPr marL="228600" lvl="0" indent="-228600">
              <a:lnSpc>
                <a:spcPct val="100000"/>
              </a:lnSpc>
              <a:spcBef>
                <a:spcPts val="600"/>
              </a:spcBef>
              <a:buNone/>
            </a:pPr>
            <a:endParaRPr lang="en-US" sz="2000" dirty="0">
              <a:solidFill>
                <a:srgbClr val="434343"/>
              </a:solidFill>
            </a:endParaRPr>
          </a:p>
          <a:p>
            <a:pPr marL="228600" indent="-228600">
              <a:lnSpc>
                <a:spcPct val="100000"/>
              </a:lnSpc>
              <a:spcBef>
                <a:spcPts val="600"/>
              </a:spcBef>
              <a:buNone/>
            </a:pPr>
            <a:endParaRPr lang="en-US" sz="2000" dirty="0">
              <a:solidFill>
                <a:srgbClr val="434343"/>
              </a:solidFill>
            </a:endParaRPr>
          </a:p>
        </p:txBody>
      </p:sp>
    </p:spTree>
    <p:extLst>
      <p:ext uri="{BB962C8B-B14F-4D97-AF65-F5344CB8AC3E}">
        <p14:creationId xmlns:p14="http://schemas.microsoft.com/office/powerpoint/2010/main" val="307904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B72AF-7E15-4C27-BBFF-36FBA0808422}"/>
              </a:ext>
            </a:extLst>
          </p:cNvPr>
          <p:cNvSpPr>
            <a:spLocks noGrp="1"/>
          </p:cNvSpPr>
          <p:nvPr>
            <p:ph type="body" idx="1"/>
          </p:nvPr>
        </p:nvSpPr>
        <p:spPr/>
        <p:txBody>
          <a:bodyPr/>
          <a:lstStyle/>
          <a:p>
            <a:pPr marL="228600" indent="0">
              <a:lnSpc>
                <a:spcPct val="100000"/>
              </a:lnSpc>
              <a:spcBef>
                <a:spcPts val="600"/>
              </a:spcBef>
              <a:buNone/>
            </a:pPr>
            <a:r>
              <a:rPr lang="en-US" sz="2000" dirty="0">
                <a:solidFill>
                  <a:srgbClr val="434343"/>
                </a:solidFill>
              </a:rPr>
              <a:t>There are two general types of motor skills: </a:t>
            </a:r>
            <a:r>
              <a:rPr lang="en-US" sz="2000" b="1" dirty="0">
                <a:solidFill>
                  <a:srgbClr val="434343"/>
                </a:solidFill>
              </a:rPr>
              <a:t>gross motor skills </a:t>
            </a:r>
            <a:r>
              <a:rPr lang="en-US" sz="2000" dirty="0">
                <a:solidFill>
                  <a:srgbClr val="434343"/>
                </a:solidFill>
              </a:rPr>
              <a:t>and </a:t>
            </a:r>
            <a:r>
              <a:rPr lang="en-US" sz="2000" b="1" dirty="0">
                <a:solidFill>
                  <a:srgbClr val="434343"/>
                </a:solidFill>
              </a:rPr>
              <a:t>fine motor skills</a:t>
            </a:r>
            <a:r>
              <a:rPr lang="en-US" sz="2000" dirty="0">
                <a:solidFill>
                  <a:srgbClr val="434343"/>
                </a:solidFill>
              </a:rPr>
              <a:t>. </a:t>
            </a:r>
          </a:p>
          <a:p>
            <a:pPr marL="228600" indent="0">
              <a:lnSpc>
                <a:spcPct val="100000"/>
              </a:lnSpc>
              <a:spcBef>
                <a:spcPts val="600"/>
              </a:spcBef>
              <a:buNone/>
            </a:pPr>
            <a:endParaRPr lang="en-US" sz="2000" dirty="0">
              <a:solidFill>
                <a:srgbClr val="434343"/>
              </a:solidFill>
            </a:endParaRPr>
          </a:p>
          <a:p>
            <a:pPr marL="228600" indent="0">
              <a:lnSpc>
                <a:spcPct val="100000"/>
              </a:lnSpc>
              <a:spcBef>
                <a:spcPts val="600"/>
              </a:spcBef>
              <a:buNone/>
            </a:pPr>
            <a:endParaRPr lang="en-US" sz="2000" dirty="0">
              <a:solidFill>
                <a:srgbClr val="434343"/>
              </a:solidFill>
            </a:endParaRPr>
          </a:p>
        </p:txBody>
      </p:sp>
      <p:sp>
        <p:nvSpPr>
          <p:cNvPr id="3" name="Title 2">
            <a:extLst>
              <a:ext uri="{FF2B5EF4-FFF2-40B4-BE49-F238E27FC236}">
                <a16:creationId xmlns:a16="http://schemas.microsoft.com/office/drawing/2014/main" id="{8E0784C2-4AC9-4CCB-A897-FB9E3D4B8D8E}"/>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Physical Well-Being and Motor Development</a:t>
            </a:r>
          </a:p>
        </p:txBody>
      </p:sp>
      <p:pic>
        <p:nvPicPr>
          <p:cNvPr id="5" name="Google Shape;303;g5ad3376a24_1_45">
            <a:extLst>
              <a:ext uri="{FF2B5EF4-FFF2-40B4-BE49-F238E27FC236}">
                <a16:creationId xmlns:a16="http://schemas.microsoft.com/office/drawing/2014/main" id="{F361130A-6429-46A6-83F5-2F5C81965417}"/>
              </a:ext>
            </a:extLst>
          </p:cNvPr>
          <p:cNvPicPr preferRelativeResize="0"/>
          <p:nvPr/>
        </p:nvPicPr>
        <p:blipFill rotWithShape="1">
          <a:blip r:embed="rId2">
            <a:alphaModFix/>
          </a:blip>
          <a:srcRect l="43410" t="27860" r="30097" b="32430"/>
          <a:stretch/>
        </p:blipFill>
        <p:spPr>
          <a:xfrm>
            <a:off x="6854361" y="1191491"/>
            <a:ext cx="1957130" cy="3611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1">
            <a:extLst>
              <a:ext uri="{FF2B5EF4-FFF2-40B4-BE49-F238E27FC236}">
                <a16:creationId xmlns:a16="http://schemas.microsoft.com/office/drawing/2014/main" id="{150AD180-4864-46AE-A6C4-B8FD95475DF8}"/>
              </a:ext>
            </a:extLst>
          </p:cNvPr>
          <p:cNvSpPr txBox="1">
            <a:spLocks/>
          </p:cNvSpPr>
          <p:nvPr/>
        </p:nvSpPr>
        <p:spPr>
          <a:xfrm>
            <a:off x="3958600" y="894891"/>
            <a:ext cx="2708014" cy="4140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pPr marL="228600" indent="0">
              <a:lnSpc>
                <a:spcPct val="100000"/>
              </a:lnSpc>
              <a:spcBef>
                <a:spcPts val="600"/>
              </a:spcBef>
              <a:buFont typeface="Arial"/>
              <a:buNone/>
            </a:pPr>
            <a:r>
              <a:rPr lang="en-US" sz="2000" b="1" dirty="0">
                <a:solidFill>
                  <a:srgbClr val="434343"/>
                </a:solidFill>
              </a:rPr>
              <a:t>Gross motor</a:t>
            </a:r>
            <a:r>
              <a:rPr lang="en-US" sz="2000" dirty="0">
                <a:solidFill>
                  <a:srgbClr val="434343"/>
                </a:solidFill>
              </a:rPr>
              <a:t> refers to the movement of the large muscles in the upper and lower body. These are the muscles that control the ability to walk, run, jump, etc.</a:t>
            </a:r>
          </a:p>
          <a:p>
            <a:pPr marL="228600" indent="0">
              <a:lnSpc>
                <a:spcPct val="100000"/>
              </a:lnSpc>
              <a:spcBef>
                <a:spcPts val="600"/>
              </a:spcBef>
              <a:buFont typeface="Arial"/>
              <a:buNone/>
            </a:pPr>
            <a:endParaRPr lang="en-US" sz="2000" dirty="0">
              <a:solidFill>
                <a:srgbClr val="434343"/>
              </a:solidFill>
            </a:endParaRPr>
          </a:p>
        </p:txBody>
      </p:sp>
    </p:spTree>
    <p:extLst>
      <p:ext uri="{BB962C8B-B14F-4D97-AF65-F5344CB8AC3E}">
        <p14:creationId xmlns:p14="http://schemas.microsoft.com/office/powerpoint/2010/main" val="2657516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B72AF-7E15-4C27-BBFF-36FBA0808422}"/>
              </a:ext>
            </a:extLst>
          </p:cNvPr>
          <p:cNvSpPr>
            <a:spLocks noGrp="1"/>
          </p:cNvSpPr>
          <p:nvPr>
            <p:ph type="body" idx="1"/>
          </p:nvPr>
        </p:nvSpPr>
        <p:spPr/>
        <p:txBody>
          <a:bodyPr/>
          <a:lstStyle/>
          <a:p>
            <a:pPr marL="228600" indent="0">
              <a:lnSpc>
                <a:spcPct val="100000"/>
              </a:lnSpc>
              <a:spcBef>
                <a:spcPts val="600"/>
              </a:spcBef>
              <a:buNone/>
            </a:pPr>
            <a:r>
              <a:rPr lang="en-US" sz="2000" b="1" dirty="0">
                <a:solidFill>
                  <a:srgbClr val="434343"/>
                </a:solidFill>
              </a:rPr>
              <a:t>Fine motor</a:t>
            </a:r>
            <a:r>
              <a:rPr lang="en-US" sz="2000" dirty="0">
                <a:solidFill>
                  <a:srgbClr val="434343"/>
                </a:solidFill>
              </a:rPr>
              <a:t> refers to movement of the small muscles of the hand and arm that control the ability to scribble, write, draw, and do many other activities that require finger, hand, and hand-eye coordination. </a:t>
            </a:r>
            <a:endParaRPr lang="en-US" sz="2000" b="1" dirty="0">
              <a:solidFill>
                <a:srgbClr val="434343"/>
              </a:solidFill>
            </a:endParaRPr>
          </a:p>
          <a:p>
            <a:pPr marL="228600" indent="0">
              <a:lnSpc>
                <a:spcPct val="100000"/>
              </a:lnSpc>
              <a:spcBef>
                <a:spcPts val="600"/>
              </a:spcBef>
              <a:buNone/>
            </a:pPr>
            <a:endParaRPr lang="en-US" sz="2000" dirty="0">
              <a:solidFill>
                <a:srgbClr val="434343"/>
              </a:solidFill>
            </a:endParaRPr>
          </a:p>
          <a:p>
            <a:pPr marL="228600" indent="0">
              <a:lnSpc>
                <a:spcPct val="100000"/>
              </a:lnSpc>
              <a:spcBef>
                <a:spcPts val="600"/>
              </a:spcBef>
              <a:buNone/>
            </a:pPr>
            <a:endParaRPr lang="en-US" sz="2000" dirty="0">
              <a:solidFill>
                <a:srgbClr val="434343"/>
              </a:solidFill>
            </a:endParaRPr>
          </a:p>
        </p:txBody>
      </p:sp>
      <p:sp>
        <p:nvSpPr>
          <p:cNvPr id="3" name="Title 2">
            <a:extLst>
              <a:ext uri="{FF2B5EF4-FFF2-40B4-BE49-F238E27FC236}">
                <a16:creationId xmlns:a16="http://schemas.microsoft.com/office/drawing/2014/main" id="{8E0784C2-4AC9-4CCB-A897-FB9E3D4B8D8E}"/>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Physical Well-Being and Motor Development</a:t>
            </a:r>
          </a:p>
        </p:txBody>
      </p:sp>
      <p:pic>
        <p:nvPicPr>
          <p:cNvPr id="6" name="Google Shape;312;p21">
            <a:extLst>
              <a:ext uri="{FF2B5EF4-FFF2-40B4-BE49-F238E27FC236}">
                <a16:creationId xmlns:a16="http://schemas.microsoft.com/office/drawing/2014/main" id="{009BB603-2CDE-40D0-A43D-F5AF810DF3E1}"/>
              </a:ext>
            </a:extLst>
          </p:cNvPr>
          <p:cNvPicPr preferRelativeResize="0"/>
          <p:nvPr/>
        </p:nvPicPr>
        <p:blipFill rotWithShape="1">
          <a:blip r:embed="rId2">
            <a:alphaModFix/>
          </a:blip>
          <a:srcRect t="19822" r="26738" b="25053"/>
          <a:stretch/>
        </p:blipFill>
        <p:spPr>
          <a:xfrm>
            <a:off x="5147791" y="2041715"/>
            <a:ext cx="2680027" cy="2761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224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dirty="0"/>
              <a:t>STANDARDS FOR PHYSICAL WELL-BEING</a:t>
            </a:r>
            <a:br>
              <a:rPr lang="en-US" dirty="0"/>
            </a:br>
            <a:r>
              <a:rPr lang="en-US" dirty="0"/>
              <a:t>AND MOTOR DEVELOPMENT</a:t>
            </a:r>
          </a:p>
        </p:txBody>
      </p:sp>
      <p:sp>
        <p:nvSpPr>
          <p:cNvPr id="319" name="Google Shape;319;p22"/>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p>
            <a:pPr marL="0" lvl="0" indent="-228600" algn="l" rtl="0">
              <a:lnSpc>
                <a:spcPct val="100000"/>
              </a:lnSpc>
              <a:spcBef>
                <a:spcPts val="600"/>
              </a:spcBef>
              <a:spcAft>
                <a:spcPts val="0"/>
              </a:spcAft>
              <a:buSzPts val="1800"/>
              <a:buNone/>
            </a:pPr>
            <a:r>
              <a:rPr lang="en-US" sz="20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86"/>
                  </a:ext>
                </a:extLst>
              </a:rPr>
              <a:t>Use your </a:t>
            </a:r>
            <a:r>
              <a:rPr lang="en-US" sz="2000" dirty="0">
                <a:solidFill>
                  <a:srgbClr val="434343"/>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86"/>
                  </a:ext>
                </a:extLst>
              </a:rPr>
              <a:t>Louisiana Birth to Five Early Learning Development Standards </a:t>
            </a:r>
            <a:r>
              <a:rPr lang="en-US" sz="20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86"/>
                  </a:ext>
                </a:extLst>
              </a:rPr>
              <a:t>to answer the questions below:</a:t>
            </a:r>
            <a:endParaRPr sz="20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87"/>
                </a:ext>
              </a:extLst>
            </a:endParaRPr>
          </a:p>
          <a:p>
            <a:pPr lvl="0" indent="-228600" algn="l" rtl="0">
              <a:lnSpc>
                <a:spcPct val="100000"/>
              </a:lnSpc>
              <a:spcBef>
                <a:spcPts val="600"/>
              </a:spcBef>
              <a:spcAft>
                <a:spcPts val="0"/>
              </a:spcAft>
              <a:buClr>
                <a:srgbClr val="434343"/>
              </a:buClr>
              <a:buSzPts val="2000"/>
              <a:buAutoNum type="arabicPeriod"/>
            </a:pPr>
            <a:r>
              <a:rPr lang="en-US" sz="20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88"/>
                  </a:ext>
                </a:extLst>
              </a:rPr>
              <a:t>Which standard has two indicators that are the same but is reflected in two different age groups?</a:t>
            </a:r>
            <a:endParaRPr sz="20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90"/>
                </a:ext>
              </a:extLst>
            </a:endParaRPr>
          </a:p>
          <a:p>
            <a:pPr lvl="0" indent="-228600" algn="l" rtl="0">
              <a:lnSpc>
                <a:spcPct val="100000"/>
              </a:lnSpc>
              <a:spcBef>
                <a:spcPts val="600"/>
              </a:spcBef>
              <a:spcAft>
                <a:spcPts val="0"/>
              </a:spcAft>
              <a:buClr>
                <a:srgbClr val="434343"/>
              </a:buClr>
              <a:buSzPts val="2000"/>
              <a:buAutoNum type="arabicPeriod"/>
            </a:pPr>
            <a:r>
              <a:rPr lang="en-US" sz="20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91"/>
                  </a:ext>
                </a:extLst>
              </a:rPr>
              <a:t>Which standard and indicator refers to a child carrying out the simple tasks of using utensils for eating, putting puzzles together and stringing large beads?</a:t>
            </a:r>
            <a:endParaRPr sz="20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94"/>
                </a:ext>
              </a:extLst>
            </a:endParaRPr>
          </a:p>
          <a:p>
            <a:pPr lvl="0" indent="-228600" algn="l" rtl="0">
              <a:lnSpc>
                <a:spcPct val="100000"/>
              </a:lnSpc>
              <a:spcBef>
                <a:spcPts val="600"/>
              </a:spcBef>
              <a:spcAft>
                <a:spcPts val="0"/>
              </a:spcAft>
              <a:buClr>
                <a:srgbClr val="434343"/>
              </a:buClr>
              <a:buSzPts val="2000"/>
              <a:buAutoNum type="arabicPeriod"/>
            </a:pPr>
            <a:r>
              <a:rPr lang="en-US" sz="20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95"/>
                  </a:ext>
                </a:extLst>
              </a:rPr>
              <a:t>Which indicator reflects on a child’s willingness to try healthy foods when offered by a caregiver?</a:t>
            </a:r>
            <a:endParaRPr sz="2000" dirty="0">
              <a:solidFill>
                <a:srgbClr val="43434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9">
                                            <p:txEl>
                                              <p:pRg st="1" end="1"/>
                                            </p:txEl>
                                          </p:spTgt>
                                        </p:tgtEl>
                                        <p:attrNameLst>
                                          <p:attrName>style.visibility</p:attrName>
                                        </p:attrNameLst>
                                      </p:cBhvr>
                                      <p:to>
                                        <p:strVal val="visible"/>
                                      </p:to>
                                    </p:set>
                                    <p:anim calcmode="lin" valueType="num">
                                      <p:cBhvr additive="base">
                                        <p:cTn id="7" dur="500" fill="hold"/>
                                        <p:tgtEl>
                                          <p:spTgt spid="3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9">
                                            <p:txEl>
                                              <p:pRg st="2" end="2"/>
                                            </p:txEl>
                                          </p:spTgt>
                                        </p:tgtEl>
                                        <p:attrNameLst>
                                          <p:attrName>style.visibility</p:attrName>
                                        </p:attrNameLst>
                                      </p:cBhvr>
                                      <p:to>
                                        <p:strVal val="visible"/>
                                      </p:to>
                                    </p:set>
                                    <p:anim calcmode="lin" valueType="num">
                                      <p:cBhvr additive="base">
                                        <p:cTn id="13" dur="500" fill="hold"/>
                                        <p:tgtEl>
                                          <p:spTgt spid="3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9">
                                            <p:txEl>
                                              <p:pRg st="3" end="3"/>
                                            </p:txEl>
                                          </p:spTgt>
                                        </p:tgtEl>
                                        <p:attrNameLst>
                                          <p:attrName>style.visibility</p:attrName>
                                        </p:attrNameLst>
                                      </p:cBhvr>
                                      <p:to>
                                        <p:strVal val="visible"/>
                                      </p:to>
                                    </p:set>
                                    <p:anim calcmode="lin" valueType="num">
                                      <p:cBhvr additive="base">
                                        <p:cTn id="19" dur="500" fill="hold"/>
                                        <p:tgtEl>
                                          <p:spTgt spid="31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B72AF-7E15-4C27-BBFF-36FBA0808422}"/>
              </a:ext>
            </a:extLst>
          </p:cNvPr>
          <p:cNvSpPr>
            <a:spLocks noGrp="1"/>
          </p:cNvSpPr>
          <p:nvPr>
            <p:ph type="body" idx="1"/>
          </p:nvPr>
        </p:nvSpPr>
        <p:spPr/>
        <p:txBody>
          <a:bodyPr/>
          <a:lstStyle/>
          <a:p>
            <a:pPr marL="228600" indent="0">
              <a:lnSpc>
                <a:spcPct val="100000"/>
              </a:lnSpc>
              <a:spcBef>
                <a:spcPts val="600"/>
              </a:spcBef>
              <a:buNone/>
            </a:pPr>
            <a:r>
              <a:rPr lang="en-US" sz="2000" b="1" dirty="0">
                <a:solidFill>
                  <a:srgbClr val="434343"/>
                </a:solidFill>
              </a:rPr>
              <a:t>Social-Emotional </a:t>
            </a:r>
            <a:r>
              <a:rPr lang="en-US" sz="2000" dirty="0">
                <a:solidFill>
                  <a:srgbClr val="434343"/>
                </a:solidFill>
              </a:rPr>
              <a:t>development components:</a:t>
            </a:r>
          </a:p>
          <a:p>
            <a:pPr marL="685800" indent="-228600">
              <a:lnSpc>
                <a:spcPct val="100000"/>
              </a:lnSpc>
              <a:spcBef>
                <a:spcPts val="600"/>
              </a:spcBef>
              <a:buClr>
                <a:srgbClr val="434343"/>
              </a:buClr>
            </a:pPr>
            <a:r>
              <a:rPr lang="en-US" dirty="0">
                <a:solidFill>
                  <a:srgbClr val="434343"/>
                </a:solidFill>
              </a:rPr>
              <a:t>Early relationships with adults and peers</a:t>
            </a:r>
          </a:p>
          <a:p>
            <a:pPr marL="685800" indent="-228600">
              <a:lnSpc>
                <a:spcPct val="100000"/>
              </a:lnSpc>
              <a:spcBef>
                <a:spcPts val="600"/>
              </a:spcBef>
              <a:buClr>
                <a:srgbClr val="434343"/>
              </a:buClr>
            </a:pPr>
            <a:r>
              <a:rPr lang="en-US" dirty="0">
                <a:solidFill>
                  <a:srgbClr val="434343"/>
                </a:solidFill>
              </a:rPr>
              <a:t>Self-Concept</a:t>
            </a:r>
          </a:p>
          <a:p>
            <a:pPr marL="685800" indent="-228600">
              <a:lnSpc>
                <a:spcPct val="100000"/>
              </a:lnSpc>
              <a:spcBef>
                <a:spcPts val="600"/>
              </a:spcBef>
              <a:buClr>
                <a:srgbClr val="434343"/>
              </a:buClr>
            </a:pPr>
            <a:r>
              <a:rPr lang="en-US" dirty="0">
                <a:solidFill>
                  <a:srgbClr val="434343"/>
                </a:solidFill>
              </a:rPr>
              <a:t>Self-Regulation – Managing behavior </a:t>
            </a:r>
            <a:br>
              <a:rPr lang="en-US" dirty="0">
                <a:solidFill>
                  <a:srgbClr val="434343"/>
                </a:solidFill>
              </a:rPr>
            </a:br>
            <a:r>
              <a:rPr lang="en-US" dirty="0">
                <a:solidFill>
                  <a:srgbClr val="434343"/>
                </a:solidFill>
              </a:rPr>
              <a:t>and emotions</a:t>
            </a:r>
          </a:p>
          <a:p>
            <a:pPr marL="228600" indent="0">
              <a:lnSpc>
                <a:spcPct val="100000"/>
              </a:lnSpc>
              <a:spcBef>
                <a:spcPts val="600"/>
              </a:spcBef>
              <a:buNone/>
            </a:pPr>
            <a:endParaRPr lang="en-US" dirty="0">
              <a:solidFill>
                <a:srgbClr val="434343"/>
              </a:solidFill>
            </a:endParaRPr>
          </a:p>
        </p:txBody>
      </p:sp>
      <p:sp>
        <p:nvSpPr>
          <p:cNvPr id="3" name="Title 2">
            <a:extLst>
              <a:ext uri="{FF2B5EF4-FFF2-40B4-BE49-F238E27FC236}">
                <a16:creationId xmlns:a16="http://schemas.microsoft.com/office/drawing/2014/main" id="{8E0784C2-4AC9-4CCB-A897-FB9E3D4B8D8E}"/>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Social-Emotional</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Development</a:t>
            </a:r>
          </a:p>
        </p:txBody>
      </p:sp>
      <p:pic>
        <p:nvPicPr>
          <p:cNvPr id="5" name="Google Shape;327;g5ad3376a24_1_63">
            <a:extLst>
              <a:ext uri="{FF2B5EF4-FFF2-40B4-BE49-F238E27FC236}">
                <a16:creationId xmlns:a16="http://schemas.microsoft.com/office/drawing/2014/main" id="{947A4FB3-AE0F-4BF9-BC12-5F7778B192AC}"/>
              </a:ext>
            </a:extLst>
          </p:cNvPr>
          <p:cNvPicPr preferRelativeResize="0"/>
          <p:nvPr/>
        </p:nvPicPr>
        <p:blipFill rotWithShape="1">
          <a:blip r:embed="rId2">
            <a:alphaModFix/>
          </a:blip>
          <a:srcRect l="16995" t="19195" r="18283" b="38713"/>
          <a:stretch/>
        </p:blipFill>
        <p:spPr>
          <a:xfrm>
            <a:off x="5076641" y="2125744"/>
            <a:ext cx="3249941" cy="2677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269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Google Shape;334;p23"/>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dirty="0">
                <a:latin typeface="Calibri"/>
                <a:ea typeface="Calibri"/>
                <a:cs typeface="Calibri"/>
                <a:sym typeface="Calibri"/>
              </a:rPr>
              <a:t>SOCIAL-EMOTIONAL DEVELOPMENT</a:t>
            </a:r>
          </a:p>
        </p:txBody>
      </p:sp>
      <p:sp>
        <p:nvSpPr>
          <p:cNvPr id="333" name="Google Shape;333;p2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lvl="0" indent="-228600" algn="l" rtl="0">
              <a:lnSpc>
                <a:spcPct val="100000"/>
              </a:lnSpc>
              <a:spcBef>
                <a:spcPts val="600"/>
              </a:spcBef>
              <a:spcAft>
                <a:spcPts val="0"/>
              </a:spcAft>
              <a:buSzPts val="1800"/>
              <a:buNone/>
            </a:pPr>
            <a:r>
              <a:rPr lang="en-US" sz="2000" dirty="0">
                <a:solidFill>
                  <a:srgbClr val="434343"/>
                </a:solidFill>
              </a:rPr>
              <a:t>Characteristics of </a:t>
            </a:r>
            <a:r>
              <a:rPr lang="en-US" sz="2000" b="1" dirty="0">
                <a:solidFill>
                  <a:srgbClr val="434343"/>
                </a:solidFill>
              </a:rPr>
              <a:t>S</a:t>
            </a:r>
            <a:r>
              <a:rPr lang="en-US" sz="2000" b="1"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04"/>
                  </a:ext>
                </a:extLst>
              </a:rPr>
              <a:t>ocial-Emotional Development</a:t>
            </a:r>
            <a:r>
              <a:rPr lang="en-US" sz="20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05"/>
                  </a:ext>
                </a:extLst>
              </a:rPr>
              <a:t> </a:t>
            </a:r>
            <a:r>
              <a:rPr lang="en-US" sz="20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06"/>
                  </a:ext>
                </a:extLst>
              </a:rPr>
              <a:t>in young children</a:t>
            </a:r>
            <a:r>
              <a:rPr lang="en-US" sz="20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08"/>
                  </a:ext>
                </a:extLst>
              </a:rPr>
              <a:t>:</a:t>
            </a:r>
            <a:endParaRPr sz="2000"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10"/>
                </a:ext>
              </a:extLst>
            </a:endParaRPr>
          </a:p>
          <a:p>
            <a:pPr marR="0" lvl="0" indent="-228600" algn="l" rtl="0">
              <a:lnSpc>
                <a:spcPct val="100000"/>
              </a:lnSpc>
              <a:spcBef>
                <a:spcPts val="600"/>
              </a:spcBef>
              <a:spcAft>
                <a:spcPts val="0"/>
              </a:spcAft>
              <a:buClr>
                <a:srgbClr val="434343"/>
              </a:buClr>
              <a:buSzPct val="100000"/>
              <a:buFont typeface="Arial"/>
              <a:buChar char="•"/>
            </a:pPr>
            <a:r>
              <a:rPr lang="en-US"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11"/>
                  </a:ext>
                </a:extLst>
              </a:rPr>
              <a:t>Children are be able to develop relationships with others</a:t>
            </a:r>
            <a:endParaRPr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13"/>
                </a:ext>
              </a:extLst>
            </a:endParaRPr>
          </a:p>
          <a:p>
            <a:pPr marR="0" lvl="0" indent="-228600" algn="l" rtl="0">
              <a:lnSpc>
                <a:spcPct val="100000"/>
              </a:lnSpc>
              <a:spcBef>
                <a:spcPts val="600"/>
              </a:spcBef>
              <a:spcAft>
                <a:spcPts val="0"/>
              </a:spcAft>
              <a:buClr>
                <a:srgbClr val="434343"/>
              </a:buClr>
              <a:buSzPct val="100000"/>
              <a:buFont typeface="Arial"/>
              <a:buChar char="•"/>
            </a:pPr>
            <a:r>
              <a:rPr lang="en-US"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14"/>
                  </a:ext>
                </a:extLst>
              </a:rPr>
              <a:t>Children cooperate with peers and adults</a:t>
            </a:r>
            <a:endParaRPr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16"/>
                </a:ext>
              </a:extLst>
            </a:endParaRPr>
          </a:p>
          <a:p>
            <a:pPr marR="0" lvl="0" indent="-228600" algn="l" rtl="0">
              <a:lnSpc>
                <a:spcPct val="100000"/>
              </a:lnSpc>
              <a:spcBef>
                <a:spcPts val="600"/>
              </a:spcBef>
              <a:spcAft>
                <a:spcPts val="0"/>
              </a:spcAft>
              <a:buClr>
                <a:srgbClr val="434343"/>
              </a:buClr>
              <a:buSzPct val="100000"/>
              <a:buFont typeface="Arial"/>
              <a:buChar char="•"/>
            </a:pPr>
            <a:r>
              <a:rPr lang="en-US"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17"/>
                  </a:ext>
                </a:extLst>
              </a:rPr>
              <a:t>Children understand others’ feelings and perspective</a:t>
            </a:r>
            <a:endParaRPr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19"/>
                </a:ext>
              </a:extLst>
            </a:endParaRPr>
          </a:p>
          <a:p>
            <a:pPr marR="0" lvl="0" indent="-228600" algn="l" rtl="0">
              <a:lnSpc>
                <a:spcPct val="100000"/>
              </a:lnSpc>
              <a:spcBef>
                <a:spcPts val="600"/>
              </a:spcBef>
              <a:spcAft>
                <a:spcPts val="0"/>
              </a:spcAft>
              <a:buClr>
                <a:srgbClr val="434343"/>
              </a:buClr>
              <a:buSzPct val="100000"/>
              <a:buFont typeface="Arial"/>
              <a:buChar char="•"/>
            </a:pPr>
            <a:r>
              <a:rPr lang="en-US" dirty="0">
                <a:solidFill>
                  <a:srgbClr val="43434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20"/>
                  </a:ext>
                </a:extLst>
              </a:rPr>
              <a:t>Children maintain some control of their behaviors and emotions</a:t>
            </a:r>
            <a:endParaRPr dirty="0">
              <a:solidFill>
                <a:srgbClr val="434343"/>
              </a:solidFill>
            </a:endParaRPr>
          </a:p>
          <a:p>
            <a:pPr marL="457200" marR="0" lvl="0" indent="-228600" algn="l" rtl="0">
              <a:lnSpc>
                <a:spcPct val="90000"/>
              </a:lnSpc>
              <a:spcBef>
                <a:spcPts val="750"/>
              </a:spcBef>
              <a:spcAft>
                <a:spcPts val="0"/>
              </a:spcAft>
              <a:buClr>
                <a:schemeClr val="dk1"/>
              </a:buClr>
              <a:buSzPts val="1800"/>
              <a:buFont typeface="Arial"/>
              <a:buNone/>
            </a:pPr>
            <a:endParaRPr sz="2000" dirty="0"/>
          </a:p>
          <a:p>
            <a:pPr marL="457200" marR="0" lvl="0" indent="-228600" algn="l" rtl="0">
              <a:lnSpc>
                <a:spcPct val="90000"/>
              </a:lnSpc>
              <a:spcBef>
                <a:spcPts val="750"/>
              </a:spcBef>
              <a:spcAft>
                <a:spcPts val="0"/>
              </a:spcAft>
              <a:buClr>
                <a:schemeClr val="dk1"/>
              </a:buClr>
              <a:buSzPts val="1800"/>
              <a:buFont typeface="Arial"/>
              <a:buNone/>
            </a:pPr>
            <a:endParaRPr sz="2000" dirty="0"/>
          </a:p>
          <a:p>
            <a:pPr marL="457200" marR="0" lvl="0" indent="-228600" algn="l" rtl="0">
              <a:lnSpc>
                <a:spcPct val="90000"/>
              </a:lnSpc>
              <a:spcBef>
                <a:spcPts val="750"/>
              </a:spcBef>
              <a:spcAft>
                <a:spcPts val="0"/>
              </a:spcAft>
              <a:buClr>
                <a:schemeClr val="dk1"/>
              </a:buClr>
              <a:buSzPts val="1800"/>
              <a:buFont typeface="Arial"/>
              <a:buNone/>
            </a:pPr>
            <a:endParaRPr sz="2000" dirty="0"/>
          </a:p>
          <a:p>
            <a:pPr marL="457200" marR="0" lvl="0" indent="-228600" algn="l" rtl="0">
              <a:lnSpc>
                <a:spcPct val="90000"/>
              </a:lnSpc>
              <a:spcBef>
                <a:spcPts val="750"/>
              </a:spcBef>
              <a:spcAft>
                <a:spcPts val="0"/>
              </a:spcAft>
              <a:buClr>
                <a:schemeClr val="dk1"/>
              </a:buClr>
              <a:buSzPts val="1800"/>
              <a:buFont typeface="Arial"/>
              <a:buNone/>
            </a:pPr>
            <a:endParaRPr sz="2000" dirty="0"/>
          </a:p>
          <a:p>
            <a:pPr marL="457200" marR="0" lvl="0" indent="-228600" algn="l" rtl="0">
              <a:lnSpc>
                <a:spcPct val="90000"/>
              </a:lnSpc>
              <a:spcBef>
                <a:spcPts val="750"/>
              </a:spcBef>
              <a:spcAft>
                <a:spcPts val="0"/>
              </a:spcAft>
              <a:buClr>
                <a:schemeClr val="dk1"/>
              </a:buClr>
              <a:buSzPts val="1800"/>
              <a:buFont typeface="Arial"/>
              <a:buNone/>
            </a:pPr>
            <a:endParaRP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3">
                                            <p:txEl>
                                              <p:pRg st="1" end="1"/>
                                            </p:txEl>
                                          </p:spTgt>
                                        </p:tgtEl>
                                        <p:attrNameLst>
                                          <p:attrName>style.visibility</p:attrName>
                                        </p:attrNameLst>
                                      </p:cBhvr>
                                      <p:to>
                                        <p:strVal val="visible"/>
                                      </p:to>
                                    </p:set>
                                    <p:anim calcmode="lin" valueType="num">
                                      <p:cBhvr additive="base">
                                        <p:cTn id="7" dur="500" fill="hold"/>
                                        <p:tgtEl>
                                          <p:spTgt spid="33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3">
                                            <p:txEl>
                                              <p:pRg st="2" end="2"/>
                                            </p:txEl>
                                          </p:spTgt>
                                        </p:tgtEl>
                                        <p:attrNameLst>
                                          <p:attrName>style.visibility</p:attrName>
                                        </p:attrNameLst>
                                      </p:cBhvr>
                                      <p:to>
                                        <p:strVal val="visible"/>
                                      </p:to>
                                    </p:set>
                                    <p:anim calcmode="lin" valueType="num">
                                      <p:cBhvr additive="base">
                                        <p:cTn id="13" dur="500" fill="hold"/>
                                        <p:tgtEl>
                                          <p:spTgt spid="33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3">
                                            <p:txEl>
                                              <p:pRg st="3" end="3"/>
                                            </p:txEl>
                                          </p:spTgt>
                                        </p:tgtEl>
                                        <p:attrNameLst>
                                          <p:attrName>style.visibility</p:attrName>
                                        </p:attrNameLst>
                                      </p:cBhvr>
                                      <p:to>
                                        <p:strVal val="visible"/>
                                      </p:to>
                                    </p:set>
                                    <p:anim calcmode="lin" valueType="num">
                                      <p:cBhvr additive="base">
                                        <p:cTn id="19" dur="500" fill="hold"/>
                                        <p:tgtEl>
                                          <p:spTgt spid="33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3">
                                            <p:txEl>
                                              <p:pRg st="4" end="4"/>
                                            </p:txEl>
                                          </p:spTgt>
                                        </p:tgtEl>
                                        <p:attrNameLst>
                                          <p:attrName>style.visibility</p:attrName>
                                        </p:attrNameLst>
                                      </p:cBhvr>
                                      <p:to>
                                        <p:strVal val="visible"/>
                                      </p:to>
                                    </p:set>
                                    <p:anim calcmode="lin" valueType="num">
                                      <p:cBhvr additive="base">
                                        <p:cTn id="25" dur="500" fill="hold"/>
                                        <p:tgtEl>
                                          <p:spTgt spid="33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Learning Objectives</a:t>
            </a:r>
            <a:endParaRPr sz="3600" b="1" dirty="0"/>
          </a:p>
        </p:txBody>
      </p:sp>
    </p:spTree>
    <p:extLst>
      <p:ext uri="{BB962C8B-B14F-4D97-AF65-F5344CB8AC3E}">
        <p14:creationId xmlns:p14="http://schemas.microsoft.com/office/powerpoint/2010/main" val="1241199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4CE9-D1FC-44B3-B382-546ED122AFFE}"/>
              </a:ext>
            </a:extLst>
          </p:cNvPr>
          <p:cNvSpPr>
            <a:spLocks noGrp="1"/>
          </p:cNvSpPr>
          <p:nvPr>
            <p:ph type="title"/>
          </p:nvPr>
        </p:nvSpPr>
        <p:spPr/>
        <p:txBody>
          <a:bodyPr/>
          <a:lstStyle/>
          <a:p>
            <a:pPr algn="ctr"/>
            <a:r>
              <a:rPr lang="en-US" sz="3200" dirty="0"/>
              <a:t>STANDARDS FOR SOCIAL-EMOTIONAL DEVELOPMENT</a:t>
            </a:r>
          </a:p>
        </p:txBody>
      </p:sp>
      <p:sp>
        <p:nvSpPr>
          <p:cNvPr id="3" name="Text Placeholder 2">
            <a:extLst>
              <a:ext uri="{FF2B5EF4-FFF2-40B4-BE49-F238E27FC236}">
                <a16:creationId xmlns:a16="http://schemas.microsoft.com/office/drawing/2014/main" id="{97761035-A03C-4F98-9A68-67B43D280E61}"/>
              </a:ext>
            </a:extLst>
          </p:cNvPr>
          <p:cNvSpPr>
            <a:spLocks noGrp="1"/>
          </p:cNvSpPr>
          <p:nvPr>
            <p:ph type="body" idx="1"/>
          </p:nvPr>
        </p:nvSpPr>
        <p:spPr/>
        <p:txBody>
          <a:bodyPr/>
          <a:lstStyle/>
          <a:p>
            <a:pPr marL="0" lvl="0" indent="-228600">
              <a:lnSpc>
                <a:spcPct val="100000"/>
              </a:lnSpc>
              <a:spcBef>
                <a:spcPts val="600"/>
              </a:spcBef>
              <a:buNone/>
            </a:pPr>
            <a:r>
              <a:rPr lang="en-US" sz="2000" dirty="0">
                <a:solidFill>
                  <a:srgbClr val="434343"/>
                </a:solidFill>
              </a:rPr>
              <a:t>Use your </a:t>
            </a:r>
            <a:r>
              <a:rPr lang="en-US" sz="2000" dirty="0">
                <a:solidFill>
                  <a:srgbClr val="434343"/>
                </a:solidFill>
                <a:hlinkClick r:id="rId2"/>
              </a:rPr>
              <a:t>Louisiana Birth to Five Early Learning Development Standards </a:t>
            </a:r>
            <a:r>
              <a:rPr lang="en-US" sz="2000" dirty="0">
                <a:solidFill>
                  <a:srgbClr val="434343"/>
                </a:solidFill>
              </a:rPr>
              <a:t>to answer the questions below:</a:t>
            </a:r>
          </a:p>
          <a:p>
            <a:pPr lvl="0" indent="-228600">
              <a:lnSpc>
                <a:spcPct val="100000"/>
              </a:lnSpc>
              <a:spcBef>
                <a:spcPts val="600"/>
              </a:spcBef>
              <a:buClr>
                <a:srgbClr val="434343"/>
              </a:buClr>
              <a:buSzPts val="2000"/>
              <a:buAutoNum type="arabicPeriod"/>
            </a:pPr>
            <a:r>
              <a:rPr lang="en-US" sz="2000" dirty="0">
                <a:solidFill>
                  <a:srgbClr val="434343"/>
                </a:solidFill>
              </a:rPr>
              <a:t>What is the typical age range for a child to be able to recognize him/herself in a mirror?  </a:t>
            </a:r>
          </a:p>
          <a:p>
            <a:pPr lvl="0" indent="-228600">
              <a:lnSpc>
                <a:spcPct val="100000"/>
              </a:lnSpc>
              <a:spcBef>
                <a:spcPts val="600"/>
              </a:spcBef>
              <a:buClr>
                <a:srgbClr val="434343"/>
              </a:buClr>
              <a:buSzPts val="2000"/>
              <a:buAutoNum type="arabicPeriod"/>
            </a:pPr>
            <a:r>
              <a:rPr lang="en-US" sz="2000" dirty="0">
                <a:solidFill>
                  <a:srgbClr val="434343"/>
                </a:solidFill>
              </a:rPr>
              <a:t>Which standard and indicators does it relate to when a toddler says “no” or “I did it!”? </a:t>
            </a:r>
          </a:p>
          <a:p>
            <a:pPr lvl="0" indent="-228600">
              <a:lnSpc>
                <a:spcPct val="100000"/>
              </a:lnSpc>
              <a:spcBef>
                <a:spcPts val="600"/>
              </a:spcBef>
              <a:buClr>
                <a:srgbClr val="434343"/>
              </a:buClr>
              <a:buSzPts val="2000"/>
              <a:buAutoNum type="arabicPeriod"/>
            </a:pPr>
            <a:r>
              <a:rPr lang="en-US" sz="2000" dirty="0">
                <a:solidFill>
                  <a:srgbClr val="434343"/>
                </a:solidFill>
              </a:rPr>
              <a:t>What is the typical age range for a child to express basic feelings through body movements, crying, smiling, laughing or cooing?</a:t>
            </a:r>
          </a:p>
          <a:p>
            <a:pPr marL="228600" indent="-228600">
              <a:lnSpc>
                <a:spcPct val="100000"/>
              </a:lnSpc>
              <a:spcBef>
                <a:spcPts val="600"/>
              </a:spcBef>
              <a:buNone/>
            </a:pPr>
            <a:endParaRPr lang="en-US" sz="2000" dirty="0">
              <a:solidFill>
                <a:srgbClr val="434343"/>
              </a:solidFill>
            </a:endParaRPr>
          </a:p>
        </p:txBody>
      </p:sp>
    </p:spTree>
    <p:extLst>
      <p:ext uri="{BB962C8B-B14F-4D97-AF65-F5344CB8AC3E}">
        <p14:creationId xmlns:p14="http://schemas.microsoft.com/office/powerpoint/2010/main" val="404415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5"/>
          <p:cNvSpPr txBox="1">
            <a:spLocks noGrp="1"/>
          </p:cNvSpPr>
          <p:nvPr>
            <p:ph type="title"/>
          </p:nvPr>
        </p:nvSpPr>
        <p:spPr>
          <a:xfrm>
            <a:off x="128050" y="836850"/>
            <a:ext cx="3630000" cy="3469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a:ea typeface="Calibri"/>
                <a:cs typeface="Calibri"/>
                <a:sym typeface="Calibri"/>
              </a:rPr>
              <a:t>Connecting</a:t>
            </a:r>
            <a:br>
              <a:rPr lang="en-US" sz="3600" b="1" dirty="0">
                <a:latin typeface="Calibri"/>
                <a:ea typeface="Calibri"/>
                <a:cs typeface="Calibri"/>
                <a:sym typeface="Calibri"/>
              </a:rPr>
            </a:br>
            <a:r>
              <a:rPr lang="en-US" sz="3600" b="1" dirty="0">
                <a:latin typeface="Calibri"/>
                <a:ea typeface="Calibri"/>
                <a:cs typeface="Calibri"/>
                <a:sym typeface="Calibri"/>
              </a:rPr>
              <a:t>the Pieces: </a:t>
            </a:r>
            <a:br>
              <a:rPr lang="en-US" sz="3600" b="1" dirty="0">
                <a:latin typeface="Calibri"/>
                <a:ea typeface="Calibri"/>
                <a:cs typeface="Calibri"/>
                <a:sym typeface="Calibri"/>
              </a:rPr>
            </a:br>
            <a:r>
              <a:rPr lang="en-US" sz="3600" b="1" dirty="0">
                <a:latin typeface="Calibri"/>
                <a:ea typeface="Calibri"/>
                <a:cs typeface="Calibri"/>
                <a:sym typeface="Calibri"/>
              </a:rPr>
              <a:t>Planning with</a:t>
            </a:r>
            <a:br>
              <a:rPr lang="en-US" sz="3600" b="1" dirty="0">
                <a:latin typeface="Calibri"/>
                <a:ea typeface="Calibri"/>
                <a:cs typeface="Calibri"/>
                <a:sym typeface="Calibri"/>
              </a:rPr>
            </a:br>
            <a:r>
              <a:rPr lang="en-US" sz="3600" b="1" dirty="0">
                <a:latin typeface="Calibri"/>
                <a:ea typeface="Calibri"/>
                <a:cs typeface="Calibri"/>
                <a:sym typeface="Calibri"/>
              </a:rPr>
              <a:t>the ELDS</a:t>
            </a:r>
            <a:endParaRPr sz="3600" b="1" dirty="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 name="Picture 2" descr="A young boy sitting on a table&#10;&#10;Description automatically generated">
            <a:extLst>
              <a:ext uri="{FF2B5EF4-FFF2-40B4-BE49-F238E27FC236}">
                <a16:creationId xmlns:a16="http://schemas.microsoft.com/office/drawing/2014/main" id="{629C996A-B395-464B-A24E-BCC672F4DC2B}"/>
              </a:ext>
            </a:extLst>
          </p:cNvPr>
          <p:cNvPicPr>
            <a:picLocks noChangeAspect="1"/>
          </p:cNvPicPr>
          <p:nvPr/>
        </p:nvPicPr>
        <p:blipFill rotWithShape="1">
          <a:blip r:embed="rId3"/>
          <a:srcRect l="13749" t="301" r="20051" b="-301"/>
          <a:stretch/>
        </p:blipFill>
        <p:spPr>
          <a:xfrm>
            <a:off x="-1" y="278821"/>
            <a:ext cx="4572001" cy="4599711"/>
          </a:xfrm>
          <a:prstGeom prst="rect">
            <a:avLst/>
          </a:prstGeom>
        </p:spPr>
      </p:pic>
      <p:sp>
        <p:nvSpPr>
          <p:cNvPr id="352" name="Google Shape;352;p26"/>
          <p:cNvSpPr txBox="1">
            <a:spLocks noGrp="1"/>
          </p:cNvSpPr>
          <p:nvPr>
            <p:ph type="title"/>
          </p:nvPr>
        </p:nvSpPr>
        <p:spPr>
          <a:xfrm>
            <a:off x="4715478" y="426899"/>
            <a:ext cx="4130810" cy="4236399"/>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Multiple standards across domain areas can be addressed </a:t>
            </a:r>
            <a:br>
              <a:rPr lang="en-US" sz="3600" b="1" dirty="0"/>
            </a:br>
            <a:r>
              <a:rPr lang="en-US" sz="3600" b="1" dirty="0"/>
              <a:t>simultaneously through play.</a:t>
            </a:r>
            <a:endParaRPr sz="3600" b="1" dirty="0"/>
          </a:p>
        </p:txBody>
      </p:sp>
      <p:cxnSp>
        <p:nvCxnSpPr>
          <p:cNvPr id="7" name="Straight Connector 6">
            <a:extLst>
              <a:ext uri="{FF2B5EF4-FFF2-40B4-BE49-F238E27FC236}">
                <a16:creationId xmlns:a16="http://schemas.microsoft.com/office/drawing/2014/main" id="{878B16E2-5D7B-DD4C-81AF-8AA30347AA4B}"/>
              </a:ext>
            </a:extLst>
          </p:cNvPr>
          <p:cNvCxnSpPr/>
          <p:nvPr/>
        </p:nvCxnSpPr>
        <p:spPr>
          <a:xfrm>
            <a:off x="0" y="275241"/>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47F7667-1838-CF47-B5CE-415D2A5509F6}"/>
              </a:ext>
            </a:extLst>
          </p:cNvPr>
          <p:cNvCxnSpPr/>
          <p:nvPr/>
        </p:nvCxnSpPr>
        <p:spPr>
          <a:xfrm>
            <a:off x="-2" y="4864677"/>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7"/>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latin typeface="Calibri" panose="020F0502020204030204" pitchFamily="34" charset="0"/>
                <a:cs typeface="Calibri" panose="020F0502020204030204" pitchFamily="34" charset="0"/>
              </a:rPr>
              <a:t>ACTIVITY</a:t>
            </a:r>
            <a:r>
              <a:rPr lang="en-US" sz="3600" dirty="0">
                <a:latin typeface="Calibri" panose="020F0502020204030204" pitchFamily="34" charset="0"/>
                <a:cs typeface="Calibri" panose="020F0502020204030204" pitchFamily="34" charset="0"/>
              </a:rPr>
              <a:t>:</a:t>
            </a:r>
            <a:r>
              <a:rPr lang="en-US" sz="3600" i="1" dirty="0">
                <a:latin typeface="Calibri" panose="020F0502020204030204" pitchFamily="34" charset="0"/>
                <a:cs typeface="Calibri" panose="020F0502020204030204" pitchFamily="34" charset="0"/>
              </a:rPr>
              <a:t/>
            </a:r>
            <a:br>
              <a:rPr lang="en-US" sz="3600" i="1" dirty="0">
                <a:latin typeface="Calibri" panose="020F0502020204030204" pitchFamily="34" charset="0"/>
                <a:cs typeface="Calibri" panose="020F0502020204030204" pitchFamily="34" charset="0"/>
              </a:rPr>
            </a:br>
            <a:r>
              <a:rPr lang="en-US" sz="3600" i="1" dirty="0">
                <a:latin typeface="Calibri" panose="020F0502020204030204" pitchFamily="34" charset="0"/>
                <a:cs typeface="Calibri" panose="020F0502020204030204" pitchFamily="34" charset="0"/>
              </a:rPr>
              <a:t>Provide examples of play being used across domains.</a:t>
            </a:r>
            <a:endParaRPr sz="3600" i="1" dirty="0">
              <a:latin typeface="Calibri" panose="020F0502020204030204" pitchFamily="34" charset="0"/>
              <a:cs typeface="Calibri" panose="020F0502020204030204" pitchFamily="34" charset="0"/>
            </a:endParaRPr>
          </a:p>
        </p:txBody>
      </p:sp>
      <p:pic>
        <p:nvPicPr>
          <p:cNvPr id="360" name="Google Shape;360;p27"/>
          <p:cNvPicPr preferRelativeResize="0"/>
          <p:nvPr/>
        </p:nvPicPr>
        <p:blipFill rotWithShape="1">
          <a:blip r:embed="rId3">
            <a:alphaModFix/>
          </a:blip>
          <a:srcRect/>
          <a:stretch/>
        </p:blipFill>
        <p:spPr>
          <a:xfrm>
            <a:off x="4587095" y="464696"/>
            <a:ext cx="3805976" cy="4236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 name="Picture 2">
            <a:extLst>
              <a:ext uri="{FF2B5EF4-FFF2-40B4-BE49-F238E27FC236}">
                <a16:creationId xmlns:a16="http://schemas.microsoft.com/office/drawing/2014/main" id="{5CB65B3B-C45B-48F4-8054-CC109B935E18}"/>
              </a:ext>
            </a:extLst>
          </p:cNvPr>
          <p:cNvPicPr>
            <a:picLocks noChangeAspect="1"/>
          </p:cNvPicPr>
          <p:nvPr/>
        </p:nvPicPr>
        <p:blipFill>
          <a:blip r:embed="rId3"/>
          <a:stretch>
            <a:fillRect/>
          </a:stretch>
        </p:blipFill>
        <p:spPr>
          <a:xfrm>
            <a:off x="1559859" y="299030"/>
            <a:ext cx="6024282" cy="454543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51aedbbf3d_0_104"/>
          <p:cNvSpPr txBox="1">
            <a:spLocks noGrp="1"/>
          </p:cNvSpPr>
          <p:nvPr>
            <p:ph type="title"/>
          </p:nvPr>
        </p:nvSpPr>
        <p:spPr>
          <a:xfrm>
            <a:off x="116958" y="847875"/>
            <a:ext cx="3657600" cy="34698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dirty="0">
                <a:latin typeface="Calibri" panose="020F0502020204030204" pitchFamily="34" charset="0"/>
                <a:cs typeface="Calibri" panose="020F0502020204030204" pitchFamily="34" charset="0"/>
              </a:rPr>
              <a:t>ACTIVITY:</a:t>
            </a:r>
            <a:endParaRPr sz="3600" dirty="0">
              <a:latin typeface="Calibri" panose="020F0502020204030204" pitchFamily="34" charset="0"/>
              <a:cs typeface="Calibri" panose="020F0502020204030204" pitchFamily="34" charset="0"/>
            </a:endParaRPr>
          </a:p>
          <a:p>
            <a:pPr marL="0" marR="0" lvl="0" indent="0" algn="ctr" rtl="0">
              <a:lnSpc>
                <a:spcPct val="90000"/>
              </a:lnSpc>
              <a:spcBef>
                <a:spcPts val="0"/>
              </a:spcBef>
              <a:spcAft>
                <a:spcPts val="0"/>
              </a:spcAft>
              <a:buClr>
                <a:srgbClr val="434343"/>
              </a:buClr>
              <a:buSzPts val="2800"/>
              <a:buFont typeface="Calibri"/>
              <a:buNone/>
            </a:pPr>
            <a:r>
              <a:rPr lang="en-US" sz="3600" i="1" dirty="0">
                <a:latin typeface="Calibri" panose="020F0502020204030204" pitchFamily="34" charset="0"/>
                <a:cs typeface="Calibri" panose="020F0502020204030204" pitchFamily="34" charset="0"/>
              </a:rPr>
              <a:t>Introduction of the Early Learning Development Teacher Planning Form</a:t>
            </a:r>
            <a:endParaRPr sz="3600" i="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E476091-17E2-47F7-9160-929C37E07295}"/>
              </a:ext>
            </a:extLst>
          </p:cNvPr>
          <p:cNvPicPr>
            <a:picLocks noChangeAspect="1"/>
          </p:cNvPicPr>
          <p:nvPr/>
        </p:nvPicPr>
        <p:blipFill>
          <a:blip r:embed="rId3"/>
          <a:stretch>
            <a:fillRect/>
          </a:stretch>
        </p:blipFill>
        <p:spPr>
          <a:xfrm rot="5400000">
            <a:off x="4705313" y="211951"/>
            <a:ext cx="3683450" cy="474164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93DB-4B4B-4E37-9FAE-6E85883DE258}"/>
              </a:ext>
            </a:extLst>
          </p:cNvPr>
          <p:cNvSpPr>
            <a:spLocks noGrp="1"/>
          </p:cNvSpPr>
          <p:nvPr>
            <p:ph type="title"/>
          </p:nvPr>
        </p:nvSpPr>
        <p:spPr/>
        <p:txBody>
          <a:bodyPr/>
          <a:lstStyle/>
          <a:p>
            <a:pPr algn="ctr"/>
            <a:r>
              <a:rPr lang="en-US" sz="3600" dirty="0"/>
              <a:t>ELDS CLASSROOM RESOURCE GUIDE</a:t>
            </a:r>
          </a:p>
        </p:txBody>
      </p:sp>
      <p:pic>
        <p:nvPicPr>
          <p:cNvPr id="3" name="Picture 2">
            <a:extLst>
              <a:ext uri="{FF2B5EF4-FFF2-40B4-BE49-F238E27FC236}">
                <a16:creationId xmlns:a16="http://schemas.microsoft.com/office/drawing/2014/main" id="{4CF9427D-7F03-4EC0-BE8D-2B9AA72B834C}"/>
              </a:ext>
            </a:extLst>
          </p:cNvPr>
          <p:cNvPicPr>
            <a:picLocks noChangeAspect="1"/>
          </p:cNvPicPr>
          <p:nvPr/>
        </p:nvPicPr>
        <p:blipFill>
          <a:blip r:embed="rId3"/>
          <a:stretch>
            <a:fillRect/>
          </a:stretch>
        </p:blipFill>
        <p:spPr>
          <a:xfrm>
            <a:off x="3160746" y="1111347"/>
            <a:ext cx="2822507" cy="3619311"/>
          </a:xfrm>
          <a:prstGeom prst="rect">
            <a:avLst/>
          </a:prstGeom>
        </p:spPr>
      </p:pic>
    </p:spTree>
    <p:extLst>
      <p:ext uri="{BB962C8B-B14F-4D97-AF65-F5344CB8AC3E}">
        <p14:creationId xmlns:p14="http://schemas.microsoft.com/office/powerpoint/2010/main" val="2309327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F8FA-513B-4500-8C83-AEB555F0BE04}"/>
              </a:ext>
            </a:extLst>
          </p:cNvPr>
          <p:cNvSpPr>
            <a:spLocks noGrp="1"/>
          </p:cNvSpPr>
          <p:nvPr>
            <p:ph type="title"/>
          </p:nvPr>
        </p:nvSpPr>
        <p:spPr/>
        <p:txBody>
          <a:bodyPr/>
          <a:lstStyle/>
          <a:p>
            <a:pPr algn="ctr"/>
            <a:r>
              <a:rPr lang="en-US" dirty="0"/>
              <a:t>CURRICULUM ALIGNMENTS TO THE</a:t>
            </a:r>
            <a:br>
              <a:rPr lang="en-US" dirty="0"/>
            </a:br>
            <a:r>
              <a:rPr lang="en-US" dirty="0"/>
              <a:t>LOUISIANA BIRTH TO FIVE ELDS</a:t>
            </a:r>
          </a:p>
        </p:txBody>
      </p:sp>
      <p:sp>
        <p:nvSpPr>
          <p:cNvPr id="5" name="Text Placeholder 4">
            <a:extLst>
              <a:ext uri="{FF2B5EF4-FFF2-40B4-BE49-F238E27FC236}">
                <a16:creationId xmlns:a16="http://schemas.microsoft.com/office/drawing/2014/main" id="{599378FD-D9D8-4358-9C0B-9B8427B223D9}"/>
              </a:ext>
            </a:extLst>
          </p:cNvPr>
          <p:cNvSpPr>
            <a:spLocks noGrp="1"/>
          </p:cNvSpPr>
          <p:nvPr>
            <p:ph type="body" idx="1"/>
          </p:nvPr>
        </p:nvSpPr>
        <p:spPr/>
        <p:txBody>
          <a:bodyPr/>
          <a:lstStyle/>
          <a:p>
            <a:pPr marL="114300" indent="0" algn="ctr">
              <a:buNone/>
            </a:pPr>
            <a:r>
              <a:rPr lang="en-US" dirty="0"/>
              <a:t>See handouts for links to the correlation documents Louisiana has created.</a:t>
            </a:r>
          </a:p>
        </p:txBody>
      </p:sp>
      <p:sp>
        <p:nvSpPr>
          <p:cNvPr id="6" name="Oval 5">
            <a:extLst>
              <a:ext uri="{FF2B5EF4-FFF2-40B4-BE49-F238E27FC236}">
                <a16:creationId xmlns:a16="http://schemas.microsoft.com/office/drawing/2014/main" id="{9FC08E4E-13F9-4D20-B1D7-3DDB74DCF454}"/>
              </a:ext>
            </a:extLst>
          </p:cNvPr>
          <p:cNvSpPr/>
          <p:nvPr/>
        </p:nvSpPr>
        <p:spPr>
          <a:xfrm>
            <a:off x="1887906" y="1840206"/>
            <a:ext cx="2496399" cy="2496399"/>
          </a:xfrm>
          <a:prstGeom prst="ellipse">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F274BE15-9D4E-4BFB-9503-E2056C11082E}"/>
              </a:ext>
            </a:extLst>
          </p:cNvPr>
          <p:cNvSpPr/>
          <p:nvPr/>
        </p:nvSpPr>
        <p:spPr>
          <a:xfrm>
            <a:off x="4736615" y="1840206"/>
            <a:ext cx="2496399" cy="2496399"/>
          </a:xfrm>
          <a:prstGeom prst="ellipse">
            <a:avLst/>
          </a:prstGeom>
          <a:blipFill dpi="0" rotWithShape="1">
            <a:blip r:embed="rId3"/>
            <a:srcRect/>
            <a:stretch>
              <a:fillRect l="-10000" t="-10000" r="-10000" b="-10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110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BFB90-9A3D-4D27-A393-F8A864B77D03}"/>
              </a:ext>
            </a:extLst>
          </p:cNvPr>
          <p:cNvSpPr>
            <a:spLocks noGrp="1"/>
          </p:cNvSpPr>
          <p:nvPr>
            <p:ph type="title"/>
          </p:nvPr>
        </p:nvSpPr>
        <p:spPr/>
        <p:txBody>
          <a:bodyPr/>
          <a:lstStyle/>
          <a:p>
            <a:pPr algn="ctr"/>
            <a:r>
              <a:rPr lang="en-US" sz="3600" dirty="0"/>
              <a:t>INFANT PLAY VIDEO</a:t>
            </a:r>
          </a:p>
        </p:txBody>
      </p:sp>
      <p:pic>
        <p:nvPicPr>
          <p:cNvPr id="4" name="Google Shape;394;p29" title="Infant Gross Motor Movement">
            <a:hlinkClick r:id="rId2"/>
            <a:extLst>
              <a:ext uri="{FF2B5EF4-FFF2-40B4-BE49-F238E27FC236}">
                <a16:creationId xmlns:a16="http://schemas.microsoft.com/office/drawing/2014/main" id="{938B483C-6746-4895-9D33-1352D00D524C}"/>
              </a:ext>
            </a:extLst>
          </p:cNvPr>
          <p:cNvPicPr preferRelativeResize="0"/>
          <p:nvPr/>
        </p:nvPicPr>
        <p:blipFill>
          <a:blip r:embed="rId3">
            <a:alphaModFix/>
          </a:blip>
          <a:stretch>
            <a:fillRect/>
          </a:stretch>
        </p:blipFill>
        <p:spPr>
          <a:xfrm>
            <a:off x="1259200" y="1266300"/>
            <a:ext cx="6669475" cy="3229800"/>
          </a:xfrm>
          <a:prstGeom prst="rect">
            <a:avLst/>
          </a:prstGeom>
          <a:noFill/>
          <a:ln w="76200" cap="flat" cmpd="sng">
            <a:noFill/>
            <a:prstDash val="solid"/>
            <a:round/>
            <a:headEnd type="none" w="sm" len="sm"/>
            <a:tailEnd type="none" w="sm" len="sm"/>
          </a:ln>
        </p:spPr>
      </p:pic>
    </p:spTree>
    <p:extLst>
      <p:ext uri="{BB962C8B-B14F-4D97-AF65-F5344CB8AC3E}">
        <p14:creationId xmlns:p14="http://schemas.microsoft.com/office/powerpoint/2010/main" val="588259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58a1167bd0_0_28"/>
          <p:cNvSpPr txBox="1"/>
          <p:nvPr/>
        </p:nvSpPr>
        <p:spPr>
          <a:xfrm>
            <a:off x="3453150" y="3489375"/>
            <a:ext cx="217200" cy="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 name="Straight Connector 10">
            <a:extLst>
              <a:ext uri="{FF2B5EF4-FFF2-40B4-BE49-F238E27FC236}">
                <a16:creationId xmlns:a16="http://schemas.microsoft.com/office/drawing/2014/main" id="{EE6D7C98-AB25-1C4C-958D-9233580C51DB}"/>
              </a:ext>
            </a:extLst>
          </p:cNvPr>
          <p:cNvCxnSpPr/>
          <p:nvPr/>
        </p:nvCxnSpPr>
        <p:spPr>
          <a:xfrm>
            <a:off x="0" y="282074"/>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F7AFF41-F848-0741-9968-179A414D5BC1}"/>
              </a:ext>
            </a:extLst>
          </p:cNvPr>
          <p:cNvCxnSpPr/>
          <p:nvPr/>
        </p:nvCxnSpPr>
        <p:spPr>
          <a:xfrm>
            <a:off x="0" y="4861425"/>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sp>
        <p:nvSpPr>
          <p:cNvPr id="4" name="Title 3">
            <a:extLst>
              <a:ext uri="{FF2B5EF4-FFF2-40B4-BE49-F238E27FC236}">
                <a16:creationId xmlns:a16="http://schemas.microsoft.com/office/drawing/2014/main" id="{DBC78998-FF07-4490-81E6-5C5CCA1D6740}"/>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Infant Play Video Activity</a:t>
            </a:r>
          </a:p>
        </p:txBody>
      </p:sp>
      <p:pic>
        <p:nvPicPr>
          <p:cNvPr id="10" name="Picture 9" descr="A person sitting at a table with a birthday cake&#10;&#10;Description automatically generated">
            <a:extLst>
              <a:ext uri="{FF2B5EF4-FFF2-40B4-BE49-F238E27FC236}">
                <a16:creationId xmlns:a16="http://schemas.microsoft.com/office/drawing/2014/main" id="{86AC1719-C0AB-41DB-ADF7-4D8660D96C16}"/>
              </a:ext>
            </a:extLst>
          </p:cNvPr>
          <p:cNvPicPr>
            <a:picLocks noChangeAspect="1"/>
          </p:cNvPicPr>
          <p:nvPr/>
        </p:nvPicPr>
        <p:blipFill rotWithShape="1">
          <a:blip r:embed="rId3"/>
          <a:srcRect t="411" r="49270" b="24024"/>
          <a:stretch/>
        </p:blipFill>
        <p:spPr>
          <a:xfrm>
            <a:off x="3931924" y="-1855"/>
            <a:ext cx="5212076" cy="514535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sz="3600" dirty="0"/>
              <a:t>LEARNING OBJECTIVES</a:t>
            </a:r>
          </a:p>
        </p:txBody>
      </p:sp>
      <p:sp>
        <p:nvSpPr>
          <p:cNvPr id="143" name="Google Shape;143;p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lvl="0" indent="-228600" algn="l" rtl="0">
              <a:lnSpc>
                <a:spcPct val="100000"/>
              </a:lnSpc>
              <a:spcBef>
                <a:spcPts val="600"/>
              </a:spcBef>
              <a:spcAft>
                <a:spcPts val="0"/>
              </a:spcAft>
              <a:buClr>
                <a:srgbClr val="434343"/>
              </a:buClr>
              <a:buSzPct val="100000"/>
              <a:buFont typeface="Arial" panose="020B0604020202020204" pitchFamily="34" charset="0"/>
              <a:buChar char="•"/>
            </a:pPr>
            <a:r>
              <a:rPr lang="en-US" sz="2000" dirty="0">
                <a:solidFill>
                  <a:srgbClr val="434343"/>
                </a:solidFill>
              </a:rPr>
              <a:t>Develop an understanding of the teaching learning cycle and multiple influences on early development and learning</a:t>
            </a:r>
            <a:endParaRPr sz="2000" dirty="0">
              <a:solidFill>
                <a:srgbClr val="434343"/>
              </a:solidFill>
            </a:endParaRPr>
          </a:p>
          <a:p>
            <a:pPr marL="228600" lvl="0" indent="-228600" algn="l" rtl="0">
              <a:lnSpc>
                <a:spcPct val="100000"/>
              </a:lnSpc>
              <a:spcBef>
                <a:spcPts val="600"/>
              </a:spcBef>
              <a:spcAft>
                <a:spcPts val="0"/>
              </a:spcAft>
              <a:buClr>
                <a:srgbClr val="434343"/>
              </a:buClr>
              <a:buSzPct val="100000"/>
              <a:buFont typeface="Arial" panose="020B0604020202020204" pitchFamily="34" charset="0"/>
              <a:buChar char="•"/>
            </a:pPr>
            <a:r>
              <a:rPr lang="en-US" sz="2000" dirty="0">
                <a:solidFill>
                  <a:srgbClr val="434343"/>
                </a:solidFill>
              </a:rPr>
              <a:t>Identify the domains of Louisiana’s Birth to Five Early Learning Development Standards (ELDS) </a:t>
            </a:r>
            <a:endParaRPr sz="2000" dirty="0">
              <a:solidFill>
                <a:srgbClr val="434343"/>
              </a:solidFill>
            </a:endParaRPr>
          </a:p>
          <a:p>
            <a:pPr marL="228600" lvl="0" indent="-228600" algn="l" rtl="0">
              <a:lnSpc>
                <a:spcPct val="100000"/>
              </a:lnSpc>
              <a:spcBef>
                <a:spcPts val="600"/>
              </a:spcBef>
              <a:spcAft>
                <a:spcPts val="0"/>
              </a:spcAft>
              <a:buClr>
                <a:srgbClr val="434343"/>
              </a:buClr>
              <a:buSzPct val="100000"/>
              <a:buFont typeface="Arial" panose="020B0604020202020204" pitchFamily="34" charset="0"/>
              <a:buChar char="•"/>
            </a:pPr>
            <a:r>
              <a:rPr lang="en-US" sz="2000" dirty="0">
                <a:solidFill>
                  <a:srgbClr val="434343"/>
                </a:solidFill>
              </a:rPr>
              <a:t>Learn to design instructional/learning outcomes for infants and toddlers</a:t>
            </a:r>
            <a:endParaRPr sz="2000" dirty="0">
              <a:solidFill>
                <a:srgbClr val="434343"/>
              </a:solidFill>
            </a:endParaRPr>
          </a:p>
          <a:p>
            <a:pPr marL="228600" lvl="0" indent="-228600" algn="l" rtl="0">
              <a:lnSpc>
                <a:spcPct val="100000"/>
              </a:lnSpc>
              <a:spcBef>
                <a:spcPts val="600"/>
              </a:spcBef>
              <a:spcAft>
                <a:spcPts val="0"/>
              </a:spcAft>
              <a:buClr>
                <a:srgbClr val="434343"/>
              </a:buClr>
              <a:buSzPct val="100000"/>
              <a:buFont typeface="Arial" panose="020B0604020202020204" pitchFamily="34" charset="0"/>
              <a:buChar char="•"/>
            </a:pPr>
            <a:r>
              <a:rPr lang="en-US" sz="2000" dirty="0">
                <a:solidFill>
                  <a:srgbClr val="434343"/>
                </a:solidFill>
              </a:rPr>
              <a:t>Practice methods for aligning standards, curriculum, and assessment for infants and toddlers</a:t>
            </a:r>
            <a:endParaRPr sz="2000" dirty="0">
              <a:solidFill>
                <a:srgbClr val="434343"/>
              </a:solidFill>
            </a:endParaRPr>
          </a:p>
          <a:p>
            <a:pPr marL="228600" lvl="0" indent="-228600" algn="l" rtl="0">
              <a:lnSpc>
                <a:spcPct val="100000"/>
              </a:lnSpc>
              <a:spcBef>
                <a:spcPts val="600"/>
              </a:spcBef>
              <a:spcAft>
                <a:spcPts val="0"/>
              </a:spcAft>
              <a:buClr>
                <a:srgbClr val="434343"/>
              </a:buClr>
              <a:buSzPct val="100000"/>
              <a:buFont typeface="Arial" panose="020B0604020202020204" pitchFamily="34" charset="0"/>
              <a:buChar char="•"/>
            </a:pPr>
            <a:r>
              <a:rPr lang="en-US" sz="2000" dirty="0">
                <a:solidFill>
                  <a:srgbClr val="434343"/>
                </a:solidFill>
              </a:rPr>
              <a:t>Plan experiences for infants and toddlers that align with Louisiana’s Birth to Five ELDS and Tier 1 curriculum</a:t>
            </a:r>
            <a:endParaRPr sz="2000" dirty="0">
              <a:solidFill>
                <a:srgbClr val="434343"/>
              </a:solidFill>
            </a:endParaRPr>
          </a:p>
          <a:p>
            <a:pPr marL="571500" lvl="0" algn="l" rtl="0">
              <a:lnSpc>
                <a:spcPct val="90000"/>
              </a:lnSpc>
              <a:spcBef>
                <a:spcPts val="800"/>
              </a:spcBef>
              <a:spcAft>
                <a:spcPts val="0"/>
              </a:spcAft>
              <a:buClr>
                <a:srgbClr val="434343"/>
              </a:buClr>
              <a:buSzPct val="100000"/>
              <a:buFont typeface="Arial" panose="020B0604020202020204" pitchFamily="34" charset="0"/>
              <a:buChar char="•"/>
            </a:pPr>
            <a:endParaRPr sz="2000" dirty="0">
              <a:solidFill>
                <a:srgbClr val="434343"/>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BFB90-9A3D-4D27-A393-F8A864B77D03}"/>
              </a:ext>
            </a:extLst>
          </p:cNvPr>
          <p:cNvSpPr>
            <a:spLocks noGrp="1"/>
          </p:cNvSpPr>
          <p:nvPr>
            <p:ph type="title"/>
          </p:nvPr>
        </p:nvSpPr>
        <p:spPr/>
        <p:txBody>
          <a:bodyPr/>
          <a:lstStyle/>
          <a:p>
            <a:pPr algn="ctr"/>
            <a:r>
              <a:rPr lang="en-US" sz="3600" dirty="0"/>
              <a:t>INFANT GROSS MOTOR MOVEMENT VIDEO</a:t>
            </a:r>
          </a:p>
        </p:txBody>
      </p:sp>
      <p:pic>
        <p:nvPicPr>
          <p:cNvPr id="4" name="Google Shape;394;p29" title="Infant Gross Motor Movement">
            <a:hlinkClick r:id="rId2"/>
            <a:extLst>
              <a:ext uri="{FF2B5EF4-FFF2-40B4-BE49-F238E27FC236}">
                <a16:creationId xmlns:a16="http://schemas.microsoft.com/office/drawing/2014/main" id="{938B483C-6746-4895-9D33-1352D00D524C}"/>
              </a:ext>
            </a:extLst>
          </p:cNvPr>
          <p:cNvPicPr preferRelativeResize="0"/>
          <p:nvPr/>
        </p:nvPicPr>
        <p:blipFill>
          <a:blip r:embed="rId3">
            <a:alphaModFix/>
          </a:blip>
          <a:stretch>
            <a:fillRect/>
          </a:stretch>
        </p:blipFill>
        <p:spPr>
          <a:xfrm>
            <a:off x="1259200" y="1266300"/>
            <a:ext cx="6669475" cy="3229800"/>
          </a:xfrm>
          <a:prstGeom prst="rect">
            <a:avLst/>
          </a:prstGeom>
          <a:noFill/>
          <a:ln w="76200" cap="flat" cmpd="sng">
            <a:noFill/>
            <a:prstDash val="solid"/>
            <a:round/>
            <a:headEnd type="none" w="sm" len="sm"/>
            <a:tailEnd type="none" w="sm" len="sm"/>
          </a:ln>
        </p:spPr>
      </p:pic>
    </p:spTree>
    <p:extLst>
      <p:ext uri="{BB962C8B-B14F-4D97-AF65-F5344CB8AC3E}">
        <p14:creationId xmlns:p14="http://schemas.microsoft.com/office/powerpoint/2010/main" val="490544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58a1167bd0_0_28"/>
          <p:cNvSpPr txBox="1"/>
          <p:nvPr/>
        </p:nvSpPr>
        <p:spPr>
          <a:xfrm>
            <a:off x="3453150" y="3489375"/>
            <a:ext cx="217200" cy="1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 name="Straight Connector 3">
            <a:extLst>
              <a:ext uri="{FF2B5EF4-FFF2-40B4-BE49-F238E27FC236}">
                <a16:creationId xmlns:a16="http://schemas.microsoft.com/office/drawing/2014/main" id="{CF980998-43E8-6E44-9C20-C33B3D1E2D15}"/>
              </a:ext>
            </a:extLst>
          </p:cNvPr>
          <p:cNvCxnSpPr/>
          <p:nvPr/>
        </p:nvCxnSpPr>
        <p:spPr>
          <a:xfrm>
            <a:off x="0" y="282074"/>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4B3E19B2-913A-C84B-99AD-C96E7C863C9C}"/>
              </a:ext>
            </a:extLst>
          </p:cNvPr>
          <p:cNvCxnSpPr/>
          <p:nvPr/>
        </p:nvCxnSpPr>
        <p:spPr>
          <a:xfrm>
            <a:off x="0" y="4861425"/>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07296DC7-817E-4B00-BD67-44FA80C44D19}"/>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Infant Gross Motor Movement Activity</a:t>
            </a:r>
          </a:p>
        </p:txBody>
      </p:sp>
      <p:pic>
        <p:nvPicPr>
          <p:cNvPr id="8" name="Google Shape;420;g58a1167bd0_1_10">
            <a:extLst>
              <a:ext uri="{FF2B5EF4-FFF2-40B4-BE49-F238E27FC236}">
                <a16:creationId xmlns:a16="http://schemas.microsoft.com/office/drawing/2014/main" id="{1F4888C7-0E00-4D81-89B9-4DB20A0A9CBC}"/>
              </a:ext>
            </a:extLst>
          </p:cNvPr>
          <p:cNvPicPr preferRelativeResize="0"/>
          <p:nvPr/>
        </p:nvPicPr>
        <p:blipFill rotWithShape="1">
          <a:blip r:embed="rId3">
            <a:alphaModFix/>
          </a:blip>
          <a:srcRect t="-1" r="12959" b="28651"/>
          <a:stretch/>
        </p:blipFill>
        <p:spPr>
          <a:xfrm>
            <a:off x="3935946" y="0"/>
            <a:ext cx="5208054" cy="5143500"/>
          </a:xfrm>
          <a:prstGeom prst="rect">
            <a:avLst/>
          </a:prstGeom>
          <a:noFill/>
          <a:ln w="38100" cap="flat" cmpd="sng">
            <a:noFill/>
            <a:prstDash val="solid"/>
            <a:round/>
            <a:headEnd type="none" w="sm" len="sm"/>
            <a:tailEnd type="none" w="sm" len="sm"/>
          </a:ln>
        </p:spPr>
      </p:pic>
    </p:spTree>
    <p:extLst>
      <p:ext uri="{BB962C8B-B14F-4D97-AF65-F5344CB8AC3E}">
        <p14:creationId xmlns:p14="http://schemas.microsoft.com/office/powerpoint/2010/main" val="1603380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434343"/>
              </a:buClr>
              <a:buSzPts val="2800"/>
              <a:buFont typeface="Calibri"/>
              <a:buNone/>
            </a:pPr>
            <a:r>
              <a:rPr lang="en-US" sz="3600" b="1" dirty="0"/>
              <a:t>Session Review</a:t>
            </a:r>
            <a:endParaRPr sz="3600"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sz="3600" dirty="0"/>
              <a:t>REVIEW LEARNING OBJECTIVES</a:t>
            </a:r>
          </a:p>
        </p:txBody>
      </p:sp>
      <p:sp>
        <p:nvSpPr>
          <p:cNvPr id="143" name="Google Shape;143;p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28600" lvl="0" indent="-228600" algn="l" rtl="0">
              <a:lnSpc>
                <a:spcPct val="100000"/>
              </a:lnSpc>
              <a:spcBef>
                <a:spcPts val="600"/>
              </a:spcBef>
              <a:spcAft>
                <a:spcPts val="0"/>
              </a:spcAft>
              <a:buClr>
                <a:srgbClr val="434343"/>
              </a:buClr>
              <a:buSzPct val="100000"/>
              <a:buFont typeface="Arial" panose="020B0604020202020204" pitchFamily="34" charset="0"/>
              <a:buChar char="•"/>
            </a:pPr>
            <a:r>
              <a:rPr lang="en-US" sz="2000" dirty="0">
                <a:solidFill>
                  <a:srgbClr val="434343"/>
                </a:solidFill>
              </a:rPr>
              <a:t>Develop an understanding of the teaching learning cycle and multiple influences on early development and learning</a:t>
            </a:r>
            <a:endParaRPr sz="2000" dirty="0">
              <a:solidFill>
                <a:srgbClr val="434343"/>
              </a:solidFill>
            </a:endParaRPr>
          </a:p>
          <a:p>
            <a:pPr marL="228600" lvl="0" indent="-228600" algn="l" rtl="0">
              <a:lnSpc>
                <a:spcPct val="100000"/>
              </a:lnSpc>
              <a:spcBef>
                <a:spcPts val="600"/>
              </a:spcBef>
              <a:spcAft>
                <a:spcPts val="0"/>
              </a:spcAft>
              <a:buClr>
                <a:srgbClr val="434343"/>
              </a:buClr>
              <a:buSzPct val="100000"/>
              <a:buFont typeface="Arial" panose="020B0604020202020204" pitchFamily="34" charset="0"/>
              <a:buChar char="•"/>
            </a:pPr>
            <a:r>
              <a:rPr lang="en-US" sz="2000" dirty="0">
                <a:solidFill>
                  <a:srgbClr val="434343"/>
                </a:solidFill>
              </a:rPr>
              <a:t>Identify the domains of Louisiana’s Birth to Five Early Learning Development Standards (ELDS) </a:t>
            </a:r>
            <a:endParaRPr sz="2000" dirty="0">
              <a:solidFill>
                <a:srgbClr val="434343"/>
              </a:solidFill>
            </a:endParaRPr>
          </a:p>
          <a:p>
            <a:pPr marL="228600" lvl="0" indent="-228600" algn="l" rtl="0">
              <a:lnSpc>
                <a:spcPct val="100000"/>
              </a:lnSpc>
              <a:spcBef>
                <a:spcPts val="600"/>
              </a:spcBef>
              <a:spcAft>
                <a:spcPts val="0"/>
              </a:spcAft>
              <a:buClr>
                <a:srgbClr val="434343"/>
              </a:buClr>
              <a:buSzPct val="100000"/>
              <a:buFont typeface="Arial" panose="020B0604020202020204" pitchFamily="34" charset="0"/>
              <a:buChar char="•"/>
            </a:pPr>
            <a:r>
              <a:rPr lang="en-US" sz="2000" dirty="0">
                <a:solidFill>
                  <a:srgbClr val="434343"/>
                </a:solidFill>
              </a:rPr>
              <a:t>Learn to design instructional/learning outcomes for infants and toddlers</a:t>
            </a:r>
            <a:endParaRPr sz="2000" dirty="0">
              <a:solidFill>
                <a:srgbClr val="434343"/>
              </a:solidFill>
            </a:endParaRPr>
          </a:p>
          <a:p>
            <a:pPr marL="228600" lvl="0" indent="-228600" algn="l" rtl="0">
              <a:lnSpc>
                <a:spcPct val="100000"/>
              </a:lnSpc>
              <a:spcBef>
                <a:spcPts val="600"/>
              </a:spcBef>
              <a:spcAft>
                <a:spcPts val="0"/>
              </a:spcAft>
              <a:buClr>
                <a:srgbClr val="434343"/>
              </a:buClr>
              <a:buSzPct val="100000"/>
              <a:buFont typeface="Arial" panose="020B0604020202020204" pitchFamily="34" charset="0"/>
              <a:buChar char="•"/>
            </a:pPr>
            <a:r>
              <a:rPr lang="en-US" sz="2000" dirty="0">
                <a:solidFill>
                  <a:srgbClr val="434343"/>
                </a:solidFill>
              </a:rPr>
              <a:t>Practice methods for aligning standards, curriculum, and assessment for infants and toddlers</a:t>
            </a:r>
            <a:endParaRPr sz="2000" dirty="0">
              <a:solidFill>
                <a:srgbClr val="434343"/>
              </a:solidFill>
            </a:endParaRPr>
          </a:p>
          <a:p>
            <a:pPr marL="228600" lvl="0" indent="-228600" algn="l" rtl="0">
              <a:lnSpc>
                <a:spcPct val="100000"/>
              </a:lnSpc>
              <a:spcBef>
                <a:spcPts val="600"/>
              </a:spcBef>
              <a:spcAft>
                <a:spcPts val="0"/>
              </a:spcAft>
              <a:buClr>
                <a:srgbClr val="434343"/>
              </a:buClr>
              <a:buSzPct val="100000"/>
              <a:buFont typeface="Arial" panose="020B0604020202020204" pitchFamily="34" charset="0"/>
              <a:buChar char="•"/>
            </a:pPr>
            <a:r>
              <a:rPr lang="en-US" sz="2000" dirty="0">
                <a:solidFill>
                  <a:srgbClr val="434343"/>
                </a:solidFill>
              </a:rPr>
              <a:t>Plan experiences for infants and toddlers that align with Louisiana’s Birth to Five ELDS and Tier 1 curriculum</a:t>
            </a:r>
            <a:endParaRPr sz="2000" dirty="0">
              <a:solidFill>
                <a:srgbClr val="434343"/>
              </a:solidFill>
            </a:endParaRPr>
          </a:p>
          <a:p>
            <a:pPr marL="571500" lvl="0" algn="l" rtl="0">
              <a:lnSpc>
                <a:spcPct val="90000"/>
              </a:lnSpc>
              <a:spcBef>
                <a:spcPts val="800"/>
              </a:spcBef>
              <a:spcAft>
                <a:spcPts val="0"/>
              </a:spcAft>
              <a:buClr>
                <a:srgbClr val="434343"/>
              </a:buClr>
              <a:buSzPct val="100000"/>
              <a:buFont typeface="Arial" panose="020B0604020202020204" pitchFamily="34" charset="0"/>
              <a:buChar char="•"/>
            </a:pPr>
            <a:endParaRPr sz="2000" dirty="0">
              <a:solidFill>
                <a:srgbClr val="434343"/>
              </a:solidFill>
            </a:endParaRPr>
          </a:p>
        </p:txBody>
      </p:sp>
    </p:spTree>
    <p:extLst>
      <p:ext uri="{BB962C8B-B14F-4D97-AF65-F5344CB8AC3E}">
        <p14:creationId xmlns:p14="http://schemas.microsoft.com/office/powerpoint/2010/main" val="2652891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Reflections,</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Questions, &amp; Comments</a:t>
            </a:r>
            <a:endParaRPr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666"/>
          <a:stretch/>
        </p:blipFill>
        <p:spPr>
          <a:xfrm>
            <a:off x="3943847" y="0"/>
            <a:ext cx="5200153" cy="520300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209275" y="1064443"/>
            <a:ext cx="3495300" cy="346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b="1" dirty="0">
                <a:latin typeface="Calibri" panose="020F0502020204030204" pitchFamily="34" charset="0"/>
                <a:cs typeface="Calibri" panose="020F0502020204030204" pitchFamily="34" charset="0"/>
              </a:rPr>
              <a:t>Please complete the Post-Assessment Evaluation.</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Thank you!</a:t>
            </a:r>
            <a:endParaRPr b="1"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4"/>
          <p:cNvSpPr txBox="1">
            <a:spLocks noGrp="1"/>
          </p:cNvSpPr>
          <p:nvPr>
            <p:ph type="title"/>
          </p:nvPr>
        </p:nvSpPr>
        <p:spPr>
          <a:xfrm>
            <a:off x="4" y="0"/>
            <a:ext cx="9144000" cy="1047600"/>
          </a:xfrm>
          <a:prstGeom prst="rect">
            <a:avLst/>
          </a:prstGeom>
          <a:noFill/>
          <a:ln w="9525" cap="flat" cmpd="sng">
            <a:solidFill>
              <a:srgbClr val="EAD1D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2800"/>
              <a:buNone/>
            </a:pPr>
            <a:r>
              <a:rPr lang="en-US" sz="3600" dirty="0"/>
              <a:t>YOU MAKE A DIFFERENCE!</a:t>
            </a:r>
          </a:p>
        </p:txBody>
      </p:sp>
      <p:grpSp>
        <p:nvGrpSpPr>
          <p:cNvPr id="152" name="Google Shape;152;p4"/>
          <p:cNvGrpSpPr/>
          <p:nvPr/>
        </p:nvGrpSpPr>
        <p:grpSpPr>
          <a:xfrm>
            <a:off x="5273389" y="3459389"/>
            <a:ext cx="2417101" cy="972366"/>
            <a:chOff x="5360225" y="2256387"/>
            <a:chExt cx="2417101" cy="972366"/>
          </a:xfrm>
        </p:grpSpPr>
        <p:sp>
          <p:nvSpPr>
            <p:cNvPr id="153" name="Google Shape;153;p4"/>
            <p:cNvSpPr txBox="1"/>
            <p:nvPr/>
          </p:nvSpPr>
          <p:spPr>
            <a:xfrm>
              <a:off x="5360226" y="2256387"/>
              <a:ext cx="2417100" cy="45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Roboto"/>
                  <a:ea typeface="Roboto"/>
                  <a:cs typeface="Roboto"/>
                  <a:sym typeface="Roboto"/>
                </a:rPr>
                <a:t>Vestibulum congue tempus</a:t>
              </a:r>
              <a:endParaRPr sz="1100" b="0" i="0" u="none" strike="noStrike" cap="none">
                <a:solidFill>
                  <a:srgbClr val="FFFFFF"/>
                </a:solidFill>
                <a:latin typeface="Roboto"/>
                <a:ea typeface="Roboto"/>
                <a:cs typeface="Roboto"/>
                <a:sym typeface="Roboto"/>
              </a:endParaRPr>
            </a:p>
          </p:txBody>
        </p:sp>
        <p:sp>
          <p:nvSpPr>
            <p:cNvPr id="154" name="Google Shape;154;p4"/>
            <p:cNvSpPr txBox="1"/>
            <p:nvPr/>
          </p:nvSpPr>
          <p:spPr>
            <a:xfrm>
              <a:off x="5360225" y="2716353"/>
              <a:ext cx="2417100" cy="512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800"/>
                <a:buFont typeface="Arial"/>
                <a:buNone/>
              </a:pPr>
              <a:r>
                <a:rPr lang="en-US" sz="800" b="0" i="0" u="none" strike="noStrike" cap="none">
                  <a:solidFill>
                    <a:srgbClr val="FFFFFF"/>
                  </a:solidFill>
                  <a:latin typeface="Roboto"/>
                  <a:ea typeface="Roboto"/>
                  <a:cs typeface="Roboto"/>
                  <a:sym typeface="Roboto"/>
                </a:rPr>
                <a:t>Lorem ipsum dolor sit amet, consectetur adipiscing elit, sed do eiusmod tempor. Ipsum dolor sit amet elit, sed do eiusmod tempor.</a:t>
              </a:r>
              <a:endParaRPr sz="1100" b="0" i="0" u="none" strike="noStrike" cap="none">
                <a:solidFill>
                  <a:srgbClr val="FFFFFF"/>
                </a:solidFill>
                <a:latin typeface="Roboto"/>
                <a:ea typeface="Roboto"/>
                <a:cs typeface="Roboto"/>
                <a:sym typeface="Roboto"/>
              </a:endParaRPr>
            </a:p>
          </p:txBody>
        </p:sp>
      </p:grpSp>
      <p:sp>
        <p:nvSpPr>
          <p:cNvPr id="155" name="Google Shape;155;p4"/>
          <p:cNvSpPr txBox="1"/>
          <p:nvPr/>
        </p:nvSpPr>
        <p:spPr>
          <a:xfrm>
            <a:off x="2952407" y="1399796"/>
            <a:ext cx="2461258" cy="1312200"/>
          </a:xfrm>
          <a:prstGeom prst="rect">
            <a:avLst/>
          </a:prstGeom>
          <a:noFill/>
          <a:ln w="38100" cap="flat" cmpd="sng">
            <a:solidFill>
              <a:srgbClr val="B4A7D6"/>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dirty="0">
                <a:solidFill>
                  <a:srgbClr val="434343"/>
                </a:solidFill>
                <a:latin typeface="Calibri"/>
                <a:ea typeface="Calibri"/>
                <a:cs typeface="Calibri"/>
                <a:sym typeface="Calibri"/>
              </a:rPr>
              <a:t>High-</a:t>
            </a:r>
            <a:r>
              <a:rPr lang="en-US" sz="2400" i="0" u="none" strike="noStrike" cap="none" dirty="0">
                <a:solidFill>
                  <a:srgbClr val="434343"/>
                </a:solidFill>
                <a:latin typeface="Calibri"/>
                <a:ea typeface="Calibri"/>
                <a:cs typeface="Calibri"/>
                <a:sym typeface="Calibri"/>
              </a:rPr>
              <a:t>Quality</a:t>
            </a:r>
          </a:p>
          <a:p>
            <a:pPr marL="0" marR="0" lvl="0" indent="0" algn="ctr" rtl="0">
              <a:lnSpc>
                <a:spcPct val="100000"/>
              </a:lnSpc>
              <a:spcBef>
                <a:spcPts val="0"/>
              </a:spcBef>
              <a:spcAft>
                <a:spcPts val="0"/>
              </a:spcAft>
              <a:buClr>
                <a:srgbClr val="000000"/>
              </a:buClr>
              <a:buSzPts val="2400"/>
              <a:buFont typeface="Arial"/>
              <a:buNone/>
            </a:pPr>
            <a:r>
              <a:rPr lang="en-US" sz="2400" dirty="0">
                <a:solidFill>
                  <a:srgbClr val="434343"/>
                </a:solidFill>
                <a:latin typeface="Calibri"/>
                <a:ea typeface="Calibri"/>
                <a:cs typeface="Calibri"/>
                <a:sym typeface="Calibri"/>
              </a:rPr>
              <a:t>Early Childhood </a:t>
            </a:r>
            <a:r>
              <a:rPr lang="en-US" sz="2400" i="0" u="none" strike="noStrike" cap="none" dirty="0">
                <a:solidFill>
                  <a:srgbClr val="434343"/>
                </a:solidFill>
                <a:latin typeface="Calibri"/>
                <a:ea typeface="Calibri"/>
                <a:cs typeface="Calibri"/>
                <a:sym typeface="Calibri"/>
              </a:rPr>
              <a:t>Experiences </a:t>
            </a:r>
            <a:r>
              <a:rPr lang="en-US" sz="2400" b="0" i="0" u="none" strike="noStrike" cap="none" dirty="0">
                <a:solidFill>
                  <a:srgbClr val="434343"/>
                </a:solidFill>
                <a:latin typeface="Arial"/>
                <a:ea typeface="Arial"/>
                <a:cs typeface="Arial"/>
                <a:sym typeface="Arial"/>
              </a:rPr>
              <a:t> </a:t>
            </a:r>
            <a:endParaRPr sz="2400" b="0" i="0" u="none" strike="noStrike" cap="none" dirty="0">
              <a:solidFill>
                <a:srgbClr val="434343"/>
              </a:solidFill>
              <a:latin typeface="Arial"/>
              <a:ea typeface="Arial"/>
              <a:cs typeface="Arial"/>
              <a:sym typeface="Arial"/>
            </a:endParaRPr>
          </a:p>
        </p:txBody>
      </p:sp>
      <p:sp>
        <p:nvSpPr>
          <p:cNvPr id="156" name="Google Shape;156;p4"/>
          <p:cNvSpPr txBox="1"/>
          <p:nvPr/>
        </p:nvSpPr>
        <p:spPr>
          <a:xfrm>
            <a:off x="6650907" y="1399796"/>
            <a:ext cx="2260232" cy="1312200"/>
          </a:xfrm>
          <a:prstGeom prst="rect">
            <a:avLst/>
          </a:prstGeom>
          <a:noFill/>
          <a:ln w="381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i="0" u="none" strike="noStrike" cap="none" dirty="0">
                <a:solidFill>
                  <a:srgbClr val="434343"/>
                </a:solidFill>
                <a:latin typeface="Calibri"/>
                <a:ea typeface="Calibri"/>
                <a:cs typeface="Calibri"/>
                <a:sym typeface="Calibri"/>
              </a:rPr>
              <a:t>Academic Success</a:t>
            </a:r>
            <a:r>
              <a:rPr lang="en-US" sz="2400" b="0" i="0" u="none" strike="noStrike" cap="none" dirty="0">
                <a:solidFill>
                  <a:srgbClr val="434343"/>
                </a:solidFill>
                <a:latin typeface="Arial"/>
                <a:ea typeface="Arial"/>
                <a:cs typeface="Arial"/>
                <a:sym typeface="Arial"/>
              </a:rPr>
              <a:t>  </a:t>
            </a:r>
            <a:endParaRPr sz="2400" b="0" i="0" u="none" strike="noStrike" cap="none" dirty="0">
              <a:solidFill>
                <a:srgbClr val="434343"/>
              </a:solidFill>
              <a:latin typeface="Arial"/>
              <a:ea typeface="Arial"/>
              <a:cs typeface="Arial"/>
              <a:sym typeface="Arial"/>
            </a:endParaRPr>
          </a:p>
        </p:txBody>
      </p:sp>
      <p:sp>
        <p:nvSpPr>
          <p:cNvPr id="157" name="Google Shape;157;p4"/>
          <p:cNvSpPr txBox="1"/>
          <p:nvPr/>
        </p:nvSpPr>
        <p:spPr>
          <a:xfrm>
            <a:off x="2978576" y="3119552"/>
            <a:ext cx="2456213" cy="1312200"/>
          </a:xfrm>
          <a:prstGeom prst="rect">
            <a:avLst/>
          </a:prstGeom>
          <a:noFill/>
          <a:ln w="381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i="0" u="none" strike="noStrike" cap="none" dirty="0">
                <a:solidFill>
                  <a:srgbClr val="434343"/>
                </a:solidFill>
                <a:latin typeface="Calibri"/>
                <a:ea typeface="Calibri"/>
                <a:cs typeface="Calibri"/>
                <a:sym typeface="Calibri"/>
              </a:rPr>
              <a:t>Child Development </a:t>
            </a:r>
            <a:endParaRPr sz="2400" i="0" u="none" strike="noStrike" cap="none" dirty="0">
              <a:solidFill>
                <a:srgbClr val="434343"/>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i="0" u="none" strike="noStrike" cap="none" dirty="0">
                <a:solidFill>
                  <a:srgbClr val="434343"/>
                </a:solidFill>
                <a:latin typeface="Calibri"/>
                <a:ea typeface="Calibri"/>
                <a:cs typeface="Calibri"/>
                <a:sym typeface="Calibri"/>
              </a:rPr>
              <a:t>Knowledge</a:t>
            </a:r>
            <a:endParaRPr sz="2400" i="0" u="none" strike="noStrike" cap="none" dirty="0">
              <a:solidFill>
                <a:srgbClr val="434343"/>
              </a:solidFill>
              <a:latin typeface="Calibri"/>
              <a:ea typeface="Calibri"/>
              <a:cs typeface="Calibri"/>
              <a:sym typeface="Calibri"/>
            </a:endParaRPr>
          </a:p>
        </p:txBody>
      </p:sp>
      <p:sp>
        <p:nvSpPr>
          <p:cNvPr id="158" name="Google Shape;158;p4"/>
          <p:cNvSpPr txBox="1"/>
          <p:nvPr/>
        </p:nvSpPr>
        <p:spPr>
          <a:xfrm>
            <a:off x="6650907" y="3119552"/>
            <a:ext cx="2281871" cy="1275150"/>
          </a:xfrm>
          <a:prstGeom prst="rect">
            <a:avLst/>
          </a:prstGeom>
          <a:noFill/>
          <a:ln w="38100" cap="flat" cmpd="sng">
            <a:solidFill>
              <a:srgbClr val="B4A7D6"/>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dirty="0">
                <a:solidFill>
                  <a:srgbClr val="434343"/>
                </a:solidFill>
                <a:latin typeface="Calibri"/>
                <a:ea typeface="Calibri"/>
                <a:cs typeface="Calibri"/>
                <a:sym typeface="Calibri"/>
              </a:rPr>
              <a:t>High-Quality</a:t>
            </a:r>
            <a:endParaRPr sz="2400" dirty="0">
              <a:solidFill>
                <a:srgbClr val="434343"/>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i="0" u="none" strike="noStrike" cap="none" dirty="0">
                <a:solidFill>
                  <a:srgbClr val="434343"/>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23"/>
                  </a:ext>
                </a:extLst>
              </a:rPr>
              <a:t>Interactions</a:t>
            </a:r>
            <a:r>
              <a:rPr lang="en-US" sz="2400" i="0" u="none" strike="noStrike" cap="none" dirty="0">
                <a:solidFill>
                  <a:srgbClr val="434343"/>
                </a:solidFill>
                <a:latin typeface="Calibri"/>
                <a:ea typeface="Calibri"/>
                <a:cs typeface="Calibri"/>
                <a:sym typeface="Calibri"/>
              </a:rPr>
              <a:t> for Infants/Toddlers</a:t>
            </a:r>
            <a:r>
              <a:rPr lang="en-US" sz="2400" b="0" i="0" u="none" strike="noStrike" cap="none" dirty="0">
                <a:solidFill>
                  <a:srgbClr val="434343"/>
                </a:solidFill>
                <a:latin typeface="Arial"/>
                <a:ea typeface="Arial"/>
                <a:cs typeface="Arial"/>
                <a:sym typeface="Arial"/>
              </a:rPr>
              <a:t>  </a:t>
            </a:r>
            <a:endParaRPr sz="2400" b="0" i="0" u="none" strike="noStrike" cap="none" dirty="0">
              <a:solidFill>
                <a:srgbClr val="434343"/>
              </a:solidFill>
              <a:latin typeface="Arial"/>
              <a:ea typeface="Arial"/>
              <a:cs typeface="Arial"/>
              <a:sym typeface="Arial"/>
            </a:endParaRPr>
          </a:p>
        </p:txBody>
      </p:sp>
      <p:sp>
        <p:nvSpPr>
          <p:cNvPr id="160" name="Google Shape;160;p4"/>
          <p:cNvSpPr/>
          <p:nvPr/>
        </p:nvSpPr>
        <p:spPr>
          <a:xfrm>
            <a:off x="5524939" y="3478202"/>
            <a:ext cx="1037700" cy="594900"/>
          </a:xfrm>
          <a:prstGeom prst="rightArrow">
            <a:avLst>
              <a:gd name="adj1" fmla="val 50000"/>
              <a:gd name="adj2" fmla="val 50000"/>
            </a:avLst>
          </a:prstGeom>
          <a:solidFill>
            <a:srgbClr val="D9D2E9"/>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60;p4">
            <a:extLst>
              <a:ext uri="{FF2B5EF4-FFF2-40B4-BE49-F238E27FC236}">
                <a16:creationId xmlns:a16="http://schemas.microsoft.com/office/drawing/2014/main" id="{0F67A45C-87C3-4329-9760-9CC4D823EC40}"/>
              </a:ext>
            </a:extLst>
          </p:cNvPr>
          <p:cNvSpPr/>
          <p:nvPr/>
        </p:nvSpPr>
        <p:spPr>
          <a:xfrm>
            <a:off x="5513436" y="1758446"/>
            <a:ext cx="1037700" cy="594900"/>
          </a:xfrm>
          <a:prstGeom prst="rightArrow">
            <a:avLst>
              <a:gd name="adj1" fmla="val 50000"/>
              <a:gd name="adj2" fmla="val 50000"/>
            </a:avLst>
          </a:prstGeom>
          <a:solidFill>
            <a:srgbClr val="D9D2E9"/>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D5F459EE-3CE6-A346-8E9F-883129AAF593}"/>
              </a:ext>
            </a:extLst>
          </p:cNvPr>
          <p:cNvPicPr>
            <a:picLocks noChangeAspect="1"/>
          </p:cNvPicPr>
          <p:nvPr/>
        </p:nvPicPr>
        <p:blipFill rotWithShape="1">
          <a:blip r:embed="rId3"/>
          <a:srcRect l="15875" t="71" r="38252" b="-71"/>
          <a:stretch/>
        </p:blipFill>
        <p:spPr>
          <a:xfrm>
            <a:off x="-1" y="1057339"/>
            <a:ext cx="2525487" cy="3666661"/>
          </a:xfrm>
          <a:prstGeom prst="rect">
            <a:avLst/>
          </a:prstGeom>
        </p:spPr>
      </p:pic>
      <p:cxnSp>
        <p:nvCxnSpPr>
          <p:cNvPr id="14" name="Straight Connector 13">
            <a:extLst>
              <a:ext uri="{FF2B5EF4-FFF2-40B4-BE49-F238E27FC236}">
                <a16:creationId xmlns:a16="http://schemas.microsoft.com/office/drawing/2014/main" id="{34CA7FE4-ABDE-AB4D-B34E-4950EEBE8334}"/>
              </a:ext>
            </a:extLst>
          </p:cNvPr>
          <p:cNvCxnSpPr/>
          <p:nvPr/>
        </p:nvCxnSpPr>
        <p:spPr>
          <a:xfrm>
            <a:off x="-2" y="1057328"/>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FD8244A-C009-7C40-AE78-3CD999137B82}"/>
              </a:ext>
            </a:extLst>
          </p:cNvPr>
          <p:cNvCxnSpPr/>
          <p:nvPr/>
        </p:nvCxnSpPr>
        <p:spPr>
          <a:xfrm>
            <a:off x="-6" y="4731141"/>
            <a:ext cx="9144002" cy="0"/>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5ad3376a24_0_31"/>
          <p:cNvSpPr txBox="1">
            <a:spLocks noGrp="1"/>
          </p:cNvSpPr>
          <p:nvPr>
            <p:ph type="title"/>
          </p:nvPr>
        </p:nvSpPr>
        <p:spPr>
          <a:xfrm>
            <a:off x="185400" y="1190250"/>
            <a:ext cx="3495300" cy="2889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a:ea typeface="Calibri"/>
                <a:cs typeface="Calibri"/>
                <a:sym typeface="Calibri"/>
              </a:rPr>
              <a:t>Examining Key Components </a:t>
            </a:r>
            <a:endParaRPr sz="3600" b="1" dirty="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1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lvl="0"/>
            <a:r>
              <a:rPr lang="en-US" dirty="0"/>
              <a:t>STANDARDS</a:t>
            </a:r>
            <a:endParaRPr dirty="0"/>
          </a:p>
        </p:txBody>
      </p:sp>
      <p:graphicFrame>
        <p:nvGraphicFramePr>
          <p:cNvPr id="2" name="Table 1"/>
          <p:cNvGraphicFramePr>
            <a:graphicFrameLocks noGrp="1" noChangeAspect="1"/>
          </p:cNvGraphicFramePr>
          <p:nvPr>
            <p:extLst>
              <p:ext uri="{D42A27DB-BD31-4B8C-83A1-F6EECF244321}">
                <p14:modId xmlns:p14="http://schemas.microsoft.com/office/powerpoint/2010/main" val="3182662034"/>
              </p:ext>
            </p:extLst>
          </p:nvPr>
        </p:nvGraphicFramePr>
        <p:xfrm>
          <a:off x="526930" y="1649182"/>
          <a:ext cx="8074617" cy="2194560"/>
        </p:xfrm>
        <a:graphic>
          <a:graphicData uri="http://schemas.openxmlformats.org/drawingml/2006/table">
            <a:tbl>
              <a:tblPr firstRow="1" bandRow="1">
                <a:tableStyleId>{00A15C55-8517-42AA-B614-E9B94910E393}</a:tableStyleId>
              </a:tblPr>
              <a:tblGrid>
                <a:gridCol w="2691539">
                  <a:extLst>
                    <a:ext uri="{9D8B030D-6E8A-4147-A177-3AD203B41FA5}">
                      <a16:colId xmlns:a16="http://schemas.microsoft.com/office/drawing/2014/main" val="20000"/>
                    </a:ext>
                  </a:extLst>
                </a:gridCol>
                <a:gridCol w="2691539">
                  <a:extLst>
                    <a:ext uri="{9D8B030D-6E8A-4147-A177-3AD203B41FA5}">
                      <a16:colId xmlns:a16="http://schemas.microsoft.com/office/drawing/2014/main" val="20001"/>
                    </a:ext>
                  </a:extLst>
                </a:gridCol>
                <a:gridCol w="2691539">
                  <a:extLst>
                    <a:ext uri="{9D8B030D-6E8A-4147-A177-3AD203B41FA5}">
                      <a16:colId xmlns:a16="http://schemas.microsoft.com/office/drawing/2014/main" val="20002"/>
                    </a:ext>
                  </a:extLst>
                </a:gridCol>
              </a:tblGrid>
              <a:tr h="4572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Key Term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Definition</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Example</a:t>
                      </a:r>
                    </a:p>
                  </a:txBody>
                  <a:tcPr anchor="ctr"/>
                </a:tc>
                <a:extLst>
                  <a:ext uri="{0D108BD9-81ED-4DB2-BD59-A6C34878D82A}">
                    <a16:rowId xmlns:a16="http://schemas.microsoft.com/office/drawing/2014/main" val="10000"/>
                  </a:ext>
                </a:extLst>
              </a:tr>
              <a:tr h="1371600">
                <a:tc>
                  <a:txBody>
                    <a:bodyPr/>
                    <a:lstStyle/>
                    <a:p>
                      <a:pPr algn="ctr"/>
                      <a:r>
                        <a:rPr lang="en-US" sz="1800" b="1" dirty="0">
                          <a:latin typeface="Calibri" panose="020F0502020204030204" pitchFamily="34" charset="0"/>
                          <a:cs typeface="Calibri" panose="020F0502020204030204" pitchFamily="34" charset="0"/>
                        </a:rPr>
                        <a:t>Standards (ELDS)</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libri" panose="020F0502020204030204" pitchFamily="34" charset="0"/>
                          <a:cs typeface="Calibri" panose="020F0502020204030204" pitchFamily="34" charset="0"/>
                        </a:rPr>
                        <a:t>Concise, written descriptions of what students are expected to know and be able to do at a specific stage of their education.</a:t>
                      </a:r>
                    </a:p>
                  </a:txBody>
                  <a:tcPr anchor="ctr"/>
                </a:tc>
                <a:tc>
                  <a:txBody>
                    <a:bodyPr/>
                    <a:lstStyle/>
                    <a:p>
                      <a:pPr algn="l"/>
                      <a:r>
                        <a:rPr lang="en-US" sz="1800" dirty="0">
                          <a:latin typeface="Calibri" panose="020F0502020204030204" pitchFamily="34" charset="0"/>
                          <a:cs typeface="Calibri" panose="020F0502020204030204" pitchFamily="34" charset="0"/>
                        </a:rPr>
                        <a:t>Infants and toddlers will develop a positive self-identify and a sense of belonging.</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68615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1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lvl="0"/>
            <a:r>
              <a:rPr lang="en-US" dirty="0"/>
              <a:t>Learning outcomes</a:t>
            </a:r>
            <a:endParaRPr dirty="0"/>
          </a:p>
        </p:txBody>
      </p:sp>
      <p:graphicFrame>
        <p:nvGraphicFramePr>
          <p:cNvPr id="2" name="Table 1"/>
          <p:cNvGraphicFramePr>
            <a:graphicFrameLocks noGrp="1" noChangeAspect="1"/>
          </p:cNvGraphicFramePr>
          <p:nvPr>
            <p:extLst>
              <p:ext uri="{D42A27DB-BD31-4B8C-83A1-F6EECF244321}">
                <p14:modId xmlns:p14="http://schemas.microsoft.com/office/powerpoint/2010/main" val="2049012032"/>
              </p:ext>
            </p:extLst>
          </p:nvPr>
        </p:nvGraphicFramePr>
        <p:xfrm>
          <a:off x="526930" y="1649182"/>
          <a:ext cx="8074617" cy="1828800"/>
        </p:xfrm>
        <a:graphic>
          <a:graphicData uri="http://schemas.openxmlformats.org/drawingml/2006/table">
            <a:tbl>
              <a:tblPr firstRow="1" bandRow="1">
                <a:tableStyleId>{00A15C55-8517-42AA-B614-E9B94910E393}</a:tableStyleId>
              </a:tblPr>
              <a:tblGrid>
                <a:gridCol w="2691539">
                  <a:extLst>
                    <a:ext uri="{9D8B030D-6E8A-4147-A177-3AD203B41FA5}">
                      <a16:colId xmlns:a16="http://schemas.microsoft.com/office/drawing/2014/main" val="20000"/>
                    </a:ext>
                  </a:extLst>
                </a:gridCol>
                <a:gridCol w="2691539">
                  <a:extLst>
                    <a:ext uri="{9D8B030D-6E8A-4147-A177-3AD203B41FA5}">
                      <a16:colId xmlns:a16="http://schemas.microsoft.com/office/drawing/2014/main" val="20001"/>
                    </a:ext>
                  </a:extLst>
                </a:gridCol>
                <a:gridCol w="2691539">
                  <a:extLst>
                    <a:ext uri="{9D8B030D-6E8A-4147-A177-3AD203B41FA5}">
                      <a16:colId xmlns:a16="http://schemas.microsoft.com/office/drawing/2014/main" val="20002"/>
                    </a:ext>
                  </a:extLst>
                </a:gridCol>
              </a:tblGrid>
              <a:tr h="4572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Key Term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Definition</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Example</a:t>
                      </a:r>
                    </a:p>
                  </a:txBody>
                  <a:tcPr anchor="ctr"/>
                </a:tc>
                <a:extLst>
                  <a:ext uri="{0D108BD9-81ED-4DB2-BD59-A6C34878D82A}">
                    <a16:rowId xmlns:a16="http://schemas.microsoft.com/office/drawing/2014/main" val="10000"/>
                  </a:ext>
                </a:extLst>
              </a:tr>
              <a:tr h="1371600">
                <a:tc>
                  <a:txBody>
                    <a:bodyPr/>
                    <a:lstStyle/>
                    <a:p>
                      <a:pPr algn="ctr"/>
                      <a:r>
                        <a:rPr lang="en-US" sz="1800" b="1" dirty="0">
                          <a:latin typeface="Calibri" panose="020F0502020204030204" pitchFamily="34" charset="0"/>
                          <a:cs typeface="Calibri" panose="020F0502020204030204" pitchFamily="34" charset="0"/>
                        </a:rPr>
                        <a:t>Learning Outcomes</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libri" panose="020F0502020204030204" pitchFamily="34" charset="0"/>
                          <a:cs typeface="Calibri" panose="020F0502020204030204" pitchFamily="34" charset="0"/>
                        </a:rPr>
                        <a:t>Statements regarding what children will learn through an activity (not what they will do).</a:t>
                      </a:r>
                    </a:p>
                  </a:txBody>
                  <a:tcPr anchor="ctr"/>
                </a:tc>
                <a:tc>
                  <a:txBody>
                    <a:bodyPr/>
                    <a:lstStyle/>
                    <a:p>
                      <a:pPr algn="l"/>
                      <a:r>
                        <a:rPr lang="en-US" sz="1800" dirty="0">
                          <a:latin typeface="Calibri" panose="020F0502020204030204" pitchFamily="34" charset="0"/>
                          <a:cs typeface="Calibri" panose="020F0502020204030204" pitchFamily="34" charset="0"/>
                        </a:rPr>
                        <a:t>The infant will learn to identify self in mirror.</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07039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1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lvl="0"/>
            <a:r>
              <a:rPr lang="en-US" dirty="0"/>
              <a:t>CURRICULUM AND LEARNING EXPERIENCES</a:t>
            </a:r>
            <a:endParaRPr dirty="0"/>
          </a:p>
        </p:txBody>
      </p:sp>
      <p:graphicFrame>
        <p:nvGraphicFramePr>
          <p:cNvPr id="2" name="Table 1"/>
          <p:cNvGraphicFramePr>
            <a:graphicFrameLocks noGrp="1" noChangeAspect="1"/>
          </p:cNvGraphicFramePr>
          <p:nvPr>
            <p:extLst>
              <p:ext uri="{D42A27DB-BD31-4B8C-83A1-F6EECF244321}">
                <p14:modId xmlns:p14="http://schemas.microsoft.com/office/powerpoint/2010/main" val="189713747"/>
              </p:ext>
            </p:extLst>
          </p:nvPr>
        </p:nvGraphicFramePr>
        <p:xfrm>
          <a:off x="526930" y="1649182"/>
          <a:ext cx="8074617" cy="2468880"/>
        </p:xfrm>
        <a:graphic>
          <a:graphicData uri="http://schemas.openxmlformats.org/drawingml/2006/table">
            <a:tbl>
              <a:tblPr firstRow="1" bandRow="1">
                <a:tableStyleId>{00A15C55-8517-42AA-B614-E9B94910E393}</a:tableStyleId>
              </a:tblPr>
              <a:tblGrid>
                <a:gridCol w="2691539">
                  <a:extLst>
                    <a:ext uri="{9D8B030D-6E8A-4147-A177-3AD203B41FA5}">
                      <a16:colId xmlns:a16="http://schemas.microsoft.com/office/drawing/2014/main" val="20000"/>
                    </a:ext>
                  </a:extLst>
                </a:gridCol>
                <a:gridCol w="2691539">
                  <a:extLst>
                    <a:ext uri="{9D8B030D-6E8A-4147-A177-3AD203B41FA5}">
                      <a16:colId xmlns:a16="http://schemas.microsoft.com/office/drawing/2014/main" val="20001"/>
                    </a:ext>
                  </a:extLst>
                </a:gridCol>
                <a:gridCol w="2691539">
                  <a:extLst>
                    <a:ext uri="{9D8B030D-6E8A-4147-A177-3AD203B41FA5}">
                      <a16:colId xmlns:a16="http://schemas.microsoft.com/office/drawing/2014/main" val="20002"/>
                    </a:ext>
                  </a:extLst>
                </a:gridCol>
              </a:tblGrid>
              <a:tr h="4572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Key Term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Definition</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Example</a:t>
                      </a:r>
                    </a:p>
                  </a:txBody>
                  <a:tcPr anchor="ctr"/>
                </a:tc>
                <a:extLst>
                  <a:ext uri="{0D108BD9-81ED-4DB2-BD59-A6C34878D82A}">
                    <a16:rowId xmlns:a16="http://schemas.microsoft.com/office/drawing/2014/main" val="10000"/>
                  </a:ext>
                </a:extLst>
              </a:tr>
              <a:tr h="1371600">
                <a:tc>
                  <a:txBody>
                    <a:bodyPr/>
                    <a:lstStyle/>
                    <a:p>
                      <a:pPr algn="ctr"/>
                      <a:r>
                        <a:rPr lang="en-US" sz="1800" b="1" dirty="0">
                          <a:latin typeface="Calibri" panose="020F0502020204030204" pitchFamily="34" charset="0"/>
                          <a:cs typeface="Calibri" panose="020F0502020204030204" pitchFamily="34" charset="0"/>
                        </a:rPr>
                        <a:t>Curriculum and Learning Experiences</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libri" panose="020F0502020204030204" pitchFamily="34" charset="0"/>
                          <a:cs typeface="Calibri" panose="020F0502020204030204" pitchFamily="34" charset="0"/>
                        </a:rPr>
                        <a:t>The lessons and content being taught in a classroom or program; often includes recommended materials for the classroom environment.</a:t>
                      </a:r>
                    </a:p>
                  </a:txBody>
                  <a:tcPr anchor="ctr"/>
                </a:tc>
                <a:tc>
                  <a:txBody>
                    <a:bodyPr/>
                    <a:lstStyle/>
                    <a:p>
                      <a:pPr algn="l"/>
                      <a:r>
                        <a:rPr lang="en-US" sz="1800" dirty="0">
                          <a:latin typeface="Calibri" panose="020F0502020204030204" pitchFamily="34" charset="0"/>
                          <a:cs typeface="Calibri" panose="020F0502020204030204" pitchFamily="34" charset="0"/>
                        </a:rPr>
                        <a:t>The teacher will provide mirrors to infants and describe what they see while looking in the mirrors.</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75855859"/>
      </p:ext>
    </p:extLst>
  </p:cSld>
  <p:clrMapOvr>
    <a:masterClrMapping/>
  </p:clrMapOvr>
</p:sld>
</file>

<file path=ppt/theme/theme1.xml><?xml version="1.0" encoding="utf-8"?>
<a:theme xmlns:a="http://schemas.openxmlformats.org/drawingml/2006/main" name="Simple Light">
  <a:themeElements>
    <a:clrScheme name="LDOE">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arly Childhood">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arly Childhood">
  <a:themeElements>
    <a:clrScheme name="Custom 2">
      <a:dk1>
        <a:srgbClr val="434343"/>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TotalTime>
  <Words>1283</Words>
  <Application>Microsoft Office PowerPoint</Application>
  <PresentationFormat>On-screen Show (16:9)</PresentationFormat>
  <Paragraphs>196</Paragraphs>
  <Slides>45</Slides>
  <Notes>31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45</vt:i4>
      </vt:variant>
    </vt:vector>
  </HeadingPairs>
  <TitlesOfParts>
    <vt:vector size="51" baseType="lpstr">
      <vt:lpstr>Arial</vt:lpstr>
      <vt:lpstr>Calibri</vt:lpstr>
      <vt:lpstr>Roboto</vt:lpstr>
      <vt:lpstr>Simple Light</vt:lpstr>
      <vt:lpstr>Early Childhood</vt:lpstr>
      <vt:lpstr>1_Early Childhood</vt:lpstr>
      <vt:lpstr>Connecting the Pieces:  Using Standards with Infants &amp; Toddlers</vt:lpstr>
      <vt:lpstr>Welcome, Session &amp; Group Introductions</vt:lpstr>
      <vt:lpstr>Learning Objectives</vt:lpstr>
      <vt:lpstr>LEARNING OBJECTIVES</vt:lpstr>
      <vt:lpstr>YOU MAKE A DIFFERENCE!</vt:lpstr>
      <vt:lpstr>Examining Key Components </vt:lpstr>
      <vt:lpstr>STANDARDS</vt:lpstr>
      <vt:lpstr>Learning outcomes</vt:lpstr>
      <vt:lpstr>CURRICULUM AND LEARNING EXPERIENCES</vt:lpstr>
      <vt:lpstr>ASSESSMENT</vt:lpstr>
      <vt:lpstr>TEACHING &amp; LEARNING CYCLE</vt:lpstr>
      <vt:lpstr>MULTIPLE INFLUENCES ON DEVELOPMENT</vt:lpstr>
      <vt:lpstr>Reviewing Key Terms Activity</vt:lpstr>
      <vt:lpstr>REVIEWING KEY TERMS</vt:lpstr>
      <vt:lpstr>Taking A Closer Look:    An Overview of the Louisiana Early Learning &amp; Development Standards (ELDS)</vt:lpstr>
      <vt:lpstr>REFLECTION</vt:lpstr>
      <vt:lpstr>THE 5 DOMAINS</vt:lpstr>
      <vt:lpstr>PowerPoint Presentation</vt:lpstr>
      <vt:lpstr>Approaches to Learning Overview</vt:lpstr>
      <vt:lpstr>STANDARDS FOR APPROACHES TO LEARNING</vt:lpstr>
      <vt:lpstr>Cognitive Development and General Knowledge</vt:lpstr>
      <vt:lpstr>STANDARDS FOR COGNITIVE DEVELOPMENT AND EXPRESSION </vt:lpstr>
      <vt:lpstr>Language and Literacy Development</vt:lpstr>
      <vt:lpstr>STANDARDS FOR LANGUAGE  AND LITERACY DEVELOPMENT</vt:lpstr>
      <vt:lpstr>Physical Well-Being and Motor Development</vt:lpstr>
      <vt:lpstr>Physical Well-Being and Motor Development</vt:lpstr>
      <vt:lpstr>STANDARDS FOR PHYSICAL WELL-BEING AND MOTOR DEVELOPMENT</vt:lpstr>
      <vt:lpstr>Social-Emotional Development</vt:lpstr>
      <vt:lpstr>SOCIAL-EMOTIONAL DEVELOPMENT</vt:lpstr>
      <vt:lpstr>STANDARDS FOR SOCIAL-EMOTIONAL DEVELOPMENT</vt:lpstr>
      <vt:lpstr>Connecting the Pieces:  Planning with the ELDS</vt:lpstr>
      <vt:lpstr>Multiple standards across domain areas can be addressed  simultaneously through play.</vt:lpstr>
      <vt:lpstr>ACTIVITY: Provide examples of play being used across domains.</vt:lpstr>
      <vt:lpstr>PowerPoint Presentation</vt:lpstr>
      <vt:lpstr>ACTIVITY: Introduction of the Early Learning Development Teacher Planning Form</vt:lpstr>
      <vt:lpstr>ELDS CLASSROOM RESOURCE GUIDE</vt:lpstr>
      <vt:lpstr>CURRICULUM ALIGNMENTS TO THE LOUISIANA BIRTH TO FIVE ELDS</vt:lpstr>
      <vt:lpstr>INFANT PLAY VIDEO</vt:lpstr>
      <vt:lpstr>Infant Play Video Activity</vt:lpstr>
      <vt:lpstr>INFANT GROSS MOTOR MOVEMENT VIDEO</vt:lpstr>
      <vt:lpstr>Infant Gross Motor Movement Activity</vt:lpstr>
      <vt:lpstr>Session Review</vt:lpstr>
      <vt:lpstr>REVIEW LEARNING OBJECTIVES</vt:lpstr>
      <vt:lpstr>Reflections, Questions, &amp; Comments</vt:lpstr>
      <vt:lpstr>Please complete the Post-Assessment Evaluation.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the Pieces:  Using Standards with Infants &amp; Toddlers</dc:title>
  <dc:creator>Angela W Barnes</dc:creator>
  <cp:lastModifiedBy>Meredith Eckard</cp:lastModifiedBy>
  <cp:revision>40</cp:revision>
  <dcterms:modified xsi:type="dcterms:W3CDTF">2019-12-10T19:26:26Z</dcterms:modified>
</cp:coreProperties>
</file>