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8"/>
  </p:notesMasterIdLst>
  <p:sldIdLst>
    <p:sldId id="256" r:id="rId2"/>
    <p:sldId id="436" r:id="rId3"/>
    <p:sldId id="313" r:id="rId4"/>
    <p:sldId id="437" r:id="rId5"/>
    <p:sldId id="258" r:id="rId6"/>
    <p:sldId id="261" r:id="rId7"/>
    <p:sldId id="259" r:id="rId8"/>
    <p:sldId id="263" r:id="rId9"/>
    <p:sldId id="425" r:id="rId10"/>
    <p:sldId id="426" r:id="rId11"/>
    <p:sldId id="262" r:id="rId12"/>
    <p:sldId id="275" r:id="rId13"/>
    <p:sldId id="277" r:id="rId14"/>
    <p:sldId id="427" r:id="rId15"/>
    <p:sldId id="428" r:id="rId16"/>
    <p:sldId id="320" r:id="rId17"/>
    <p:sldId id="441" r:id="rId18"/>
    <p:sldId id="440" r:id="rId19"/>
    <p:sldId id="439" r:id="rId20"/>
    <p:sldId id="266" r:id="rId21"/>
    <p:sldId id="280" r:id="rId22"/>
    <p:sldId id="434" r:id="rId23"/>
    <p:sldId id="435" r:id="rId24"/>
    <p:sldId id="268" r:id="rId25"/>
    <p:sldId id="432" r:id="rId26"/>
    <p:sldId id="433" r:id="rId27"/>
    <p:sldId id="285" r:id="rId28"/>
    <p:sldId id="270" r:id="rId29"/>
    <p:sldId id="269" r:id="rId30"/>
    <p:sldId id="273" r:id="rId31"/>
    <p:sldId id="271" r:id="rId32"/>
    <p:sldId id="272" r:id="rId33"/>
    <p:sldId id="302" r:id="rId34"/>
    <p:sldId id="274" r:id="rId35"/>
    <p:sldId id="308" r:id="rId36"/>
    <p:sldId id="260"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F9AF7B6-14BE-7743-9BA0-9C448E5F4E74}">
          <p14:sldIdLst>
            <p14:sldId id="256"/>
            <p14:sldId id="436"/>
            <p14:sldId id="313"/>
            <p14:sldId id="437"/>
            <p14:sldId id="258"/>
            <p14:sldId id="261"/>
            <p14:sldId id="259"/>
            <p14:sldId id="263"/>
            <p14:sldId id="425"/>
            <p14:sldId id="426"/>
            <p14:sldId id="262"/>
            <p14:sldId id="275"/>
            <p14:sldId id="277"/>
            <p14:sldId id="427"/>
            <p14:sldId id="428"/>
            <p14:sldId id="320"/>
            <p14:sldId id="441"/>
            <p14:sldId id="440"/>
            <p14:sldId id="439"/>
            <p14:sldId id="266"/>
            <p14:sldId id="280"/>
            <p14:sldId id="434"/>
            <p14:sldId id="435"/>
            <p14:sldId id="268"/>
            <p14:sldId id="432"/>
            <p14:sldId id="433"/>
            <p14:sldId id="285"/>
            <p14:sldId id="270"/>
            <p14:sldId id="269"/>
            <p14:sldId id="273"/>
            <p14:sldId id="271"/>
            <p14:sldId id="272"/>
            <p14:sldId id="302"/>
            <p14:sldId id="274"/>
            <p14:sldId id="308"/>
            <p14:sldId id="26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issa Martinez" initials="CM" lastIdx="2" clrIdx="0">
    <p:extLst>
      <p:ext uri="{19B8F6BF-5375-455C-9EA6-DF929625EA0E}">
        <p15:presenceInfo xmlns:p15="http://schemas.microsoft.com/office/powerpoint/2012/main" userId="S::clarissa.m@teachingstrategies.com::ee1ab704-161e-4ec2-a904-84e013a752d1" providerId="AD"/>
      </p:ext>
    </p:extLst>
  </p:cmAuthor>
  <p:cmAuthor id="2" name="Rachel Campbell" initials="RC" lastIdx="1" clrIdx="1">
    <p:extLst>
      <p:ext uri="{19B8F6BF-5375-455C-9EA6-DF929625EA0E}">
        <p15:presenceInfo xmlns:p15="http://schemas.microsoft.com/office/powerpoint/2012/main" userId="Rachel Camp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94298" autoAdjust="0"/>
  </p:normalViewPr>
  <p:slideViewPr>
    <p:cSldViewPr snapToGrid="0" snapToObjects="1">
      <p:cViewPr varScale="1">
        <p:scale>
          <a:sx n="139" d="100"/>
          <a:sy n="139" d="100"/>
        </p:scale>
        <p:origin x="3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267F5-EADC-0D43-A3D9-E6005421472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4076AE75-CE0C-8347-915A-5476C0B1AFA9}">
      <dgm:prSet phldrT="[Text]" custT="1"/>
      <dgm:spPr/>
      <dgm:t>
        <a:bodyPr/>
        <a:lstStyle/>
        <a:p>
          <a:r>
            <a:rPr lang="en-US" sz="1800" dirty="0">
              <a:solidFill>
                <a:schemeClr val="accent4"/>
              </a:solidFill>
              <a:latin typeface="Calibri" panose="020F0502020204030204" pitchFamily="34" charset="0"/>
              <a:cs typeface="Calibri" panose="020F0502020204030204" pitchFamily="34" charset="0"/>
            </a:rPr>
            <a:t>Step </a:t>
          </a:r>
          <a:br>
            <a:rPr lang="en-US" sz="1800" dirty="0">
              <a:solidFill>
                <a:schemeClr val="accent4"/>
              </a:solidFill>
              <a:latin typeface="Calibri" panose="020F0502020204030204" pitchFamily="34" charset="0"/>
              <a:cs typeface="Calibri" panose="020F0502020204030204" pitchFamily="34" charset="0"/>
            </a:rPr>
          </a:br>
          <a:r>
            <a:rPr lang="en-US" sz="1800" dirty="0">
              <a:solidFill>
                <a:schemeClr val="accent4"/>
              </a:solidFill>
              <a:latin typeface="Calibri" panose="020F0502020204030204" pitchFamily="34" charset="0"/>
              <a:cs typeface="Calibri" panose="020F0502020204030204" pitchFamily="34" charset="0"/>
            </a:rPr>
            <a:t>Two</a:t>
          </a:r>
        </a:p>
      </dgm:t>
    </dgm:pt>
    <dgm:pt modelId="{702958CD-36CE-A044-A3F5-F7C165132AD6}" type="parTrans" cxnId="{7AA89E84-74B2-8C4E-B2D9-7423FFF098CC}">
      <dgm:prSet/>
      <dgm:spPr/>
      <dgm:t>
        <a:bodyPr/>
        <a:lstStyle/>
        <a:p>
          <a:endParaRPr lang="en-US"/>
        </a:p>
      </dgm:t>
    </dgm:pt>
    <dgm:pt modelId="{75041BF5-667B-AA41-9938-225C52E76100}" type="sibTrans" cxnId="{7AA89E84-74B2-8C4E-B2D9-7423FFF098CC}">
      <dgm:prSet/>
      <dgm:spPr/>
      <dgm:t>
        <a:bodyPr/>
        <a:lstStyle/>
        <a:p>
          <a:endParaRPr lang="en-US"/>
        </a:p>
      </dgm:t>
    </dgm:pt>
    <dgm:pt modelId="{018DCBFF-4BD4-5140-83C8-F4302102FEB0}">
      <dgm:prSet phldrT="[Text]" custT="1"/>
      <dgm:spPr/>
      <dgm:t>
        <a:bodyPr/>
        <a:lstStyle/>
        <a:p>
          <a:r>
            <a:rPr lang="en-US" sz="1800" dirty="0">
              <a:solidFill>
                <a:schemeClr val="accent4"/>
              </a:solidFill>
              <a:latin typeface="Calibri" panose="020F0502020204030204" pitchFamily="34" charset="0"/>
              <a:cs typeface="Calibri" panose="020F0502020204030204" pitchFamily="34" charset="0"/>
            </a:rPr>
            <a:t>Step Three</a:t>
          </a:r>
        </a:p>
      </dgm:t>
    </dgm:pt>
    <dgm:pt modelId="{ADFE56AC-CB7E-304E-A103-A8F553015FB8}" type="parTrans" cxnId="{4DD766D3-B7F3-F140-88EF-C13B99EFC0A3}">
      <dgm:prSet/>
      <dgm:spPr/>
      <dgm:t>
        <a:bodyPr/>
        <a:lstStyle/>
        <a:p>
          <a:endParaRPr lang="en-US"/>
        </a:p>
      </dgm:t>
    </dgm:pt>
    <dgm:pt modelId="{FD331225-6116-B241-B2E6-CC2D92CAB1DA}" type="sibTrans" cxnId="{4DD766D3-B7F3-F140-88EF-C13B99EFC0A3}">
      <dgm:prSet/>
      <dgm:spPr/>
      <dgm:t>
        <a:bodyPr/>
        <a:lstStyle/>
        <a:p>
          <a:endParaRPr lang="en-US"/>
        </a:p>
      </dgm:t>
    </dgm:pt>
    <dgm:pt modelId="{87D5EEAE-2C23-4B4B-B0E5-1E991812B63D}">
      <dgm:prSet phldrT="[Text]" custT="1"/>
      <dgm:spPr/>
      <dgm:t>
        <a:bodyPr/>
        <a:lstStyle/>
        <a:p>
          <a:r>
            <a:rPr lang="en-US" sz="1800" dirty="0">
              <a:solidFill>
                <a:schemeClr val="accent4"/>
              </a:solidFill>
              <a:latin typeface="Calibri" panose="020F0502020204030204" pitchFamily="34" charset="0"/>
              <a:cs typeface="Calibri" panose="020F0502020204030204" pitchFamily="34" charset="0"/>
            </a:rPr>
            <a:t>Step </a:t>
          </a:r>
          <a:br>
            <a:rPr lang="en-US" sz="1800" dirty="0">
              <a:solidFill>
                <a:schemeClr val="accent4"/>
              </a:solidFill>
              <a:latin typeface="Calibri" panose="020F0502020204030204" pitchFamily="34" charset="0"/>
              <a:cs typeface="Calibri" panose="020F0502020204030204" pitchFamily="34" charset="0"/>
            </a:rPr>
          </a:br>
          <a:r>
            <a:rPr lang="en-US" sz="1800" dirty="0">
              <a:solidFill>
                <a:schemeClr val="accent4"/>
              </a:solidFill>
              <a:latin typeface="Calibri" panose="020F0502020204030204" pitchFamily="34" charset="0"/>
              <a:cs typeface="Calibri" panose="020F0502020204030204" pitchFamily="34" charset="0"/>
            </a:rPr>
            <a:t>Four</a:t>
          </a:r>
        </a:p>
      </dgm:t>
    </dgm:pt>
    <dgm:pt modelId="{FCCAE932-D2DB-384B-B3B5-3736AFEC7973}" type="parTrans" cxnId="{2F710618-7C1C-6B48-AA9F-F8B0D113453D}">
      <dgm:prSet/>
      <dgm:spPr/>
      <dgm:t>
        <a:bodyPr/>
        <a:lstStyle/>
        <a:p>
          <a:endParaRPr lang="en-US"/>
        </a:p>
      </dgm:t>
    </dgm:pt>
    <dgm:pt modelId="{3F9B03D6-DB56-E14D-9AE9-203725D9CC86}" type="sibTrans" cxnId="{2F710618-7C1C-6B48-AA9F-F8B0D113453D}">
      <dgm:prSet/>
      <dgm:spPr/>
      <dgm:t>
        <a:bodyPr/>
        <a:lstStyle/>
        <a:p>
          <a:endParaRPr lang="en-US"/>
        </a:p>
      </dgm:t>
    </dgm:pt>
    <dgm:pt modelId="{BB4C5EA9-1650-5B4F-BF8E-4F3BE3AEB919}">
      <dgm:prSet phldrT="[Text]" custT="1"/>
      <dgm:spPr/>
      <dgm:t>
        <a:bodyPr/>
        <a:lstStyle/>
        <a:p>
          <a:r>
            <a:rPr lang="en-US" sz="1800" dirty="0">
              <a:solidFill>
                <a:schemeClr val="accent4"/>
              </a:solidFill>
              <a:latin typeface="Calibri" panose="020F0502020204030204" pitchFamily="34" charset="0"/>
              <a:cs typeface="Calibri" panose="020F0502020204030204" pitchFamily="34" charset="0"/>
            </a:rPr>
            <a:t>Step </a:t>
          </a:r>
          <a:br>
            <a:rPr lang="en-US" sz="1800" dirty="0">
              <a:solidFill>
                <a:schemeClr val="accent4"/>
              </a:solidFill>
              <a:latin typeface="Calibri" panose="020F0502020204030204" pitchFamily="34" charset="0"/>
              <a:cs typeface="Calibri" panose="020F0502020204030204" pitchFamily="34" charset="0"/>
            </a:rPr>
          </a:br>
          <a:r>
            <a:rPr lang="en-US" sz="1800" dirty="0">
              <a:solidFill>
                <a:schemeClr val="accent4"/>
              </a:solidFill>
              <a:latin typeface="Calibri" panose="020F0502020204030204" pitchFamily="34" charset="0"/>
              <a:cs typeface="Calibri" panose="020F0502020204030204" pitchFamily="34" charset="0"/>
            </a:rPr>
            <a:t>One</a:t>
          </a:r>
        </a:p>
      </dgm:t>
    </dgm:pt>
    <dgm:pt modelId="{32F51BF7-6482-C548-9134-2C0D7A66CBBC}" type="parTrans" cxnId="{AB810A4C-FFE0-7240-BB1A-932AEC7987DE}">
      <dgm:prSet/>
      <dgm:spPr/>
      <dgm:t>
        <a:bodyPr/>
        <a:lstStyle/>
        <a:p>
          <a:endParaRPr lang="en-US"/>
        </a:p>
      </dgm:t>
    </dgm:pt>
    <dgm:pt modelId="{163FE330-C8B0-7D47-93D6-3AF993166EDF}" type="sibTrans" cxnId="{AB810A4C-FFE0-7240-BB1A-932AEC7987DE}">
      <dgm:prSet/>
      <dgm:spPr/>
      <dgm:t>
        <a:bodyPr/>
        <a:lstStyle/>
        <a:p>
          <a:endParaRPr lang="en-US"/>
        </a:p>
      </dgm:t>
    </dgm:pt>
    <dgm:pt modelId="{0A4D75F4-D5F9-624A-AE89-C36348CA9913}" type="pres">
      <dgm:prSet presAssocID="{43C267F5-EADC-0D43-A3D9-E6005421472F}" presName="cycle" presStyleCnt="0">
        <dgm:presLayoutVars>
          <dgm:dir/>
          <dgm:resizeHandles val="exact"/>
        </dgm:presLayoutVars>
      </dgm:prSet>
      <dgm:spPr/>
      <dgm:t>
        <a:bodyPr/>
        <a:lstStyle/>
        <a:p>
          <a:endParaRPr lang="en-US"/>
        </a:p>
      </dgm:t>
    </dgm:pt>
    <dgm:pt modelId="{F98A3455-8C0B-A748-AC89-64D4EA6D53FA}" type="pres">
      <dgm:prSet presAssocID="{4076AE75-CE0C-8347-915A-5476C0B1AFA9}" presName="dummy" presStyleCnt="0"/>
      <dgm:spPr/>
    </dgm:pt>
    <dgm:pt modelId="{92CF0AD6-8093-AE45-BB28-0F5D4BCA6CA3}" type="pres">
      <dgm:prSet presAssocID="{4076AE75-CE0C-8347-915A-5476C0B1AFA9}" presName="node" presStyleLbl="revTx" presStyleIdx="0" presStyleCnt="4">
        <dgm:presLayoutVars>
          <dgm:bulletEnabled val="1"/>
        </dgm:presLayoutVars>
      </dgm:prSet>
      <dgm:spPr/>
      <dgm:t>
        <a:bodyPr/>
        <a:lstStyle/>
        <a:p>
          <a:endParaRPr lang="en-US"/>
        </a:p>
      </dgm:t>
    </dgm:pt>
    <dgm:pt modelId="{26483FD2-0B09-A647-8026-7117D174451F}" type="pres">
      <dgm:prSet presAssocID="{75041BF5-667B-AA41-9938-225C52E76100}" presName="sibTrans" presStyleLbl="node1" presStyleIdx="0" presStyleCnt="4"/>
      <dgm:spPr/>
      <dgm:t>
        <a:bodyPr/>
        <a:lstStyle/>
        <a:p>
          <a:endParaRPr lang="en-US"/>
        </a:p>
      </dgm:t>
    </dgm:pt>
    <dgm:pt modelId="{B5D82F5A-D059-F849-B433-E1B0B607B1FB}" type="pres">
      <dgm:prSet presAssocID="{018DCBFF-4BD4-5140-83C8-F4302102FEB0}" presName="dummy" presStyleCnt="0"/>
      <dgm:spPr/>
    </dgm:pt>
    <dgm:pt modelId="{CC2FBB0A-AB2A-004A-9513-8440692FAD91}" type="pres">
      <dgm:prSet presAssocID="{018DCBFF-4BD4-5140-83C8-F4302102FEB0}" presName="node" presStyleLbl="revTx" presStyleIdx="1" presStyleCnt="4">
        <dgm:presLayoutVars>
          <dgm:bulletEnabled val="1"/>
        </dgm:presLayoutVars>
      </dgm:prSet>
      <dgm:spPr/>
      <dgm:t>
        <a:bodyPr/>
        <a:lstStyle/>
        <a:p>
          <a:endParaRPr lang="en-US"/>
        </a:p>
      </dgm:t>
    </dgm:pt>
    <dgm:pt modelId="{AFAFC280-CB81-1F4F-A7D9-A62402C133AD}" type="pres">
      <dgm:prSet presAssocID="{FD331225-6116-B241-B2E6-CC2D92CAB1DA}" presName="sibTrans" presStyleLbl="node1" presStyleIdx="1" presStyleCnt="4"/>
      <dgm:spPr/>
      <dgm:t>
        <a:bodyPr/>
        <a:lstStyle/>
        <a:p>
          <a:endParaRPr lang="en-US"/>
        </a:p>
      </dgm:t>
    </dgm:pt>
    <dgm:pt modelId="{98939E76-DDC8-044E-A34E-562A16C74F2E}" type="pres">
      <dgm:prSet presAssocID="{87D5EEAE-2C23-4B4B-B0E5-1E991812B63D}" presName="dummy" presStyleCnt="0"/>
      <dgm:spPr/>
    </dgm:pt>
    <dgm:pt modelId="{21C9A161-05F6-FE44-AAC0-E4A0BBC51369}" type="pres">
      <dgm:prSet presAssocID="{87D5EEAE-2C23-4B4B-B0E5-1E991812B63D}" presName="node" presStyleLbl="revTx" presStyleIdx="2" presStyleCnt="4">
        <dgm:presLayoutVars>
          <dgm:bulletEnabled val="1"/>
        </dgm:presLayoutVars>
      </dgm:prSet>
      <dgm:spPr/>
      <dgm:t>
        <a:bodyPr/>
        <a:lstStyle/>
        <a:p>
          <a:endParaRPr lang="en-US"/>
        </a:p>
      </dgm:t>
    </dgm:pt>
    <dgm:pt modelId="{22C12F1B-FA55-A64D-80F9-7B4CCED67FD9}" type="pres">
      <dgm:prSet presAssocID="{3F9B03D6-DB56-E14D-9AE9-203725D9CC86}" presName="sibTrans" presStyleLbl="node1" presStyleIdx="2" presStyleCnt="4"/>
      <dgm:spPr/>
      <dgm:t>
        <a:bodyPr/>
        <a:lstStyle/>
        <a:p>
          <a:endParaRPr lang="en-US"/>
        </a:p>
      </dgm:t>
    </dgm:pt>
    <dgm:pt modelId="{644E455B-4098-B345-AA2A-B26097B8951F}" type="pres">
      <dgm:prSet presAssocID="{BB4C5EA9-1650-5B4F-BF8E-4F3BE3AEB919}" presName="dummy" presStyleCnt="0"/>
      <dgm:spPr/>
    </dgm:pt>
    <dgm:pt modelId="{6AF26D6C-E009-4F4C-AD29-B3CBAA36348B}" type="pres">
      <dgm:prSet presAssocID="{BB4C5EA9-1650-5B4F-BF8E-4F3BE3AEB919}" presName="node" presStyleLbl="revTx" presStyleIdx="3" presStyleCnt="4">
        <dgm:presLayoutVars>
          <dgm:bulletEnabled val="1"/>
        </dgm:presLayoutVars>
      </dgm:prSet>
      <dgm:spPr/>
      <dgm:t>
        <a:bodyPr/>
        <a:lstStyle/>
        <a:p>
          <a:endParaRPr lang="en-US"/>
        </a:p>
      </dgm:t>
    </dgm:pt>
    <dgm:pt modelId="{F2BFA54D-6F68-0A4D-AD24-61E39B14BFAA}" type="pres">
      <dgm:prSet presAssocID="{163FE330-C8B0-7D47-93D6-3AF993166EDF}" presName="sibTrans" presStyleLbl="node1" presStyleIdx="3" presStyleCnt="4"/>
      <dgm:spPr/>
      <dgm:t>
        <a:bodyPr/>
        <a:lstStyle/>
        <a:p>
          <a:endParaRPr lang="en-US"/>
        </a:p>
      </dgm:t>
    </dgm:pt>
  </dgm:ptLst>
  <dgm:cxnLst>
    <dgm:cxn modelId="{2F710618-7C1C-6B48-AA9F-F8B0D113453D}" srcId="{43C267F5-EADC-0D43-A3D9-E6005421472F}" destId="{87D5EEAE-2C23-4B4B-B0E5-1E991812B63D}" srcOrd="2" destOrd="0" parTransId="{FCCAE932-D2DB-384B-B3B5-3736AFEC7973}" sibTransId="{3F9B03D6-DB56-E14D-9AE9-203725D9CC86}"/>
    <dgm:cxn modelId="{C376F01D-B751-B249-AEA4-D7FF51F79D84}" type="presOf" srcId="{3F9B03D6-DB56-E14D-9AE9-203725D9CC86}" destId="{22C12F1B-FA55-A64D-80F9-7B4CCED67FD9}" srcOrd="0" destOrd="0" presId="urn:microsoft.com/office/officeart/2005/8/layout/cycle1"/>
    <dgm:cxn modelId="{7C190867-31BE-6B43-926C-47CDE4A4DA04}" type="presOf" srcId="{FD331225-6116-B241-B2E6-CC2D92CAB1DA}" destId="{AFAFC280-CB81-1F4F-A7D9-A62402C133AD}" srcOrd="0" destOrd="0" presId="urn:microsoft.com/office/officeart/2005/8/layout/cycle1"/>
    <dgm:cxn modelId="{D975C7D9-367E-6D40-A79E-747BCEDC089C}" type="presOf" srcId="{87D5EEAE-2C23-4B4B-B0E5-1E991812B63D}" destId="{21C9A161-05F6-FE44-AAC0-E4A0BBC51369}" srcOrd="0" destOrd="0" presId="urn:microsoft.com/office/officeart/2005/8/layout/cycle1"/>
    <dgm:cxn modelId="{C20C46EF-9054-8347-94B8-8F9F662FE737}" type="presOf" srcId="{75041BF5-667B-AA41-9938-225C52E76100}" destId="{26483FD2-0B09-A647-8026-7117D174451F}" srcOrd="0" destOrd="0" presId="urn:microsoft.com/office/officeart/2005/8/layout/cycle1"/>
    <dgm:cxn modelId="{3BB56990-50AD-1B44-A84B-064E84F2E379}" type="presOf" srcId="{43C267F5-EADC-0D43-A3D9-E6005421472F}" destId="{0A4D75F4-D5F9-624A-AE89-C36348CA9913}" srcOrd="0" destOrd="0" presId="urn:microsoft.com/office/officeart/2005/8/layout/cycle1"/>
    <dgm:cxn modelId="{D150F8BB-C93B-7440-BCB5-B930E06355DA}" type="presOf" srcId="{163FE330-C8B0-7D47-93D6-3AF993166EDF}" destId="{F2BFA54D-6F68-0A4D-AD24-61E39B14BFAA}" srcOrd="0" destOrd="0" presId="urn:microsoft.com/office/officeart/2005/8/layout/cycle1"/>
    <dgm:cxn modelId="{DA8D94CB-8C1B-9C4B-8AAA-25BD73A2CA0E}" type="presOf" srcId="{018DCBFF-4BD4-5140-83C8-F4302102FEB0}" destId="{CC2FBB0A-AB2A-004A-9513-8440692FAD91}" srcOrd="0" destOrd="0" presId="urn:microsoft.com/office/officeart/2005/8/layout/cycle1"/>
    <dgm:cxn modelId="{AB810A4C-FFE0-7240-BB1A-932AEC7987DE}" srcId="{43C267F5-EADC-0D43-A3D9-E6005421472F}" destId="{BB4C5EA9-1650-5B4F-BF8E-4F3BE3AEB919}" srcOrd="3" destOrd="0" parTransId="{32F51BF7-6482-C548-9134-2C0D7A66CBBC}" sibTransId="{163FE330-C8B0-7D47-93D6-3AF993166EDF}"/>
    <dgm:cxn modelId="{7AA89E84-74B2-8C4E-B2D9-7423FFF098CC}" srcId="{43C267F5-EADC-0D43-A3D9-E6005421472F}" destId="{4076AE75-CE0C-8347-915A-5476C0B1AFA9}" srcOrd="0" destOrd="0" parTransId="{702958CD-36CE-A044-A3F5-F7C165132AD6}" sibTransId="{75041BF5-667B-AA41-9938-225C52E76100}"/>
    <dgm:cxn modelId="{79C0675A-3D80-1C4A-BE16-10134A473F9A}" type="presOf" srcId="{BB4C5EA9-1650-5B4F-BF8E-4F3BE3AEB919}" destId="{6AF26D6C-E009-4F4C-AD29-B3CBAA36348B}" srcOrd="0" destOrd="0" presId="urn:microsoft.com/office/officeart/2005/8/layout/cycle1"/>
    <dgm:cxn modelId="{4DD766D3-B7F3-F140-88EF-C13B99EFC0A3}" srcId="{43C267F5-EADC-0D43-A3D9-E6005421472F}" destId="{018DCBFF-4BD4-5140-83C8-F4302102FEB0}" srcOrd="1" destOrd="0" parTransId="{ADFE56AC-CB7E-304E-A103-A8F553015FB8}" sibTransId="{FD331225-6116-B241-B2E6-CC2D92CAB1DA}"/>
    <dgm:cxn modelId="{C9D67CDD-34DE-A04B-90B1-596559DF9C69}" type="presOf" srcId="{4076AE75-CE0C-8347-915A-5476C0B1AFA9}" destId="{92CF0AD6-8093-AE45-BB28-0F5D4BCA6CA3}" srcOrd="0" destOrd="0" presId="urn:microsoft.com/office/officeart/2005/8/layout/cycle1"/>
    <dgm:cxn modelId="{D6D2C2B2-A4FE-6D47-B883-94875666D206}" type="presParOf" srcId="{0A4D75F4-D5F9-624A-AE89-C36348CA9913}" destId="{F98A3455-8C0B-A748-AC89-64D4EA6D53FA}" srcOrd="0" destOrd="0" presId="urn:microsoft.com/office/officeart/2005/8/layout/cycle1"/>
    <dgm:cxn modelId="{F10494E0-618A-3143-B0D6-074C4716EF46}" type="presParOf" srcId="{0A4D75F4-D5F9-624A-AE89-C36348CA9913}" destId="{92CF0AD6-8093-AE45-BB28-0F5D4BCA6CA3}" srcOrd="1" destOrd="0" presId="urn:microsoft.com/office/officeart/2005/8/layout/cycle1"/>
    <dgm:cxn modelId="{C5646635-BD73-6849-91E3-859043971438}" type="presParOf" srcId="{0A4D75F4-D5F9-624A-AE89-C36348CA9913}" destId="{26483FD2-0B09-A647-8026-7117D174451F}" srcOrd="2" destOrd="0" presId="urn:microsoft.com/office/officeart/2005/8/layout/cycle1"/>
    <dgm:cxn modelId="{718D4018-6114-9C49-AD72-FDA5063F88E6}" type="presParOf" srcId="{0A4D75F4-D5F9-624A-AE89-C36348CA9913}" destId="{B5D82F5A-D059-F849-B433-E1B0B607B1FB}" srcOrd="3" destOrd="0" presId="urn:microsoft.com/office/officeart/2005/8/layout/cycle1"/>
    <dgm:cxn modelId="{3B7E1EDE-EBEA-B246-8677-C0DB45CC00CA}" type="presParOf" srcId="{0A4D75F4-D5F9-624A-AE89-C36348CA9913}" destId="{CC2FBB0A-AB2A-004A-9513-8440692FAD91}" srcOrd="4" destOrd="0" presId="urn:microsoft.com/office/officeart/2005/8/layout/cycle1"/>
    <dgm:cxn modelId="{5839870B-C3A4-CA4C-AF7B-A954294D6C99}" type="presParOf" srcId="{0A4D75F4-D5F9-624A-AE89-C36348CA9913}" destId="{AFAFC280-CB81-1F4F-A7D9-A62402C133AD}" srcOrd="5" destOrd="0" presId="urn:microsoft.com/office/officeart/2005/8/layout/cycle1"/>
    <dgm:cxn modelId="{53D8E75F-5B34-0143-B615-2DEAE863058A}" type="presParOf" srcId="{0A4D75F4-D5F9-624A-AE89-C36348CA9913}" destId="{98939E76-DDC8-044E-A34E-562A16C74F2E}" srcOrd="6" destOrd="0" presId="urn:microsoft.com/office/officeart/2005/8/layout/cycle1"/>
    <dgm:cxn modelId="{A7B50D74-00FE-5F48-AD57-13376039B96E}" type="presParOf" srcId="{0A4D75F4-D5F9-624A-AE89-C36348CA9913}" destId="{21C9A161-05F6-FE44-AAC0-E4A0BBC51369}" srcOrd="7" destOrd="0" presId="urn:microsoft.com/office/officeart/2005/8/layout/cycle1"/>
    <dgm:cxn modelId="{01012AC1-33EB-1149-80BF-0CC422E3E1CB}" type="presParOf" srcId="{0A4D75F4-D5F9-624A-AE89-C36348CA9913}" destId="{22C12F1B-FA55-A64D-80F9-7B4CCED67FD9}" srcOrd="8" destOrd="0" presId="urn:microsoft.com/office/officeart/2005/8/layout/cycle1"/>
    <dgm:cxn modelId="{281DA038-9A37-464E-A0F6-F71E05ACA0F9}" type="presParOf" srcId="{0A4D75F4-D5F9-624A-AE89-C36348CA9913}" destId="{644E455B-4098-B345-AA2A-B26097B8951F}" srcOrd="9" destOrd="0" presId="urn:microsoft.com/office/officeart/2005/8/layout/cycle1"/>
    <dgm:cxn modelId="{9D3E6CAE-886B-714F-AE88-C61C6CA77AE2}" type="presParOf" srcId="{0A4D75F4-D5F9-624A-AE89-C36348CA9913}" destId="{6AF26D6C-E009-4F4C-AD29-B3CBAA36348B}" srcOrd="10" destOrd="0" presId="urn:microsoft.com/office/officeart/2005/8/layout/cycle1"/>
    <dgm:cxn modelId="{4A11BFFD-9158-A645-A886-B58975B86D7B}" type="presParOf" srcId="{0A4D75F4-D5F9-624A-AE89-C36348CA9913}" destId="{F2BFA54D-6F68-0A4D-AD24-61E39B14BFAA}"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F0AD6-8093-AE45-BB28-0F5D4BCA6CA3}">
      <dsp:nvSpPr>
        <dsp:cNvPr id="0" name=""/>
        <dsp:cNvSpPr/>
      </dsp:nvSpPr>
      <dsp:spPr>
        <a:xfrm>
          <a:off x="1853459" y="59205"/>
          <a:ext cx="940593" cy="940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accent4"/>
              </a:solidFill>
              <a:latin typeface="Calibri" panose="020F0502020204030204" pitchFamily="34" charset="0"/>
              <a:cs typeface="Calibri" panose="020F0502020204030204" pitchFamily="34" charset="0"/>
            </a:rPr>
            <a:t>Step </a:t>
          </a:r>
          <a:br>
            <a:rPr lang="en-US" sz="1800" kern="1200" dirty="0">
              <a:solidFill>
                <a:schemeClr val="accent4"/>
              </a:solidFill>
              <a:latin typeface="Calibri" panose="020F0502020204030204" pitchFamily="34" charset="0"/>
              <a:cs typeface="Calibri" panose="020F0502020204030204" pitchFamily="34" charset="0"/>
            </a:rPr>
          </a:br>
          <a:r>
            <a:rPr lang="en-US" sz="1800" kern="1200" dirty="0">
              <a:solidFill>
                <a:schemeClr val="accent4"/>
              </a:solidFill>
              <a:latin typeface="Calibri" panose="020F0502020204030204" pitchFamily="34" charset="0"/>
              <a:cs typeface="Calibri" panose="020F0502020204030204" pitchFamily="34" charset="0"/>
            </a:rPr>
            <a:t>Two</a:t>
          </a:r>
        </a:p>
      </dsp:txBody>
      <dsp:txXfrm>
        <a:off x="1853459" y="59205"/>
        <a:ext cx="940593" cy="940593"/>
      </dsp:txXfrm>
    </dsp:sp>
    <dsp:sp modelId="{26483FD2-0B09-A647-8026-7117D174451F}">
      <dsp:nvSpPr>
        <dsp:cNvPr id="0" name=""/>
        <dsp:cNvSpPr/>
      </dsp:nvSpPr>
      <dsp:spPr>
        <a:xfrm>
          <a:off x="194273" y="-468"/>
          <a:ext cx="2659453" cy="2659453"/>
        </a:xfrm>
        <a:prstGeom prst="circularArrow">
          <a:avLst>
            <a:gd name="adj1" fmla="val 6897"/>
            <a:gd name="adj2" fmla="val 464930"/>
            <a:gd name="adj3" fmla="val 551191"/>
            <a:gd name="adj4" fmla="val 20583879"/>
            <a:gd name="adj5" fmla="val 804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FBB0A-AB2A-004A-9513-8440692FAD91}">
      <dsp:nvSpPr>
        <dsp:cNvPr id="0" name=""/>
        <dsp:cNvSpPr/>
      </dsp:nvSpPr>
      <dsp:spPr>
        <a:xfrm>
          <a:off x="1853459" y="1658718"/>
          <a:ext cx="940593" cy="940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accent4"/>
              </a:solidFill>
              <a:latin typeface="Calibri" panose="020F0502020204030204" pitchFamily="34" charset="0"/>
              <a:cs typeface="Calibri" panose="020F0502020204030204" pitchFamily="34" charset="0"/>
            </a:rPr>
            <a:t>Step Three</a:t>
          </a:r>
        </a:p>
      </dsp:txBody>
      <dsp:txXfrm>
        <a:off x="1853459" y="1658718"/>
        <a:ext cx="940593" cy="940593"/>
      </dsp:txXfrm>
    </dsp:sp>
    <dsp:sp modelId="{AFAFC280-CB81-1F4F-A7D9-A62402C133AD}">
      <dsp:nvSpPr>
        <dsp:cNvPr id="0" name=""/>
        <dsp:cNvSpPr/>
      </dsp:nvSpPr>
      <dsp:spPr>
        <a:xfrm>
          <a:off x="194273" y="-468"/>
          <a:ext cx="2659453" cy="2659453"/>
        </a:xfrm>
        <a:prstGeom prst="circularArrow">
          <a:avLst>
            <a:gd name="adj1" fmla="val 6897"/>
            <a:gd name="adj2" fmla="val 464930"/>
            <a:gd name="adj3" fmla="val 5951191"/>
            <a:gd name="adj4" fmla="val 4383879"/>
            <a:gd name="adj5" fmla="val 804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C9A161-05F6-FE44-AAC0-E4A0BBC51369}">
      <dsp:nvSpPr>
        <dsp:cNvPr id="0" name=""/>
        <dsp:cNvSpPr/>
      </dsp:nvSpPr>
      <dsp:spPr>
        <a:xfrm>
          <a:off x="253946" y="1658718"/>
          <a:ext cx="940593" cy="940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accent4"/>
              </a:solidFill>
              <a:latin typeface="Calibri" panose="020F0502020204030204" pitchFamily="34" charset="0"/>
              <a:cs typeface="Calibri" panose="020F0502020204030204" pitchFamily="34" charset="0"/>
            </a:rPr>
            <a:t>Step </a:t>
          </a:r>
          <a:br>
            <a:rPr lang="en-US" sz="1800" kern="1200" dirty="0">
              <a:solidFill>
                <a:schemeClr val="accent4"/>
              </a:solidFill>
              <a:latin typeface="Calibri" panose="020F0502020204030204" pitchFamily="34" charset="0"/>
              <a:cs typeface="Calibri" panose="020F0502020204030204" pitchFamily="34" charset="0"/>
            </a:rPr>
          </a:br>
          <a:r>
            <a:rPr lang="en-US" sz="1800" kern="1200" dirty="0">
              <a:solidFill>
                <a:schemeClr val="accent4"/>
              </a:solidFill>
              <a:latin typeface="Calibri" panose="020F0502020204030204" pitchFamily="34" charset="0"/>
              <a:cs typeface="Calibri" panose="020F0502020204030204" pitchFamily="34" charset="0"/>
            </a:rPr>
            <a:t>Four</a:t>
          </a:r>
        </a:p>
      </dsp:txBody>
      <dsp:txXfrm>
        <a:off x="253946" y="1658718"/>
        <a:ext cx="940593" cy="940593"/>
      </dsp:txXfrm>
    </dsp:sp>
    <dsp:sp modelId="{22C12F1B-FA55-A64D-80F9-7B4CCED67FD9}">
      <dsp:nvSpPr>
        <dsp:cNvPr id="0" name=""/>
        <dsp:cNvSpPr/>
      </dsp:nvSpPr>
      <dsp:spPr>
        <a:xfrm>
          <a:off x="194273" y="-468"/>
          <a:ext cx="2659453" cy="2659453"/>
        </a:xfrm>
        <a:prstGeom prst="circularArrow">
          <a:avLst>
            <a:gd name="adj1" fmla="val 6897"/>
            <a:gd name="adj2" fmla="val 464930"/>
            <a:gd name="adj3" fmla="val 11351191"/>
            <a:gd name="adj4" fmla="val 9783879"/>
            <a:gd name="adj5" fmla="val 804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26D6C-E009-4F4C-AD29-B3CBAA36348B}">
      <dsp:nvSpPr>
        <dsp:cNvPr id="0" name=""/>
        <dsp:cNvSpPr/>
      </dsp:nvSpPr>
      <dsp:spPr>
        <a:xfrm>
          <a:off x="253946" y="59205"/>
          <a:ext cx="940593" cy="940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accent4"/>
              </a:solidFill>
              <a:latin typeface="Calibri" panose="020F0502020204030204" pitchFamily="34" charset="0"/>
              <a:cs typeface="Calibri" panose="020F0502020204030204" pitchFamily="34" charset="0"/>
            </a:rPr>
            <a:t>Step </a:t>
          </a:r>
          <a:br>
            <a:rPr lang="en-US" sz="1800" kern="1200" dirty="0">
              <a:solidFill>
                <a:schemeClr val="accent4"/>
              </a:solidFill>
              <a:latin typeface="Calibri" panose="020F0502020204030204" pitchFamily="34" charset="0"/>
              <a:cs typeface="Calibri" panose="020F0502020204030204" pitchFamily="34" charset="0"/>
            </a:rPr>
          </a:br>
          <a:r>
            <a:rPr lang="en-US" sz="1800" kern="1200" dirty="0">
              <a:solidFill>
                <a:schemeClr val="accent4"/>
              </a:solidFill>
              <a:latin typeface="Calibri" panose="020F0502020204030204" pitchFamily="34" charset="0"/>
              <a:cs typeface="Calibri" panose="020F0502020204030204" pitchFamily="34" charset="0"/>
            </a:rPr>
            <a:t>One</a:t>
          </a:r>
        </a:p>
      </dsp:txBody>
      <dsp:txXfrm>
        <a:off x="253946" y="59205"/>
        <a:ext cx="940593" cy="940593"/>
      </dsp:txXfrm>
    </dsp:sp>
    <dsp:sp modelId="{F2BFA54D-6F68-0A4D-AD24-61E39B14BFAA}">
      <dsp:nvSpPr>
        <dsp:cNvPr id="0" name=""/>
        <dsp:cNvSpPr/>
      </dsp:nvSpPr>
      <dsp:spPr>
        <a:xfrm>
          <a:off x="194273" y="-468"/>
          <a:ext cx="2659453" cy="2659453"/>
        </a:xfrm>
        <a:prstGeom prst="circularArrow">
          <a:avLst>
            <a:gd name="adj1" fmla="val 6897"/>
            <a:gd name="adj2" fmla="val 464930"/>
            <a:gd name="adj3" fmla="val 16751191"/>
            <a:gd name="adj4" fmla="val 15183879"/>
            <a:gd name="adj5" fmla="val 804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Shape 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endParaRPr lang="en-US" sz="900" b="0" i="0" u="none" strike="noStrike" cap="none" dirty="0">
              <a:solidFill>
                <a:schemeClr val="dk1"/>
              </a:solidFill>
              <a:effectLst/>
              <a:latin typeface="Calibri"/>
              <a:ea typeface="Calibri"/>
              <a:cs typeface="Calibri"/>
              <a:sym typeface="Calibri"/>
            </a:endParaRPr>
          </a:p>
          <a:p>
            <a:pPr marL="0" marR="0" lvl="0" indent="0" algn="l" rtl="0">
              <a:spcBef>
                <a:spcPts val="0"/>
              </a:spcBef>
              <a:spcAft>
                <a:spcPts val="0"/>
              </a:spcAft>
              <a:buNone/>
            </a:pPr>
            <a:endParaRPr dirty="0"/>
          </a:p>
        </p:txBody>
      </p:sp>
      <p:sp>
        <p:nvSpPr>
          <p:cNvPr id="62" name="Shape 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55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cap="none" dirty="0">
                <a:solidFill>
                  <a:schemeClr val="dk1"/>
                </a:solidFill>
                <a:effectLst/>
                <a:latin typeface="Calibri"/>
                <a:ea typeface="Calibri"/>
                <a:cs typeface="Calibri"/>
                <a:sym typeface="Calibri"/>
              </a:rPr>
              <a:t>photo ID:546003196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53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Purchased for SSD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509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12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0584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8210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770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013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273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26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cap="none" dirty="0">
                <a:solidFill>
                  <a:schemeClr val="dk1"/>
                </a:solidFill>
                <a:effectLst/>
                <a:latin typeface="Calibri"/>
                <a:ea typeface="Calibri"/>
                <a:cs typeface="Calibri"/>
                <a:sym typeface="Calibri"/>
              </a:rPr>
              <a:t>Stock photo ID:1125881964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894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lang="en-US" dirty="0"/>
          </a:p>
        </p:txBody>
      </p:sp>
      <p:sp>
        <p:nvSpPr>
          <p:cNvPr id="68" name="Shape 6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3246396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75" name="Shape 7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cap="none" dirty="0">
                <a:solidFill>
                  <a:schemeClr val="dk1"/>
                </a:solidFill>
                <a:effectLst/>
                <a:latin typeface="Calibri"/>
                <a:ea typeface="Calibri"/>
                <a:cs typeface="Calibri"/>
                <a:sym typeface="Calibri"/>
              </a:rPr>
              <a:t>Stock photo ID:642376246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298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82" name="Shape 8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144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128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74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Shape 11"/>
          <p:cNvPicPr preferRelativeResize="0"/>
          <p:nvPr/>
        </p:nvPicPr>
        <p:blipFill>
          <a:blip r:embed="rId2"/>
          <a:stretch>
            <a:fillRect/>
          </a:stretch>
        </p:blipFill>
        <p:spPr>
          <a:xfrm>
            <a:off x="0" y="0"/>
            <a:ext cx="9143952" cy="5143473"/>
          </a:xfrm>
          <a:prstGeom prst="rect">
            <a:avLst/>
          </a:prstGeom>
          <a:noFill/>
          <a:ln>
            <a:noFill/>
          </a:ln>
        </p:spPr>
      </p:pic>
      <p:sp>
        <p:nvSpPr>
          <p:cNvPr id="12" name="Shape 12"/>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 Picture v8">
  <p:cSld name="Content and Picture_1_1_1_1_1_1_1">
    <p:spTree>
      <p:nvGrpSpPr>
        <p:cNvPr id="1" name="Shape 46"/>
        <p:cNvGrpSpPr/>
        <p:nvPr/>
      </p:nvGrpSpPr>
      <p:grpSpPr>
        <a:xfrm>
          <a:off x="0" y="0"/>
          <a:ext cx="0" cy="0"/>
          <a:chOff x="0" y="0"/>
          <a:chExt cx="0" cy="0"/>
        </a:xfrm>
      </p:grpSpPr>
      <p:pic>
        <p:nvPicPr>
          <p:cNvPr id="47" name="Shape 47"/>
          <p:cNvPicPr preferRelativeResize="0"/>
          <p:nvPr/>
        </p:nvPicPr>
        <p:blipFill>
          <a:blip r:embed="rId2"/>
          <a:stretch>
            <a:fillRect/>
          </a:stretch>
        </p:blipFill>
        <p:spPr>
          <a:xfrm>
            <a:off x="0" y="0"/>
            <a:ext cx="9144000" cy="5143500"/>
          </a:xfrm>
          <a:prstGeom prst="rect">
            <a:avLst/>
          </a:prstGeom>
          <a:noFill/>
          <a:ln>
            <a:noFill/>
          </a:ln>
        </p:spPr>
      </p:pic>
      <p:sp>
        <p:nvSpPr>
          <p:cNvPr id="48" name="Shape 4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49" name="Shape 4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and Call out box" userDrawn="1">
  <p:cSld name="Content and Call out box">
    <p:spTree>
      <p:nvGrpSpPr>
        <p:cNvPr id="1" name="Shape 50"/>
        <p:cNvGrpSpPr/>
        <p:nvPr/>
      </p:nvGrpSpPr>
      <p:grpSpPr>
        <a:xfrm>
          <a:off x="0" y="0"/>
          <a:ext cx="0" cy="0"/>
          <a:chOff x="0" y="0"/>
          <a:chExt cx="0" cy="0"/>
        </a:xfrm>
      </p:grpSpPr>
      <p:pic>
        <p:nvPicPr>
          <p:cNvPr id="51" name="Shape 51"/>
          <p:cNvPicPr preferRelativeResize="0"/>
          <p:nvPr/>
        </p:nvPicPr>
        <p:blipFill>
          <a:blip r:embed="rId2"/>
          <a:stretch>
            <a:fillRect/>
          </a:stretch>
        </p:blipFill>
        <p:spPr>
          <a:xfrm>
            <a:off x="0" y="0"/>
            <a:ext cx="9144000" cy="5143500"/>
          </a:xfrm>
          <a:prstGeom prst="rect">
            <a:avLst/>
          </a:prstGeom>
          <a:noFill/>
          <a:ln>
            <a:noFill/>
          </a:ln>
        </p:spPr>
      </p:pic>
      <p:sp>
        <p:nvSpPr>
          <p:cNvPr id="52" name="Shape 52"/>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accent4"/>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6" name="Shape 48">
            <a:extLst>
              <a:ext uri="{FF2B5EF4-FFF2-40B4-BE49-F238E27FC236}">
                <a16:creationId xmlns:a16="http://schemas.microsoft.com/office/drawing/2014/main" id="{A9BF0A55-B94C-414C-9676-0D8AEAFA7EA6}"/>
              </a:ext>
            </a:extLst>
          </p:cNvPr>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55"/>
        <p:cNvGrpSpPr/>
        <p:nvPr/>
      </p:nvGrpSpPr>
      <p:grpSpPr>
        <a:xfrm>
          <a:off x="0" y="0"/>
          <a:ext cx="0" cy="0"/>
          <a:chOff x="0" y="0"/>
          <a:chExt cx="0" cy="0"/>
        </a:xfrm>
      </p:grpSpPr>
      <p:pic>
        <p:nvPicPr>
          <p:cNvPr id="56" name="Shape 56"/>
          <p:cNvPicPr preferRelativeResize="0"/>
          <p:nvPr/>
        </p:nvPicPr>
        <p:blipFill>
          <a:blip r:embed="rId2"/>
          <a:stretch>
            <a:fillRect/>
          </a:stretch>
        </p:blipFill>
        <p:spPr>
          <a:xfrm>
            <a:off x="0" y="0"/>
            <a:ext cx="9144000" cy="5143500"/>
          </a:xfrm>
          <a:prstGeom prst="rect">
            <a:avLst/>
          </a:prstGeom>
          <a:noFill/>
          <a:ln>
            <a:noFill/>
          </a:ln>
        </p:spPr>
      </p:pic>
      <p:sp>
        <p:nvSpPr>
          <p:cNvPr id="57" name="Shape 5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8" name="Shape 5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Shape 14"/>
          <p:cNvPicPr preferRelativeResize="0"/>
          <p:nvPr/>
        </p:nvPicPr>
        <p:blipFill>
          <a:blip r:embed="rId2"/>
          <a:stretch>
            <a:fillRect/>
          </a:stretch>
        </p:blipFill>
        <p:spPr>
          <a:xfrm>
            <a:off x="0" y="0"/>
            <a:ext cx="9144000" cy="5143500"/>
          </a:xfrm>
          <a:prstGeom prst="rect">
            <a:avLst/>
          </a:prstGeom>
          <a:noFill/>
          <a:ln>
            <a:noFill/>
          </a:ln>
        </p:spPr>
      </p:pic>
      <p:sp>
        <p:nvSpPr>
          <p:cNvPr id="15" name="Shape 1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
        <p:nvSpPr>
          <p:cNvPr id="16" name="Shape 16"/>
          <p:cNvSpPr txBox="1">
            <a:spLocks noGrp="1"/>
          </p:cNvSpPr>
          <p:nvPr>
            <p:ph type="body" idx="1"/>
          </p:nvPr>
        </p:nvSpPr>
        <p:spPr>
          <a:xfrm>
            <a:off x="152400" y="1132952"/>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accent4"/>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17" name="Shape 1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 Picture v1">
  <p:cSld name="Content and Picture">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Picture v2">
  <p:cSld name="Content and Picture_1">
    <p:spTree>
      <p:nvGrpSpPr>
        <p:cNvPr id="1" name="Shape 22"/>
        <p:cNvGrpSpPr/>
        <p:nvPr/>
      </p:nvGrpSpPr>
      <p:grpSpPr>
        <a:xfrm>
          <a:off x="0" y="0"/>
          <a:ext cx="0" cy="0"/>
          <a:chOff x="0" y="0"/>
          <a:chExt cx="0" cy="0"/>
        </a:xfrm>
      </p:grpSpPr>
      <p:pic>
        <p:nvPicPr>
          <p:cNvPr id="23" name="Shape 23"/>
          <p:cNvPicPr preferRelativeResize="0"/>
          <p:nvPr/>
        </p:nvPicPr>
        <p:blipFill>
          <a:blip r:embed="rId2"/>
          <a:stretch>
            <a:fillRect/>
          </a:stretch>
        </p:blipFill>
        <p:spPr>
          <a:xfrm>
            <a:off x="0" y="0"/>
            <a:ext cx="9144000" cy="5143500"/>
          </a:xfrm>
          <a:prstGeom prst="rect">
            <a:avLst/>
          </a:prstGeom>
          <a:noFill/>
          <a:ln>
            <a:noFill/>
          </a:ln>
        </p:spPr>
      </p:pic>
      <p:sp>
        <p:nvSpPr>
          <p:cNvPr id="24" name="Shape 2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5" name="Shape 2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26"/>
        <p:cNvGrpSpPr/>
        <p:nvPr/>
      </p:nvGrpSpPr>
      <p:grpSpPr>
        <a:xfrm>
          <a:off x="0" y="0"/>
          <a:ext cx="0" cy="0"/>
          <a:chOff x="0" y="0"/>
          <a:chExt cx="0" cy="0"/>
        </a:xfrm>
      </p:grpSpPr>
      <p:pic>
        <p:nvPicPr>
          <p:cNvPr id="27" name="Shape 27"/>
          <p:cNvPicPr preferRelativeResize="0"/>
          <p:nvPr/>
        </p:nvPicPr>
        <p:blipFill>
          <a:blip r:embed="rId2"/>
          <a:stretch>
            <a:fillRect/>
          </a:stretch>
        </p:blipFill>
        <p:spPr>
          <a:xfrm>
            <a:off x="0" y="0"/>
            <a:ext cx="9144000" cy="5143500"/>
          </a:xfrm>
          <a:prstGeom prst="rect">
            <a:avLst/>
          </a:prstGeom>
          <a:noFill/>
          <a:ln>
            <a:noFill/>
          </a:ln>
        </p:spPr>
      </p:pic>
      <p:sp>
        <p:nvSpPr>
          <p:cNvPr id="28" name="Shape 2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9" name="Shape 2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 Picture v4">
  <p:cSld name="Content and Picture_1_1_1">
    <p:spTree>
      <p:nvGrpSpPr>
        <p:cNvPr id="1" name="Shape 30"/>
        <p:cNvGrpSpPr/>
        <p:nvPr/>
      </p:nvGrpSpPr>
      <p:grpSpPr>
        <a:xfrm>
          <a:off x="0" y="0"/>
          <a:ext cx="0" cy="0"/>
          <a:chOff x="0" y="0"/>
          <a:chExt cx="0" cy="0"/>
        </a:xfrm>
      </p:grpSpPr>
      <p:pic>
        <p:nvPicPr>
          <p:cNvPr id="31" name="Shape 31"/>
          <p:cNvPicPr preferRelativeResize="0"/>
          <p:nvPr/>
        </p:nvPicPr>
        <p:blipFill>
          <a:blip r:embed="rId2"/>
          <a:stretch>
            <a:fillRect/>
          </a:stretch>
        </p:blipFill>
        <p:spPr>
          <a:xfrm>
            <a:off x="0" y="0"/>
            <a:ext cx="9144000" cy="5143500"/>
          </a:xfrm>
          <a:prstGeom prst="rect">
            <a:avLst/>
          </a:prstGeom>
          <a:noFill/>
          <a:ln>
            <a:noFill/>
          </a:ln>
        </p:spPr>
      </p:pic>
      <p:sp>
        <p:nvSpPr>
          <p:cNvPr id="32" name="Shape 3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3" name="Shape 3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 Picture v5">
  <p:cSld name="Content and Picture_1_1_1_1">
    <p:spTree>
      <p:nvGrpSpPr>
        <p:cNvPr id="1" name="Shape 34"/>
        <p:cNvGrpSpPr/>
        <p:nvPr/>
      </p:nvGrpSpPr>
      <p:grpSpPr>
        <a:xfrm>
          <a:off x="0" y="0"/>
          <a:ext cx="0" cy="0"/>
          <a:chOff x="0" y="0"/>
          <a:chExt cx="0" cy="0"/>
        </a:xfrm>
      </p:grpSpPr>
      <p:pic>
        <p:nvPicPr>
          <p:cNvPr id="35" name="Shape 35"/>
          <p:cNvPicPr preferRelativeResize="0"/>
          <p:nvPr/>
        </p:nvPicPr>
        <p:blipFill>
          <a:blip r:embed="rId2"/>
          <a:stretch>
            <a:fillRect/>
          </a:stretch>
        </p:blipFill>
        <p:spPr>
          <a:xfrm>
            <a:off x="0" y="0"/>
            <a:ext cx="9144000" cy="5143500"/>
          </a:xfrm>
          <a:prstGeom prst="rect">
            <a:avLst/>
          </a:prstGeom>
          <a:noFill/>
          <a:ln>
            <a:noFill/>
          </a:ln>
        </p:spPr>
      </p:pic>
      <p:sp>
        <p:nvSpPr>
          <p:cNvPr id="36" name="Shape 3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7" name="Shape 3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 Picture v6">
  <p:cSld name="Content and Picture_1_1_1_1_1">
    <p:spTree>
      <p:nvGrpSpPr>
        <p:cNvPr id="1" name="Shape 38"/>
        <p:cNvGrpSpPr/>
        <p:nvPr/>
      </p:nvGrpSpPr>
      <p:grpSpPr>
        <a:xfrm>
          <a:off x="0" y="0"/>
          <a:ext cx="0" cy="0"/>
          <a:chOff x="0" y="0"/>
          <a:chExt cx="0" cy="0"/>
        </a:xfrm>
      </p:grpSpPr>
      <p:pic>
        <p:nvPicPr>
          <p:cNvPr id="39" name="Shape 39"/>
          <p:cNvPicPr preferRelativeResize="0"/>
          <p:nvPr/>
        </p:nvPicPr>
        <p:blipFill>
          <a:blip r:embed="rId2"/>
          <a:stretch>
            <a:fillRect/>
          </a:stretch>
        </p:blipFill>
        <p:spPr>
          <a:xfrm>
            <a:off x="0" y="0"/>
            <a:ext cx="9144000" cy="5143500"/>
          </a:xfrm>
          <a:prstGeom prst="rect">
            <a:avLst/>
          </a:prstGeom>
          <a:noFill/>
          <a:ln>
            <a:noFill/>
          </a:ln>
        </p:spPr>
      </p:pic>
      <p:sp>
        <p:nvSpPr>
          <p:cNvPr id="40" name="Shape 4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1" name="Shape 4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 Picture v7">
  <p:cSld name="Content and Picture_1_1_1_1_1_1">
    <p:spTree>
      <p:nvGrpSpPr>
        <p:cNvPr id="1" name="Shape 42"/>
        <p:cNvGrpSpPr/>
        <p:nvPr/>
      </p:nvGrpSpPr>
      <p:grpSpPr>
        <a:xfrm>
          <a:off x="0" y="0"/>
          <a:ext cx="0" cy="0"/>
          <a:chOff x="0" y="0"/>
          <a:chExt cx="0" cy="0"/>
        </a:xfrm>
      </p:grpSpPr>
      <p:pic>
        <p:nvPicPr>
          <p:cNvPr id="43" name="Shape 43"/>
          <p:cNvPicPr preferRelativeResize="0"/>
          <p:nvPr/>
        </p:nvPicPr>
        <p:blipFill>
          <a:blip r:embed="rId2"/>
          <a:stretch>
            <a:fillRect/>
          </a:stretch>
        </p:blipFill>
        <p:spPr>
          <a:xfrm>
            <a:off x="0" y="0"/>
            <a:ext cx="9144000" cy="5143500"/>
          </a:xfrm>
          <a:prstGeom prst="rect">
            <a:avLst/>
          </a:prstGeom>
          <a:noFill/>
          <a:ln>
            <a:noFill/>
          </a:ln>
        </p:spPr>
      </p:pic>
      <p:sp>
        <p:nvSpPr>
          <p:cNvPr id="44" name="Shape 4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5" name="Shape 4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410400" y="1934331"/>
            <a:ext cx="5733600" cy="2032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Using Assessment to Support Development and Learning</a:t>
            </a:r>
            <a:endParaRPr b="1" dirty="0"/>
          </a:p>
        </p:txBody>
      </p:sp>
      <p:pic>
        <p:nvPicPr>
          <p:cNvPr id="4" name="Picture 3" descr="A close up of a logo&#10;&#10;Description automatically generated">
            <a:extLst>
              <a:ext uri="{FF2B5EF4-FFF2-40B4-BE49-F238E27FC236}">
                <a16:creationId xmlns:a16="http://schemas.microsoft.com/office/drawing/2014/main" id="{0FBB2AC9-A8F3-4EC2-974C-6ADDEC15B1D7}"/>
              </a:ext>
            </a:extLst>
          </p:cNvPr>
          <p:cNvPicPr>
            <a:picLocks noChangeAspect="1"/>
          </p:cNvPicPr>
          <p:nvPr/>
        </p:nvPicPr>
        <p:blipFill>
          <a:blip r:embed="rId3"/>
          <a:stretch>
            <a:fillRect/>
          </a:stretch>
        </p:blipFill>
        <p:spPr>
          <a:xfrm>
            <a:off x="4685708" y="4352133"/>
            <a:ext cx="2587290" cy="6640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5C06-546D-CE43-9C33-85E9D384E8AD}"/>
              </a:ext>
            </a:extLst>
          </p:cNvPr>
          <p:cNvSpPr>
            <a:spLocks noGrp="1"/>
          </p:cNvSpPr>
          <p:nvPr>
            <p:ph type="title"/>
          </p:nvPr>
        </p:nvSpPr>
        <p:spPr/>
        <p:txBody>
          <a:bodyPr/>
          <a:lstStyle/>
          <a:p>
            <a:pPr algn="ctr"/>
            <a:r>
              <a:rPr lang="en-US" sz="3600" dirty="0"/>
              <a:t>SCENARIO 3: Max (Preschool 3 Classroom)</a:t>
            </a:r>
          </a:p>
        </p:txBody>
      </p:sp>
      <p:sp>
        <p:nvSpPr>
          <p:cNvPr id="3" name="Text Placeholder 2">
            <a:extLst>
              <a:ext uri="{FF2B5EF4-FFF2-40B4-BE49-F238E27FC236}">
                <a16:creationId xmlns:a16="http://schemas.microsoft.com/office/drawing/2014/main" id="{BEE4B5EA-0AC2-C940-8102-AF0C17DEB49E}"/>
              </a:ext>
            </a:extLst>
          </p:cNvPr>
          <p:cNvSpPr>
            <a:spLocks noGrp="1"/>
          </p:cNvSpPr>
          <p:nvPr>
            <p:ph type="body" idx="1"/>
          </p:nvPr>
        </p:nvSpPr>
        <p:spPr>
          <a:xfrm>
            <a:off x="152400" y="1143000"/>
            <a:ext cx="8839200" cy="3014330"/>
          </a:xfrm>
        </p:spPr>
        <p:txBody>
          <a:bodyPr/>
          <a:lstStyle/>
          <a:p>
            <a:pPr marL="0" indent="0">
              <a:lnSpc>
                <a:spcPct val="100000"/>
              </a:lnSpc>
              <a:spcBef>
                <a:spcPts val="600"/>
              </a:spcBef>
              <a:buNone/>
            </a:pPr>
            <a:r>
              <a:rPr lang="en-US" sz="2000" dirty="0">
                <a:solidFill>
                  <a:srgbClr val="434343"/>
                </a:solidFill>
              </a:rPr>
              <a:t>Max is unloading a box of new props in the Dramatic Play area. Teacher Jenny points to a plastic tomato and asks Max if he knows its name. Max answers, “Tomato.”</a:t>
            </a:r>
            <a:br>
              <a:rPr lang="en-US" sz="2000" dirty="0">
                <a:solidFill>
                  <a:srgbClr val="434343"/>
                </a:solidFill>
              </a:rPr>
            </a:br>
            <a:r>
              <a:rPr lang="en-US" sz="2000" dirty="0">
                <a:solidFill>
                  <a:srgbClr val="434343"/>
                </a:solidFill>
              </a:rPr>
              <a:t/>
            </a:r>
            <a:br>
              <a:rPr lang="en-US" sz="2000" dirty="0">
                <a:solidFill>
                  <a:srgbClr val="434343"/>
                </a:solidFill>
              </a:rPr>
            </a:br>
            <a:r>
              <a:rPr lang="en-US" sz="2000" dirty="0">
                <a:solidFill>
                  <a:srgbClr val="434343"/>
                </a:solidFill>
              </a:rPr>
              <a:t>Jenny asks him to name more objects as he unpacks the box. He correctly names the </a:t>
            </a:r>
            <a:r>
              <a:rPr lang="en-US" sz="2000" i="1" dirty="0">
                <a:solidFill>
                  <a:srgbClr val="434343"/>
                </a:solidFill>
              </a:rPr>
              <a:t>plate</a:t>
            </a:r>
            <a:r>
              <a:rPr lang="en-US" sz="2000" dirty="0">
                <a:solidFill>
                  <a:srgbClr val="434343"/>
                </a:solidFill>
              </a:rPr>
              <a:t>, </a:t>
            </a:r>
            <a:r>
              <a:rPr lang="en-US" sz="2000" i="1" dirty="0">
                <a:solidFill>
                  <a:srgbClr val="434343"/>
                </a:solidFill>
              </a:rPr>
              <a:t>taco</a:t>
            </a:r>
            <a:r>
              <a:rPr lang="en-US" sz="2000" dirty="0">
                <a:solidFill>
                  <a:srgbClr val="434343"/>
                </a:solidFill>
              </a:rPr>
              <a:t>, </a:t>
            </a:r>
            <a:r>
              <a:rPr lang="en-US" sz="2000" i="1" dirty="0">
                <a:solidFill>
                  <a:srgbClr val="434343"/>
                </a:solidFill>
              </a:rPr>
              <a:t>cup</a:t>
            </a:r>
            <a:r>
              <a:rPr lang="en-US" sz="2000" dirty="0">
                <a:solidFill>
                  <a:srgbClr val="434343"/>
                </a:solidFill>
              </a:rPr>
              <a:t>, </a:t>
            </a:r>
            <a:r>
              <a:rPr lang="en-US" sz="2000" i="1" dirty="0">
                <a:solidFill>
                  <a:srgbClr val="434343"/>
                </a:solidFill>
              </a:rPr>
              <a:t>spoon</a:t>
            </a:r>
            <a:r>
              <a:rPr lang="en-US" sz="2000" dirty="0">
                <a:solidFill>
                  <a:srgbClr val="434343"/>
                </a:solidFill>
              </a:rPr>
              <a:t>, and </a:t>
            </a:r>
            <a:r>
              <a:rPr lang="en-US" sz="2000" i="1" dirty="0">
                <a:solidFill>
                  <a:srgbClr val="434343"/>
                </a:solidFill>
              </a:rPr>
              <a:t>phone</a:t>
            </a:r>
            <a:r>
              <a:rPr lang="en-US" sz="2000" dirty="0">
                <a:solidFill>
                  <a:srgbClr val="434343"/>
                </a:solidFill>
              </a:rPr>
              <a:t>. She then offers him a set of measuring spoons and asks what they are. He looks at them and says, “A whole bunch of little spoons!” Jenny asks what the spoons are used for, and Max says, “To mix!” as he pretends to mix in a bowl.  </a:t>
            </a:r>
            <a:br>
              <a:rPr lang="en-US" sz="2000" dirty="0">
                <a:solidFill>
                  <a:srgbClr val="434343"/>
                </a:solidFill>
              </a:rPr>
            </a:br>
            <a:r>
              <a:rPr lang="en-US" sz="2000" dirty="0">
                <a:solidFill>
                  <a:srgbClr val="434343"/>
                </a:solidFill>
              </a:rPr>
              <a:t/>
            </a:r>
            <a:br>
              <a:rPr lang="en-US" sz="2000" dirty="0">
                <a:solidFill>
                  <a:srgbClr val="434343"/>
                </a:solidFill>
              </a:rPr>
            </a:br>
            <a:endParaRPr lang="en-US" sz="2200" b="1" dirty="0">
              <a:solidFill>
                <a:srgbClr val="434343"/>
              </a:solidFill>
            </a:endParaRPr>
          </a:p>
        </p:txBody>
      </p:sp>
      <p:sp>
        <p:nvSpPr>
          <p:cNvPr id="4" name="TextBox 3">
            <a:extLst>
              <a:ext uri="{FF2B5EF4-FFF2-40B4-BE49-F238E27FC236}">
                <a16:creationId xmlns:a16="http://schemas.microsoft.com/office/drawing/2014/main" id="{602F25EC-D10E-4995-A4E0-5754A891C95A}"/>
              </a:ext>
            </a:extLst>
          </p:cNvPr>
          <p:cNvSpPr txBox="1"/>
          <p:nvPr/>
        </p:nvSpPr>
        <p:spPr>
          <a:xfrm>
            <a:off x="152400" y="4188934"/>
            <a:ext cx="8839200" cy="430887"/>
          </a:xfrm>
          <a:prstGeom prst="rect">
            <a:avLst/>
          </a:prstGeom>
          <a:noFill/>
        </p:spPr>
        <p:txBody>
          <a:bodyPr wrap="square" rtlCol="0">
            <a:spAutoFit/>
          </a:bodyPr>
          <a:lstStyle/>
          <a:p>
            <a:pPr algn="ctr"/>
            <a:r>
              <a:rPr lang="en-US" sz="2200" b="1" dirty="0">
                <a:solidFill>
                  <a:srgbClr val="434343"/>
                </a:solidFill>
                <a:latin typeface="Calibri" panose="020F0502020204030204" pitchFamily="34" charset="0"/>
                <a:cs typeface="Calibri" panose="020F0502020204030204" pitchFamily="34" charset="0"/>
              </a:rPr>
              <a:t>Objective 9a, “Uses an expanding expressive vocabulary”</a:t>
            </a:r>
            <a:endParaRPr lang="en-US" sz="2200" dirty="0">
              <a:solidFill>
                <a:srgbClr val="43434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87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F8AB-15AA-0E45-90C8-CB893B698E8F}"/>
              </a:ext>
            </a:extLst>
          </p:cNvPr>
          <p:cNvSpPr>
            <a:spLocks noGrp="1"/>
          </p:cNvSpPr>
          <p:nvPr>
            <p:ph type="title"/>
          </p:nvPr>
        </p:nvSpPr>
        <p:spPr/>
        <p:txBody>
          <a:bodyPr/>
          <a:lstStyle/>
          <a:p>
            <a:r>
              <a:rPr lang="en-US" sz="3600" b="1" dirty="0"/>
              <a:t>What is important to keep in mind when writing observation notes?</a:t>
            </a:r>
          </a:p>
        </p:txBody>
      </p:sp>
    </p:spTree>
    <p:extLst>
      <p:ext uri="{BB962C8B-B14F-4D97-AF65-F5344CB8AC3E}">
        <p14:creationId xmlns:p14="http://schemas.microsoft.com/office/powerpoint/2010/main" val="1027786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66F5-1854-4E45-92FF-79EEDD75330F}"/>
              </a:ext>
            </a:extLst>
          </p:cNvPr>
          <p:cNvSpPr>
            <a:spLocks noGrp="1"/>
          </p:cNvSpPr>
          <p:nvPr>
            <p:ph type="title"/>
          </p:nvPr>
        </p:nvSpPr>
        <p:spPr>
          <a:xfrm>
            <a:off x="152400" y="0"/>
            <a:ext cx="8991604" cy="1047600"/>
          </a:xfrm>
        </p:spPr>
        <p:txBody>
          <a:bodyPr/>
          <a:lstStyle/>
          <a:p>
            <a:pPr algn="ctr"/>
            <a:r>
              <a:rPr lang="en-US" sz="3200" dirty="0"/>
              <a:t>WHAT IS IMPORTANT TO KEEP IN MIND WHEN WRITING OBSERVATION NOTES?</a:t>
            </a:r>
          </a:p>
        </p:txBody>
      </p:sp>
      <p:sp>
        <p:nvSpPr>
          <p:cNvPr id="3" name="Text Placeholder 2">
            <a:extLst>
              <a:ext uri="{FF2B5EF4-FFF2-40B4-BE49-F238E27FC236}">
                <a16:creationId xmlns:a16="http://schemas.microsoft.com/office/drawing/2014/main" id="{6B151066-8040-7C4A-A928-B263FFB9018C}"/>
              </a:ext>
            </a:extLst>
          </p:cNvPr>
          <p:cNvSpPr>
            <a:spLocks noGrp="1"/>
          </p:cNvSpPr>
          <p:nvPr>
            <p:ph type="body" idx="1"/>
          </p:nvPr>
        </p:nvSpPr>
        <p:spPr>
          <a:xfrm>
            <a:off x="152400" y="1132952"/>
            <a:ext cx="4419600" cy="3543300"/>
          </a:xfrm>
        </p:spPr>
        <p:txBody>
          <a:bodyPr/>
          <a:lstStyle/>
          <a:p>
            <a:pPr marL="228600" indent="-228600">
              <a:lnSpc>
                <a:spcPct val="100000"/>
              </a:lnSpc>
              <a:spcBef>
                <a:spcPts val="600"/>
              </a:spcBef>
              <a:buClr>
                <a:srgbClr val="434343"/>
              </a:buClr>
              <a:buSzPct val="100000"/>
            </a:pPr>
            <a:r>
              <a:rPr lang="en-US" sz="2000" dirty="0">
                <a:solidFill>
                  <a:srgbClr val="434343"/>
                </a:solidFill>
              </a:rPr>
              <a:t>Ensuring your observation notes reflect what children do and say</a:t>
            </a:r>
          </a:p>
          <a:p>
            <a:pPr marL="228600" lvl="0" indent="-228600">
              <a:lnSpc>
                <a:spcPct val="100000"/>
              </a:lnSpc>
              <a:spcBef>
                <a:spcPts val="600"/>
              </a:spcBef>
              <a:buClr>
                <a:srgbClr val="434343"/>
              </a:buClr>
              <a:buSzPct val="100000"/>
            </a:pPr>
            <a:r>
              <a:rPr lang="en-US" sz="2000" dirty="0">
                <a:solidFill>
                  <a:srgbClr val="434343"/>
                </a:solidFill>
              </a:rPr>
              <a:t>Creating portfolios that include </a:t>
            </a:r>
            <a:br>
              <a:rPr lang="en-US" sz="2000" dirty="0">
                <a:solidFill>
                  <a:srgbClr val="434343"/>
                </a:solidFill>
              </a:rPr>
            </a:br>
            <a:r>
              <a:rPr lang="en-US" sz="2000" dirty="0">
                <a:solidFill>
                  <a:srgbClr val="434343"/>
                </a:solidFill>
              </a:rPr>
              <a:t>art samples, writing samples, </a:t>
            </a:r>
            <a:br>
              <a:rPr lang="en-US" sz="2000" dirty="0">
                <a:solidFill>
                  <a:srgbClr val="434343"/>
                </a:solidFill>
              </a:rPr>
            </a:br>
            <a:r>
              <a:rPr lang="en-US" sz="2000" dirty="0">
                <a:solidFill>
                  <a:srgbClr val="434343"/>
                </a:solidFill>
              </a:rPr>
              <a:t>and photographs</a:t>
            </a:r>
          </a:p>
          <a:p>
            <a:pPr marL="228600" lvl="0" indent="-228600">
              <a:lnSpc>
                <a:spcPct val="100000"/>
              </a:lnSpc>
              <a:spcBef>
                <a:spcPts val="600"/>
              </a:spcBef>
              <a:buClr>
                <a:srgbClr val="434343"/>
              </a:buClr>
              <a:buSzPct val="100000"/>
            </a:pPr>
            <a:r>
              <a:rPr lang="en-US" sz="2000" dirty="0">
                <a:solidFill>
                  <a:srgbClr val="434343"/>
                </a:solidFill>
              </a:rPr>
              <a:t>Gathering input from families</a:t>
            </a:r>
          </a:p>
          <a:p>
            <a:pPr marL="228600" indent="-228600">
              <a:spcBef>
                <a:spcPts val="600"/>
              </a:spcBef>
            </a:pPr>
            <a:endParaRPr lang="en-US" sz="1600" dirty="0"/>
          </a:p>
        </p:txBody>
      </p:sp>
      <p:cxnSp>
        <p:nvCxnSpPr>
          <p:cNvPr id="5" name="Straight Connector 4">
            <a:extLst>
              <a:ext uri="{FF2B5EF4-FFF2-40B4-BE49-F238E27FC236}">
                <a16:creationId xmlns:a16="http://schemas.microsoft.com/office/drawing/2014/main" id="{DFBAB34E-0DDC-7F43-8422-D6BFAC0E9EA4}"/>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3D835E9-1DC8-0549-A90C-EF3FB4524C75}"/>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78E65FF0-CA89-AC4E-A4B8-429FEFEDA15C}"/>
              </a:ext>
            </a:extLst>
          </p:cNvPr>
          <p:cNvPicPr>
            <a:picLocks noChangeAspect="1"/>
          </p:cNvPicPr>
          <p:nvPr/>
        </p:nvPicPr>
        <p:blipFill rotWithShape="1">
          <a:blip r:embed="rId3"/>
          <a:srcRect l="6129" t="-416" r="9470" b="416"/>
          <a:stretch/>
        </p:blipFill>
        <p:spPr>
          <a:xfrm>
            <a:off x="4202348" y="1057327"/>
            <a:ext cx="4941651" cy="3664083"/>
          </a:xfrm>
          <a:prstGeom prst="rect">
            <a:avLst/>
          </a:prstGeom>
        </p:spPr>
      </p:pic>
    </p:spTree>
    <p:extLst>
      <p:ext uri="{BB962C8B-B14F-4D97-AF65-F5344CB8AC3E}">
        <p14:creationId xmlns:p14="http://schemas.microsoft.com/office/powerpoint/2010/main" val="229942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66F5-1854-4E45-92FF-79EEDD75330F}"/>
              </a:ext>
            </a:extLst>
          </p:cNvPr>
          <p:cNvSpPr>
            <a:spLocks noGrp="1"/>
          </p:cNvSpPr>
          <p:nvPr>
            <p:ph type="title"/>
          </p:nvPr>
        </p:nvSpPr>
        <p:spPr>
          <a:xfrm>
            <a:off x="152400" y="0"/>
            <a:ext cx="8991604" cy="1047600"/>
          </a:xfrm>
        </p:spPr>
        <p:txBody>
          <a:bodyPr/>
          <a:lstStyle/>
          <a:p>
            <a:pPr algn="ctr"/>
            <a:r>
              <a:rPr lang="en-US" sz="3200" dirty="0"/>
              <a:t>HOW OFTEN SHOULD YOU COLLECT FACTS ABOUT THE CHILDREN IN YOUR CLASSROOM?</a:t>
            </a:r>
          </a:p>
        </p:txBody>
      </p:sp>
      <p:sp>
        <p:nvSpPr>
          <p:cNvPr id="3" name="Text Placeholder 2">
            <a:extLst>
              <a:ext uri="{FF2B5EF4-FFF2-40B4-BE49-F238E27FC236}">
                <a16:creationId xmlns:a16="http://schemas.microsoft.com/office/drawing/2014/main" id="{6B151066-8040-7C4A-A928-B263FFB9018C}"/>
              </a:ext>
            </a:extLst>
          </p:cNvPr>
          <p:cNvSpPr>
            <a:spLocks noGrp="1"/>
          </p:cNvSpPr>
          <p:nvPr>
            <p:ph type="body" idx="1"/>
          </p:nvPr>
        </p:nvSpPr>
        <p:spPr>
          <a:xfrm>
            <a:off x="152400" y="1132952"/>
            <a:ext cx="4419600" cy="3543300"/>
          </a:xfrm>
        </p:spPr>
        <p:txBody>
          <a:bodyPr/>
          <a:lstStyle/>
          <a:p>
            <a:pPr marL="228600" lvl="0" indent="-228600">
              <a:lnSpc>
                <a:spcPct val="100000"/>
              </a:lnSpc>
              <a:spcBef>
                <a:spcPts val="600"/>
              </a:spcBef>
              <a:buClr>
                <a:srgbClr val="434343"/>
              </a:buClr>
              <a:buSzPct val="100000"/>
            </a:pPr>
            <a:r>
              <a:rPr lang="en-US" sz="2000" dirty="0">
                <a:solidFill>
                  <a:srgbClr val="434343"/>
                </a:solidFill>
              </a:rPr>
              <a:t>Collecting facts should be a regular, integral part of every day</a:t>
            </a:r>
          </a:p>
          <a:p>
            <a:pPr marL="228600" lvl="0" indent="-228600">
              <a:lnSpc>
                <a:spcPct val="100000"/>
              </a:lnSpc>
              <a:spcBef>
                <a:spcPts val="600"/>
              </a:spcBef>
              <a:buClr>
                <a:srgbClr val="434343"/>
              </a:buClr>
              <a:buSzPct val="100000"/>
            </a:pPr>
            <a:r>
              <a:rPr lang="en-US" sz="2000" dirty="0">
                <a:solidFill>
                  <a:srgbClr val="434343"/>
                </a:solidFill>
              </a:rPr>
              <a:t>Build time into each day to observe and document children’s </a:t>
            </a:r>
            <a:br>
              <a:rPr lang="en-US" sz="2000" dirty="0">
                <a:solidFill>
                  <a:srgbClr val="434343"/>
                </a:solidFill>
              </a:rPr>
            </a:br>
            <a:r>
              <a:rPr lang="en-US" sz="2000" dirty="0">
                <a:solidFill>
                  <a:srgbClr val="434343"/>
                </a:solidFill>
              </a:rPr>
              <a:t>development and learning</a:t>
            </a:r>
          </a:p>
        </p:txBody>
      </p:sp>
      <p:pic>
        <p:nvPicPr>
          <p:cNvPr id="4" name="Picture 3">
            <a:extLst>
              <a:ext uri="{FF2B5EF4-FFF2-40B4-BE49-F238E27FC236}">
                <a16:creationId xmlns:a16="http://schemas.microsoft.com/office/drawing/2014/main" id="{53DF0824-8868-754F-8951-3BEC2976165F}"/>
              </a:ext>
            </a:extLst>
          </p:cNvPr>
          <p:cNvPicPr>
            <a:picLocks noChangeAspect="1"/>
          </p:cNvPicPr>
          <p:nvPr/>
        </p:nvPicPr>
        <p:blipFill rotWithShape="1">
          <a:blip r:embed="rId3"/>
          <a:srcRect l="7768" r="12313"/>
          <a:stretch/>
        </p:blipFill>
        <p:spPr>
          <a:xfrm>
            <a:off x="4724400" y="1048034"/>
            <a:ext cx="4419600" cy="3683099"/>
          </a:xfrm>
          <a:prstGeom prst="rect">
            <a:avLst/>
          </a:prstGeom>
        </p:spPr>
      </p:pic>
      <p:cxnSp>
        <p:nvCxnSpPr>
          <p:cNvPr id="5" name="Straight Connector 4">
            <a:extLst>
              <a:ext uri="{FF2B5EF4-FFF2-40B4-BE49-F238E27FC236}">
                <a16:creationId xmlns:a16="http://schemas.microsoft.com/office/drawing/2014/main" id="{BE9F6E88-FB8D-C942-A82B-25C42BAA8DC8}"/>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AE969BB8-ACF0-674B-A92E-04E3F11B8C80}"/>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69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66F5-1854-4E45-92FF-79EEDD75330F}"/>
              </a:ext>
            </a:extLst>
          </p:cNvPr>
          <p:cNvSpPr>
            <a:spLocks noGrp="1"/>
          </p:cNvSpPr>
          <p:nvPr>
            <p:ph type="title"/>
          </p:nvPr>
        </p:nvSpPr>
        <p:spPr>
          <a:xfrm>
            <a:off x="152400" y="0"/>
            <a:ext cx="8991604" cy="1047600"/>
          </a:xfrm>
        </p:spPr>
        <p:txBody>
          <a:bodyPr/>
          <a:lstStyle/>
          <a:p>
            <a:pPr algn="ctr"/>
            <a:r>
              <a:rPr lang="en-US" sz="3200" dirty="0"/>
              <a:t>GUIDELINES FOR OBSERVING AND RECORDING CHILDREN’S KNOWLEDGE, SKILLS, AND ABILITIES</a:t>
            </a:r>
          </a:p>
        </p:txBody>
      </p:sp>
      <p:sp>
        <p:nvSpPr>
          <p:cNvPr id="3" name="Text Placeholder 2">
            <a:extLst>
              <a:ext uri="{FF2B5EF4-FFF2-40B4-BE49-F238E27FC236}">
                <a16:creationId xmlns:a16="http://schemas.microsoft.com/office/drawing/2014/main" id="{6B151066-8040-7C4A-A928-B263FFB9018C}"/>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i="1" dirty="0">
                <a:solidFill>
                  <a:srgbClr val="434343"/>
                </a:solidFill>
              </a:rPr>
              <a:t>Detailed documentation</a:t>
            </a:r>
            <a:r>
              <a:rPr lang="en-US" sz="2000" dirty="0">
                <a:solidFill>
                  <a:srgbClr val="434343"/>
                </a:solidFill>
              </a:rPr>
              <a:t> is critical for using </a:t>
            </a:r>
            <a:r>
              <a:rPr lang="en-US" sz="2000" i="1" dirty="0">
                <a:solidFill>
                  <a:srgbClr val="434343"/>
                </a:solidFill>
              </a:rPr>
              <a:t>GOLD</a:t>
            </a:r>
            <a:r>
              <a:rPr lang="en-US" sz="2000" baseline="30000" dirty="0">
                <a:solidFill>
                  <a:srgbClr val="434343"/>
                </a:solidFill>
              </a:rPr>
              <a:t>® </a:t>
            </a:r>
            <a:r>
              <a:rPr lang="en-US" sz="2000" dirty="0">
                <a:solidFill>
                  <a:srgbClr val="434343"/>
                </a:solidFill>
              </a:rPr>
              <a:t>effectively</a:t>
            </a:r>
          </a:p>
          <a:p>
            <a:pPr marL="228600" lvl="0" indent="-228600">
              <a:lnSpc>
                <a:spcPct val="100000"/>
              </a:lnSpc>
              <a:spcBef>
                <a:spcPts val="600"/>
              </a:spcBef>
              <a:buClr>
                <a:srgbClr val="434343"/>
              </a:buClr>
              <a:buSzPct val="100000"/>
            </a:pPr>
            <a:r>
              <a:rPr lang="en-US" sz="2000" i="1" dirty="0">
                <a:solidFill>
                  <a:srgbClr val="434343"/>
                </a:solidFill>
              </a:rPr>
              <a:t>Objectively</a:t>
            </a:r>
            <a:r>
              <a:rPr lang="en-US" sz="2000" dirty="0">
                <a:solidFill>
                  <a:srgbClr val="434343"/>
                </a:solidFill>
              </a:rPr>
              <a:t> collect facts to make informed, accurate assessment decisions about children’s development and learning</a:t>
            </a:r>
          </a:p>
          <a:p>
            <a:pPr marL="228600" lvl="0" indent="-228600">
              <a:lnSpc>
                <a:spcPct val="100000"/>
              </a:lnSpc>
              <a:spcBef>
                <a:spcPts val="600"/>
              </a:spcBef>
              <a:buClr>
                <a:srgbClr val="434343"/>
              </a:buClr>
              <a:buSzPct val="100000"/>
            </a:pPr>
            <a:r>
              <a:rPr lang="en-US" sz="2000" dirty="0">
                <a:solidFill>
                  <a:srgbClr val="434343"/>
                </a:solidFill>
              </a:rPr>
              <a:t>Facts must be collected </a:t>
            </a:r>
            <a:r>
              <a:rPr lang="en-US" sz="2000" i="1" dirty="0">
                <a:solidFill>
                  <a:srgbClr val="434343"/>
                </a:solidFill>
              </a:rPr>
              <a:t>over time</a:t>
            </a:r>
            <a:r>
              <a:rPr lang="en-US" sz="2000" dirty="0">
                <a:solidFill>
                  <a:srgbClr val="434343"/>
                </a:solidFill>
              </a:rPr>
              <a:t>, not all at once</a:t>
            </a:r>
          </a:p>
          <a:p>
            <a:pPr marL="228600" lvl="0" indent="-228600">
              <a:lnSpc>
                <a:spcPct val="100000"/>
              </a:lnSpc>
              <a:spcBef>
                <a:spcPts val="600"/>
              </a:spcBef>
              <a:buClr>
                <a:srgbClr val="434343"/>
              </a:buClr>
              <a:buSzPct val="100000"/>
            </a:pPr>
            <a:r>
              <a:rPr lang="en-US" sz="2000" dirty="0">
                <a:solidFill>
                  <a:srgbClr val="434343"/>
                </a:solidFill>
              </a:rPr>
              <a:t>How many pieces of documentation?</a:t>
            </a:r>
          </a:p>
          <a:p>
            <a:pPr marL="457200" lvl="1" indent="-228600">
              <a:lnSpc>
                <a:spcPct val="100000"/>
              </a:lnSpc>
              <a:spcBef>
                <a:spcPts val="600"/>
              </a:spcBef>
              <a:buClr>
                <a:srgbClr val="434343"/>
              </a:buClr>
              <a:buSzPct val="100000"/>
            </a:pPr>
            <a:r>
              <a:rPr lang="en-US" sz="1800" dirty="0">
                <a:solidFill>
                  <a:srgbClr val="434343"/>
                </a:solidFill>
              </a:rPr>
              <a:t>For some dimensions, you may have enough documentation after just one observation. </a:t>
            </a:r>
          </a:p>
          <a:p>
            <a:pPr marL="457200" lvl="1" indent="-228600">
              <a:lnSpc>
                <a:spcPct val="100000"/>
              </a:lnSpc>
              <a:spcBef>
                <a:spcPts val="600"/>
              </a:spcBef>
              <a:buClr>
                <a:srgbClr val="434343"/>
              </a:buClr>
              <a:buSzPct val="100000"/>
            </a:pPr>
            <a:r>
              <a:rPr lang="en-US" sz="1800" dirty="0">
                <a:solidFill>
                  <a:srgbClr val="434343"/>
                </a:solidFill>
              </a:rPr>
              <a:t>For other dimensions, you may need two, three, or more pieces of documentation in order to be confident about making an assessment decision. </a:t>
            </a:r>
          </a:p>
          <a:p>
            <a:pPr marL="228600" lvl="0" indent="-228600">
              <a:lnSpc>
                <a:spcPct val="100000"/>
              </a:lnSpc>
              <a:spcBef>
                <a:spcPts val="600"/>
              </a:spcBef>
            </a:pPr>
            <a:endParaRPr lang="en-US" sz="2000" dirty="0"/>
          </a:p>
          <a:p>
            <a:pPr marL="228600" lvl="0" indent="-228600">
              <a:lnSpc>
                <a:spcPct val="100000"/>
              </a:lnSpc>
              <a:spcBef>
                <a:spcPts val="600"/>
              </a:spcBef>
            </a:pPr>
            <a:endParaRPr lang="en-US" sz="2000" dirty="0"/>
          </a:p>
        </p:txBody>
      </p:sp>
    </p:spTree>
    <p:extLst>
      <p:ext uri="{BB962C8B-B14F-4D97-AF65-F5344CB8AC3E}">
        <p14:creationId xmlns:p14="http://schemas.microsoft.com/office/powerpoint/2010/main" val="18480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95F0-438C-4949-B600-F63F565AEAA0}"/>
              </a:ext>
            </a:extLst>
          </p:cNvPr>
          <p:cNvSpPr>
            <a:spLocks noGrp="1"/>
          </p:cNvSpPr>
          <p:nvPr>
            <p:ph type="title"/>
          </p:nvPr>
        </p:nvSpPr>
        <p:spPr/>
        <p:txBody>
          <a:bodyPr/>
          <a:lstStyle/>
          <a:p>
            <a:pPr algn="ctr"/>
            <a:r>
              <a:rPr lang="en-US" sz="3600" b="1" dirty="0"/>
              <a:t>Writing Effective Observation Notes</a:t>
            </a:r>
          </a:p>
        </p:txBody>
      </p:sp>
    </p:spTree>
    <p:extLst>
      <p:ext uri="{BB962C8B-B14F-4D97-AF65-F5344CB8AC3E}">
        <p14:creationId xmlns:p14="http://schemas.microsoft.com/office/powerpoint/2010/main" val="103415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88D3-45E7-46D1-AEAF-AC18022BCE2F}"/>
              </a:ext>
            </a:extLst>
          </p:cNvPr>
          <p:cNvSpPr>
            <a:spLocks noGrp="1"/>
          </p:cNvSpPr>
          <p:nvPr>
            <p:ph type="title"/>
          </p:nvPr>
        </p:nvSpPr>
        <p:spPr/>
        <p:txBody>
          <a:bodyPr/>
          <a:lstStyle/>
          <a:p>
            <a:pPr algn="ctr"/>
            <a:r>
              <a:rPr lang="en-US" sz="3600" dirty="0"/>
              <a:t>OBJECTIVE/SUBJECTIVE NOTES</a:t>
            </a:r>
          </a:p>
        </p:txBody>
      </p:sp>
      <p:sp>
        <p:nvSpPr>
          <p:cNvPr id="3" name="Text Placeholder 2">
            <a:extLst>
              <a:ext uri="{FF2B5EF4-FFF2-40B4-BE49-F238E27FC236}">
                <a16:creationId xmlns:a16="http://schemas.microsoft.com/office/drawing/2014/main" id="{D6A0FDDE-CFA8-43F1-A3A6-233838260894}"/>
              </a:ext>
            </a:extLst>
          </p:cNvPr>
          <p:cNvSpPr>
            <a:spLocks noGrp="1"/>
          </p:cNvSpPr>
          <p:nvPr>
            <p:ph type="body" idx="1"/>
          </p:nvPr>
        </p:nvSpPr>
        <p:spPr>
          <a:xfrm>
            <a:off x="104937" y="1143000"/>
            <a:ext cx="4242212" cy="3543300"/>
          </a:xfrm>
        </p:spPr>
        <p:txBody>
          <a:bodyPr/>
          <a:lstStyle/>
          <a:p>
            <a:pPr marL="114300" indent="0" algn="ctr">
              <a:buNone/>
            </a:pPr>
            <a:r>
              <a:rPr lang="en-US" sz="2000" b="1" dirty="0"/>
              <a:t>INCLUDE OBJECTIVE WORDS</a:t>
            </a:r>
          </a:p>
          <a:p>
            <a:pPr marL="114300" indent="0" algn="ctr">
              <a:buNone/>
            </a:pPr>
            <a:endParaRPr lang="en-US" sz="2000" b="1" dirty="0"/>
          </a:p>
          <a:p>
            <a:pPr indent="-228600">
              <a:lnSpc>
                <a:spcPct val="100000"/>
              </a:lnSpc>
              <a:spcBef>
                <a:spcPts val="600"/>
              </a:spcBef>
              <a:buClr>
                <a:srgbClr val="434343"/>
              </a:buClr>
              <a:buSzPct val="100000"/>
            </a:pPr>
            <a:r>
              <a:rPr lang="en-US" sz="2000" dirty="0"/>
              <a:t>Descriptions of gestures and other actions</a:t>
            </a:r>
          </a:p>
          <a:p>
            <a:pPr indent="-228600">
              <a:lnSpc>
                <a:spcPct val="100000"/>
              </a:lnSpc>
              <a:spcBef>
                <a:spcPts val="600"/>
              </a:spcBef>
              <a:buClr>
                <a:srgbClr val="434343"/>
              </a:buClr>
              <a:buSzPct val="100000"/>
            </a:pPr>
            <a:r>
              <a:rPr lang="en-US" sz="2000" dirty="0"/>
              <a:t>Quotations</a:t>
            </a:r>
          </a:p>
          <a:p>
            <a:pPr indent="-228600">
              <a:lnSpc>
                <a:spcPct val="100000"/>
              </a:lnSpc>
              <a:spcBef>
                <a:spcPts val="600"/>
              </a:spcBef>
              <a:buClr>
                <a:srgbClr val="434343"/>
              </a:buClr>
              <a:buSzPct val="100000"/>
            </a:pPr>
            <a:r>
              <a:rPr lang="en-US" sz="2000" dirty="0"/>
              <a:t>Descriptions of facial expressions</a:t>
            </a:r>
          </a:p>
          <a:p>
            <a:pPr indent="-228600">
              <a:lnSpc>
                <a:spcPct val="100000"/>
              </a:lnSpc>
              <a:spcBef>
                <a:spcPts val="600"/>
              </a:spcBef>
              <a:buClr>
                <a:srgbClr val="434343"/>
              </a:buClr>
              <a:buSzPct val="100000"/>
            </a:pPr>
            <a:r>
              <a:rPr lang="en-US" sz="2000" dirty="0"/>
              <a:t>Descriptions of creations</a:t>
            </a:r>
          </a:p>
        </p:txBody>
      </p:sp>
      <p:sp>
        <p:nvSpPr>
          <p:cNvPr id="4" name="Text Placeholder 2">
            <a:extLst>
              <a:ext uri="{FF2B5EF4-FFF2-40B4-BE49-F238E27FC236}">
                <a16:creationId xmlns:a16="http://schemas.microsoft.com/office/drawing/2014/main" id="{F87F4D2E-7232-4350-8FED-3D50D66ED0E0}"/>
              </a:ext>
            </a:extLst>
          </p:cNvPr>
          <p:cNvSpPr txBox="1">
            <a:spLocks/>
          </p:cNvSpPr>
          <p:nvPr/>
        </p:nvSpPr>
        <p:spPr>
          <a:xfrm>
            <a:off x="4796852" y="1143000"/>
            <a:ext cx="4077326" cy="35433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114300" indent="0" algn="ctr">
              <a:buNone/>
            </a:pPr>
            <a:r>
              <a:rPr lang="en-US" sz="2000" b="1" dirty="0">
                <a:solidFill>
                  <a:srgbClr val="434343"/>
                </a:solidFill>
              </a:rPr>
              <a:t>AVOID SUBJECTIVE WORDS</a:t>
            </a:r>
          </a:p>
          <a:p>
            <a:pPr marL="114300" indent="0" algn="ctr">
              <a:buNone/>
            </a:pPr>
            <a:endParaRPr lang="en-US" sz="2000" b="1" dirty="0">
              <a:solidFill>
                <a:srgbClr val="434343"/>
              </a:solidFill>
            </a:endParaRPr>
          </a:p>
          <a:p>
            <a:pPr indent="-228600">
              <a:lnSpc>
                <a:spcPct val="100000"/>
              </a:lnSpc>
              <a:spcBef>
                <a:spcPts val="600"/>
              </a:spcBef>
              <a:buClr>
                <a:srgbClr val="434343"/>
              </a:buClr>
              <a:buSzPct val="100000"/>
            </a:pPr>
            <a:r>
              <a:rPr lang="en-US" sz="2000" dirty="0">
                <a:solidFill>
                  <a:srgbClr val="434343"/>
                </a:solidFill>
              </a:rPr>
              <a:t>Labels (shy, creative)</a:t>
            </a:r>
          </a:p>
          <a:p>
            <a:pPr indent="-228600">
              <a:lnSpc>
                <a:spcPct val="100000"/>
              </a:lnSpc>
              <a:spcBef>
                <a:spcPts val="600"/>
              </a:spcBef>
              <a:buClr>
                <a:srgbClr val="434343"/>
              </a:buClr>
              <a:buSzPct val="100000"/>
            </a:pPr>
            <a:r>
              <a:rPr lang="en-US" sz="2000" dirty="0">
                <a:solidFill>
                  <a:srgbClr val="434343"/>
                </a:solidFill>
              </a:rPr>
              <a:t>Intentions (wants to)</a:t>
            </a:r>
          </a:p>
          <a:p>
            <a:pPr indent="-228600">
              <a:lnSpc>
                <a:spcPct val="100000"/>
              </a:lnSpc>
              <a:spcBef>
                <a:spcPts val="600"/>
              </a:spcBef>
              <a:buClr>
                <a:srgbClr val="434343"/>
              </a:buClr>
              <a:buSzPct val="100000"/>
            </a:pPr>
            <a:r>
              <a:rPr lang="en-US" sz="2000" dirty="0">
                <a:solidFill>
                  <a:srgbClr val="434343"/>
                </a:solidFill>
              </a:rPr>
              <a:t>Evaluations (good job)</a:t>
            </a:r>
          </a:p>
          <a:p>
            <a:pPr indent="-228600">
              <a:lnSpc>
                <a:spcPct val="100000"/>
              </a:lnSpc>
              <a:spcBef>
                <a:spcPts val="600"/>
              </a:spcBef>
              <a:buClr>
                <a:srgbClr val="434343"/>
              </a:buClr>
              <a:buSzPct val="100000"/>
            </a:pPr>
            <a:r>
              <a:rPr lang="en-US" sz="2000" dirty="0">
                <a:solidFill>
                  <a:srgbClr val="434343"/>
                </a:solidFill>
              </a:rPr>
              <a:t>Judgments (beautiful, sloppy)</a:t>
            </a:r>
          </a:p>
          <a:p>
            <a:pPr indent="-228600">
              <a:lnSpc>
                <a:spcPct val="100000"/>
              </a:lnSpc>
              <a:spcBef>
                <a:spcPts val="600"/>
              </a:spcBef>
              <a:buClr>
                <a:srgbClr val="434343"/>
              </a:buClr>
              <a:buSzPct val="100000"/>
            </a:pPr>
            <a:r>
              <a:rPr lang="en-US" sz="2000" dirty="0">
                <a:solidFill>
                  <a:srgbClr val="434343"/>
                </a:solidFill>
              </a:rPr>
              <a:t>Negatives (can’t, won’t)</a:t>
            </a:r>
          </a:p>
          <a:p>
            <a:pPr indent="-228600">
              <a:lnSpc>
                <a:spcPct val="100000"/>
              </a:lnSpc>
              <a:spcBef>
                <a:spcPts val="600"/>
              </a:spcBef>
            </a:pPr>
            <a:endParaRPr lang="en-US" sz="2000" dirty="0">
              <a:solidFill>
                <a:srgbClr val="434343"/>
              </a:solidFill>
            </a:endParaRPr>
          </a:p>
          <a:p>
            <a:pPr marL="114300" indent="0">
              <a:buNone/>
            </a:pPr>
            <a:endParaRPr lang="en-US" sz="2000" dirty="0">
              <a:solidFill>
                <a:srgbClr val="434343"/>
              </a:solidFill>
            </a:endParaRPr>
          </a:p>
        </p:txBody>
      </p:sp>
      <p:cxnSp>
        <p:nvCxnSpPr>
          <p:cNvPr id="5" name="Straight Connector 4">
            <a:extLst>
              <a:ext uri="{FF2B5EF4-FFF2-40B4-BE49-F238E27FC236}">
                <a16:creationId xmlns:a16="http://schemas.microsoft.com/office/drawing/2014/main" id="{0C18C8DE-F745-AE48-8D9B-C337ED5F8C95}"/>
              </a:ext>
            </a:extLst>
          </p:cNvPr>
          <p:cNvCxnSpPr>
            <a:cxnSpLocks/>
          </p:cNvCxnSpPr>
          <p:nvPr/>
        </p:nvCxnSpPr>
        <p:spPr>
          <a:xfrm flipV="1">
            <a:off x="4572000" y="1047600"/>
            <a:ext cx="0" cy="3684793"/>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6596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A71D-F20A-FE47-BFEB-D8672CE86392}"/>
              </a:ext>
            </a:extLst>
          </p:cNvPr>
          <p:cNvSpPr>
            <a:spLocks noGrp="1"/>
          </p:cNvSpPr>
          <p:nvPr>
            <p:ph type="title"/>
          </p:nvPr>
        </p:nvSpPr>
        <p:spPr/>
        <p:txBody>
          <a:bodyPr/>
          <a:lstStyle/>
          <a:p>
            <a:pPr algn="ctr"/>
            <a:r>
              <a:rPr lang="en-US" sz="3200" dirty="0">
                <a:ea typeface="MS PGothic" charset="0"/>
              </a:rPr>
              <a:t>EXAMINING OBSERVATION NOTES: Gwen</a:t>
            </a:r>
            <a:br>
              <a:rPr lang="en-US" sz="3200" dirty="0">
                <a:ea typeface="MS PGothic" charset="0"/>
              </a:rPr>
            </a:br>
            <a:r>
              <a:rPr lang="en-US" sz="3200" dirty="0">
                <a:ea typeface="MS PGothic" charset="0"/>
              </a:rPr>
              <a:t>OBJECTIVE 7A. Uses fingers and hands</a:t>
            </a:r>
            <a:endParaRPr lang="en-US" sz="3200" dirty="0"/>
          </a:p>
        </p:txBody>
      </p:sp>
      <p:sp>
        <p:nvSpPr>
          <p:cNvPr id="4" name="Content Placeholder 2">
            <a:extLst>
              <a:ext uri="{FF2B5EF4-FFF2-40B4-BE49-F238E27FC236}">
                <a16:creationId xmlns:a16="http://schemas.microsoft.com/office/drawing/2014/main" id="{83DC4106-25D3-AE4E-96E4-45C3E2E27C26}"/>
              </a:ext>
            </a:extLst>
          </p:cNvPr>
          <p:cNvSpPr>
            <a:spLocks noGrp="1"/>
          </p:cNvSpPr>
          <p:nvPr>
            <p:ph type="body" idx="1"/>
          </p:nvPr>
        </p:nvSpPr>
        <p:spPr>
          <a:xfrm>
            <a:off x="1690968" y="1217195"/>
            <a:ext cx="5762065" cy="3287570"/>
          </a:xfrm>
          <a:solidFill>
            <a:schemeClr val="accent5">
              <a:lumMod val="20000"/>
              <a:lumOff val="80000"/>
            </a:schemeClr>
          </a:solidFill>
          <a:ln w="6350">
            <a:solidFill>
              <a:srgbClr val="D9D9D9"/>
            </a:solidFill>
            <a:miter lim="800000"/>
            <a:headEnd/>
            <a:tailEnd/>
          </a:ln>
          <a:effectLst>
            <a:outerShdw dist="38100" dir="2700000" algn="tl" rotWithShape="0">
              <a:srgbClr val="000000">
                <a:alpha val="39998"/>
              </a:srgbClr>
            </a:outerShdw>
          </a:effectLst>
        </p:spPr>
        <p:txBody>
          <a:bodyPr lIns="274320" rIns="274320"/>
          <a:lstStyle/>
          <a:p>
            <a:pPr marL="114300" indent="0" algn="ctr">
              <a:buNone/>
            </a:pPr>
            <a:r>
              <a:rPr lang="en-US" b="1" dirty="0">
                <a:solidFill>
                  <a:srgbClr val="434343"/>
                </a:solidFill>
                <a:ea typeface="MS PGothic" charset="0"/>
              </a:rPr>
              <a:t>Objective</a:t>
            </a:r>
          </a:p>
          <a:p>
            <a:pPr marL="0" indent="0">
              <a:lnSpc>
                <a:spcPct val="100000"/>
              </a:lnSpc>
              <a:spcBef>
                <a:spcPts val="600"/>
              </a:spcBef>
              <a:buFont typeface="Times" charset="0"/>
              <a:buNone/>
            </a:pPr>
            <a:r>
              <a:rPr lang="en-US" sz="2000" dirty="0">
                <a:solidFill>
                  <a:srgbClr val="434343"/>
                </a:solidFill>
                <a:latin typeface="Ink Free" panose="03080402000500000000" pitchFamily="66" charset="0"/>
                <a:ea typeface="MS PGothic" charset="0"/>
              </a:rPr>
              <a:t>November 20</a:t>
            </a:r>
          </a:p>
          <a:p>
            <a:pPr marL="0" indent="0">
              <a:lnSpc>
                <a:spcPct val="100000"/>
              </a:lnSpc>
              <a:spcBef>
                <a:spcPts val="600"/>
              </a:spcBef>
              <a:buFont typeface="Times" charset="0"/>
              <a:buNone/>
            </a:pPr>
            <a:r>
              <a:rPr lang="en-US" sz="2000" dirty="0">
                <a:solidFill>
                  <a:srgbClr val="434343"/>
                </a:solidFill>
                <a:latin typeface="Ink Free" panose="03080402000500000000" pitchFamily="66" charset="0"/>
                <a:ea typeface="MS PGothic" charset="0"/>
              </a:rPr>
              <a:t>Gwen is sitting at the table during mealtime. She uses her hand to pick up pieces of green beans. I put rice on her plate and she pushes a  spoon to scoop up a small amount of rice. When some of the rice falls off before the spoon gets to her mouth, she frowns and uses her fingers to push the rice further onto the spoon. </a:t>
            </a:r>
          </a:p>
        </p:txBody>
      </p:sp>
    </p:spTree>
    <p:extLst>
      <p:ext uri="{BB962C8B-B14F-4D97-AF65-F5344CB8AC3E}">
        <p14:creationId xmlns:p14="http://schemas.microsoft.com/office/powerpoint/2010/main" val="11276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A71D-F20A-FE47-BFEB-D8672CE86392}"/>
              </a:ext>
            </a:extLst>
          </p:cNvPr>
          <p:cNvSpPr>
            <a:spLocks noGrp="1"/>
          </p:cNvSpPr>
          <p:nvPr>
            <p:ph type="title"/>
          </p:nvPr>
        </p:nvSpPr>
        <p:spPr/>
        <p:txBody>
          <a:bodyPr/>
          <a:lstStyle/>
          <a:p>
            <a:pPr algn="ctr"/>
            <a:r>
              <a:rPr lang="en-US" sz="3200" dirty="0">
                <a:ea typeface="MS PGothic" charset="0"/>
              </a:rPr>
              <a:t>EXAMINING OBSERVATION NOTES: Daniel</a:t>
            </a:r>
            <a:br>
              <a:rPr lang="en-US" sz="3200" dirty="0">
                <a:ea typeface="MS PGothic" charset="0"/>
              </a:rPr>
            </a:br>
            <a:r>
              <a:rPr lang="en-US" dirty="0">
                <a:ea typeface="MS PGothic" charset="0"/>
              </a:rPr>
              <a:t>OBJECTIVE 9A. Uses an expanding, expressive vocabulary</a:t>
            </a:r>
            <a:endParaRPr lang="en-US" sz="3200" dirty="0"/>
          </a:p>
        </p:txBody>
      </p:sp>
      <p:sp>
        <p:nvSpPr>
          <p:cNvPr id="4" name="Content Placeholder 2">
            <a:extLst>
              <a:ext uri="{FF2B5EF4-FFF2-40B4-BE49-F238E27FC236}">
                <a16:creationId xmlns:a16="http://schemas.microsoft.com/office/drawing/2014/main" id="{83DC4106-25D3-AE4E-96E4-45C3E2E27C26}"/>
              </a:ext>
            </a:extLst>
          </p:cNvPr>
          <p:cNvSpPr>
            <a:spLocks noGrp="1"/>
          </p:cNvSpPr>
          <p:nvPr>
            <p:ph type="body" idx="1"/>
          </p:nvPr>
        </p:nvSpPr>
        <p:spPr>
          <a:xfrm>
            <a:off x="1690968" y="1217195"/>
            <a:ext cx="5762065" cy="3287570"/>
          </a:xfrm>
          <a:solidFill>
            <a:schemeClr val="accent5">
              <a:lumMod val="20000"/>
              <a:lumOff val="80000"/>
            </a:schemeClr>
          </a:solidFill>
          <a:ln w="6350">
            <a:solidFill>
              <a:srgbClr val="D9D9D9"/>
            </a:solidFill>
            <a:miter lim="800000"/>
            <a:headEnd/>
            <a:tailEnd/>
          </a:ln>
          <a:effectLst>
            <a:outerShdw dist="38100" dir="2700000" algn="tl" rotWithShape="0">
              <a:srgbClr val="000000">
                <a:alpha val="39998"/>
              </a:srgbClr>
            </a:outerShdw>
          </a:effectLst>
        </p:spPr>
        <p:txBody>
          <a:bodyPr lIns="274320" rIns="274320"/>
          <a:lstStyle/>
          <a:p>
            <a:pPr marL="114300" indent="0" algn="ctr">
              <a:buNone/>
            </a:pPr>
            <a:r>
              <a:rPr lang="en-US" b="1" dirty="0">
                <a:solidFill>
                  <a:srgbClr val="434343"/>
                </a:solidFill>
                <a:ea typeface="MS PGothic" charset="0"/>
              </a:rPr>
              <a:t>Subjective</a:t>
            </a:r>
          </a:p>
          <a:p>
            <a:pPr marL="0" indent="0">
              <a:lnSpc>
                <a:spcPct val="100000"/>
              </a:lnSpc>
              <a:spcBef>
                <a:spcPts val="600"/>
              </a:spcBef>
              <a:buNone/>
            </a:pPr>
            <a:r>
              <a:rPr lang="en-US" sz="2000" dirty="0">
                <a:solidFill>
                  <a:srgbClr val="434343"/>
                </a:solidFill>
                <a:latin typeface="Ink Free" panose="03080402000500000000" pitchFamily="66" charset="0"/>
                <a:ea typeface="MS PGothic" charset="0"/>
              </a:rPr>
              <a:t>November 20</a:t>
            </a:r>
          </a:p>
          <a:p>
            <a:pPr marL="0" indent="0">
              <a:lnSpc>
                <a:spcPct val="100000"/>
              </a:lnSpc>
              <a:spcBef>
                <a:spcPts val="600"/>
              </a:spcBef>
              <a:buNone/>
            </a:pPr>
            <a:r>
              <a:rPr lang="en-US" sz="2000" dirty="0">
                <a:solidFill>
                  <a:srgbClr val="434343"/>
                </a:solidFill>
                <a:latin typeface="Ink Free" panose="03080402000500000000" pitchFamily="66" charset="0"/>
                <a:ea typeface="MS PGothic" charset="0"/>
              </a:rPr>
              <a:t>Daniel is very nice when he helps Teacher Mikael attach the sprinkler to the water hose outside. He wants to be a big boy, so he takes it from Mikael and bangs it on the hose all by himself. Teacher Mikael asks him to hold the water hose so he can connect the sprinkler. Daniel answers, “Water.”</a:t>
            </a:r>
            <a:endParaRPr lang="en-US" altLang="ja-JP" sz="2000" dirty="0">
              <a:solidFill>
                <a:srgbClr val="434343"/>
              </a:solidFill>
              <a:latin typeface="Ink Free" panose="03080402000500000000" pitchFamily="66" charset="0"/>
              <a:ea typeface="MS PGothic" charset="0"/>
            </a:endParaRPr>
          </a:p>
        </p:txBody>
      </p:sp>
    </p:spTree>
    <p:extLst>
      <p:ext uri="{BB962C8B-B14F-4D97-AF65-F5344CB8AC3E}">
        <p14:creationId xmlns:p14="http://schemas.microsoft.com/office/powerpoint/2010/main" val="394011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A71D-F20A-FE47-BFEB-D8672CE86392}"/>
              </a:ext>
            </a:extLst>
          </p:cNvPr>
          <p:cNvSpPr>
            <a:spLocks noGrp="1"/>
          </p:cNvSpPr>
          <p:nvPr>
            <p:ph type="title"/>
          </p:nvPr>
        </p:nvSpPr>
        <p:spPr/>
        <p:txBody>
          <a:bodyPr/>
          <a:lstStyle/>
          <a:p>
            <a:pPr algn="ctr"/>
            <a:r>
              <a:rPr lang="en-US" sz="3200" dirty="0">
                <a:ea typeface="MS PGothic" charset="0"/>
              </a:rPr>
              <a:t>EXAMINING OBSERVATION NOTES: Spencer</a:t>
            </a:r>
            <a:br>
              <a:rPr lang="en-US" sz="3200" dirty="0">
                <a:ea typeface="MS PGothic" charset="0"/>
              </a:rPr>
            </a:br>
            <a:r>
              <a:rPr lang="en-US" sz="3200" dirty="0">
                <a:ea typeface="MS PGothic" charset="0"/>
              </a:rPr>
              <a:t>OBJECTIVE 11B. Persists</a:t>
            </a:r>
            <a:endParaRPr lang="en-US" sz="3200" dirty="0"/>
          </a:p>
        </p:txBody>
      </p:sp>
      <p:sp>
        <p:nvSpPr>
          <p:cNvPr id="4" name="Content Placeholder 2">
            <a:extLst>
              <a:ext uri="{FF2B5EF4-FFF2-40B4-BE49-F238E27FC236}">
                <a16:creationId xmlns:a16="http://schemas.microsoft.com/office/drawing/2014/main" id="{83DC4106-25D3-AE4E-96E4-45C3E2E27C26}"/>
              </a:ext>
            </a:extLst>
          </p:cNvPr>
          <p:cNvSpPr>
            <a:spLocks noGrp="1"/>
          </p:cNvSpPr>
          <p:nvPr>
            <p:ph type="body" idx="1"/>
          </p:nvPr>
        </p:nvSpPr>
        <p:spPr>
          <a:xfrm>
            <a:off x="1690968" y="1217194"/>
            <a:ext cx="5762065" cy="3415317"/>
          </a:xfrm>
          <a:solidFill>
            <a:schemeClr val="accent5">
              <a:lumMod val="20000"/>
              <a:lumOff val="80000"/>
            </a:schemeClr>
          </a:solidFill>
          <a:ln w="6350">
            <a:solidFill>
              <a:srgbClr val="D9D9D9"/>
            </a:solidFill>
            <a:miter lim="800000"/>
            <a:headEnd/>
            <a:tailEnd/>
          </a:ln>
          <a:effectLst>
            <a:outerShdw dist="38100" dir="2700000" algn="tl" rotWithShape="0">
              <a:srgbClr val="000000">
                <a:alpha val="39998"/>
              </a:srgbClr>
            </a:outerShdw>
          </a:effectLst>
        </p:spPr>
        <p:txBody>
          <a:bodyPr lIns="274320" rIns="274320"/>
          <a:lstStyle/>
          <a:p>
            <a:pPr marL="114300" indent="0" algn="ctr">
              <a:buNone/>
            </a:pPr>
            <a:r>
              <a:rPr lang="en-US" b="1" dirty="0">
                <a:solidFill>
                  <a:srgbClr val="434343"/>
                </a:solidFill>
                <a:ea typeface="MS PGothic" charset="0"/>
              </a:rPr>
              <a:t>Objective</a:t>
            </a:r>
          </a:p>
          <a:p>
            <a:pPr marL="0" indent="0">
              <a:lnSpc>
                <a:spcPct val="100000"/>
              </a:lnSpc>
              <a:spcBef>
                <a:spcPts val="600"/>
              </a:spcBef>
              <a:buNone/>
            </a:pPr>
            <a:r>
              <a:rPr lang="en-US" sz="2000" dirty="0">
                <a:solidFill>
                  <a:srgbClr val="434343"/>
                </a:solidFill>
                <a:latin typeface="Ink Free" panose="03080402000500000000" pitchFamily="66" charset="0"/>
                <a:ea typeface="MS PGothic" charset="0"/>
              </a:rPr>
              <a:t>November 20</a:t>
            </a:r>
          </a:p>
          <a:p>
            <a:pPr marL="0" indent="0">
              <a:lnSpc>
                <a:spcPct val="100000"/>
              </a:lnSpc>
              <a:spcBef>
                <a:spcPts val="600"/>
              </a:spcBef>
              <a:buNone/>
            </a:pPr>
            <a:r>
              <a:rPr lang="en-US" sz="2000" dirty="0">
                <a:solidFill>
                  <a:srgbClr val="434343"/>
                </a:solidFill>
                <a:latin typeface="Ink Free" panose="03080402000500000000" pitchFamily="66" charset="0"/>
                <a:ea typeface="MS PGothic" charset="0"/>
              </a:rPr>
              <a:t>Spencer and Erin are playing with the stacking toys. Spencer examines the cubes and stacks them lightly (not connecting completely) until they fall down.  He restacks the toys, pushing them to connect. He stacks several cubes until they fall. He disconnects the tower, removing one block at a time and then begins stacking again.  </a:t>
            </a:r>
            <a:endParaRPr lang="en-US" sz="4000" dirty="0">
              <a:solidFill>
                <a:srgbClr val="434343"/>
              </a:solidFill>
              <a:latin typeface="Ink Free" panose="03080402000500000000" pitchFamily="66" charset="0"/>
              <a:ea typeface="MS PGothic" charset="0"/>
            </a:endParaRPr>
          </a:p>
        </p:txBody>
      </p:sp>
    </p:spTree>
    <p:extLst>
      <p:ext uri="{BB962C8B-B14F-4D97-AF65-F5344CB8AC3E}">
        <p14:creationId xmlns:p14="http://schemas.microsoft.com/office/powerpoint/2010/main" val="200756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68B9D3-A002-0E46-94AA-95CF35BDA251}"/>
              </a:ext>
            </a:extLst>
          </p:cNvPr>
          <p:cNvSpPr>
            <a:spLocks noChangeArrowheads="1"/>
          </p:cNvSpPr>
          <p:nvPr/>
        </p:nvSpPr>
        <p:spPr bwMode="auto">
          <a:xfrm>
            <a:off x="6163315" y="2884759"/>
            <a:ext cx="2612473" cy="1323439"/>
          </a:xfrm>
          <a:prstGeom prst="rect">
            <a:avLst/>
          </a:prstGeom>
          <a:noFill/>
          <a:ln>
            <a:noFill/>
          </a:ln>
        </p:spPr>
        <p:txBody>
          <a:bodyPr wrap="square">
            <a:spAutoFit/>
          </a:bodyPr>
          <a:lstStyle/>
          <a:p>
            <a:r>
              <a:rPr lang="en-US" sz="1600" dirty="0">
                <a:solidFill>
                  <a:srgbClr val="434343"/>
                </a:solidFill>
                <a:latin typeface="Calibri" panose="020F0502020204030204" pitchFamily="34" charset="0"/>
                <a:cs typeface="Calibri" panose="020F0502020204030204" pitchFamily="34" charset="0"/>
              </a:rPr>
              <a:t>How does what I’m seeing relate to important objectives for development and learning? How do I scaffold this child’s learning?</a:t>
            </a:r>
          </a:p>
        </p:txBody>
      </p:sp>
      <p:sp>
        <p:nvSpPr>
          <p:cNvPr id="15" name="Rectangle 14">
            <a:extLst>
              <a:ext uri="{FF2B5EF4-FFF2-40B4-BE49-F238E27FC236}">
                <a16:creationId xmlns:a16="http://schemas.microsoft.com/office/drawing/2014/main" id="{9CB92FB8-1D03-0643-82AD-B2E388276EEB}"/>
              </a:ext>
            </a:extLst>
          </p:cNvPr>
          <p:cNvSpPr/>
          <p:nvPr/>
        </p:nvSpPr>
        <p:spPr>
          <a:xfrm>
            <a:off x="351403" y="2796110"/>
            <a:ext cx="2290927" cy="1569660"/>
          </a:xfrm>
          <a:prstGeom prst="rect">
            <a:avLst/>
          </a:prstGeom>
          <a:noFill/>
        </p:spPr>
        <p:txBody>
          <a:bodyPr wrap="square">
            <a:spAutoFit/>
          </a:bodyPr>
          <a:lstStyle/>
          <a:p>
            <a:r>
              <a:rPr lang="en-US" sz="1600" dirty="0">
                <a:solidFill>
                  <a:srgbClr val="434343"/>
                </a:solidFill>
                <a:latin typeface="Calibri" panose="020F0502020204030204" pitchFamily="34" charset="0"/>
                <a:cs typeface="Calibri" panose="020F0502020204030204" pitchFamily="34" charset="0"/>
              </a:rPr>
              <a:t>How can I summarize what I know about this child and use it to plan and communicate with others?</a:t>
            </a:r>
          </a:p>
          <a:p>
            <a:endParaRPr lang="en-US" sz="1600" dirty="0">
              <a:solidFill>
                <a:srgbClr val="434343"/>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16F8A75-87B4-234D-86E3-A0DC077A6425}"/>
              </a:ext>
            </a:extLst>
          </p:cNvPr>
          <p:cNvSpPr>
            <a:spLocks noGrp="1"/>
          </p:cNvSpPr>
          <p:nvPr>
            <p:ph type="title"/>
          </p:nvPr>
        </p:nvSpPr>
        <p:spPr>
          <a:xfrm>
            <a:off x="4" y="0"/>
            <a:ext cx="9144000" cy="1047600"/>
          </a:xfrm>
        </p:spPr>
        <p:txBody>
          <a:bodyPr/>
          <a:lstStyle/>
          <a:p>
            <a:pPr algn="ctr"/>
            <a:r>
              <a:rPr lang="en-US" sz="3600" dirty="0"/>
              <a:t>THE ASSESSMENT PROCESS</a:t>
            </a:r>
          </a:p>
        </p:txBody>
      </p:sp>
      <p:sp>
        <p:nvSpPr>
          <p:cNvPr id="12" name="Rectangle 12">
            <a:extLst>
              <a:ext uri="{FF2B5EF4-FFF2-40B4-BE49-F238E27FC236}">
                <a16:creationId xmlns:a16="http://schemas.microsoft.com/office/drawing/2014/main" id="{AC7A9B10-8E02-FF4B-907C-3A322366E258}"/>
              </a:ext>
            </a:extLst>
          </p:cNvPr>
          <p:cNvSpPr>
            <a:spLocks noChangeArrowheads="1"/>
          </p:cNvSpPr>
          <p:nvPr/>
        </p:nvSpPr>
        <p:spPr bwMode="auto">
          <a:xfrm>
            <a:off x="351403" y="1286868"/>
            <a:ext cx="2241107" cy="1323439"/>
          </a:xfrm>
          <a:prstGeom prst="rect">
            <a:avLst/>
          </a:prstGeom>
          <a:noFill/>
          <a:ln>
            <a:noFill/>
          </a:ln>
        </p:spPr>
        <p:txBody>
          <a:bodyPr wrap="square">
            <a:spAutoFit/>
          </a:bodyPr>
          <a:lstStyle/>
          <a:p>
            <a:r>
              <a:rPr lang="en-US" sz="1600" dirty="0">
                <a:solidFill>
                  <a:srgbClr val="434343"/>
                </a:solidFill>
                <a:latin typeface="Calibri" panose="020F0502020204030204" pitchFamily="34" charset="0"/>
                <a:cs typeface="Calibri" panose="020F0502020204030204" pitchFamily="34" charset="0"/>
              </a:rPr>
              <a:t>What does this child know, and what is he</a:t>
            </a:r>
          </a:p>
          <a:p>
            <a:r>
              <a:rPr lang="en-US" sz="1600" dirty="0">
                <a:solidFill>
                  <a:srgbClr val="434343"/>
                </a:solidFill>
                <a:latin typeface="Calibri" panose="020F0502020204030204" pitchFamily="34" charset="0"/>
                <a:cs typeface="Calibri" panose="020F0502020204030204" pitchFamily="34" charset="0"/>
              </a:rPr>
              <a:t>or she able to do?</a:t>
            </a:r>
          </a:p>
          <a:p>
            <a:endParaRPr lang="en-US" sz="1600" dirty="0">
              <a:solidFill>
                <a:srgbClr val="434343"/>
              </a:solidFill>
              <a:latin typeface="Source Sans Pro"/>
              <a:cs typeface="Source Sans Pro"/>
            </a:endParaRPr>
          </a:p>
          <a:p>
            <a:endParaRPr lang="en-US" sz="1600" dirty="0">
              <a:solidFill>
                <a:srgbClr val="434343"/>
              </a:solidFill>
              <a:latin typeface="Source Sans Pro"/>
              <a:cs typeface="Source Sans Pro"/>
            </a:endParaRPr>
          </a:p>
        </p:txBody>
      </p:sp>
      <p:sp>
        <p:nvSpPr>
          <p:cNvPr id="14" name="Rectangle 13">
            <a:extLst>
              <a:ext uri="{FF2B5EF4-FFF2-40B4-BE49-F238E27FC236}">
                <a16:creationId xmlns:a16="http://schemas.microsoft.com/office/drawing/2014/main" id="{A9B714C5-6167-244F-BA7D-A2BA354A4FBD}"/>
              </a:ext>
            </a:extLst>
          </p:cNvPr>
          <p:cNvSpPr/>
          <p:nvPr/>
        </p:nvSpPr>
        <p:spPr>
          <a:xfrm>
            <a:off x="6163315" y="1236976"/>
            <a:ext cx="2612473" cy="1323439"/>
          </a:xfrm>
          <a:prstGeom prst="rect">
            <a:avLst/>
          </a:prstGeom>
          <a:noFill/>
        </p:spPr>
        <p:txBody>
          <a:bodyPr wrap="square">
            <a:spAutoFit/>
          </a:bodyPr>
          <a:lstStyle/>
          <a:p>
            <a:r>
              <a:rPr lang="en-US" sz="1600" dirty="0">
                <a:solidFill>
                  <a:srgbClr val="434343"/>
                </a:solidFill>
                <a:latin typeface="Calibri" panose="020F0502020204030204" pitchFamily="34" charset="0"/>
                <a:cs typeface="Calibri" panose="020F0502020204030204" pitchFamily="34" charset="0"/>
              </a:rPr>
              <a:t>Is this child making progress? How do this child’s skills and behaviors compare to those of most children in his or her age-group?</a:t>
            </a:r>
          </a:p>
        </p:txBody>
      </p:sp>
      <p:sp>
        <p:nvSpPr>
          <p:cNvPr id="10" name="TextBox 9">
            <a:extLst>
              <a:ext uri="{FF2B5EF4-FFF2-40B4-BE49-F238E27FC236}">
                <a16:creationId xmlns:a16="http://schemas.microsoft.com/office/drawing/2014/main" id="{E3A04377-201B-1E4D-A28C-4E2312331834}"/>
              </a:ext>
            </a:extLst>
          </p:cNvPr>
          <p:cNvSpPr txBox="1"/>
          <p:nvPr/>
        </p:nvSpPr>
        <p:spPr>
          <a:xfrm>
            <a:off x="3389695" y="2303963"/>
            <a:ext cx="1976435" cy="707886"/>
          </a:xfrm>
          <a:prstGeom prst="rect">
            <a:avLst/>
          </a:prstGeom>
          <a:noFill/>
        </p:spPr>
        <p:txBody>
          <a:bodyPr wrap="square" rtlCol="0">
            <a:spAutoFit/>
          </a:bodyPr>
          <a:lstStyle/>
          <a:p>
            <a:pPr algn="ctr"/>
            <a:r>
              <a:rPr lang="en-US" sz="2000" b="1" dirty="0">
                <a:solidFill>
                  <a:srgbClr val="595959"/>
                </a:solidFill>
                <a:latin typeface="Source Sans Pro"/>
                <a:cs typeface="Source Sans Pro"/>
              </a:rPr>
              <a:t>Assessment</a:t>
            </a:r>
            <a:br>
              <a:rPr lang="en-US" sz="2000" b="1" dirty="0">
                <a:solidFill>
                  <a:srgbClr val="595959"/>
                </a:solidFill>
                <a:latin typeface="Source Sans Pro"/>
                <a:cs typeface="Source Sans Pro"/>
              </a:rPr>
            </a:br>
            <a:r>
              <a:rPr lang="en-US" sz="2000" b="1" dirty="0">
                <a:solidFill>
                  <a:srgbClr val="595959"/>
                </a:solidFill>
                <a:latin typeface="Source Sans Pro"/>
                <a:cs typeface="Source Sans Pro"/>
              </a:rPr>
              <a:t>Process</a:t>
            </a:r>
          </a:p>
        </p:txBody>
      </p:sp>
      <p:graphicFrame>
        <p:nvGraphicFramePr>
          <p:cNvPr id="3" name="Diagram 2">
            <a:extLst>
              <a:ext uri="{FF2B5EF4-FFF2-40B4-BE49-F238E27FC236}">
                <a16:creationId xmlns:a16="http://schemas.microsoft.com/office/drawing/2014/main" id="{45F8B780-A358-6C47-8B80-FCCA25F527F7}"/>
              </a:ext>
            </a:extLst>
          </p:cNvPr>
          <p:cNvGraphicFramePr/>
          <p:nvPr>
            <p:extLst>
              <p:ext uri="{D42A27DB-BD31-4B8C-83A1-F6EECF244321}">
                <p14:modId xmlns:p14="http://schemas.microsoft.com/office/powerpoint/2010/main" val="1724694980"/>
              </p:ext>
            </p:extLst>
          </p:nvPr>
        </p:nvGraphicFramePr>
        <p:xfrm>
          <a:off x="2853912" y="1328647"/>
          <a:ext cx="3048000" cy="2658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4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C1DB-2CAF-474C-A497-B8244B6880C3}"/>
              </a:ext>
            </a:extLst>
          </p:cNvPr>
          <p:cNvSpPr>
            <a:spLocks noGrp="1"/>
          </p:cNvSpPr>
          <p:nvPr>
            <p:ph type="title"/>
          </p:nvPr>
        </p:nvSpPr>
        <p:spPr/>
        <p:txBody>
          <a:bodyPr/>
          <a:lstStyle/>
          <a:p>
            <a:pPr algn="ctr"/>
            <a:r>
              <a:rPr lang="en-US" sz="3200" dirty="0"/>
              <a:t>CLASS PROFILE REPORT IN </a:t>
            </a:r>
            <a:r>
              <a:rPr lang="en-US" sz="3200" i="1" dirty="0" err="1"/>
              <a:t>MyTeachingStrategies</a:t>
            </a:r>
            <a:r>
              <a:rPr lang="en-US" sz="3200" dirty="0"/>
              <a:t>® </a:t>
            </a:r>
          </a:p>
        </p:txBody>
      </p:sp>
      <p:pic>
        <p:nvPicPr>
          <p:cNvPr id="4" name="Picture 3">
            <a:extLst>
              <a:ext uri="{FF2B5EF4-FFF2-40B4-BE49-F238E27FC236}">
                <a16:creationId xmlns:a16="http://schemas.microsoft.com/office/drawing/2014/main" id="{107899F8-AEE2-BD45-B43E-233168B70971}"/>
              </a:ext>
            </a:extLst>
          </p:cNvPr>
          <p:cNvPicPr>
            <a:picLocks noChangeAspect="1"/>
          </p:cNvPicPr>
          <p:nvPr/>
        </p:nvPicPr>
        <p:blipFill>
          <a:blip r:embed="rId3"/>
          <a:stretch>
            <a:fillRect/>
          </a:stretch>
        </p:blipFill>
        <p:spPr>
          <a:xfrm>
            <a:off x="1962007" y="1112358"/>
            <a:ext cx="5219986" cy="3507775"/>
          </a:xfrm>
          <a:prstGeom prst="rect">
            <a:avLst/>
          </a:prstGeom>
          <a:effectLst>
            <a:outerShdw blurRad="50800" dist="38100" dir="2700000" algn="tl" rotWithShape="0">
              <a:prstClr val="black">
                <a:alpha val="40000"/>
              </a:prstClr>
            </a:outerShdw>
          </a:effectLst>
        </p:spPr>
      </p:pic>
      <p:cxnSp>
        <p:nvCxnSpPr>
          <p:cNvPr id="6" name="Straight Arrow Connector 5">
            <a:extLst>
              <a:ext uri="{FF2B5EF4-FFF2-40B4-BE49-F238E27FC236}">
                <a16:creationId xmlns:a16="http://schemas.microsoft.com/office/drawing/2014/main" id="{6D46CF36-649F-8E49-AA3C-65436E615B5C}"/>
              </a:ext>
            </a:extLst>
          </p:cNvPr>
          <p:cNvCxnSpPr>
            <a:cxnSpLocks/>
          </p:cNvCxnSpPr>
          <p:nvPr/>
        </p:nvCxnSpPr>
        <p:spPr>
          <a:xfrm flipV="1">
            <a:off x="2610197" y="3186892"/>
            <a:ext cx="731520" cy="34611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2400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FE15-7BF0-4A84-94B7-0C4E162801EC}"/>
              </a:ext>
            </a:extLst>
          </p:cNvPr>
          <p:cNvSpPr>
            <a:spLocks noGrp="1"/>
          </p:cNvSpPr>
          <p:nvPr>
            <p:ph type="title"/>
          </p:nvPr>
        </p:nvSpPr>
        <p:spPr/>
        <p:txBody>
          <a:bodyPr/>
          <a:lstStyle/>
          <a:p>
            <a:pPr algn="ctr"/>
            <a:r>
              <a:rPr lang="en-US" sz="3200" dirty="0"/>
              <a:t>CLASS PROFILE REPORT IN </a:t>
            </a:r>
            <a:r>
              <a:rPr lang="en-US" sz="3200" i="1" dirty="0" err="1"/>
              <a:t>MyTeachingStrategies</a:t>
            </a:r>
            <a:r>
              <a:rPr lang="en-US" sz="3200" dirty="0"/>
              <a:t>® </a:t>
            </a:r>
          </a:p>
        </p:txBody>
      </p:sp>
      <p:sp>
        <p:nvSpPr>
          <p:cNvPr id="3" name="Text Placeholder 2">
            <a:extLst>
              <a:ext uri="{FF2B5EF4-FFF2-40B4-BE49-F238E27FC236}">
                <a16:creationId xmlns:a16="http://schemas.microsoft.com/office/drawing/2014/main" id="{E33646A2-D646-43A4-AC96-B821F481B23B}"/>
              </a:ext>
            </a:extLst>
          </p:cNvPr>
          <p:cNvSpPr>
            <a:spLocks noGrp="1"/>
          </p:cNvSpPr>
          <p:nvPr>
            <p:ph type="body" idx="1"/>
          </p:nvPr>
        </p:nvSpPr>
        <p:spPr/>
        <p:txBody>
          <a:bodyPr/>
          <a:lstStyle/>
          <a:p>
            <a:pPr marL="228600" lvl="1" indent="-228600">
              <a:lnSpc>
                <a:spcPct val="100000"/>
              </a:lnSpc>
              <a:spcBef>
                <a:spcPts val="600"/>
              </a:spcBef>
              <a:buClr>
                <a:srgbClr val="434343"/>
              </a:buClr>
              <a:buSzPct val="100000"/>
              <a:buFont typeface="Arial" panose="020B0604020202020204" pitchFamily="34" charset="0"/>
              <a:buChar char="•"/>
            </a:pPr>
            <a:r>
              <a:rPr lang="en-US" sz="2000" b="1" dirty="0">
                <a:solidFill>
                  <a:srgbClr val="434343"/>
                </a:solidFill>
                <a:latin typeface="Calibri" panose="020F0502020204030204" pitchFamily="34" charset="0"/>
                <a:cs typeface="Calibri" panose="020F0502020204030204" pitchFamily="34" charset="0"/>
              </a:rPr>
              <a:t>Class Profile Report</a:t>
            </a:r>
            <a:r>
              <a:rPr lang="en-US" sz="2000" dirty="0">
                <a:solidFill>
                  <a:srgbClr val="434343"/>
                </a:solidFill>
                <a:latin typeface="Calibri" panose="020F0502020204030204" pitchFamily="34" charset="0"/>
                <a:cs typeface="Calibri" panose="020F0502020204030204" pitchFamily="34" charset="0"/>
              </a:rPr>
              <a:t>: Provides an overview of all children in a class during a particular checkpoint period</a:t>
            </a:r>
          </a:p>
          <a:p>
            <a:pPr marL="228600" lvl="1" indent="-228600">
              <a:lnSpc>
                <a:spcPct val="100000"/>
              </a:lnSpc>
              <a:spcBef>
                <a:spcPts val="600"/>
              </a:spcBef>
              <a:buClr>
                <a:srgbClr val="434343"/>
              </a:buClr>
              <a:buSzPct val="100000"/>
              <a:buFont typeface="Arial" panose="020B0604020202020204" pitchFamily="34" charset="0"/>
              <a:buChar char="•"/>
            </a:pPr>
            <a:r>
              <a:rPr lang="en-US" sz="2000" b="1" dirty="0">
                <a:solidFill>
                  <a:srgbClr val="434343"/>
                </a:solidFill>
                <a:latin typeface="Calibri" panose="020F0502020204030204" pitchFamily="34" charset="0"/>
                <a:cs typeface="Calibri" panose="020F0502020204030204" pitchFamily="34" charset="0"/>
              </a:rPr>
              <a:t>Individual Child Report</a:t>
            </a:r>
            <a:r>
              <a:rPr lang="en-US" sz="2000" dirty="0">
                <a:solidFill>
                  <a:srgbClr val="434343"/>
                </a:solidFill>
                <a:latin typeface="Calibri" panose="020F0502020204030204" pitchFamily="34" charset="0"/>
                <a:cs typeface="Calibri" panose="020F0502020204030204" pitchFamily="34" charset="0"/>
              </a:rPr>
              <a:t>: Shows the developmental and learning levels of a child/children at a given point during one checkpoint period, or multiple checkpoint periods</a:t>
            </a:r>
          </a:p>
          <a:p>
            <a:pPr marL="228600" lvl="1" indent="-228600">
              <a:lnSpc>
                <a:spcPct val="100000"/>
              </a:lnSpc>
              <a:spcBef>
                <a:spcPts val="600"/>
              </a:spcBef>
              <a:buClr>
                <a:srgbClr val="434343"/>
              </a:buClr>
              <a:buSzPct val="100000"/>
              <a:buFont typeface="Arial" panose="020B0604020202020204" pitchFamily="34" charset="0"/>
              <a:buChar char="•"/>
            </a:pPr>
            <a:r>
              <a:rPr lang="en-US" sz="2000" b="1" dirty="0">
                <a:solidFill>
                  <a:srgbClr val="434343"/>
                </a:solidFill>
                <a:latin typeface="Calibri" panose="020F0502020204030204" pitchFamily="34" charset="0"/>
                <a:cs typeface="Calibri" panose="020F0502020204030204" pitchFamily="34" charset="0"/>
              </a:rPr>
              <a:t>Report Card</a:t>
            </a:r>
            <a:r>
              <a:rPr lang="en-US" sz="2000" dirty="0">
                <a:solidFill>
                  <a:srgbClr val="434343"/>
                </a:solidFill>
                <a:latin typeface="Calibri" panose="020F0502020204030204" pitchFamily="34" charset="0"/>
                <a:cs typeface="Calibri" panose="020F0502020204030204" pitchFamily="34" charset="0"/>
              </a:rPr>
              <a:t>: Shares up-to-date information with families about their child’s skills, knowledge, and abilities</a:t>
            </a:r>
          </a:p>
          <a:p>
            <a:pPr marL="228600" indent="-228600">
              <a:lnSpc>
                <a:spcPct val="100000"/>
              </a:lnSpc>
              <a:spcBef>
                <a:spcPts val="600"/>
              </a:spcBef>
              <a:buClr>
                <a:srgbClr val="434343"/>
              </a:buClr>
            </a:pPr>
            <a:endParaRPr lang="en-US" sz="1600" dirty="0">
              <a:solidFill>
                <a:srgbClr val="434343"/>
              </a:solidFill>
              <a:latin typeface="Calibri" panose="020F0502020204030204" pitchFamily="34" charset="0"/>
              <a:cs typeface="Calibri" panose="020F0502020204030204" pitchFamily="34" charset="0"/>
            </a:endParaRPr>
          </a:p>
          <a:p>
            <a:pPr>
              <a:lnSpc>
                <a:spcPct val="100000"/>
              </a:lnSpc>
              <a:buClr>
                <a:srgbClr val="434343"/>
              </a:buClr>
            </a:pPr>
            <a:endParaRPr lang="en-US" dirty="0">
              <a:solidFill>
                <a:srgbClr val="434343"/>
              </a:solidFill>
            </a:endParaRPr>
          </a:p>
        </p:txBody>
      </p:sp>
    </p:spTree>
    <p:extLst>
      <p:ext uri="{BB962C8B-B14F-4D97-AF65-F5344CB8AC3E}">
        <p14:creationId xmlns:p14="http://schemas.microsoft.com/office/powerpoint/2010/main" val="2321336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FE15-7BF0-4A84-94B7-0C4E162801EC}"/>
              </a:ext>
            </a:extLst>
          </p:cNvPr>
          <p:cNvSpPr>
            <a:spLocks noGrp="1"/>
          </p:cNvSpPr>
          <p:nvPr>
            <p:ph type="title"/>
          </p:nvPr>
        </p:nvSpPr>
        <p:spPr/>
        <p:txBody>
          <a:bodyPr/>
          <a:lstStyle/>
          <a:p>
            <a:pPr algn="ctr"/>
            <a:r>
              <a:rPr lang="en-US" sz="3200" dirty="0"/>
              <a:t>CLASS PROFILE REPORT IN </a:t>
            </a:r>
            <a:r>
              <a:rPr lang="en-US" sz="3200" i="1" dirty="0" err="1"/>
              <a:t>MyTeachingStrategies</a:t>
            </a:r>
            <a:r>
              <a:rPr lang="en-US" sz="3200" dirty="0"/>
              <a:t>® </a:t>
            </a:r>
          </a:p>
        </p:txBody>
      </p:sp>
      <p:sp>
        <p:nvSpPr>
          <p:cNvPr id="3" name="Text Placeholder 2">
            <a:extLst>
              <a:ext uri="{FF2B5EF4-FFF2-40B4-BE49-F238E27FC236}">
                <a16:creationId xmlns:a16="http://schemas.microsoft.com/office/drawing/2014/main" id="{E33646A2-D646-43A4-AC96-B821F481B23B}"/>
              </a:ext>
            </a:extLst>
          </p:cNvPr>
          <p:cNvSpPr>
            <a:spLocks noGrp="1"/>
          </p:cNvSpPr>
          <p:nvPr>
            <p:ph type="body" idx="1"/>
          </p:nvPr>
        </p:nvSpPr>
        <p:spPr/>
        <p:txBody>
          <a:bodyPr/>
          <a:lstStyle/>
          <a:p>
            <a:pPr marL="228600" lvl="1" indent="-228600">
              <a:lnSpc>
                <a:spcPct val="100000"/>
              </a:lnSpc>
              <a:spcBef>
                <a:spcPts val="600"/>
              </a:spcBef>
              <a:buClr>
                <a:srgbClr val="434343"/>
              </a:buClr>
              <a:buSzPct val="100000"/>
              <a:buFont typeface="Arial" panose="020B0604020202020204" pitchFamily="34" charset="0"/>
              <a:buChar char="•"/>
            </a:pPr>
            <a:r>
              <a:rPr lang="en-US" sz="2000" b="1" dirty="0">
                <a:solidFill>
                  <a:srgbClr val="434343"/>
                </a:solidFill>
                <a:latin typeface="Calibri" panose="020F0502020204030204" pitchFamily="34" charset="0"/>
                <a:cs typeface="Calibri" panose="020F0502020204030204" pitchFamily="34" charset="0"/>
              </a:rPr>
              <a:t>Development and Learning Report</a:t>
            </a:r>
            <a:r>
              <a:rPr lang="en-US" sz="2000" dirty="0">
                <a:solidFill>
                  <a:srgbClr val="434343"/>
                </a:solidFill>
                <a:latin typeface="Calibri" panose="020F0502020204030204" pitchFamily="34" charset="0"/>
                <a:cs typeface="Calibri" panose="020F0502020204030204" pitchFamily="34" charset="0"/>
              </a:rPr>
              <a:t>: Highlights a child’s particular strengths in particular areas of development and learning</a:t>
            </a:r>
          </a:p>
          <a:p>
            <a:pPr marL="228600" lvl="1" indent="-228600">
              <a:lnSpc>
                <a:spcPct val="100000"/>
              </a:lnSpc>
              <a:spcBef>
                <a:spcPts val="600"/>
              </a:spcBef>
              <a:buClr>
                <a:srgbClr val="434343"/>
              </a:buClr>
              <a:buSzPct val="100000"/>
              <a:buFont typeface="Arial" panose="020B0604020202020204" pitchFamily="34" charset="0"/>
              <a:buChar char="•"/>
            </a:pPr>
            <a:r>
              <a:rPr lang="en-US" sz="2000" b="1" dirty="0">
                <a:solidFill>
                  <a:srgbClr val="434343"/>
                </a:solidFill>
                <a:latin typeface="Calibri" panose="020F0502020204030204" pitchFamily="34" charset="0"/>
                <a:cs typeface="Calibri" panose="020F0502020204030204" pitchFamily="34" charset="0"/>
              </a:rPr>
              <a:t>Documentation Status Report</a:t>
            </a:r>
            <a:r>
              <a:rPr lang="en-US" sz="2000" dirty="0">
                <a:solidFill>
                  <a:srgbClr val="434343"/>
                </a:solidFill>
                <a:latin typeface="Calibri" panose="020F0502020204030204" pitchFamily="34" charset="0"/>
                <a:cs typeface="Calibri" panose="020F0502020204030204" pitchFamily="34" charset="0"/>
              </a:rPr>
              <a:t>: Shows how many times an objective or dimension has been associated with a piece of documentation for each child in your class</a:t>
            </a:r>
          </a:p>
          <a:p>
            <a:pPr marL="228600" lvl="1" indent="-228600">
              <a:lnSpc>
                <a:spcPct val="100000"/>
              </a:lnSpc>
              <a:spcBef>
                <a:spcPts val="600"/>
              </a:spcBef>
              <a:buClr>
                <a:srgbClr val="434343"/>
              </a:buClr>
              <a:buSzPct val="100000"/>
              <a:buFont typeface="Arial" panose="020B0604020202020204" pitchFamily="34" charset="0"/>
              <a:buChar char="•"/>
            </a:pPr>
            <a:r>
              <a:rPr lang="en-US" sz="2000" b="1" dirty="0">
                <a:solidFill>
                  <a:srgbClr val="434343"/>
                </a:solidFill>
                <a:latin typeface="Calibri" panose="020F0502020204030204" pitchFamily="34" charset="0"/>
                <a:cs typeface="Calibri" panose="020F0502020204030204" pitchFamily="34" charset="0"/>
              </a:rPr>
              <a:t>Assessment Status Report</a:t>
            </a:r>
            <a:r>
              <a:rPr lang="en-US" sz="2000" dirty="0">
                <a:solidFill>
                  <a:srgbClr val="434343"/>
                </a:solidFill>
                <a:latin typeface="Calibri" panose="020F0502020204030204" pitchFamily="34" charset="0"/>
                <a:cs typeface="Calibri" panose="020F0502020204030204" pitchFamily="34" charset="0"/>
              </a:rPr>
              <a:t>: Shows whether you have entered finalized checkpoint levels by area and by objective/dimension. (This report also makes it easy to determine where you are missing finalized data.)</a:t>
            </a:r>
          </a:p>
          <a:p>
            <a:pPr marL="228600" indent="-228600">
              <a:lnSpc>
                <a:spcPct val="100000"/>
              </a:lnSpc>
              <a:spcBef>
                <a:spcPts val="600"/>
              </a:spcBef>
              <a:buClr>
                <a:srgbClr val="434343"/>
              </a:buClr>
            </a:pPr>
            <a:endParaRPr lang="en-US" sz="2000" dirty="0">
              <a:solidFill>
                <a:srgbClr val="434343"/>
              </a:solidFill>
              <a:latin typeface="Calibri" panose="020F0502020204030204" pitchFamily="34" charset="0"/>
              <a:cs typeface="Calibri" panose="020F0502020204030204" pitchFamily="34" charset="0"/>
            </a:endParaRPr>
          </a:p>
          <a:p>
            <a:pPr marL="228600" indent="-228600">
              <a:lnSpc>
                <a:spcPct val="100000"/>
              </a:lnSpc>
              <a:spcBef>
                <a:spcPts val="600"/>
              </a:spcBef>
              <a:buClr>
                <a:srgbClr val="434343"/>
              </a:buClr>
            </a:pPr>
            <a:endParaRPr lang="en-US" sz="2000" dirty="0">
              <a:solidFill>
                <a:srgbClr val="434343"/>
              </a:solidFill>
              <a:latin typeface="Calibri" panose="020F0502020204030204" pitchFamily="34" charset="0"/>
              <a:cs typeface="Calibri" panose="020F0502020204030204" pitchFamily="34" charset="0"/>
            </a:endParaRPr>
          </a:p>
          <a:p>
            <a:pPr marL="228600" indent="-228600">
              <a:lnSpc>
                <a:spcPct val="100000"/>
              </a:lnSpc>
              <a:spcBef>
                <a:spcPts val="600"/>
              </a:spcBef>
              <a:buClr>
                <a:srgbClr val="434343"/>
              </a:buClr>
            </a:pPr>
            <a:endParaRPr lang="en-US" sz="2000" dirty="0">
              <a:solidFill>
                <a:srgbClr val="434343"/>
              </a:solidFill>
              <a:latin typeface="Calibri" panose="020F0502020204030204" pitchFamily="34" charset="0"/>
              <a:cs typeface="Calibri" panose="020F0502020204030204" pitchFamily="34" charset="0"/>
            </a:endParaRPr>
          </a:p>
          <a:p>
            <a:pPr marL="114300" indent="0">
              <a:lnSpc>
                <a:spcPct val="100000"/>
              </a:lnSpc>
              <a:buClr>
                <a:srgbClr val="434343"/>
              </a:buClr>
              <a:buNone/>
            </a:pPr>
            <a:endParaRPr lang="en-US" dirty="0">
              <a:solidFill>
                <a:srgbClr val="434343"/>
              </a:solidFill>
            </a:endParaRPr>
          </a:p>
        </p:txBody>
      </p:sp>
    </p:spTree>
    <p:extLst>
      <p:ext uri="{BB962C8B-B14F-4D97-AF65-F5344CB8AC3E}">
        <p14:creationId xmlns:p14="http://schemas.microsoft.com/office/powerpoint/2010/main" val="3530530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B3DE-6E46-244A-B1B4-33AB73E58458}"/>
              </a:ext>
            </a:extLst>
          </p:cNvPr>
          <p:cNvSpPr>
            <a:spLocks noGrp="1"/>
          </p:cNvSpPr>
          <p:nvPr>
            <p:ph type="title"/>
          </p:nvPr>
        </p:nvSpPr>
        <p:spPr/>
        <p:txBody>
          <a:bodyPr/>
          <a:lstStyle/>
          <a:p>
            <a:pPr algn="ctr"/>
            <a:r>
              <a:rPr lang="en-US" sz="3600" dirty="0"/>
              <a:t>SAMPLE CLASS PROFILE REPORTS</a:t>
            </a:r>
          </a:p>
        </p:txBody>
      </p:sp>
      <p:sp>
        <p:nvSpPr>
          <p:cNvPr id="3" name="Text Placeholder 2">
            <a:extLst>
              <a:ext uri="{FF2B5EF4-FFF2-40B4-BE49-F238E27FC236}">
                <a16:creationId xmlns:a16="http://schemas.microsoft.com/office/drawing/2014/main" id="{B6D137DC-4B90-694D-B94D-9BD1DE48B02D}"/>
              </a:ext>
            </a:extLst>
          </p:cNvPr>
          <p:cNvSpPr>
            <a:spLocks noGrp="1"/>
          </p:cNvSpPr>
          <p:nvPr>
            <p:ph type="body" idx="1"/>
          </p:nvPr>
        </p:nvSpPr>
        <p:spPr>
          <a:xfrm>
            <a:off x="152399" y="1143000"/>
            <a:ext cx="4732421" cy="3543300"/>
          </a:xfrm>
        </p:spPr>
        <p:txBody>
          <a:bodyPr/>
          <a:lstStyle/>
          <a:p>
            <a:pPr marL="228600" indent="-228600">
              <a:lnSpc>
                <a:spcPct val="100000"/>
              </a:lnSpc>
              <a:spcBef>
                <a:spcPts val="600"/>
              </a:spcBef>
              <a:buClr>
                <a:srgbClr val="434343"/>
              </a:buClr>
              <a:buSzPct val="100000"/>
            </a:pPr>
            <a:r>
              <a:rPr lang="en-US" sz="2000" dirty="0">
                <a:solidFill>
                  <a:srgbClr val="434343"/>
                </a:solidFill>
              </a:rPr>
              <a:t>Areas of development and learning (sections)</a:t>
            </a:r>
          </a:p>
          <a:p>
            <a:pPr marL="228600" indent="-228600">
              <a:lnSpc>
                <a:spcPct val="100000"/>
              </a:lnSpc>
              <a:spcBef>
                <a:spcPts val="600"/>
              </a:spcBef>
              <a:buClr>
                <a:srgbClr val="434343"/>
              </a:buClr>
              <a:buSzPct val="100000"/>
            </a:pPr>
            <a:r>
              <a:rPr lang="en-US" sz="2000" dirty="0">
                <a:solidFill>
                  <a:srgbClr val="434343"/>
                </a:solidFill>
              </a:rPr>
              <a:t>Objectives/dimensions (rows)</a:t>
            </a:r>
          </a:p>
          <a:p>
            <a:pPr marL="228600" indent="-228600">
              <a:lnSpc>
                <a:spcPct val="100000"/>
              </a:lnSpc>
              <a:spcBef>
                <a:spcPts val="600"/>
              </a:spcBef>
              <a:buClr>
                <a:srgbClr val="434343"/>
              </a:buClr>
              <a:buSzPct val="100000"/>
            </a:pPr>
            <a:r>
              <a:rPr lang="en-US" sz="2000" dirty="0">
                <a:solidFill>
                  <a:srgbClr val="434343"/>
                </a:solidFill>
              </a:rPr>
              <a:t>Checkpoint levels (columns)</a:t>
            </a:r>
          </a:p>
          <a:p>
            <a:pPr marL="228600" indent="-228600">
              <a:lnSpc>
                <a:spcPct val="100000"/>
              </a:lnSpc>
              <a:spcBef>
                <a:spcPts val="600"/>
              </a:spcBef>
              <a:buClr>
                <a:srgbClr val="434343"/>
              </a:buClr>
              <a:buSzPct val="100000"/>
            </a:pPr>
            <a:r>
              <a:rPr lang="en-US" sz="2000" dirty="0">
                <a:solidFill>
                  <a:srgbClr val="434343"/>
                </a:solidFill>
              </a:rPr>
              <a:t>Color columns (widely-held expectations)</a:t>
            </a:r>
          </a:p>
          <a:p>
            <a:pPr>
              <a:buClr>
                <a:srgbClr val="434343"/>
              </a:buClr>
            </a:pPr>
            <a:endParaRPr lang="en-US" sz="2000" dirty="0">
              <a:solidFill>
                <a:srgbClr val="434343"/>
              </a:solidFill>
            </a:endParaRPr>
          </a:p>
          <a:p>
            <a:pPr>
              <a:buClr>
                <a:srgbClr val="434343"/>
              </a:buClr>
            </a:pPr>
            <a:endParaRPr lang="en-US" sz="2000" dirty="0">
              <a:solidFill>
                <a:srgbClr val="434343"/>
              </a:solidFill>
            </a:endParaRPr>
          </a:p>
          <a:p>
            <a:pPr>
              <a:buClr>
                <a:srgbClr val="434343"/>
              </a:buClr>
            </a:pPr>
            <a:endParaRPr lang="en-US" sz="2000" dirty="0">
              <a:solidFill>
                <a:srgbClr val="434343"/>
              </a:solidFill>
            </a:endParaRPr>
          </a:p>
        </p:txBody>
      </p:sp>
      <p:pic>
        <p:nvPicPr>
          <p:cNvPr id="4" name="Picture 3" descr="Admin_Report_Class Profile_Results_020717.png">
            <a:extLst>
              <a:ext uri="{FF2B5EF4-FFF2-40B4-BE49-F238E27FC236}">
                <a16:creationId xmlns:a16="http://schemas.microsoft.com/office/drawing/2014/main" id="{B7878B4C-5AA8-5A4C-B2A5-5D8E40A93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294" y="1143000"/>
            <a:ext cx="3240505" cy="3491017"/>
          </a:xfrm>
          <a:prstGeom prst="rect">
            <a:avLst/>
          </a:prstGeom>
          <a:ln>
            <a:solidFill>
              <a:schemeClr val="accent4"/>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597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F709-FC01-42EE-BD2F-C15D5F7E2FA8}"/>
              </a:ext>
            </a:extLst>
          </p:cNvPr>
          <p:cNvSpPr>
            <a:spLocks noGrp="1"/>
          </p:cNvSpPr>
          <p:nvPr>
            <p:ph type="title"/>
          </p:nvPr>
        </p:nvSpPr>
        <p:spPr/>
        <p:txBody>
          <a:bodyPr/>
          <a:lstStyle/>
          <a:p>
            <a:pPr algn="ctr"/>
            <a:r>
              <a:rPr lang="en-US" sz="3600" dirty="0"/>
              <a:t>ANALYZING CLASSROOM DATA</a:t>
            </a:r>
          </a:p>
        </p:txBody>
      </p:sp>
      <p:sp>
        <p:nvSpPr>
          <p:cNvPr id="3" name="Text Placeholder 2">
            <a:extLst>
              <a:ext uri="{FF2B5EF4-FFF2-40B4-BE49-F238E27FC236}">
                <a16:creationId xmlns:a16="http://schemas.microsoft.com/office/drawing/2014/main" id="{0876E5EA-D9A7-474C-A9D6-9D3EEC10E190}"/>
              </a:ext>
            </a:extLst>
          </p:cNvPr>
          <p:cNvSpPr>
            <a:spLocks noGrp="1"/>
          </p:cNvSpPr>
          <p:nvPr>
            <p:ph type="body" idx="1"/>
          </p:nvPr>
        </p:nvSpPr>
        <p:spPr>
          <a:xfrm>
            <a:off x="152400" y="1143000"/>
            <a:ext cx="4419600" cy="3543300"/>
          </a:xfrm>
        </p:spPr>
        <p:txBody>
          <a:bodyPr/>
          <a:lstStyle/>
          <a:p>
            <a:pPr marL="228600" indent="-228600">
              <a:lnSpc>
                <a:spcPct val="100000"/>
              </a:lnSpc>
              <a:spcBef>
                <a:spcPts val="600"/>
              </a:spcBef>
              <a:buClr>
                <a:srgbClr val="434343"/>
              </a:buClr>
              <a:buSzPct val="100000"/>
            </a:pPr>
            <a:r>
              <a:rPr lang="en-US" sz="2000" dirty="0">
                <a:solidFill>
                  <a:srgbClr val="434343"/>
                </a:solidFill>
              </a:rPr>
              <a:t>Review your classroom’s copy of the Class Profile Report from </a:t>
            </a:r>
            <a:r>
              <a:rPr lang="en-US" sz="2000" i="1" dirty="0">
                <a:solidFill>
                  <a:srgbClr val="434343"/>
                </a:solidFill>
              </a:rPr>
              <a:t>GOLD</a:t>
            </a:r>
            <a:r>
              <a:rPr lang="en-US" sz="2000" dirty="0">
                <a:solidFill>
                  <a:srgbClr val="434343"/>
                </a:solidFill>
              </a:rPr>
              <a:t>®</a:t>
            </a:r>
          </a:p>
          <a:p>
            <a:pPr marL="228600" indent="-228600">
              <a:lnSpc>
                <a:spcPct val="100000"/>
              </a:lnSpc>
              <a:spcBef>
                <a:spcPts val="600"/>
              </a:spcBef>
              <a:buClr>
                <a:srgbClr val="434343"/>
              </a:buClr>
              <a:buSzPct val="100000"/>
            </a:pPr>
            <a:r>
              <a:rPr lang="en-US" sz="2000" dirty="0">
                <a:solidFill>
                  <a:srgbClr val="434343"/>
                </a:solidFill>
              </a:rPr>
              <a:t>Identify 1-2 areas of strength</a:t>
            </a:r>
          </a:p>
          <a:p>
            <a:pPr marL="228600" indent="-228600">
              <a:lnSpc>
                <a:spcPct val="100000"/>
              </a:lnSpc>
              <a:spcBef>
                <a:spcPts val="600"/>
              </a:spcBef>
              <a:buClr>
                <a:srgbClr val="434343"/>
              </a:buClr>
              <a:buSzPct val="100000"/>
            </a:pPr>
            <a:r>
              <a:rPr lang="en-US" sz="2000" dirty="0">
                <a:solidFill>
                  <a:srgbClr val="434343"/>
                </a:solidFill>
              </a:rPr>
              <a:t>Identify 1-2 areas of potential growth</a:t>
            </a:r>
          </a:p>
          <a:p>
            <a:pPr marL="228600" indent="-228600">
              <a:lnSpc>
                <a:spcPct val="100000"/>
              </a:lnSpc>
              <a:spcBef>
                <a:spcPts val="600"/>
              </a:spcBef>
              <a:buClr>
                <a:srgbClr val="434343"/>
              </a:buClr>
              <a:buSzPct val="100000"/>
            </a:pPr>
            <a:r>
              <a:rPr lang="en-US" sz="2000" dirty="0">
                <a:solidFill>
                  <a:srgbClr val="434343"/>
                </a:solidFill>
              </a:rPr>
              <a:t>What does this tell you about your classroom?</a:t>
            </a:r>
          </a:p>
          <a:p>
            <a:pPr marL="228600" indent="-228600">
              <a:lnSpc>
                <a:spcPct val="100000"/>
              </a:lnSpc>
              <a:spcBef>
                <a:spcPts val="600"/>
              </a:spcBef>
              <a:buNone/>
            </a:pPr>
            <a:endParaRPr lang="en-US" sz="2000" dirty="0"/>
          </a:p>
          <a:p>
            <a:pPr marL="228600" indent="-228600">
              <a:lnSpc>
                <a:spcPct val="100000"/>
              </a:lnSpc>
              <a:spcBef>
                <a:spcPts val="600"/>
              </a:spcBef>
            </a:pPr>
            <a:endParaRPr lang="en-US" sz="2000" dirty="0"/>
          </a:p>
          <a:p>
            <a:pPr marL="228600" indent="-228600">
              <a:lnSpc>
                <a:spcPct val="100000"/>
              </a:lnSpc>
              <a:spcBef>
                <a:spcPts val="600"/>
              </a:spcBef>
            </a:pPr>
            <a:endParaRPr lang="en-US" sz="2000" dirty="0"/>
          </a:p>
          <a:p>
            <a:pPr marL="228600" indent="-228600">
              <a:lnSpc>
                <a:spcPct val="100000"/>
              </a:lnSpc>
              <a:spcBef>
                <a:spcPts val="600"/>
              </a:spcBef>
            </a:pPr>
            <a:endParaRPr lang="en-US" sz="2000" dirty="0"/>
          </a:p>
        </p:txBody>
      </p:sp>
      <p:pic>
        <p:nvPicPr>
          <p:cNvPr id="4" name="Picture 3" descr="Admin_Report_Class Profile_Results_020717.png">
            <a:extLst>
              <a:ext uri="{FF2B5EF4-FFF2-40B4-BE49-F238E27FC236}">
                <a16:creationId xmlns:a16="http://schemas.microsoft.com/office/drawing/2014/main" id="{E31FECCB-0D46-46A4-A32D-19CCDDF37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294" y="1143000"/>
            <a:ext cx="3240505" cy="3491017"/>
          </a:xfrm>
          <a:prstGeom prst="rect">
            <a:avLst/>
          </a:prstGeom>
          <a:ln>
            <a:solidFill>
              <a:schemeClr val="accent4"/>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0242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F709-FC01-42EE-BD2F-C15D5F7E2FA8}"/>
              </a:ext>
            </a:extLst>
          </p:cNvPr>
          <p:cNvSpPr>
            <a:spLocks noGrp="1"/>
          </p:cNvSpPr>
          <p:nvPr>
            <p:ph type="title"/>
          </p:nvPr>
        </p:nvSpPr>
        <p:spPr/>
        <p:txBody>
          <a:bodyPr/>
          <a:lstStyle/>
          <a:p>
            <a:pPr algn="ctr"/>
            <a:r>
              <a:rPr lang="en-US" sz="3600" dirty="0"/>
              <a:t>ANALYZING CLASSROOM DATA</a:t>
            </a:r>
          </a:p>
        </p:txBody>
      </p:sp>
      <p:sp>
        <p:nvSpPr>
          <p:cNvPr id="3" name="Text Placeholder 2">
            <a:extLst>
              <a:ext uri="{FF2B5EF4-FFF2-40B4-BE49-F238E27FC236}">
                <a16:creationId xmlns:a16="http://schemas.microsoft.com/office/drawing/2014/main" id="{0876E5EA-D9A7-474C-A9D6-9D3EEC10E190}"/>
              </a:ext>
            </a:extLst>
          </p:cNvPr>
          <p:cNvSpPr>
            <a:spLocks noGrp="1"/>
          </p:cNvSpPr>
          <p:nvPr>
            <p:ph type="body" idx="1"/>
          </p:nvPr>
        </p:nvSpPr>
        <p:spPr>
          <a:xfrm>
            <a:off x="152400" y="1143000"/>
            <a:ext cx="8811126" cy="3543300"/>
          </a:xfrm>
        </p:spPr>
        <p:txBody>
          <a:bodyPr/>
          <a:lstStyle/>
          <a:p>
            <a:pPr marL="228600" indent="-228600">
              <a:lnSpc>
                <a:spcPct val="100000"/>
              </a:lnSpc>
              <a:spcBef>
                <a:spcPts val="600"/>
              </a:spcBef>
              <a:buClr>
                <a:srgbClr val="434343"/>
              </a:buClr>
              <a:buSzPct val="100000"/>
            </a:pPr>
            <a:r>
              <a:rPr lang="en-US" sz="2000" dirty="0">
                <a:solidFill>
                  <a:srgbClr val="434343"/>
                </a:solidFill>
              </a:rPr>
              <a:t>Review your classroom’s copy of the Class Profile Report from </a:t>
            </a:r>
            <a:r>
              <a:rPr lang="en-US" sz="2000" i="1" dirty="0">
                <a:solidFill>
                  <a:srgbClr val="434343"/>
                </a:solidFill>
              </a:rPr>
              <a:t>GOLD</a:t>
            </a:r>
            <a:r>
              <a:rPr lang="en-US" sz="2000" dirty="0">
                <a:solidFill>
                  <a:srgbClr val="434343"/>
                </a:solidFill>
              </a:rPr>
              <a:t>®</a:t>
            </a:r>
          </a:p>
          <a:p>
            <a:pPr marL="228600" indent="-228600">
              <a:lnSpc>
                <a:spcPct val="100000"/>
              </a:lnSpc>
              <a:spcBef>
                <a:spcPts val="600"/>
              </a:spcBef>
              <a:buClr>
                <a:srgbClr val="434343"/>
              </a:buClr>
              <a:buSzPct val="100000"/>
            </a:pPr>
            <a:r>
              <a:rPr lang="en-US" sz="2000" dirty="0">
                <a:solidFill>
                  <a:srgbClr val="434343"/>
                </a:solidFill>
              </a:rPr>
              <a:t>Identify 1-2 areas of strength</a:t>
            </a:r>
          </a:p>
          <a:p>
            <a:pPr marL="228600" indent="-228600">
              <a:lnSpc>
                <a:spcPct val="100000"/>
              </a:lnSpc>
              <a:spcBef>
                <a:spcPts val="600"/>
              </a:spcBef>
              <a:buClr>
                <a:srgbClr val="434343"/>
              </a:buClr>
              <a:buSzPct val="100000"/>
            </a:pPr>
            <a:r>
              <a:rPr lang="en-US" sz="2000" dirty="0">
                <a:solidFill>
                  <a:srgbClr val="434343"/>
                </a:solidFill>
              </a:rPr>
              <a:t>Identify 1-2 areas of potential growth</a:t>
            </a:r>
          </a:p>
          <a:p>
            <a:pPr marL="228600" indent="-228600">
              <a:lnSpc>
                <a:spcPct val="100000"/>
              </a:lnSpc>
              <a:spcBef>
                <a:spcPts val="600"/>
              </a:spcBef>
              <a:buClr>
                <a:srgbClr val="434343"/>
              </a:buClr>
              <a:buSzPct val="100000"/>
            </a:pPr>
            <a:r>
              <a:rPr lang="en-US" sz="2000" dirty="0">
                <a:solidFill>
                  <a:srgbClr val="434343"/>
                </a:solidFill>
              </a:rPr>
              <a:t>What does this tell you about your classroom?</a:t>
            </a:r>
          </a:p>
          <a:p>
            <a:pPr marL="228600" indent="-228600">
              <a:lnSpc>
                <a:spcPct val="100000"/>
              </a:lnSpc>
              <a:spcBef>
                <a:spcPts val="600"/>
              </a:spcBef>
              <a:buNone/>
            </a:pPr>
            <a:endParaRPr lang="en-US" sz="2000" dirty="0"/>
          </a:p>
          <a:p>
            <a:pPr marL="228600" indent="-228600">
              <a:lnSpc>
                <a:spcPct val="100000"/>
              </a:lnSpc>
              <a:spcBef>
                <a:spcPts val="600"/>
              </a:spcBef>
            </a:pPr>
            <a:endParaRPr lang="en-US" sz="2000" dirty="0"/>
          </a:p>
          <a:p>
            <a:pPr marL="228600" indent="-228600">
              <a:lnSpc>
                <a:spcPct val="100000"/>
              </a:lnSpc>
              <a:spcBef>
                <a:spcPts val="600"/>
              </a:spcBef>
            </a:pPr>
            <a:endParaRPr lang="en-US" sz="2000" dirty="0"/>
          </a:p>
          <a:p>
            <a:pPr marL="228600" indent="-228600">
              <a:lnSpc>
                <a:spcPct val="100000"/>
              </a:lnSpc>
              <a:spcBef>
                <a:spcPts val="600"/>
              </a:spcBef>
            </a:pPr>
            <a:endParaRPr lang="en-US" sz="2000" dirty="0"/>
          </a:p>
        </p:txBody>
      </p:sp>
    </p:spTree>
    <p:extLst>
      <p:ext uri="{BB962C8B-B14F-4D97-AF65-F5344CB8AC3E}">
        <p14:creationId xmlns:p14="http://schemas.microsoft.com/office/powerpoint/2010/main" val="1102477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11A8DD-5F94-0142-83B0-6D587E515926}"/>
              </a:ext>
            </a:extLst>
          </p:cNvPr>
          <p:cNvSpPr>
            <a:spLocks noGrp="1"/>
          </p:cNvSpPr>
          <p:nvPr>
            <p:ph type="body" idx="4294967295"/>
          </p:nvPr>
        </p:nvSpPr>
        <p:spPr>
          <a:xfrm>
            <a:off x="401839" y="1265243"/>
            <a:ext cx="8340321" cy="2613014"/>
          </a:xfrm>
          <a:prstGeom prst="rect">
            <a:avLst/>
          </a:prstGeom>
        </p:spPr>
        <p:txBody>
          <a:bodyPr/>
          <a:lstStyle/>
          <a:p>
            <a:pPr indent="0" algn="ctr">
              <a:spcBef>
                <a:spcPts val="600"/>
              </a:spcBef>
              <a:buNone/>
            </a:pPr>
            <a:r>
              <a:rPr lang="en-US" sz="3200" b="1" dirty="0">
                <a:solidFill>
                  <a:srgbClr val="434343"/>
                </a:solidFill>
                <a:latin typeface="Calibri" panose="020F0502020204030204" pitchFamily="34" charset="0"/>
                <a:cs typeface="Calibri" panose="020F0502020204030204" pitchFamily="34" charset="0"/>
              </a:rPr>
              <a:t>How do the objectives for development and learning, Louisiana’s Early Learning &amp; Development standards, and outcomes data support effective planning, meaningful interactions, and intentional teaching?</a:t>
            </a:r>
          </a:p>
          <a:p>
            <a:pPr algn="ctr">
              <a:spcBef>
                <a:spcPts val="600"/>
              </a:spcBef>
            </a:pPr>
            <a:endParaRPr lang="en-US" sz="1800" b="1" i="1" dirty="0">
              <a:solidFill>
                <a:srgbClr val="43434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933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9FC8-97E9-B04D-B14F-DE83CF159A38}"/>
              </a:ext>
            </a:extLst>
          </p:cNvPr>
          <p:cNvSpPr>
            <a:spLocks noGrp="1"/>
          </p:cNvSpPr>
          <p:nvPr>
            <p:ph type="title"/>
          </p:nvPr>
        </p:nvSpPr>
        <p:spPr>
          <a:xfrm>
            <a:off x="671331" y="299250"/>
            <a:ext cx="7801337" cy="4545000"/>
          </a:xfrm>
        </p:spPr>
        <p:txBody>
          <a:bodyPr/>
          <a:lstStyle/>
          <a:p>
            <a:r>
              <a:rPr lang="en-US" sz="3200" i="1" dirty="0"/>
              <a:t>“When you open your classroom door, you welcome preschoolers with a variety of experiences, strengths, and challenges.” </a:t>
            </a:r>
            <a:r>
              <a:rPr lang="en-US" sz="3200" dirty="0"/>
              <a:t/>
            </a:r>
            <a:br>
              <a:rPr lang="en-US" sz="3200" dirty="0"/>
            </a:br>
            <a:r>
              <a:rPr lang="en-US" sz="3200" dirty="0"/>
              <a:t/>
            </a:r>
            <a:br>
              <a:rPr lang="en-US" sz="3200" dirty="0"/>
            </a:br>
            <a:r>
              <a:rPr lang="en-US" sz="1600" dirty="0"/>
              <a:t>(Brillante, 2018)</a:t>
            </a:r>
            <a:endParaRPr lang="en-US" sz="3200" dirty="0"/>
          </a:p>
        </p:txBody>
      </p:sp>
    </p:spTree>
    <p:extLst>
      <p:ext uri="{BB962C8B-B14F-4D97-AF65-F5344CB8AC3E}">
        <p14:creationId xmlns:p14="http://schemas.microsoft.com/office/powerpoint/2010/main" val="45718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7792-D72C-2143-9CF2-BAFDB7CA67BC}"/>
              </a:ext>
            </a:extLst>
          </p:cNvPr>
          <p:cNvSpPr>
            <a:spLocks noGrp="1"/>
          </p:cNvSpPr>
          <p:nvPr>
            <p:ph type="title"/>
          </p:nvPr>
        </p:nvSpPr>
        <p:spPr/>
        <p:txBody>
          <a:bodyPr/>
          <a:lstStyle/>
          <a:p>
            <a:pPr algn="ctr"/>
            <a:r>
              <a:rPr lang="en-US" sz="3200" dirty="0"/>
              <a:t>CHANGES TO THE LEARNING ENVIRONMENT TO MAXIMIZE OBSERVATION OPPORTUNITIES                                                               </a:t>
            </a:r>
          </a:p>
        </p:txBody>
      </p:sp>
      <p:pic>
        <p:nvPicPr>
          <p:cNvPr id="7" name="Picture 6">
            <a:extLst>
              <a:ext uri="{FF2B5EF4-FFF2-40B4-BE49-F238E27FC236}">
                <a16:creationId xmlns:a16="http://schemas.microsoft.com/office/drawing/2014/main" id="{D566E6A1-4612-0C47-830B-12E57E1DA13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0854" y="1222722"/>
            <a:ext cx="4476206" cy="336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4536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7792-D72C-2143-9CF2-BAFDB7CA67BC}"/>
              </a:ext>
            </a:extLst>
          </p:cNvPr>
          <p:cNvSpPr>
            <a:spLocks noGrp="1"/>
          </p:cNvSpPr>
          <p:nvPr>
            <p:ph type="title"/>
          </p:nvPr>
        </p:nvSpPr>
        <p:spPr/>
        <p:txBody>
          <a:bodyPr/>
          <a:lstStyle/>
          <a:p>
            <a:pPr algn="ctr"/>
            <a:r>
              <a:rPr lang="en-US" sz="3200" dirty="0"/>
              <a:t>CHANGES TO THE LEARNING ENVIRONMENT TO MAXIMIZE OBSERVATION OPPORTUNITIES                                                               </a:t>
            </a:r>
          </a:p>
        </p:txBody>
      </p:sp>
      <p:pic>
        <p:nvPicPr>
          <p:cNvPr id="6" name="Content Placeholder 5" descr="5.png">
            <a:extLst>
              <a:ext uri="{FF2B5EF4-FFF2-40B4-BE49-F238E27FC236}">
                <a16:creationId xmlns:a16="http://schemas.microsoft.com/office/drawing/2014/main" id="{B166C98A-1BDB-C74F-856A-C7AFE1157D09}"/>
              </a:ext>
            </a:extLst>
          </p:cNvPr>
          <p:cNvPicPr>
            <a:picLocks noChangeAspect="1"/>
          </p:cNvPicPr>
          <p:nvPr/>
        </p:nvPicPr>
        <p:blipFill rotWithShape="1">
          <a:blip r:embed="rId3">
            <a:extLst>
              <a:ext uri="{28A0092B-C50C-407E-A947-70E740481C1C}">
                <a14:useLocalDpi xmlns:a14="http://schemas.microsoft.com/office/drawing/2010/main" val="0"/>
              </a:ext>
            </a:extLst>
          </a:blip>
          <a:srcRect l="3606" t="5706" r="5869" b="8166"/>
          <a:stretch/>
        </p:blipFill>
        <p:spPr bwMode="auto">
          <a:xfrm>
            <a:off x="2052200" y="1257200"/>
            <a:ext cx="5039600" cy="330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196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7792-D72C-2143-9CF2-BAFDB7CA67BC}"/>
              </a:ext>
            </a:extLst>
          </p:cNvPr>
          <p:cNvSpPr>
            <a:spLocks noGrp="1"/>
          </p:cNvSpPr>
          <p:nvPr>
            <p:ph type="title"/>
          </p:nvPr>
        </p:nvSpPr>
        <p:spPr/>
        <p:txBody>
          <a:bodyPr/>
          <a:lstStyle/>
          <a:p>
            <a:pPr algn="ctr"/>
            <a:r>
              <a:rPr lang="en-US" sz="3200" dirty="0"/>
              <a:t>CHANGES TO THE LEARNING ENVIRONMENT TO MAXIMIZE OBSERVATION OPPORTUNITIES                                                               </a:t>
            </a:r>
          </a:p>
        </p:txBody>
      </p:sp>
      <p:pic>
        <p:nvPicPr>
          <p:cNvPr id="6" name="Content Placeholder 4" descr="8.png">
            <a:extLst>
              <a:ext uri="{FF2B5EF4-FFF2-40B4-BE49-F238E27FC236}">
                <a16:creationId xmlns:a16="http://schemas.microsoft.com/office/drawing/2014/main" id="{F643660C-2C25-0047-B1ED-94394999C90D}"/>
              </a:ext>
            </a:extLst>
          </p:cNvPr>
          <p:cNvPicPr>
            <a:picLocks noChangeAspect="1"/>
          </p:cNvPicPr>
          <p:nvPr/>
        </p:nvPicPr>
        <p:blipFill rotWithShape="1">
          <a:blip r:embed="rId3">
            <a:extLst>
              <a:ext uri="{28A0092B-C50C-407E-A947-70E740481C1C}">
                <a14:useLocalDpi xmlns:a14="http://schemas.microsoft.com/office/drawing/2010/main" val="0"/>
              </a:ext>
            </a:extLst>
          </a:blip>
          <a:srcRect l="2969" t="3279" r="5381" b="8197"/>
          <a:stretch/>
        </p:blipFill>
        <p:spPr bwMode="auto">
          <a:xfrm>
            <a:off x="2196003" y="1184671"/>
            <a:ext cx="4751993" cy="3376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56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7792-D72C-2143-9CF2-BAFDB7CA67BC}"/>
              </a:ext>
            </a:extLst>
          </p:cNvPr>
          <p:cNvSpPr>
            <a:spLocks noGrp="1"/>
          </p:cNvSpPr>
          <p:nvPr>
            <p:ph type="title"/>
          </p:nvPr>
        </p:nvSpPr>
        <p:spPr/>
        <p:txBody>
          <a:bodyPr/>
          <a:lstStyle/>
          <a:p>
            <a:pPr algn="ctr"/>
            <a:r>
              <a:rPr lang="en-US" sz="3600" dirty="0"/>
              <a:t> CREATING SMALL GROUPS TO SUPPORT DEVELOPMENT AND LEARNING</a:t>
            </a:r>
          </a:p>
        </p:txBody>
      </p:sp>
      <p:pic>
        <p:nvPicPr>
          <p:cNvPr id="3" name="Picture 2">
            <a:extLst>
              <a:ext uri="{FF2B5EF4-FFF2-40B4-BE49-F238E27FC236}">
                <a16:creationId xmlns:a16="http://schemas.microsoft.com/office/drawing/2014/main" id="{5AF001D1-13CF-B349-B54E-AA9E278B3D45}"/>
              </a:ext>
            </a:extLst>
          </p:cNvPr>
          <p:cNvPicPr>
            <a:picLocks noChangeAspect="1"/>
          </p:cNvPicPr>
          <p:nvPr/>
        </p:nvPicPr>
        <p:blipFill>
          <a:blip r:embed="rId3"/>
          <a:srcRect/>
          <a:stretch/>
        </p:blipFill>
        <p:spPr>
          <a:xfrm>
            <a:off x="2058304" y="1225298"/>
            <a:ext cx="5027392" cy="3299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7229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152400" y="1096700"/>
            <a:ext cx="8839200" cy="3543300"/>
          </a:xfrm>
          <a:prstGeom prst="rect">
            <a:avLst/>
          </a:prstGeom>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Review the purposes and benefits of formative assessment to learn about each child’s knowledge, behavior, skills, and learning styles</a:t>
            </a:r>
          </a:p>
          <a:p>
            <a:pPr marL="228600" indent="-228600">
              <a:lnSpc>
                <a:spcPct val="100000"/>
              </a:lnSpc>
              <a:spcBef>
                <a:spcPts val="600"/>
              </a:spcBef>
              <a:buClr>
                <a:srgbClr val="434343"/>
              </a:buClr>
              <a:buSzPct val="100000"/>
            </a:pPr>
            <a:r>
              <a:rPr lang="en-US" sz="2000" dirty="0">
                <a:solidFill>
                  <a:srgbClr val="434343"/>
                </a:solidFill>
              </a:rPr>
              <a:t>Explain how the relationship between the objectives for development and learning, Louisiana’s Early Learning &amp; Development standards, and child </a:t>
            </a:r>
            <a:br>
              <a:rPr lang="en-US" sz="2000" dirty="0">
                <a:solidFill>
                  <a:srgbClr val="434343"/>
                </a:solidFill>
              </a:rPr>
            </a:br>
            <a:r>
              <a:rPr lang="en-US" sz="2000" dirty="0">
                <a:solidFill>
                  <a:srgbClr val="434343"/>
                </a:solidFill>
              </a:rPr>
              <a:t>outcome data support effective planning, meaningful interactions, and intentional teaching.</a:t>
            </a:r>
          </a:p>
          <a:p>
            <a:pPr marL="228600" indent="-228600">
              <a:lnSpc>
                <a:spcPct val="100000"/>
              </a:lnSpc>
              <a:spcBef>
                <a:spcPts val="600"/>
              </a:spcBef>
              <a:buClr>
                <a:srgbClr val="434343"/>
              </a:buClr>
              <a:buSzPct val="100000"/>
            </a:pPr>
            <a:r>
              <a:rPr lang="en-US" sz="2000" dirty="0">
                <a:solidFill>
                  <a:srgbClr val="434343"/>
                </a:solidFill>
              </a:rPr>
              <a:t>Identify the characteristics of useful, significant, and informative documentation of children’s development and learning</a:t>
            </a:r>
          </a:p>
          <a:p>
            <a:pPr marL="228600" indent="-228600">
              <a:lnSpc>
                <a:spcPct val="100000"/>
              </a:lnSpc>
              <a:spcBef>
                <a:spcPts val="600"/>
              </a:spcBef>
              <a:buClr>
                <a:srgbClr val="434343"/>
              </a:buClr>
              <a:buSzPct val="100000"/>
            </a:pPr>
            <a:r>
              <a:rPr lang="en-US" sz="2000" dirty="0">
                <a:solidFill>
                  <a:srgbClr val="434343"/>
                </a:solidFill>
              </a:rPr>
              <a:t>Use assessment data to plan meaningful learning experiences for individual children, small groups, and the large group</a:t>
            </a:r>
          </a:p>
          <a:p>
            <a:pPr marL="228600" lvl="0" indent="-228600">
              <a:lnSpc>
                <a:spcPct val="100000"/>
              </a:lnSpc>
              <a:spcBef>
                <a:spcPts val="600"/>
              </a:spcBef>
              <a:spcAft>
                <a:spcPts val="0"/>
              </a:spcAft>
              <a:buClr>
                <a:srgbClr val="434343"/>
              </a:buClr>
              <a:buNone/>
            </a:pPr>
            <a:endParaRPr dirty="0">
              <a:solidFill>
                <a:srgbClr val="434343"/>
              </a:solidFill>
            </a:endParaRPr>
          </a:p>
        </p:txBody>
      </p:sp>
      <p:sp>
        <p:nvSpPr>
          <p:cNvPr id="71" name="Shape 71"/>
          <p:cNvSpPr txBox="1">
            <a:spLocks noGrp="1"/>
          </p:cNvSpPr>
          <p:nvPr>
            <p:ph type="title"/>
          </p:nvPr>
        </p:nvSpPr>
        <p:spPr>
          <a:xfrm>
            <a:off x="4" y="0"/>
            <a:ext cx="9144000" cy="10476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3600" dirty="0"/>
              <a:t>REVIEW LEARNING OBJECTIVES</a:t>
            </a:r>
          </a:p>
        </p:txBody>
      </p:sp>
    </p:spTree>
    <p:extLst>
      <p:ext uri="{BB962C8B-B14F-4D97-AF65-F5344CB8AC3E}">
        <p14:creationId xmlns:p14="http://schemas.microsoft.com/office/powerpoint/2010/main" val="378224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09275" y="1064443"/>
            <a:ext cx="3495300" cy="34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1536-A10D-4D25-A33A-7A67DC7D0769}"/>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976FE5FE-B184-499F-B4D0-662AF3A2893E}"/>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solidFill>
                  <a:srgbClr val="434343"/>
                </a:solidFill>
              </a:rPr>
              <a:t>Review the purposes and benefits of formative assessment to learn about each child’s knowledge, behavior, skills, and learning styles</a:t>
            </a:r>
          </a:p>
          <a:p>
            <a:pPr marL="228600" lvl="0" indent="-228600">
              <a:lnSpc>
                <a:spcPct val="100000"/>
              </a:lnSpc>
              <a:spcBef>
                <a:spcPts val="600"/>
              </a:spcBef>
              <a:buClr>
                <a:srgbClr val="434343"/>
              </a:buClr>
              <a:buSzPct val="100000"/>
            </a:pPr>
            <a:r>
              <a:rPr lang="en-US" sz="2000" dirty="0">
                <a:solidFill>
                  <a:srgbClr val="434343"/>
                </a:solidFill>
              </a:rPr>
              <a:t>Explain how the relationship between the objectives for development and learning, Louisiana’s Early Learning &amp; Development standards, and child outcomes data support effective planning, meaningful interactions, and intentional teaching</a:t>
            </a:r>
          </a:p>
          <a:p>
            <a:pPr marL="228600" lvl="0" indent="-228600">
              <a:lnSpc>
                <a:spcPct val="100000"/>
              </a:lnSpc>
              <a:spcBef>
                <a:spcPts val="600"/>
              </a:spcBef>
              <a:buClr>
                <a:srgbClr val="434343"/>
              </a:buClr>
              <a:buSzPct val="100000"/>
            </a:pPr>
            <a:r>
              <a:rPr lang="en-US" sz="2000" dirty="0">
                <a:solidFill>
                  <a:srgbClr val="434343"/>
                </a:solidFill>
              </a:rPr>
              <a:t>Identify the characteristics of useful, significant, and informative documentation of children’s development and learning</a:t>
            </a:r>
          </a:p>
          <a:p>
            <a:pPr marL="228600" lvl="0" indent="-228600">
              <a:lnSpc>
                <a:spcPct val="100000"/>
              </a:lnSpc>
              <a:spcBef>
                <a:spcPts val="600"/>
              </a:spcBef>
              <a:buClr>
                <a:srgbClr val="434343"/>
              </a:buClr>
              <a:buSzPct val="100000"/>
            </a:pPr>
            <a:r>
              <a:rPr lang="en-US" sz="2000" dirty="0">
                <a:solidFill>
                  <a:srgbClr val="434343"/>
                </a:solidFill>
              </a:rPr>
              <a:t>Use assessment data to plan meaningful learning experiences for individual children, small groups, and the large group</a:t>
            </a:r>
          </a:p>
          <a:p>
            <a:pPr marL="228600" lvl="0" indent="-228600">
              <a:lnSpc>
                <a:spcPct val="100000"/>
              </a:lnSpc>
              <a:spcBef>
                <a:spcPts val="600"/>
              </a:spcBef>
              <a:buClr>
                <a:srgbClr val="8064A2"/>
              </a:buClr>
              <a:buNone/>
            </a:pPr>
            <a:endParaRPr lang="en-US" dirty="0">
              <a:solidFill>
                <a:srgbClr val="212121"/>
              </a:solidFill>
            </a:endParaRPr>
          </a:p>
          <a:p>
            <a:endParaRPr lang="en-US" dirty="0"/>
          </a:p>
        </p:txBody>
      </p:sp>
    </p:spTree>
    <p:extLst>
      <p:ext uri="{BB962C8B-B14F-4D97-AF65-F5344CB8AC3E}">
        <p14:creationId xmlns:p14="http://schemas.microsoft.com/office/powerpoint/2010/main" val="132213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4401670" y="1662830"/>
            <a:ext cx="4742329" cy="1817841"/>
          </a:xfrm>
          <a:prstGeom prst="rect">
            <a:avLst/>
          </a:prstGeom>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buFont typeface="+mj-lt"/>
              <a:buAutoNum type="arabicPeriod"/>
            </a:pPr>
            <a:r>
              <a:rPr lang="en-US" sz="2000" dirty="0">
                <a:solidFill>
                  <a:srgbClr val="434343"/>
                </a:solidFill>
              </a:rPr>
              <a:t>Write your name on a sheet of paper</a:t>
            </a:r>
          </a:p>
          <a:p>
            <a:pPr marL="228600" indent="-228600">
              <a:lnSpc>
                <a:spcPct val="100000"/>
              </a:lnSpc>
              <a:spcBef>
                <a:spcPts val="600"/>
              </a:spcBef>
              <a:buClr>
                <a:srgbClr val="434343"/>
              </a:buClr>
              <a:buSzPct val="100000"/>
              <a:buFont typeface="+mj-lt"/>
              <a:buAutoNum type="arabicPeriod"/>
            </a:pPr>
            <a:r>
              <a:rPr lang="en-US" sz="2000" dirty="0">
                <a:solidFill>
                  <a:srgbClr val="434343"/>
                </a:solidFill>
              </a:rPr>
              <a:t>Make a paper plane</a:t>
            </a:r>
          </a:p>
          <a:p>
            <a:pPr marL="228600" indent="-228600">
              <a:lnSpc>
                <a:spcPct val="100000"/>
              </a:lnSpc>
              <a:spcBef>
                <a:spcPts val="600"/>
              </a:spcBef>
              <a:buClr>
                <a:srgbClr val="434343"/>
              </a:buClr>
              <a:buSzPct val="100000"/>
              <a:buFont typeface="+mj-lt"/>
              <a:buAutoNum type="arabicPeriod"/>
            </a:pPr>
            <a:r>
              <a:rPr lang="en-US" sz="2000" dirty="0">
                <a:solidFill>
                  <a:srgbClr val="434343"/>
                </a:solidFill>
              </a:rPr>
              <a:t>When I give the signal, fly your plane! </a:t>
            </a:r>
          </a:p>
          <a:p>
            <a:pPr marL="228600" indent="-228600">
              <a:lnSpc>
                <a:spcPct val="100000"/>
              </a:lnSpc>
              <a:spcBef>
                <a:spcPts val="600"/>
              </a:spcBef>
              <a:buClr>
                <a:srgbClr val="434343"/>
              </a:buClr>
              <a:buSzPct val="100000"/>
              <a:buFont typeface="+mj-lt"/>
              <a:buAutoNum type="arabicPeriod"/>
            </a:pPr>
            <a:r>
              <a:rPr lang="en-US" sz="2000" dirty="0">
                <a:solidFill>
                  <a:srgbClr val="434343"/>
                </a:solidFill>
              </a:rPr>
              <a:t>How far did your plane fly?</a:t>
            </a:r>
          </a:p>
          <a:p>
            <a:pPr marL="228600" indent="-228600">
              <a:lnSpc>
                <a:spcPct val="100000"/>
              </a:lnSpc>
              <a:spcBef>
                <a:spcPts val="600"/>
              </a:spcBef>
              <a:buNone/>
            </a:pPr>
            <a:endParaRPr lang="en-US" sz="2400" dirty="0">
              <a:solidFill>
                <a:srgbClr val="434343"/>
              </a:solidFill>
            </a:endParaRPr>
          </a:p>
        </p:txBody>
      </p:sp>
      <p:sp>
        <p:nvSpPr>
          <p:cNvPr id="78" name="Shape 78"/>
          <p:cNvSpPr txBox="1">
            <a:spLocks noGrp="1"/>
          </p:cNvSpPr>
          <p:nvPr>
            <p:ph type="title"/>
          </p:nvPr>
        </p:nvSpPr>
        <p:spPr>
          <a:xfrm>
            <a:off x="388500" y="1018925"/>
            <a:ext cx="3109500" cy="3109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600" b="1" dirty="0">
                <a:latin typeface="Calibri" panose="020F0502020204030204" pitchFamily="34" charset="0"/>
                <a:cs typeface="Calibri" panose="020F0502020204030204" pitchFamily="34" charset="0"/>
              </a:rPr>
              <a:t>What Do</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You See?</a:t>
            </a:r>
            <a:endParaRPr sz="3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A1E98-90E9-6A46-BEE8-6AD916332B1E}"/>
              </a:ext>
            </a:extLst>
          </p:cNvPr>
          <p:cNvPicPr>
            <a:picLocks noChangeAspect="1"/>
          </p:cNvPicPr>
          <p:nvPr/>
        </p:nvPicPr>
        <p:blipFill rotWithShape="1">
          <a:blip r:embed="rId3"/>
          <a:srcRect l="24200" t="-281" r="2745" b="281"/>
          <a:stretch/>
        </p:blipFill>
        <p:spPr>
          <a:xfrm>
            <a:off x="5087565" y="1037214"/>
            <a:ext cx="4056431" cy="3698072"/>
          </a:xfrm>
          <a:prstGeom prst="rect">
            <a:avLst/>
          </a:prstGeom>
        </p:spPr>
      </p:pic>
      <p:sp>
        <p:nvSpPr>
          <p:cNvPr id="2" name="Title 1">
            <a:extLst>
              <a:ext uri="{FF2B5EF4-FFF2-40B4-BE49-F238E27FC236}">
                <a16:creationId xmlns:a16="http://schemas.microsoft.com/office/drawing/2014/main" id="{1ECA0626-C8E4-1B4D-8224-B329CF833E87}"/>
              </a:ext>
            </a:extLst>
          </p:cNvPr>
          <p:cNvSpPr>
            <a:spLocks noGrp="1"/>
          </p:cNvSpPr>
          <p:nvPr>
            <p:ph type="title"/>
          </p:nvPr>
        </p:nvSpPr>
        <p:spPr/>
        <p:txBody>
          <a:bodyPr/>
          <a:lstStyle/>
          <a:p>
            <a:pPr algn="ctr"/>
            <a:r>
              <a:rPr lang="en-US" sz="3600" dirty="0"/>
              <a:t>MAKING ASSESSMENT INVISIBLE</a:t>
            </a:r>
          </a:p>
        </p:txBody>
      </p:sp>
      <p:sp>
        <p:nvSpPr>
          <p:cNvPr id="4" name="Content Placeholder 5">
            <a:extLst>
              <a:ext uri="{FF2B5EF4-FFF2-40B4-BE49-F238E27FC236}">
                <a16:creationId xmlns:a16="http://schemas.microsoft.com/office/drawing/2014/main" id="{D7D77C71-C0F3-5D43-9011-D9B0DB9B7A70}"/>
              </a:ext>
            </a:extLst>
          </p:cNvPr>
          <p:cNvSpPr>
            <a:spLocks noGrp="1"/>
          </p:cNvSpPr>
          <p:nvPr>
            <p:ph type="body" idx="1"/>
          </p:nvPr>
        </p:nvSpPr>
        <p:spPr>
          <a:xfrm>
            <a:off x="152401" y="1143000"/>
            <a:ext cx="4708966" cy="3592286"/>
          </a:xfrm>
        </p:spPr>
        <p:txBody>
          <a:bodyPr/>
          <a:lstStyle/>
          <a:p>
            <a:pPr marL="228600" indent="-228600">
              <a:lnSpc>
                <a:spcPct val="100000"/>
              </a:lnSpc>
              <a:spcBef>
                <a:spcPts val="600"/>
              </a:spcBef>
              <a:buClr>
                <a:srgbClr val="434343"/>
              </a:buClr>
            </a:pPr>
            <a:r>
              <a:rPr lang="en-US" dirty="0">
                <a:solidFill>
                  <a:srgbClr val="434343"/>
                </a:solidFill>
              </a:rPr>
              <a:t>Authentic assessment takes place within the context of everyday classroom activities</a:t>
            </a:r>
          </a:p>
          <a:p>
            <a:pPr marL="228600" indent="-228600">
              <a:lnSpc>
                <a:spcPct val="100000"/>
              </a:lnSpc>
              <a:spcBef>
                <a:spcPts val="600"/>
              </a:spcBef>
              <a:buClr>
                <a:srgbClr val="434343"/>
              </a:buClr>
            </a:pPr>
            <a:r>
              <a:rPr lang="en-US" dirty="0">
                <a:solidFill>
                  <a:srgbClr val="434343"/>
                </a:solidFill>
              </a:rPr>
              <a:t>You observe children throughout the day with the curricular objectives in mind, gathering useful evidence (documentation) of their development and learning</a:t>
            </a:r>
          </a:p>
          <a:p>
            <a:pPr marL="228600" indent="-228600">
              <a:lnSpc>
                <a:spcPct val="100000"/>
              </a:lnSpc>
              <a:spcBef>
                <a:spcPts val="600"/>
              </a:spcBef>
              <a:buClr>
                <a:srgbClr val="434343"/>
              </a:buClr>
            </a:pPr>
            <a:r>
              <a:rPr lang="en-US" dirty="0">
                <a:solidFill>
                  <a:srgbClr val="434343"/>
                </a:solidFill>
              </a:rPr>
              <a:t>You then evaluate all of the documentation you have gathered to determine individual children’s knowledge, skills, and abilities with regard to specific objectives</a:t>
            </a:r>
          </a:p>
          <a:p>
            <a:pPr marL="228600" indent="-228600">
              <a:lnSpc>
                <a:spcPct val="100000"/>
              </a:lnSpc>
              <a:spcBef>
                <a:spcPts val="600"/>
              </a:spcBef>
            </a:pPr>
            <a:endParaRPr lang="en-US" sz="2000" dirty="0"/>
          </a:p>
        </p:txBody>
      </p:sp>
      <p:cxnSp>
        <p:nvCxnSpPr>
          <p:cNvPr id="5" name="Straight Connector 4">
            <a:extLst>
              <a:ext uri="{FF2B5EF4-FFF2-40B4-BE49-F238E27FC236}">
                <a16:creationId xmlns:a16="http://schemas.microsoft.com/office/drawing/2014/main" id="{D8828DA6-6181-5546-8BEB-23D1E3679E9C}"/>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A72CC7DB-B13A-4145-B6C2-5F255881C480}"/>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956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600" b="1" dirty="0"/>
              <a:t>What Do Observation Notes Tell Us?</a:t>
            </a:r>
            <a:endParaRPr sz="36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5C06-546D-CE43-9C33-85E9D384E8AD}"/>
              </a:ext>
            </a:extLst>
          </p:cNvPr>
          <p:cNvSpPr>
            <a:spLocks noGrp="1"/>
          </p:cNvSpPr>
          <p:nvPr>
            <p:ph type="title"/>
          </p:nvPr>
        </p:nvSpPr>
        <p:spPr/>
        <p:txBody>
          <a:bodyPr/>
          <a:lstStyle/>
          <a:p>
            <a:pPr algn="ctr"/>
            <a:r>
              <a:rPr lang="en-US" sz="3600" dirty="0"/>
              <a:t>SCENARIO 1: Lauryn (Preschool 3 Classroom)</a:t>
            </a:r>
          </a:p>
        </p:txBody>
      </p:sp>
      <p:sp>
        <p:nvSpPr>
          <p:cNvPr id="3" name="Text Placeholder 2">
            <a:extLst>
              <a:ext uri="{FF2B5EF4-FFF2-40B4-BE49-F238E27FC236}">
                <a16:creationId xmlns:a16="http://schemas.microsoft.com/office/drawing/2014/main" id="{BEE4B5EA-0AC2-C940-8102-AF0C17DEB49E}"/>
              </a:ext>
            </a:extLst>
          </p:cNvPr>
          <p:cNvSpPr>
            <a:spLocks noGrp="1"/>
          </p:cNvSpPr>
          <p:nvPr>
            <p:ph type="body" idx="1"/>
          </p:nvPr>
        </p:nvSpPr>
        <p:spPr/>
        <p:txBody>
          <a:bodyPr/>
          <a:lstStyle/>
          <a:p>
            <a:pPr marL="0" indent="0">
              <a:lnSpc>
                <a:spcPct val="100000"/>
              </a:lnSpc>
              <a:spcBef>
                <a:spcPts val="600"/>
              </a:spcBef>
              <a:buNone/>
            </a:pPr>
            <a:r>
              <a:rPr lang="en-US" sz="2200" dirty="0">
                <a:solidFill>
                  <a:srgbClr val="434343"/>
                </a:solidFill>
              </a:rPr>
              <a:t>Lauryn is playing “Busy Bees” with teacher Jay. Jay says, “Busy bees, busy bees! Buzz around and touch something wider than your hand!” Lauryn holds up her hand and says, “Wider than my hand.”</a:t>
            </a:r>
            <a:br>
              <a:rPr lang="en-US" sz="2200" dirty="0">
                <a:solidFill>
                  <a:srgbClr val="434343"/>
                </a:solidFill>
              </a:rPr>
            </a:br>
            <a:endParaRPr lang="en-US" sz="2200" dirty="0">
              <a:solidFill>
                <a:srgbClr val="434343"/>
              </a:solidFill>
            </a:endParaRPr>
          </a:p>
          <a:p>
            <a:pPr marL="0" indent="0">
              <a:lnSpc>
                <a:spcPct val="100000"/>
              </a:lnSpc>
              <a:spcBef>
                <a:spcPts val="600"/>
              </a:spcBef>
              <a:buNone/>
            </a:pPr>
            <a:r>
              <a:rPr lang="en-US" sz="2200" dirty="0">
                <a:solidFill>
                  <a:srgbClr val="434343"/>
                </a:solidFill>
              </a:rPr>
              <a:t>She then runs in circles for a moment, saying “</a:t>
            </a:r>
            <a:r>
              <a:rPr lang="en-US" sz="2200" dirty="0" err="1">
                <a:solidFill>
                  <a:srgbClr val="434343"/>
                </a:solidFill>
              </a:rPr>
              <a:t>Bzzzz</a:t>
            </a:r>
            <a:r>
              <a:rPr lang="en-US" sz="2200" dirty="0">
                <a:solidFill>
                  <a:srgbClr val="434343"/>
                </a:solidFill>
              </a:rPr>
              <a:t>!” and picks up a baby doll. She holds up the doll, says, “Look! It’s bigger than my hand!” and jumps up and down.</a:t>
            </a:r>
          </a:p>
          <a:p>
            <a:pPr marL="0" indent="0">
              <a:lnSpc>
                <a:spcPct val="100000"/>
              </a:lnSpc>
              <a:spcBef>
                <a:spcPts val="600"/>
              </a:spcBef>
              <a:buNone/>
            </a:pPr>
            <a:endParaRPr lang="en-US" sz="2200" dirty="0">
              <a:solidFill>
                <a:srgbClr val="434343"/>
              </a:solidFill>
            </a:endParaRPr>
          </a:p>
          <a:p>
            <a:pPr marL="0" indent="0" algn="ctr">
              <a:lnSpc>
                <a:spcPct val="100000"/>
              </a:lnSpc>
              <a:spcBef>
                <a:spcPts val="600"/>
              </a:spcBef>
              <a:buNone/>
            </a:pPr>
            <a:r>
              <a:rPr lang="en-US" sz="2200" b="1" dirty="0">
                <a:solidFill>
                  <a:srgbClr val="434343"/>
                </a:solidFill>
              </a:rPr>
              <a:t>Objective 22a, “Measures objects”</a:t>
            </a:r>
          </a:p>
        </p:txBody>
      </p:sp>
    </p:spTree>
    <p:extLst>
      <p:ext uri="{BB962C8B-B14F-4D97-AF65-F5344CB8AC3E}">
        <p14:creationId xmlns:p14="http://schemas.microsoft.com/office/powerpoint/2010/main" val="327201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5C06-546D-CE43-9C33-85E9D384E8AD}"/>
              </a:ext>
            </a:extLst>
          </p:cNvPr>
          <p:cNvSpPr>
            <a:spLocks noGrp="1"/>
          </p:cNvSpPr>
          <p:nvPr>
            <p:ph type="title"/>
          </p:nvPr>
        </p:nvSpPr>
        <p:spPr/>
        <p:txBody>
          <a:bodyPr/>
          <a:lstStyle/>
          <a:p>
            <a:pPr algn="ctr"/>
            <a:r>
              <a:rPr lang="en-US" sz="3600" dirty="0"/>
              <a:t>SCENARIO 2: Hassan (Pre-K 4 Classroom)</a:t>
            </a:r>
          </a:p>
        </p:txBody>
      </p:sp>
      <p:sp>
        <p:nvSpPr>
          <p:cNvPr id="3" name="Text Placeholder 2">
            <a:extLst>
              <a:ext uri="{FF2B5EF4-FFF2-40B4-BE49-F238E27FC236}">
                <a16:creationId xmlns:a16="http://schemas.microsoft.com/office/drawing/2014/main" id="{BEE4B5EA-0AC2-C940-8102-AF0C17DEB49E}"/>
              </a:ext>
            </a:extLst>
          </p:cNvPr>
          <p:cNvSpPr>
            <a:spLocks noGrp="1"/>
          </p:cNvSpPr>
          <p:nvPr>
            <p:ph type="body" idx="1"/>
          </p:nvPr>
        </p:nvSpPr>
        <p:spPr/>
        <p:txBody>
          <a:bodyPr/>
          <a:lstStyle/>
          <a:p>
            <a:pPr marL="0" indent="0">
              <a:lnSpc>
                <a:spcPct val="100000"/>
              </a:lnSpc>
              <a:spcBef>
                <a:spcPts val="600"/>
              </a:spcBef>
              <a:buNone/>
            </a:pPr>
            <a:r>
              <a:rPr lang="en-US" sz="2200" dirty="0">
                <a:solidFill>
                  <a:srgbClr val="434343"/>
                </a:solidFill>
              </a:rPr>
              <a:t>We are playing “What’s Missing?” during small-group time. After Hassan identifies the sock, the clock, and the rock as being missing from the tray, he begins to talk about his recent trip to the laundromat. </a:t>
            </a:r>
          </a:p>
          <a:p>
            <a:pPr marL="0" indent="0">
              <a:lnSpc>
                <a:spcPct val="100000"/>
              </a:lnSpc>
              <a:spcBef>
                <a:spcPts val="600"/>
              </a:spcBef>
              <a:buNone/>
            </a:pPr>
            <a:endParaRPr lang="en-US" sz="2200" dirty="0">
              <a:solidFill>
                <a:srgbClr val="434343"/>
              </a:solidFill>
            </a:endParaRPr>
          </a:p>
          <a:p>
            <a:pPr marL="0" indent="0">
              <a:lnSpc>
                <a:spcPct val="100000"/>
              </a:lnSpc>
              <a:spcBef>
                <a:spcPts val="600"/>
              </a:spcBef>
              <a:buNone/>
            </a:pPr>
            <a:r>
              <a:rPr lang="en-US" sz="2200" dirty="0">
                <a:solidFill>
                  <a:srgbClr val="434343"/>
                </a:solidFill>
              </a:rPr>
              <a:t>He says, “We went to a new laundry. They have big </a:t>
            </a:r>
            <a:r>
              <a:rPr lang="en-US" sz="2200" dirty="0" err="1">
                <a:solidFill>
                  <a:srgbClr val="434343"/>
                </a:solidFill>
              </a:rPr>
              <a:t>big</a:t>
            </a:r>
            <a:r>
              <a:rPr lang="en-US" sz="2200" dirty="0">
                <a:solidFill>
                  <a:srgbClr val="434343"/>
                </a:solidFill>
              </a:rPr>
              <a:t> </a:t>
            </a:r>
            <a:r>
              <a:rPr lang="en-US" sz="2200" dirty="0" err="1">
                <a:solidFill>
                  <a:srgbClr val="434343"/>
                </a:solidFill>
              </a:rPr>
              <a:t>big</a:t>
            </a:r>
            <a:r>
              <a:rPr lang="en-US" sz="2200" dirty="0">
                <a:solidFill>
                  <a:srgbClr val="434343"/>
                </a:solidFill>
              </a:rPr>
              <a:t> machines and you can see the clothes inside turn. I could see my red shirt in the window. It gets hot there when they are drying, but I like it. My dad says we can </a:t>
            </a:r>
            <a:br>
              <a:rPr lang="en-US" sz="2200" dirty="0">
                <a:solidFill>
                  <a:srgbClr val="434343"/>
                </a:solidFill>
              </a:rPr>
            </a:br>
            <a:r>
              <a:rPr lang="en-US" sz="2200" dirty="0">
                <a:solidFill>
                  <a:srgbClr val="434343"/>
                </a:solidFill>
              </a:rPr>
              <a:t>go again.” </a:t>
            </a:r>
            <a:endParaRPr lang="en-US" sz="2200" b="1" dirty="0">
              <a:solidFill>
                <a:srgbClr val="434343"/>
              </a:solidFill>
            </a:endParaRPr>
          </a:p>
          <a:p>
            <a:pPr marL="0" indent="0" algn="ctr">
              <a:lnSpc>
                <a:spcPct val="100000"/>
              </a:lnSpc>
              <a:spcBef>
                <a:spcPts val="600"/>
              </a:spcBef>
              <a:buNone/>
            </a:pPr>
            <a:r>
              <a:rPr lang="en-US" sz="2200" b="1" dirty="0">
                <a:solidFill>
                  <a:srgbClr val="434343"/>
                </a:solidFill>
              </a:rPr>
              <a:t>Objective 12a, “Recognizes and recalls”</a:t>
            </a:r>
          </a:p>
        </p:txBody>
      </p:sp>
    </p:spTree>
    <p:extLst>
      <p:ext uri="{BB962C8B-B14F-4D97-AF65-F5344CB8AC3E}">
        <p14:creationId xmlns:p14="http://schemas.microsoft.com/office/powerpoint/2010/main" val="1457870657"/>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3889</TotalTime>
  <Words>1387</Words>
  <Application>Microsoft Office PowerPoint</Application>
  <PresentationFormat>On-screen Show (16:9)</PresentationFormat>
  <Paragraphs>154</Paragraphs>
  <Slides>36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MS PGothic</vt:lpstr>
      <vt:lpstr>Arial</vt:lpstr>
      <vt:lpstr>Calibri</vt:lpstr>
      <vt:lpstr>Ink Free</vt:lpstr>
      <vt:lpstr>Source Sans Pro</vt:lpstr>
      <vt:lpstr>Times</vt:lpstr>
      <vt:lpstr>Early Childhood</vt:lpstr>
      <vt:lpstr>Using Assessment to Support Development and Learning</vt:lpstr>
      <vt:lpstr>Welcome, Session &amp; Group Introductions</vt:lpstr>
      <vt:lpstr>Learning Objectives</vt:lpstr>
      <vt:lpstr>LEARNING OBJECTIVES</vt:lpstr>
      <vt:lpstr>What Do You See?</vt:lpstr>
      <vt:lpstr>MAKING ASSESSMENT INVISIBLE</vt:lpstr>
      <vt:lpstr>What Do Observation Notes Tell Us?</vt:lpstr>
      <vt:lpstr>SCENARIO 1: Lauryn (Preschool 3 Classroom)</vt:lpstr>
      <vt:lpstr>SCENARIO 2: Hassan (Pre-K 4 Classroom)</vt:lpstr>
      <vt:lpstr>SCENARIO 3: Max (Preschool 3 Classroom)</vt:lpstr>
      <vt:lpstr>What is important to keep in mind when writing observation notes?</vt:lpstr>
      <vt:lpstr>WHAT IS IMPORTANT TO KEEP IN MIND WHEN WRITING OBSERVATION NOTES?</vt:lpstr>
      <vt:lpstr>HOW OFTEN SHOULD YOU COLLECT FACTS ABOUT THE CHILDREN IN YOUR CLASSROOM?</vt:lpstr>
      <vt:lpstr>GUIDELINES FOR OBSERVING AND RECORDING CHILDREN’S KNOWLEDGE, SKILLS, AND ABILITIES</vt:lpstr>
      <vt:lpstr>Writing Effective Observation Notes</vt:lpstr>
      <vt:lpstr>OBJECTIVE/SUBJECTIVE NOTES</vt:lpstr>
      <vt:lpstr>EXAMINING OBSERVATION NOTES: Gwen OBJECTIVE 7A. Uses fingers and hands</vt:lpstr>
      <vt:lpstr>EXAMINING OBSERVATION NOTES: Daniel OBJECTIVE 9A. Uses an expanding, expressive vocabulary</vt:lpstr>
      <vt:lpstr>EXAMINING OBSERVATION NOTES: Spencer OBJECTIVE 11B. Persists</vt:lpstr>
      <vt:lpstr>THE ASSESSMENT PROCESS</vt:lpstr>
      <vt:lpstr>CLASS PROFILE REPORT IN MyTeachingStrategies® </vt:lpstr>
      <vt:lpstr>CLASS PROFILE REPORT IN MyTeachingStrategies® </vt:lpstr>
      <vt:lpstr>CLASS PROFILE REPORT IN MyTeachingStrategies® </vt:lpstr>
      <vt:lpstr>SAMPLE CLASS PROFILE REPORTS</vt:lpstr>
      <vt:lpstr>ANALYZING CLASSROOM DATA</vt:lpstr>
      <vt:lpstr>ANALYZING CLASSROOM DATA</vt:lpstr>
      <vt:lpstr>PowerPoint Presentation</vt:lpstr>
      <vt:lpstr>“When you open your classroom door, you welcome preschoolers with a variety of experiences, strengths, and challenges.”   (Brillante, 2018)</vt:lpstr>
      <vt:lpstr>CHANGES TO THE LEARNING ENVIRONMENT TO MAXIMIZE OBSERVATION OPPORTUNITIES                                                               </vt:lpstr>
      <vt:lpstr>CHANGES TO THE LEARNING ENVIRONMENT TO MAXIMIZE OBSERVATION OPPORTUNITIES                                                               </vt:lpstr>
      <vt:lpstr>CHANGES TO THE LEARNING ENVIRONMENT TO MAXIMIZE OBSERVATION OPPORTUNITIES                                                               </vt:lpstr>
      <vt:lpstr> CREATING SMALL GROUPS TO SUPPORT DEVELOPMENT AND LEARNING</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19852</dc:creator>
  <cp:lastModifiedBy>Leslie Doyle</cp:lastModifiedBy>
  <cp:revision>85</cp:revision>
  <dcterms:modified xsi:type="dcterms:W3CDTF">2019-12-09T17:22:55Z</dcterms:modified>
</cp:coreProperties>
</file>