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9"/>
  </p:notesMasterIdLst>
  <p:handoutMasterIdLst>
    <p:handoutMasterId r:id="rId30"/>
  </p:handoutMasterIdLst>
  <p:sldIdLst>
    <p:sldId id="356" r:id="rId2"/>
    <p:sldId id="357" r:id="rId3"/>
    <p:sldId id="258" r:id="rId4"/>
    <p:sldId id="259" r:id="rId5"/>
    <p:sldId id="297" r:id="rId6"/>
    <p:sldId id="353" r:id="rId7"/>
    <p:sldId id="328" r:id="rId8"/>
    <p:sldId id="267" r:id="rId9"/>
    <p:sldId id="365" r:id="rId10"/>
    <p:sldId id="359" r:id="rId11"/>
    <p:sldId id="360" r:id="rId12"/>
    <p:sldId id="278" r:id="rId13"/>
    <p:sldId id="361" r:id="rId14"/>
    <p:sldId id="291" r:id="rId15"/>
    <p:sldId id="269" r:id="rId16"/>
    <p:sldId id="362" r:id="rId17"/>
    <p:sldId id="345" r:id="rId18"/>
    <p:sldId id="337" r:id="rId19"/>
    <p:sldId id="346" r:id="rId20"/>
    <p:sldId id="342" r:id="rId21"/>
    <p:sldId id="341" r:id="rId22"/>
    <p:sldId id="276" r:id="rId23"/>
    <p:sldId id="364" r:id="rId24"/>
    <p:sldId id="293" r:id="rId25"/>
    <p:sldId id="363" r:id="rId26"/>
    <p:sldId id="295" r:id="rId27"/>
    <p:sldId id="343" r:id="rId28"/>
  </p:sldIdLst>
  <p:sldSz cx="9144000" cy="5143500" type="screen16x9"/>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999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1060" autoAdjust="0"/>
  </p:normalViewPr>
  <p:slideViewPr>
    <p:cSldViewPr snapToGrid="0">
      <p:cViewPr varScale="1">
        <p:scale>
          <a:sx n="110" d="100"/>
          <a:sy n="110" d="100"/>
        </p:scale>
        <p:origin x="108" y="522"/>
      </p:cViewPr>
      <p:guideLst/>
    </p:cSldViewPr>
  </p:slideViewPr>
  <p:notesTextViewPr>
    <p:cViewPr>
      <p:scale>
        <a:sx n="1" d="1"/>
        <a:sy n="1" d="1"/>
      </p:scale>
      <p:origin x="0" y="0"/>
    </p:cViewPr>
  </p:notesTextViewPr>
  <p:sorterViewPr>
    <p:cViewPr>
      <p:scale>
        <a:sx n="110" d="100"/>
        <a:sy n="110" d="100"/>
      </p:scale>
      <p:origin x="0" y="-8357"/>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4214DF-1BDB-4698-ABAC-73010FF8ECA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67EF1C-2C62-40E3-8080-0ADF087F1D69}"/>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4917026-24BE-4827-9268-0BF7B8ED73FB}" type="datetimeFigureOut">
              <a:rPr lang="en-US" smtClean="0"/>
              <a:t>6/9/2020</a:t>
            </a:fld>
            <a:endParaRPr lang="en-US" dirty="0"/>
          </a:p>
        </p:txBody>
      </p:sp>
      <p:sp>
        <p:nvSpPr>
          <p:cNvPr id="4" name="Footer Placeholder 3">
            <a:extLst>
              <a:ext uri="{FF2B5EF4-FFF2-40B4-BE49-F238E27FC236}">
                <a16:creationId xmlns:a16="http://schemas.microsoft.com/office/drawing/2014/main" id="{2B780721-B3A4-43D2-93EF-85B6FBFFA1E8}"/>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B8CEC8-5550-403A-B56E-DA9991311B7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2AC2AF50-3E6C-49C0-ADAB-55A2CE06DE8B}" type="slidenum">
              <a:rPr lang="en-US" smtClean="0"/>
              <a:t>‹#›</a:t>
            </a:fld>
            <a:endParaRPr lang="en-US" dirty="0"/>
          </a:p>
        </p:txBody>
      </p:sp>
    </p:spTree>
    <p:extLst>
      <p:ext uri="{BB962C8B-B14F-4D97-AF65-F5344CB8AC3E}">
        <p14:creationId xmlns:p14="http://schemas.microsoft.com/office/powerpoint/2010/main" val="1648730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2" y="0"/>
            <a:ext cx="3066733" cy="468154"/>
          </a:xfrm>
          <a:prstGeom prst="rect">
            <a:avLst/>
          </a:prstGeom>
          <a:noFill/>
          <a:ln>
            <a:noFill/>
          </a:ln>
        </p:spPr>
        <p:txBody>
          <a:bodyPr spcFirstLastPara="1" wrap="square" lIns="93921" tIns="93921" rIns="93921" bIns="93921"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52261" marR="0" lvl="1"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L="704522" marR="0" lvl="2"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L="1056784" marR="0" lvl="3"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L="1409045" marR="0" lvl="4"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L="1761306" marR="0" lvl="5"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2113567" marR="0" lvl="6"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2465828" marR="0" lvl="7"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2818089" marR="0" lvl="8"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4008707" y="0"/>
            <a:ext cx="3066733" cy="468154"/>
          </a:xfrm>
          <a:prstGeom prst="rect">
            <a:avLst/>
          </a:prstGeom>
          <a:noFill/>
          <a:ln>
            <a:noFill/>
          </a:ln>
        </p:spPr>
        <p:txBody>
          <a:bodyPr spcFirstLastPara="1" wrap="square" lIns="93921" tIns="93921" rIns="93921" bIns="93921"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52261" marR="0" lvl="1"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L="704522" marR="0" lvl="2"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L="1056784" marR="0" lvl="3"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L="1409045" marR="0" lvl="4"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L="1761306" marR="0" lvl="5"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2113567" marR="0" lvl="6"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2465828" marR="0" lvl="7"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2818089" marR="0" lvl="8"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2" y="8893296"/>
            <a:ext cx="3066733" cy="468154"/>
          </a:xfrm>
          <a:prstGeom prst="rect">
            <a:avLst/>
          </a:prstGeom>
          <a:noFill/>
          <a:ln>
            <a:noFill/>
          </a:ln>
        </p:spPr>
        <p:txBody>
          <a:bodyPr spcFirstLastPara="1" wrap="square" lIns="93921" tIns="93921" rIns="93921" bIns="93921"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52261" marR="0" lvl="1"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L="704522" marR="0" lvl="2"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L="1056784" marR="0" lvl="3"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L="1409045" marR="0" lvl="4"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L="1761306" marR="0" lvl="5"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2113567" marR="0" lvl="6"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2465828" marR="0" lvl="7"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2818089" marR="0" lvl="8"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4008707" y="8893296"/>
            <a:ext cx="3066733" cy="468154"/>
          </a:xfrm>
          <a:prstGeom prst="rect">
            <a:avLst/>
          </a:prstGeom>
          <a:noFill/>
          <a:ln>
            <a:noFill/>
          </a:ln>
        </p:spPr>
        <p:txBody>
          <a:bodyPr spcFirstLastPara="1" wrap="square" lIns="93921" tIns="46948" rIns="93921" bIns="4694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c.nsula.edu/hapi/v1/contents/permalinks/y9F8Jma3/vi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c.nsula.edu/hapi/v1/contents/permalinks/Td79ZfMx/view"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731521" y="4560571"/>
            <a:ext cx="5852160" cy="4320540"/>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i="1"/>
          </a:p>
        </p:txBody>
      </p:sp>
      <p:sp>
        <p:nvSpPr>
          <p:cNvPr id="62" name="Google Shape;62;p1:notes"/>
          <p:cNvSpPr txBox="1">
            <a:spLocks noGrp="1"/>
          </p:cNvSpPr>
          <p:nvPr>
            <p:ph type="sldNum" idx="12"/>
          </p:nvPr>
        </p:nvSpPr>
        <p:spPr>
          <a:xfrm>
            <a:off x="4143592" y="9119474"/>
            <a:ext cx="3169921" cy="480060"/>
          </a:xfrm>
          <a:prstGeom prst="rect">
            <a:avLst/>
          </a:prstGeom>
          <a:noFill/>
          <a:ln>
            <a:noFill/>
          </a:ln>
        </p:spPr>
        <p:txBody>
          <a:bodyPr spcFirstLastPara="1" wrap="square" lIns="96600" tIns="48300" rIns="96600" bIns="48300"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1</a:t>
            </a:fld>
            <a:endParaRPr sz="12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txBox="1">
            <a:spLocks noGrp="1"/>
          </p:cNvSpPr>
          <p:nvPr>
            <p:ph type="body" idx="1"/>
          </p:nvPr>
        </p:nvSpPr>
        <p:spPr>
          <a:xfrm>
            <a:off x="731521" y="4560571"/>
            <a:ext cx="5852160" cy="4320540"/>
          </a:xfrm>
          <a:prstGeom prst="rect">
            <a:avLst/>
          </a:prstGeom>
        </p:spPr>
        <p:txBody>
          <a:bodyPr spcFirstLastPara="1" wrap="square" lIns="96600" tIns="96600" rIns="96600" bIns="96600" anchor="t" anchorCtr="0">
            <a:noAutofit/>
          </a:bodyPr>
          <a:lstStyle/>
          <a:p>
            <a:pPr marL="0" lvl="0" indent="0" algn="l" rtl="0">
              <a:spcBef>
                <a:spcPts val="0"/>
              </a:spcBef>
              <a:spcAft>
                <a:spcPts val="0"/>
              </a:spcAft>
              <a:buNone/>
            </a:pPr>
            <a:endParaRPr/>
          </a:p>
        </p:txBody>
      </p:sp>
      <p:sp>
        <p:nvSpPr>
          <p:cNvPr id="122" name="Google Shape;122;p1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81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txBox="1">
            <a:spLocks noGrp="1"/>
          </p:cNvSpPr>
          <p:nvPr>
            <p:ph type="body" idx="1"/>
          </p:nvPr>
        </p:nvSpPr>
        <p:spPr>
          <a:xfrm>
            <a:off x="731521" y="4560571"/>
            <a:ext cx="5852160" cy="4320540"/>
          </a:xfrm>
          <a:prstGeom prst="rect">
            <a:avLst/>
          </a:prstGeom>
        </p:spPr>
        <p:txBody>
          <a:bodyPr spcFirstLastPara="1" wrap="square" lIns="96600" tIns="96600" rIns="96600" bIns="96600" anchor="t" anchorCtr="0">
            <a:noAutofit/>
          </a:bodyPr>
          <a:lstStyle/>
          <a:p>
            <a:pPr marL="0" lvl="0" indent="0" algn="l" rtl="0">
              <a:spcBef>
                <a:spcPts val="0"/>
              </a:spcBef>
              <a:spcAft>
                <a:spcPts val="0"/>
              </a:spcAft>
              <a:buNone/>
            </a:pPr>
            <a:endParaRPr/>
          </a:p>
        </p:txBody>
      </p:sp>
      <p:sp>
        <p:nvSpPr>
          <p:cNvPr id="122" name="Google Shape;122;p1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35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defTabSz="939363">
              <a:defRPr/>
            </a:pPr>
            <a:endParaRPr lang="en-US" dirty="0"/>
          </a:p>
        </p:txBody>
      </p:sp>
      <p:sp>
        <p:nvSpPr>
          <p:cNvPr id="68" name="Shape 68"/>
          <p:cNvSpPr txBox="1">
            <a:spLocks noGrp="1"/>
          </p:cNvSpPr>
          <p:nvPr>
            <p:ph type="sldNum" idx="12"/>
          </p:nvPr>
        </p:nvSpPr>
        <p:spPr>
          <a:xfrm>
            <a:off x="4008707" y="8893296"/>
            <a:ext cx="3066733" cy="468154"/>
          </a:xfrm>
          <a:prstGeom prst="rect">
            <a:avLst/>
          </a:prstGeom>
        </p:spPr>
        <p:txBody>
          <a:bodyPr spcFirstLastPara="1" wrap="square" lIns="93921" tIns="46948" rIns="93921" bIns="46948" anchor="b" anchorCtr="0">
            <a:noAutofit/>
          </a:bodyPr>
          <a:lstStyle/>
          <a:p>
            <a:fld id="{00000000-1234-1234-1234-123412341234}" type="slidenum">
              <a:rPr lang="en-US"/>
              <a:pPr/>
              <a:t>12</a:t>
            </a:fld>
            <a:endParaRPr dirty="0"/>
          </a:p>
        </p:txBody>
      </p:sp>
    </p:spTree>
    <p:extLst>
      <p:ext uri="{BB962C8B-B14F-4D97-AF65-F5344CB8AC3E}">
        <p14:creationId xmlns:p14="http://schemas.microsoft.com/office/powerpoint/2010/main" val="3233738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txBox="1">
            <a:spLocks noGrp="1"/>
          </p:cNvSpPr>
          <p:nvPr>
            <p:ph type="body" idx="1"/>
          </p:nvPr>
        </p:nvSpPr>
        <p:spPr>
          <a:xfrm>
            <a:off x="731521" y="4560571"/>
            <a:ext cx="5852160" cy="4320540"/>
          </a:xfrm>
          <a:prstGeom prst="rect">
            <a:avLst/>
          </a:prstGeom>
        </p:spPr>
        <p:txBody>
          <a:bodyPr spcFirstLastPara="1" wrap="square" lIns="96600" tIns="96600" rIns="96600" bIns="96600" anchor="t" anchorCtr="0">
            <a:noAutofit/>
          </a:bodyPr>
          <a:lstStyle/>
          <a:p>
            <a:pPr marL="0" lvl="0" indent="0" algn="l" rtl="0">
              <a:spcBef>
                <a:spcPts val="0"/>
              </a:spcBef>
              <a:spcAft>
                <a:spcPts val="0"/>
              </a:spcAft>
              <a:buNone/>
            </a:pPr>
            <a:endParaRPr dirty="0"/>
          </a:p>
        </p:txBody>
      </p:sp>
      <p:sp>
        <p:nvSpPr>
          <p:cNvPr id="122" name="Google Shape;122;p1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49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6:notes"/>
          <p:cNvSpPr txBox="1">
            <a:spLocks noGrp="1"/>
          </p:cNvSpPr>
          <p:nvPr>
            <p:ph type="body" idx="1"/>
          </p:nvPr>
        </p:nvSpPr>
        <p:spPr>
          <a:xfrm>
            <a:off x="731521" y="4560571"/>
            <a:ext cx="5852160" cy="4320540"/>
          </a:xfrm>
          <a:prstGeom prst="rect">
            <a:avLst/>
          </a:prstGeom>
          <a:noFill/>
          <a:ln>
            <a:noFill/>
          </a:ln>
        </p:spPr>
        <p:txBody>
          <a:bodyPr spcFirstLastPara="1" wrap="square" lIns="96600" tIns="96600" rIns="96600" bIns="966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sng" strike="noStrike" cap="none">
              <a:solidFill>
                <a:schemeClr val="dk1"/>
              </a:solidFill>
              <a:latin typeface="Calibri"/>
              <a:ea typeface="Calibri"/>
              <a:cs typeface="Calibri"/>
              <a:sym typeface="Calibri"/>
            </a:endParaRPr>
          </a:p>
        </p:txBody>
      </p:sp>
      <p:sp>
        <p:nvSpPr>
          <p:cNvPr id="320" name="Google Shape;320;p36:notes"/>
          <p:cNvSpPr txBox="1">
            <a:spLocks noGrp="1"/>
          </p:cNvSpPr>
          <p:nvPr>
            <p:ph type="sldNum" idx="12"/>
          </p:nvPr>
        </p:nvSpPr>
        <p:spPr>
          <a:xfrm>
            <a:off x="4143592" y="9119474"/>
            <a:ext cx="3169921" cy="480060"/>
          </a:xfrm>
          <a:prstGeom prst="rect">
            <a:avLst/>
          </a:prstGeom>
          <a:noFill/>
          <a:ln>
            <a:noFill/>
          </a:ln>
        </p:spPr>
        <p:txBody>
          <a:bodyPr spcFirstLastPara="1" wrap="square" lIns="96600" tIns="48300" rIns="96600" bIns="483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4:notes"/>
          <p:cNvSpPr txBox="1">
            <a:spLocks noGrp="1"/>
          </p:cNvSpPr>
          <p:nvPr>
            <p:ph type="body" idx="1"/>
          </p:nvPr>
        </p:nvSpPr>
        <p:spPr>
          <a:xfrm>
            <a:off x="731521" y="4560571"/>
            <a:ext cx="5852160" cy="4320540"/>
          </a:xfrm>
          <a:prstGeom prst="rect">
            <a:avLst/>
          </a:prstGeom>
          <a:noFill/>
          <a:ln>
            <a:noFill/>
          </a:ln>
        </p:spPr>
        <p:txBody>
          <a:bodyPr spcFirstLastPara="1" wrap="square" lIns="96600" tIns="96600" rIns="96600" bIns="96600" anchor="t" anchorCtr="0">
            <a:noAutofit/>
          </a:bodyPr>
          <a:lstStyle/>
          <a:p>
            <a:pPr marL="457200" marR="0" lvl="0" indent="-228600" algn="l" rtl="0">
              <a:lnSpc>
                <a:spcPct val="100000"/>
              </a:lnSpc>
              <a:spcBef>
                <a:spcPts val="0"/>
              </a:spcBef>
              <a:spcAft>
                <a:spcPts val="0"/>
              </a:spcAft>
              <a:buSzPts val="1400"/>
              <a:buNone/>
            </a:pPr>
            <a:r>
              <a:rPr lang="en-US" dirty="0">
                <a:hlinkClick r:id="rId3"/>
              </a:rPr>
              <a:t>https://vic.nsula.edu/hapi/v1/contents/permalinks/y9F8Jma3/view</a:t>
            </a:r>
            <a:endParaRPr u="sng" dirty="0"/>
          </a:p>
        </p:txBody>
      </p:sp>
      <p:sp>
        <p:nvSpPr>
          <p:cNvPr id="150" name="Google Shape;150;p14:notes"/>
          <p:cNvSpPr txBox="1">
            <a:spLocks noGrp="1"/>
          </p:cNvSpPr>
          <p:nvPr>
            <p:ph type="sldNum" idx="12"/>
          </p:nvPr>
        </p:nvSpPr>
        <p:spPr>
          <a:xfrm>
            <a:off x="4143592" y="9119474"/>
            <a:ext cx="3169921" cy="480060"/>
          </a:xfrm>
          <a:prstGeom prst="rect">
            <a:avLst/>
          </a:prstGeom>
          <a:noFill/>
          <a:ln>
            <a:noFill/>
          </a:ln>
        </p:spPr>
        <p:txBody>
          <a:bodyPr spcFirstLastPara="1" wrap="square" lIns="96600" tIns="48300" rIns="96600" bIns="48300" anchor="b"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i="1" dirty="0"/>
          </a:p>
        </p:txBody>
      </p:sp>
      <p:sp>
        <p:nvSpPr>
          <p:cNvPr id="82" name="Shape 82"/>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16</a:t>
            </a:fld>
            <a:endParaRPr dirty="0"/>
          </a:p>
        </p:txBody>
      </p:sp>
    </p:spTree>
    <p:extLst>
      <p:ext uri="{BB962C8B-B14F-4D97-AF65-F5344CB8AC3E}">
        <p14:creationId xmlns:p14="http://schemas.microsoft.com/office/powerpoint/2010/main" val="37723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lang="en-US" i="1" dirty="0"/>
          </a:p>
        </p:txBody>
      </p:sp>
      <p:sp>
        <p:nvSpPr>
          <p:cNvPr id="82" name="Shape 82"/>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17</a:t>
            </a:fld>
            <a:endParaRPr dirty="0"/>
          </a:p>
        </p:txBody>
      </p:sp>
    </p:spTree>
    <p:extLst>
      <p:ext uri="{BB962C8B-B14F-4D97-AF65-F5344CB8AC3E}">
        <p14:creationId xmlns:p14="http://schemas.microsoft.com/office/powerpoint/2010/main" val="3944712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i="1" dirty="0"/>
          </a:p>
        </p:txBody>
      </p:sp>
      <p:sp>
        <p:nvSpPr>
          <p:cNvPr id="82" name="Shape 82"/>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18</a:t>
            </a:fld>
            <a:endParaRPr dirty="0"/>
          </a:p>
        </p:txBody>
      </p:sp>
    </p:spTree>
    <p:extLst>
      <p:ext uri="{BB962C8B-B14F-4D97-AF65-F5344CB8AC3E}">
        <p14:creationId xmlns:p14="http://schemas.microsoft.com/office/powerpoint/2010/main" val="116559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r>
              <a:rPr lang="en-US" dirty="0">
                <a:hlinkClick r:id="rId3"/>
              </a:rPr>
              <a:t>https://vic.nsula.edu/hapi/v1/contents/permalinks/Td79ZfMx/view</a:t>
            </a:r>
            <a:endParaRPr i="1" dirty="0"/>
          </a:p>
        </p:txBody>
      </p:sp>
      <p:sp>
        <p:nvSpPr>
          <p:cNvPr id="75" name="Shape 75"/>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19</a:t>
            </a:fld>
            <a:endParaRPr dirty="0"/>
          </a:p>
        </p:txBody>
      </p:sp>
    </p:spTree>
    <p:extLst>
      <p:ext uri="{BB962C8B-B14F-4D97-AF65-F5344CB8AC3E}">
        <p14:creationId xmlns:p14="http://schemas.microsoft.com/office/powerpoint/2010/main" val="394942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dirty="0"/>
          </a:p>
        </p:txBody>
      </p:sp>
      <p:sp>
        <p:nvSpPr>
          <p:cNvPr id="82" name="Shape 82"/>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20</a:t>
            </a:fld>
            <a:endParaRPr dirty="0"/>
          </a:p>
        </p:txBody>
      </p:sp>
    </p:spTree>
    <p:extLst>
      <p:ext uri="{BB962C8B-B14F-4D97-AF65-F5344CB8AC3E}">
        <p14:creationId xmlns:p14="http://schemas.microsoft.com/office/powerpoint/2010/main" val="614995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lang="en-US" i="1" dirty="0"/>
          </a:p>
        </p:txBody>
      </p:sp>
      <p:sp>
        <p:nvSpPr>
          <p:cNvPr id="82" name="Shape 82"/>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21</a:t>
            </a:fld>
            <a:endParaRPr dirty="0"/>
          </a:p>
        </p:txBody>
      </p:sp>
    </p:spTree>
    <p:extLst>
      <p:ext uri="{BB962C8B-B14F-4D97-AF65-F5344CB8AC3E}">
        <p14:creationId xmlns:p14="http://schemas.microsoft.com/office/powerpoint/2010/main" val="110074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defTabSz="939363">
              <a:defRPr/>
            </a:pPr>
            <a:endParaRPr dirty="0"/>
          </a:p>
        </p:txBody>
      </p:sp>
      <p:sp>
        <p:nvSpPr>
          <p:cNvPr id="68" name="Shape 68"/>
          <p:cNvSpPr txBox="1">
            <a:spLocks noGrp="1"/>
          </p:cNvSpPr>
          <p:nvPr>
            <p:ph type="sldNum" idx="12"/>
          </p:nvPr>
        </p:nvSpPr>
        <p:spPr>
          <a:xfrm>
            <a:off x="4008707" y="8893296"/>
            <a:ext cx="3066733" cy="468154"/>
          </a:xfrm>
          <a:prstGeom prst="rect">
            <a:avLst/>
          </a:prstGeom>
        </p:spPr>
        <p:txBody>
          <a:bodyPr spcFirstLastPara="1" wrap="square" lIns="93921" tIns="46948" rIns="93921" bIns="46948" anchor="b" anchorCtr="0">
            <a:noAutofit/>
          </a:bodyPr>
          <a:lstStyle/>
          <a:p>
            <a:fld id="{00000000-1234-1234-1234-123412341234}" type="slidenum">
              <a:rPr lang="en-US"/>
              <a:pPr/>
              <a:t>22</a:t>
            </a:fld>
            <a:endParaRPr dirty="0"/>
          </a:p>
        </p:txBody>
      </p:sp>
    </p:spTree>
    <p:extLst>
      <p:ext uri="{BB962C8B-B14F-4D97-AF65-F5344CB8AC3E}">
        <p14:creationId xmlns:p14="http://schemas.microsoft.com/office/powerpoint/2010/main" val="864570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4" name="Google Shape;33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3265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4" name="Google Shape;33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731521" y="4560571"/>
            <a:ext cx="5852160" cy="4320540"/>
          </a:xfrm>
          <a:prstGeom prst="rect">
            <a:avLst/>
          </a:prstGeom>
        </p:spPr>
        <p:txBody>
          <a:bodyPr spcFirstLastPara="1" wrap="square" lIns="96600" tIns="96600" rIns="96600" bIns="96600" anchor="t" anchorCtr="0">
            <a:noAutofit/>
          </a:bodyPr>
          <a:lstStyle/>
          <a:p>
            <a:pPr marL="0" lvl="0" indent="0" algn="l" rtl="0">
              <a:spcBef>
                <a:spcPts val="0"/>
              </a:spcBef>
              <a:spcAft>
                <a:spcPts val="0"/>
              </a:spcAft>
              <a:buNone/>
            </a:pPr>
            <a:endParaRPr/>
          </a:p>
        </p:txBody>
      </p:sp>
      <p:sp>
        <p:nvSpPr>
          <p:cNvPr id="78" name="Google Shape;78;p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9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6" name="Google Shape;34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731521" y="4560571"/>
            <a:ext cx="5852160" cy="4320540"/>
          </a:xfrm>
          <a:prstGeom prst="rect">
            <a:avLst/>
          </a:prstGeom>
        </p:spPr>
        <p:txBody>
          <a:bodyPr spcFirstLastPara="1" wrap="square" lIns="96600" tIns="96600" rIns="96600" bIns="96600" anchor="t" anchorCtr="0">
            <a:noAutofit/>
          </a:bodyPr>
          <a:lstStyle/>
          <a:p>
            <a:pPr marL="0" lvl="0" indent="0" algn="l" rtl="0">
              <a:spcBef>
                <a:spcPts val="0"/>
              </a:spcBef>
              <a:spcAft>
                <a:spcPts val="0"/>
              </a:spcAft>
              <a:buNone/>
            </a:pPr>
            <a:endParaRPr/>
          </a:p>
        </p:txBody>
      </p:sp>
      <p:sp>
        <p:nvSpPr>
          <p:cNvPr id="78" name="Google Shape;78;p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hlinkClick r:id="rId3"/>
              </a:rPr>
              <a:t>https://www.louisianabelieves.com/docs/default-source/academic-standards/early-childhood---birth-to-five-standards.pdf</a:t>
            </a:r>
            <a:endParaRPr dirty="0"/>
          </a:p>
        </p:txBody>
      </p:sp>
      <p:sp>
        <p:nvSpPr>
          <p:cNvPr id="201" name="Google Shape;201;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783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i="1" dirty="0"/>
          </a:p>
        </p:txBody>
      </p:sp>
      <p:sp>
        <p:nvSpPr>
          <p:cNvPr id="82" name="Shape 82"/>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6</a:t>
            </a:fld>
            <a:endParaRPr dirty="0"/>
          </a:p>
        </p:txBody>
      </p:sp>
    </p:spTree>
    <p:extLst>
      <p:ext uri="{BB962C8B-B14F-4D97-AF65-F5344CB8AC3E}">
        <p14:creationId xmlns:p14="http://schemas.microsoft.com/office/powerpoint/2010/main" val="59964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2417763" y="544513"/>
            <a:ext cx="4830762" cy="2717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966220" y="3442149"/>
            <a:ext cx="7729739" cy="3260984"/>
          </a:xfrm>
          <a:prstGeom prst="rect">
            <a:avLst/>
          </a:prstGeom>
        </p:spPr>
        <p:txBody>
          <a:bodyPr spcFirstLastPara="1" wrap="square" lIns="96474" tIns="96474" rIns="96474" bIns="96474" anchor="t" anchorCtr="0">
            <a:noAutofit/>
          </a:bodyPr>
          <a:lstStyle/>
          <a:p>
            <a:pPr marL="0" indent="0"/>
            <a:endParaRPr dirty="0"/>
          </a:p>
        </p:txBody>
      </p:sp>
      <p:sp>
        <p:nvSpPr>
          <p:cNvPr id="75" name="Shape 75"/>
          <p:cNvSpPr txBox="1">
            <a:spLocks noGrp="1"/>
          </p:cNvSpPr>
          <p:nvPr>
            <p:ph type="sldNum" idx="12"/>
          </p:nvPr>
        </p:nvSpPr>
        <p:spPr>
          <a:xfrm>
            <a:off x="5473002" y="6883043"/>
            <a:ext cx="4186942" cy="362331"/>
          </a:xfrm>
          <a:prstGeom prst="rect">
            <a:avLst/>
          </a:prstGeom>
        </p:spPr>
        <p:txBody>
          <a:bodyPr spcFirstLastPara="1" wrap="square" lIns="96474" tIns="48225" rIns="96474" bIns="48225" anchor="b" anchorCtr="0">
            <a:noAutofit/>
          </a:bodyPr>
          <a:lstStyle/>
          <a:p>
            <a:fld id="{00000000-1234-1234-1234-123412341234}" type="slidenum">
              <a:rPr lang="en-US"/>
              <a:pPr/>
              <a:t>7</a:t>
            </a:fld>
            <a:endParaRPr dirty="0"/>
          </a:p>
        </p:txBody>
      </p:sp>
    </p:spTree>
    <p:extLst>
      <p:ext uri="{BB962C8B-B14F-4D97-AF65-F5344CB8AC3E}">
        <p14:creationId xmlns:p14="http://schemas.microsoft.com/office/powerpoint/2010/main" val="333676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a:endParaRPr dirty="0"/>
          </a:p>
        </p:txBody>
      </p:sp>
      <p:sp>
        <p:nvSpPr>
          <p:cNvPr id="68" name="Shape 68"/>
          <p:cNvSpPr txBox="1">
            <a:spLocks noGrp="1"/>
          </p:cNvSpPr>
          <p:nvPr>
            <p:ph type="sldNum" idx="12"/>
          </p:nvPr>
        </p:nvSpPr>
        <p:spPr>
          <a:xfrm>
            <a:off x="4008707" y="8893296"/>
            <a:ext cx="3066733" cy="468154"/>
          </a:xfrm>
          <a:prstGeom prst="rect">
            <a:avLst/>
          </a:prstGeom>
        </p:spPr>
        <p:txBody>
          <a:bodyPr spcFirstLastPara="1" wrap="square" lIns="93921" tIns="46948" rIns="93921" bIns="46948" anchor="b" anchorCtr="0">
            <a:noAutofit/>
          </a:bodyPr>
          <a:lstStyle/>
          <a:p>
            <a:fld id="{00000000-1234-1234-1234-123412341234}" type="slidenum">
              <a:rPr lang="en-US"/>
              <a:pPr/>
              <a:t>8</a:t>
            </a:fld>
            <a:endParaRPr dirty="0"/>
          </a:p>
        </p:txBody>
      </p:sp>
    </p:spTree>
    <p:extLst>
      <p:ext uri="{BB962C8B-B14F-4D97-AF65-F5344CB8AC3E}">
        <p14:creationId xmlns:p14="http://schemas.microsoft.com/office/powerpoint/2010/main" val="2461324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txBox="1">
            <a:spLocks noGrp="1"/>
          </p:cNvSpPr>
          <p:nvPr>
            <p:ph type="body" idx="1"/>
          </p:nvPr>
        </p:nvSpPr>
        <p:spPr>
          <a:xfrm>
            <a:off x="731521" y="4560571"/>
            <a:ext cx="5852160" cy="4320540"/>
          </a:xfrm>
          <a:prstGeom prst="rect">
            <a:avLst/>
          </a:prstGeom>
        </p:spPr>
        <p:txBody>
          <a:bodyPr spcFirstLastPara="1" wrap="square" lIns="96600" tIns="96600" rIns="96600" bIns="96600" anchor="t" anchorCtr="0">
            <a:noAutofit/>
          </a:bodyPr>
          <a:lstStyle/>
          <a:p>
            <a:pPr marL="0" lvl="0" indent="0" algn="l" rtl="0">
              <a:spcBef>
                <a:spcPts val="0"/>
              </a:spcBef>
              <a:spcAft>
                <a:spcPts val="0"/>
              </a:spcAft>
              <a:buNone/>
            </a:pPr>
            <a:endParaRPr dirty="0"/>
          </a:p>
        </p:txBody>
      </p:sp>
      <p:sp>
        <p:nvSpPr>
          <p:cNvPr id="122" name="Google Shape;122;p1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421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Shape 11"/>
          <p:cNvPicPr preferRelativeResize="0"/>
          <p:nvPr/>
        </p:nvPicPr>
        <p:blipFill>
          <a:blip r:embed="rId2"/>
          <a:stretch>
            <a:fillRect/>
          </a:stretch>
        </p:blipFill>
        <p:spPr>
          <a:xfrm>
            <a:off x="24" y="0"/>
            <a:ext cx="9143952" cy="5143473"/>
          </a:xfrm>
          <a:prstGeom prst="rect">
            <a:avLst/>
          </a:prstGeom>
          <a:noFill/>
          <a:ln>
            <a:noFill/>
          </a:ln>
        </p:spPr>
      </p:pic>
      <p:sp>
        <p:nvSpPr>
          <p:cNvPr id="12" name="Shape 12"/>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nd Call out box" userDrawn="1">
  <p:cSld name="Content and Call out box">
    <p:spTree>
      <p:nvGrpSpPr>
        <p:cNvPr id="1" name="Shape 50"/>
        <p:cNvGrpSpPr/>
        <p:nvPr/>
      </p:nvGrpSpPr>
      <p:grpSpPr>
        <a:xfrm>
          <a:off x="0" y="0"/>
          <a:ext cx="0" cy="0"/>
          <a:chOff x="0" y="0"/>
          <a:chExt cx="0" cy="0"/>
        </a:xfrm>
      </p:grpSpPr>
      <p:pic>
        <p:nvPicPr>
          <p:cNvPr id="51" name="Shape 51"/>
          <p:cNvPicPr preferRelativeResize="0"/>
          <p:nvPr/>
        </p:nvPicPr>
        <p:blipFill>
          <a:blip r:embed="rId2"/>
          <a:stretch>
            <a:fillRect/>
          </a:stretch>
        </p:blipFill>
        <p:spPr>
          <a:xfrm>
            <a:off x="0" y="0"/>
            <a:ext cx="9144000" cy="5143500"/>
          </a:xfrm>
          <a:prstGeom prst="rect">
            <a:avLst/>
          </a:prstGeom>
          <a:noFill/>
          <a:ln>
            <a:noFill/>
          </a:ln>
        </p:spPr>
      </p:pic>
      <p:sp>
        <p:nvSpPr>
          <p:cNvPr id="52" name="Shape 52"/>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dirty="0"/>
          </a:p>
        </p:txBody>
      </p:sp>
      <p:sp>
        <p:nvSpPr>
          <p:cNvPr id="6" name="Shape 48">
            <a:extLst>
              <a:ext uri="{FF2B5EF4-FFF2-40B4-BE49-F238E27FC236}">
                <a16:creationId xmlns:a16="http://schemas.microsoft.com/office/drawing/2014/main" id="{A9BF0A55-B94C-414C-9676-0D8AEAFA7EA6}"/>
              </a:ext>
            </a:extLst>
          </p:cNvPr>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42004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55"/>
        <p:cNvGrpSpPr/>
        <p:nvPr/>
      </p:nvGrpSpPr>
      <p:grpSpPr>
        <a:xfrm>
          <a:off x="0" y="0"/>
          <a:ext cx="0" cy="0"/>
          <a:chOff x="0" y="0"/>
          <a:chExt cx="0" cy="0"/>
        </a:xfrm>
      </p:grpSpPr>
      <p:pic>
        <p:nvPicPr>
          <p:cNvPr id="56" name="Shape 56"/>
          <p:cNvPicPr preferRelativeResize="0"/>
          <p:nvPr/>
        </p:nvPicPr>
        <p:blipFill>
          <a:blip r:embed="rId2"/>
          <a:stretch>
            <a:fillRect/>
          </a:stretch>
        </p:blipFill>
        <p:spPr>
          <a:xfrm>
            <a:off x="0" y="0"/>
            <a:ext cx="9144000" cy="5143500"/>
          </a:xfrm>
          <a:prstGeom prst="rect">
            <a:avLst/>
          </a:prstGeom>
          <a:noFill/>
          <a:ln>
            <a:noFill/>
          </a:ln>
        </p:spPr>
      </p:pic>
      <p:sp>
        <p:nvSpPr>
          <p:cNvPr id="57" name="Shape 5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8" name="Shape 5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100" b="0" i="0" u="none" strike="noStrike" cap="none" dirty="0">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303500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27"/>
        <p:cNvGrpSpPr/>
        <p:nvPr/>
      </p:nvGrpSpPr>
      <p:grpSpPr>
        <a:xfrm>
          <a:off x="0" y="0"/>
          <a:ext cx="0" cy="0"/>
          <a:chOff x="0" y="0"/>
          <a:chExt cx="0" cy="0"/>
        </a:xfrm>
      </p:grpSpPr>
      <p:pic>
        <p:nvPicPr>
          <p:cNvPr id="28" name="Google Shape;28;p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 name="Google Shape;29;p47"/>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4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79472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Shape 14"/>
          <p:cNvPicPr preferRelativeResize="0"/>
          <p:nvPr/>
        </p:nvPicPr>
        <p:blipFill>
          <a:blip r:embed="rId2"/>
          <a:stretch>
            <a:fillRect/>
          </a:stretch>
        </p:blipFill>
        <p:spPr>
          <a:xfrm>
            <a:off x="0" y="0"/>
            <a:ext cx="9144000" cy="5143500"/>
          </a:xfrm>
          <a:prstGeom prst="rect">
            <a:avLst/>
          </a:prstGeom>
          <a:noFill/>
          <a:ln>
            <a:noFill/>
          </a:ln>
        </p:spPr>
      </p:pic>
      <p:sp>
        <p:nvSpPr>
          <p:cNvPr id="15" name="Shape 1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Shape 1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7" name="Shape 1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dirty="0">
              <a:solidFill>
                <a:srgbClr val="434343"/>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 Picture v2">
  <p:cSld name="Content and Picture_1">
    <p:spTree>
      <p:nvGrpSpPr>
        <p:cNvPr id="1" name="Shape 22"/>
        <p:cNvGrpSpPr/>
        <p:nvPr/>
      </p:nvGrpSpPr>
      <p:grpSpPr>
        <a:xfrm>
          <a:off x="0" y="0"/>
          <a:ext cx="0" cy="0"/>
          <a:chOff x="0" y="0"/>
          <a:chExt cx="0" cy="0"/>
        </a:xfrm>
      </p:grpSpPr>
      <p:pic>
        <p:nvPicPr>
          <p:cNvPr id="23" name="Shape 23"/>
          <p:cNvPicPr preferRelativeResize="0"/>
          <p:nvPr/>
        </p:nvPicPr>
        <p:blipFill>
          <a:blip r:embed="rId2"/>
          <a:stretch>
            <a:fillRect/>
          </a:stretch>
        </p:blipFill>
        <p:spPr>
          <a:xfrm>
            <a:off x="0" y="0"/>
            <a:ext cx="9144000" cy="5143500"/>
          </a:xfrm>
          <a:prstGeom prst="rect">
            <a:avLst/>
          </a:prstGeom>
          <a:noFill/>
          <a:ln>
            <a:noFill/>
          </a:ln>
        </p:spPr>
      </p:pic>
      <p:sp>
        <p:nvSpPr>
          <p:cNvPr id="24" name="Shape 2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5" name="Shape 2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26"/>
        <p:cNvGrpSpPr/>
        <p:nvPr/>
      </p:nvGrpSpPr>
      <p:grpSpPr>
        <a:xfrm>
          <a:off x="0" y="0"/>
          <a:ext cx="0" cy="0"/>
          <a:chOff x="0" y="0"/>
          <a:chExt cx="0" cy="0"/>
        </a:xfrm>
      </p:grpSpPr>
      <p:pic>
        <p:nvPicPr>
          <p:cNvPr id="27" name="Shape 27"/>
          <p:cNvPicPr preferRelativeResize="0"/>
          <p:nvPr/>
        </p:nvPicPr>
        <p:blipFill>
          <a:blip r:embed="rId2"/>
          <a:stretch>
            <a:fillRect/>
          </a:stretch>
        </p:blipFill>
        <p:spPr>
          <a:xfrm>
            <a:off x="0" y="0"/>
            <a:ext cx="9144000" cy="5143500"/>
          </a:xfrm>
          <a:prstGeom prst="rect">
            <a:avLst/>
          </a:prstGeom>
          <a:noFill/>
          <a:ln>
            <a:noFill/>
          </a:ln>
        </p:spPr>
      </p:pic>
      <p:sp>
        <p:nvSpPr>
          <p:cNvPr id="28" name="Shape 2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9" name="Shape 2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4">
  <p:cSld name="Content and Picture_1_1_1">
    <p:spTree>
      <p:nvGrpSpPr>
        <p:cNvPr id="1" name="Shape 30"/>
        <p:cNvGrpSpPr/>
        <p:nvPr/>
      </p:nvGrpSpPr>
      <p:grpSpPr>
        <a:xfrm>
          <a:off x="0" y="0"/>
          <a:ext cx="0" cy="0"/>
          <a:chOff x="0" y="0"/>
          <a:chExt cx="0" cy="0"/>
        </a:xfrm>
      </p:grpSpPr>
      <p:pic>
        <p:nvPicPr>
          <p:cNvPr id="31" name="Shape 31"/>
          <p:cNvPicPr preferRelativeResize="0"/>
          <p:nvPr/>
        </p:nvPicPr>
        <p:blipFill>
          <a:blip r:embed="rId2"/>
          <a:stretch>
            <a:fillRect/>
          </a:stretch>
        </p:blipFill>
        <p:spPr>
          <a:xfrm>
            <a:off x="0" y="0"/>
            <a:ext cx="9144000" cy="5143500"/>
          </a:xfrm>
          <a:prstGeom prst="rect">
            <a:avLst/>
          </a:prstGeom>
          <a:noFill/>
          <a:ln>
            <a:noFill/>
          </a:ln>
        </p:spPr>
      </p:pic>
      <p:sp>
        <p:nvSpPr>
          <p:cNvPr id="32" name="Shape 3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3" name="Shape 3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 Picture v5">
  <p:cSld name="Content and Picture_1_1_1_1">
    <p:spTree>
      <p:nvGrpSpPr>
        <p:cNvPr id="1" name="Shape 34"/>
        <p:cNvGrpSpPr/>
        <p:nvPr/>
      </p:nvGrpSpPr>
      <p:grpSpPr>
        <a:xfrm>
          <a:off x="0" y="0"/>
          <a:ext cx="0" cy="0"/>
          <a:chOff x="0" y="0"/>
          <a:chExt cx="0" cy="0"/>
        </a:xfrm>
      </p:grpSpPr>
      <p:pic>
        <p:nvPicPr>
          <p:cNvPr id="35" name="Shape 35"/>
          <p:cNvPicPr preferRelativeResize="0"/>
          <p:nvPr/>
        </p:nvPicPr>
        <p:blipFill>
          <a:blip r:embed="rId2"/>
          <a:stretch>
            <a:fillRect/>
          </a:stretch>
        </p:blipFill>
        <p:spPr>
          <a:xfrm>
            <a:off x="0" y="0"/>
            <a:ext cx="9144000" cy="5143500"/>
          </a:xfrm>
          <a:prstGeom prst="rect">
            <a:avLst/>
          </a:prstGeom>
          <a:noFill/>
          <a:ln>
            <a:noFill/>
          </a:ln>
        </p:spPr>
      </p:pic>
      <p:sp>
        <p:nvSpPr>
          <p:cNvPr id="36" name="Shape 3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7" name="Shape 3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 Picture v6">
  <p:cSld name="Content and Picture_1_1_1_1_1">
    <p:spTree>
      <p:nvGrpSpPr>
        <p:cNvPr id="1" name="Shape 38"/>
        <p:cNvGrpSpPr/>
        <p:nvPr/>
      </p:nvGrpSpPr>
      <p:grpSpPr>
        <a:xfrm>
          <a:off x="0" y="0"/>
          <a:ext cx="0" cy="0"/>
          <a:chOff x="0" y="0"/>
          <a:chExt cx="0" cy="0"/>
        </a:xfrm>
      </p:grpSpPr>
      <p:pic>
        <p:nvPicPr>
          <p:cNvPr id="39" name="Shape 39"/>
          <p:cNvPicPr preferRelativeResize="0"/>
          <p:nvPr/>
        </p:nvPicPr>
        <p:blipFill>
          <a:blip r:embed="rId2"/>
          <a:stretch>
            <a:fillRect/>
          </a:stretch>
        </p:blipFill>
        <p:spPr>
          <a:xfrm>
            <a:off x="0" y="0"/>
            <a:ext cx="9144000" cy="5143500"/>
          </a:xfrm>
          <a:prstGeom prst="rect">
            <a:avLst/>
          </a:prstGeom>
          <a:noFill/>
          <a:ln>
            <a:noFill/>
          </a:ln>
        </p:spPr>
      </p:pic>
      <p:sp>
        <p:nvSpPr>
          <p:cNvPr id="40" name="Shape 4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1" name="Shape 4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 Picture v7">
  <p:cSld name="Content and Picture_1_1_1_1_1_1">
    <p:spTree>
      <p:nvGrpSpPr>
        <p:cNvPr id="1" name="Shape 42"/>
        <p:cNvGrpSpPr/>
        <p:nvPr/>
      </p:nvGrpSpPr>
      <p:grpSpPr>
        <a:xfrm>
          <a:off x="0" y="0"/>
          <a:ext cx="0" cy="0"/>
          <a:chOff x="0" y="0"/>
          <a:chExt cx="0" cy="0"/>
        </a:xfrm>
      </p:grpSpPr>
      <p:pic>
        <p:nvPicPr>
          <p:cNvPr id="43" name="Shape 43"/>
          <p:cNvPicPr preferRelativeResize="0"/>
          <p:nvPr/>
        </p:nvPicPr>
        <p:blipFill>
          <a:blip r:embed="rId2"/>
          <a:stretch>
            <a:fillRect/>
          </a:stretch>
        </p:blipFill>
        <p:spPr>
          <a:xfrm>
            <a:off x="0" y="0"/>
            <a:ext cx="9144000" cy="5143500"/>
          </a:xfrm>
          <a:prstGeom prst="rect">
            <a:avLst/>
          </a:prstGeom>
          <a:noFill/>
          <a:ln>
            <a:noFill/>
          </a:ln>
        </p:spPr>
      </p:pic>
      <p:sp>
        <p:nvSpPr>
          <p:cNvPr id="44" name="Shape 4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5" name="Shape 4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 Picture v8">
  <p:cSld name="Content and Picture_1_1_1_1_1_1_1">
    <p:spTree>
      <p:nvGrpSpPr>
        <p:cNvPr id="1" name="Shape 46"/>
        <p:cNvGrpSpPr/>
        <p:nvPr/>
      </p:nvGrpSpPr>
      <p:grpSpPr>
        <a:xfrm>
          <a:off x="0" y="0"/>
          <a:ext cx="0" cy="0"/>
          <a:chOff x="0" y="0"/>
          <a:chExt cx="0" cy="0"/>
        </a:xfrm>
      </p:grpSpPr>
      <p:pic>
        <p:nvPicPr>
          <p:cNvPr id="47" name="Shape 47"/>
          <p:cNvPicPr preferRelativeResize="0"/>
          <p:nvPr/>
        </p:nvPicPr>
        <p:blipFill>
          <a:blip r:embed="rId2"/>
          <a:stretch>
            <a:fillRect/>
          </a:stretch>
        </p:blipFill>
        <p:spPr>
          <a:xfrm>
            <a:off x="0" y="0"/>
            <a:ext cx="9144000" cy="5143500"/>
          </a:xfrm>
          <a:prstGeom prst="rect">
            <a:avLst/>
          </a:prstGeom>
          <a:noFill/>
          <a:ln>
            <a:noFill/>
          </a:ln>
        </p:spPr>
      </p:pic>
      <p:sp>
        <p:nvSpPr>
          <p:cNvPr id="48" name="Shape 4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9" name="Shape 4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jpeg"/><Relationship Id="rId10" Type="http://schemas.openxmlformats.org/officeDocument/2006/relationships/image" Target="../media/image24.png"/><Relationship Id="rId4" Type="http://schemas.openxmlformats.org/officeDocument/2006/relationships/image" Target="../media/image20.jp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vic.nsula.edu/Watch/y9F8Jma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vic.nsula.edu/hapi/v1/contents/permalinks/Td79ZfMx/vie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dirty="0"/>
              <a:t>Putting it All Together:</a:t>
            </a:r>
            <a:br>
              <a:rPr lang="en-US" b="1" dirty="0"/>
            </a:br>
            <a:r>
              <a:rPr lang="en-US" b="1" dirty="0"/>
              <a:t>Standards, Curriculum, and Assessment</a:t>
            </a:r>
            <a:endParaRPr b="1" dirty="0"/>
          </a:p>
        </p:txBody>
      </p:sp>
      <p:pic>
        <p:nvPicPr>
          <p:cNvPr id="65" name="Google Shape;65;p1" descr="Image result for northwestern state university logo&quot;"/>
          <p:cNvPicPr preferRelativeResize="0"/>
          <p:nvPr/>
        </p:nvPicPr>
        <p:blipFill rotWithShape="1">
          <a:blip r:embed="rId3">
            <a:alphaModFix/>
          </a:blip>
          <a:srcRect/>
          <a:stretch/>
        </p:blipFill>
        <p:spPr>
          <a:xfrm>
            <a:off x="6149340" y="4452874"/>
            <a:ext cx="1017270" cy="5877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lgn="ctr"/>
            <a:r>
              <a:rPr lang="en-US" sz="3200" dirty="0"/>
              <a:t>A STUDY OF COMMUNITY HELPERS</a:t>
            </a:r>
            <a:endParaRPr sz="2400" dirty="0"/>
          </a:p>
        </p:txBody>
      </p:sp>
      <p:sp>
        <p:nvSpPr>
          <p:cNvPr id="125" name="Google Shape;125;p10"/>
          <p:cNvSpPr txBox="1">
            <a:spLocks noGrp="1"/>
          </p:cNvSpPr>
          <p:nvPr>
            <p:ph type="body" idx="1"/>
          </p:nvPr>
        </p:nvSpPr>
        <p:spPr>
          <a:xfrm>
            <a:off x="152399" y="1143000"/>
            <a:ext cx="5294243" cy="3543300"/>
          </a:xfrm>
          <a:prstGeom prst="rect">
            <a:avLst/>
          </a:prstGeom>
          <a:noFill/>
          <a:ln>
            <a:noFill/>
          </a:ln>
        </p:spPr>
        <p:txBody>
          <a:bodyPr spcFirstLastPara="1" wrap="square" lIns="91425" tIns="91425" rIns="91425" bIns="91425" anchor="t" anchorCtr="0">
            <a:noAutofit/>
          </a:bodyPr>
          <a:lstStyle/>
          <a:p>
            <a:pPr marL="228600" lvl="0" indent="-228600">
              <a:lnSpc>
                <a:spcPct val="100000"/>
              </a:lnSpc>
              <a:spcBef>
                <a:spcPts val="600"/>
              </a:spcBef>
              <a:buClr>
                <a:srgbClr val="434343"/>
              </a:buClr>
              <a:buSzPts val="2000"/>
            </a:pPr>
            <a:r>
              <a:rPr lang="en-US" sz="2000" dirty="0">
                <a:solidFill>
                  <a:srgbClr val="434343"/>
                </a:solidFill>
              </a:rPr>
              <a:t>While at the station, the children learned: </a:t>
            </a:r>
          </a:p>
          <a:p>
            <a:pPr marL="685800" lvl="1" indent="-228600">
              <a:lnSpc>
                <a:spcPct val="100000"/>
              </a:lnSpc>
              <a:spcBef>
                <a:spcPts val="600"/>
              </a:spcBef>
              <a:buClr>
                <a:srgbClr val="434343"/>
              </a:buClr>
              <a:buSzPts val="2000"/>
            </a:pPr>
            <a:r>
              <a:rPr lang="en-US" sz="1800" dirty="0">
                <a:solidFill>
                  <a:srgbClr val="434343"/>
                </a:solidFill>
              </a:rPr>
              <a:t>The purpose of the various trucks that firefighters use</a:t>
            </a:r>
          </a:p>
          <a:p>
            <a:pPr marL="685800" lvl="1" indent="-228600">
              <a:lnSpc>
                <a:spcPct val="100000"/>
              </a:lnSpc>
              <a:spcBef>
                <a:spcPts val="600"/>
              </a:spcBef>
              <a:buClr>
                <a:srgbClr val="434343"/>
              </a:buClr>
              <a:buSzPts val="2000"/>
            </a:pPr>
            <a:r>
              <a:rPr lang="en-US" sz="1800" dirty="0">
                <a:solidFill>
                  <a:srgbClr val="434343"/>
                </a:solidFill>
              </a:rPr>
              <a:t>Firefighters’ jobs and how they work closely with the police to keep families safe</a:t>
            </a:r>
          </a:p>
          <a:p>
            <a:pPr marL="685800" lvl="1" indent="-228600">
              <a:lnSpc>
                <a:spcPct val="100000"/>
              </a:lnSpc>
              <a:spcBef>
                <a:spcPts val="600"/>
              </a:spcBef>
              <a:buClr>
                <a:srgbClr val="434343"/>
              </a:buClr>
              <a:buSzPts val="2000"/>
            </a:pPr>
            <a:r>
              <a:rPr lang="en-US" sz="1800" dirty="0">
                <a:solidFill>
                  <a:srgbClr val="434343"/>
                </a:solidFill>
              </a:rPr>
              <a:t>Fire and weather safety and how to report emergencies, therefore addressing other safety standards.</a:t>
            </a:r>
          </a:p>
        </p:txBody>
      </p:sp>
      <p:pic>
        <p:nvPicPr>
          <p:cNvPr id="4" name="Picture 3" descr="A group of people standing around a fire truck&#10;&#10;Description automatically generated">
            <a:extLst>
              <a:ext uri="{FF2B5EF4-FFF2-40B4-BE49-F238E27FC236}">
                <a16:creationId xmlns:a16="http://schemas.microsoft.com/office/drawing/2014/main" id="{5ED8BA0B-A184-4CE8-8A3A-13911573FFC4}"/>
              </a:ext>
            </a:extLst>
          </p:cNvPr>
          <p:cNvPicPr>
            <a:picLocks noChangeAspect="1"/>
          </p:cNvPicPr>
          <p:nvPr/>
        </p:nvPicPr>
        <p:blipFill rotWithShape="1">
          <a:blip r:embed="rId3"/>
          <a:srcRect t="8510" b="4255"/>
          <a:stretch/>
        </p:blipFill>
        <p:spPr>
          <a:xfrm>
            <a:off x="5965257" y="1047600"/>
            <a:ext cx="3178743" cy="3685865"/>
          </a:xfrm>
          <a:prstGeom prst="rect">
            <a:avLst/>
          </a:prstGeom>
          <a:noFill/>
        </p:spPr>
      </p:pic>
      <p:cxnSp>
        <p:nvCxnSpPr>
          <p:cNvPr id="3" name="Straight Connector 2">
            <a:extLst>
              <a:ext uri="{FF2B5EF4-FFF2-40B4-BE49-F238E27FC236}">
                <a16:creationId xmlns:a16="http://schemas.microsoft.com/office/drawing/2014/main" id="{15027C4E-A6DA-844C-AC8F-60FEE064B8B8}"/>
              </a:ext>
            </a:extLst>
          </p:cNvPr>
          <p:cNvCxnSpPr/>
          <p:nvPr/>
        </p:nvCxnSpPr>
        <p:spPr>
          <a:xfrm>
            <a:off x="0" y="104760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C52538-A6C3-9E48-8F96-76EB8BCB6F9A}"/>
              </a:ext>
            </a:extLst>
          </p:cNvPr>
          <p:cNvCxnSpPr/>
          <p:nvPr/>
        </p:nvCxnSpPr>
        <p:spPr>
          <a:xfrm>
            <a:off x="-4" y="4732461"/>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75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lgn="ctr"/>
            <a:r>
              <a:rPr lang="en-US" sz="3200" dirty="0"/>
              <a:t>A STUDY OF COMMUNITY HELPERS</a:t>
            </a:r>
            <a:endParaRPr sz="2400" dirty="0"/>
          </a:p>
        </p:txBody>
      </p:sp>
      <p:sp>
        <p:nvSpPr>
          <p:cNvPr id="125" name="Google Shape;125;p1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228600" lvl="0" indent="-228600">
              <a:lnSpc>
                <a:spcPct val="100000"/>
              </a:lnSpc>
              <a:spcBef>
                <a:spcPts val="600"/>
              </a:spcBef>
              <a:buClr>
                <a:srgbClr val="434343"/>
              </a:buClr>
              <a:buSzPct val="100000"/>
            </a:pPr>
            <a:r>
              <a:rPr lang="en-US" sz="2000" dirty="0">
                <a:solidFill>
                  <a:srgbClr val="434343"/>
                </a:solidFill>
              </a:rPr>
              <a:t>In preparation for their return, the teacher had prepared relevant classroom materials for the children to play with: </a:t>
            </a:r>
          </a:p>
          <a:p>
            <a:pPr marL="685800" lvl="1" indent="-228600">
              <a:lnSpc>
                <a:spcPct val="100000"/>
              </a:lnSpc>
              <a:spcBef>
                <a:spcPts val="600"/>
              </a:spcBef>
              <a:buClr>
                <a:srgbClr val="434343"/>
              </a:buClr>
              <a:buSzPct val="100000"/>
            </a:pPr>
            <a:r>
              <a:rPr lang="en-US" sz="1800" dirty="0">
                <a:solidFill>
                  <a:srgbClr val="434343"/>
                </a:solidFill>
              </a:rPr>
              <a:t>Toy fire trucks, fire chief and police cars, wooden firefighter and police figures, fire helmets, puzzles of various difficulties depicting firefighters and vehicles, and other related items </a:t>
            </a:r>
          </a:p>
          <a:p>
            <a:pPr marL="228600" lvl="0" indent="-228600">
              <a:lnSpc>
                <a:spcPct val="100000"/>
              </a:lnSpc>
              <a:spcBef>
                <a:spcPts val="600"/>
              </a:spcBef>
              <a:buClr>
                <a:srgbClr val="434343"/>
              </a:buClr>
              <a:buSzPct val="100000"/>
            </a:pPr>
            <a:r>
              <a:rPr lang="en-US" sz="2000" dirty="0">
                <a:solidFill>
                  <a:srgbClr val="434343"/>
                </a:solidFill>
              </a:rPr>
              <a:t>Once back in the classroom, the teacher watched and noted the children’s abilities to work the puzzles.</a:t>
            </a:r>
          </a:p>
        </p:txBody>
      </p:sp>
    </p:spTree>
    <p:extLst>
      <p:ext uri="{BB962C8B-B14F-4D97-AF65-F5344CB8AC3E}">
        <p14:creationId xmlns:p14="http://schemas.microsoft.com/office/powerpoint/2010/main" val="331267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Shape 71"/>
          <p:cNvSpPr txBox="1">
            <a:spLocks noGrp="1"/>
          </p:cNvSpPr>
          <p:nvPr>
            <p:ph type="title"/>
          </p:nvPr>
        </p:nvSpPr>
        <p:spPr>
          <a:xfrm>
            <a:off x="4" y="0"/>
            <a:ext cx="9144000" cy="10476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3600" dirty="0"/>
              <a:t>CLASSROOM MATERIALS</a:t>
            </a:r>
          </a:p>
        </p:txBody>
      </p:sp>
      <p:pic>
        <p:nvPicPr>
          <p:cNvPr id="3" name="Picture 2" descr="A picture containing indoor, shelf, floor, wall&#10;&#10;Description automatically generated">
            <a:extLst>
              <a:ext uri="{FF2B5EF4-FFF2-40B4-BE49-F238E27FC236}">
                <a16:creationId xmlns:a16="http://schemas.microsoft.com/office/drawing/2014/main" id="{A9A78E09-5FDB-483D-B9FD-510D4F86B7EF}"/>
              </a:ext>
            </a:extLst>
          </p:cNvPr>
          <p:cNvPicPr>
            <a:picLocks noChangeAspect="1"/>
          </p:cNvPicPr>
          <p:nvPr/>
        </p:nvPicPr>
        <p:blipFill>
          <a:blip r:embed="rId3"/>
          <a:stretch>
            <a:fillRect/>
          </a:stretch>
        </p:blipFill>
        <p:spPr>
          <a:xfrm>
            <a:off x="500910" y="1235164"/>
            <a:ext cx="3037510" cy="2275201"/>
          </a:xfrm>
          <a:prstGeom prst="rect">
            <a:avLst/>
          </a:prstGeom>
        </p:spPr>
      </p:pic>
      <p:pic>
        <p:nvPicPr>
          <p:cNvPr id="8" name="Picture 7" descr="A picture containing grass&#10;&#10;Description automatically generated">
            <a:extLst>
              <a:ext uri="{FF2B5EF4-FFF2-40B4-BE49-F238E27FC236}">
                <a16:creationId xmlns:a16="http://schemas.microsoft.com/office/drawing/2014/main" id="{C79C8E54-F5E5-4FE4-9B7F-F010C06E7381}"/>
              </a:ext>
            </a:extLst>
          </p:cNvPr>
          <p:cNvPicPr>
            <a:picLocks noChangeAspect="1"/>
          </p:cNvPicPr>
          <p:nvPr/>
        </p:nvPicPr>
        <p:blipFill>
          <a:blip r:embed="rId4"/>
          <a:stretch>
            <a:fillRect/>
          </a:stretch>
        </p:blipFill>
        <p:spPr>
          <a:xfrm rot="854430">
            <a:off x="569657" y="2971730"/>
            <a:ext cx="1456366" cy="1461432"/>
          </a:xfrm>
          <a:prstGeom prst="rect">
            <a:avLst/>
          </a:prstGeom>
        </p:spPr>
      </p:pic>
      <p:pic>
        <p:nvPicPr>
          <p:cNvPr id="2050" name="Picture 2" descr="Image result for child's book about fireman">
            <a:extLst>
              <a:ext uri="{FF2B5EF4-FFF2-40B4-BE49-F238E27FC236}">
                <a16:creationId xmlns:a16="http://schemas.microsoft.com/office/drawing/2014/main" id="{75F16B16-63FC-4764-9408-954B91493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48821">
            <a:off x="2340011" y="3015501"/>
            <a:ext cx="1668455" cy="14210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toy&#10;&#10;Description automatically generated">
            <a:extLst>
              <a:ext uri="{FF2B5EF4-FFF2-40B4-BE49-F238E27FC236}">
                <a16:creationId xmlns:a16="http://schemas.microsoft.com/office/drawing/2014/main" id="{65FA43F8-6F4C-4E81-BE50-D8DD0EA34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667" b="72889" l="2667" r="97333">
                        <a14:foregroundMark x1="10222" y1="58667" x2="11111" y2="44000"/>
                        <a14:foregroundMark x1="11111" y1="44000" x2="22222" y2="38667"/>
                        <a14:foregroundMark x1="22222" y1="38667" x2="24000" y2="53778"/>
                        <a14:foregroundMark x1="24000" y1="53778" x2="6222" y2="62222"/>
                        <a14:foregroundMark x1="7111" y1="55111" x2="7111" y2="48000"/>
                        <a14:foregroundMark x1="2667" y1="62222" x2="2667" y2="62222"/>
                        <a14:foregroundMark x1="17778" y1="33333" x2="12000" y2="36000"/>
                        <a14:foregroundMark x1="8000" y1="34667" x2="8000" y2="34667"/>
                        <a14:foregroundMark x1="7556" y1="36000" x2="10222" y2="36000"/>
                        <a14:foregroundMark x1="32000" y1="48889" x2="42667" y2="45778"/>
                        <a14:foregroundMark x1="44000" y1="52000" x2="44000" y2="48889"/>
                        <a14:foregroundMark x1="50667" y1="45333" x2="54667" y2="47111"/>
                        <a14:foregroundMark x1="60000" y1="44444" x2="56889" y2="43556"/>
                        <a14:foregroundMark x1="56544" y1="67067" x2="65994" y2="68696"/>
                        <a14:foregroundMark x1="68230" y1="68769" x2="79556" y2="67556"/>
                        <a14:foregroundMark x1="67900" y1="72304" x2="67556" y2="72444"/>
                        <a14:foregroundMark x1="79556" y1="67556" x2="69708" y2="71567"/>
                        <a14:foregroundMark x1="48583" y1="67864" x2="41778" y2="66222"/>
                        <a14:foregroundMark x1="50729" y1="68383" x2="50379" y2="68298"/>
                        <a14:foregroundMark x1="67556" y1="72444" x2="54323" y2="69250"/>
                        <a14:foregroundMark x1="41778" y1="66222" x2="31111" y2="69333"/>
                        <a14:foregroundMark x1="82667" y1="70222" x2="70593" y2="73240"/>
                        <a14:foregroundMark x1="67924" y1="72348" x2="67111" y2="72000"/>
                        <a14:foregroundMark x1="86406" y1="68733" x2="83556" y2="69778"/>
                        <a14:foregroundMark x1="83556" y1="69778" x2="89474" y2="62675"/>
                        <a14:foregroundMark x1="90222" y1="65012" x2="90222" y2="62811"/>
                        <a14:foregroundMark x1="93894" y1="63788" x2="93724" y2="63448"/>
                        <a14:foregroundMark x1="75556" y1="57333" x2="67556" y2="60000"/>
                        <a14:foregroundMark x1="81333" y1="56889" x2="81333" y2="56889"/>
                        <a14:foregroundMark x1="78667" y1="57333" x2="78222" y2="57333"/>
                        <a14:foregroundMark x1="76889" y1="56889" x2="76889" y2="56889"/>
                        <a14:foregroundMark x1="85333" y1="52889" x2="94222" y2="42667"/>
                        <a14:foregroundMark x1="94222" y1="42667" x2="97333" y2="41333"/>
                        <a14:foregroundMark x1="86667" y1="40889" x2="80889" y2="42222"/>
                        <a14:foregroundMark x1="94222" y1="48444" x2="91111" y2="52444"/>
                        <a14:foregroundMark x1="96444" y1="54222" x2="96444" y2="54222"/>
                        <a14:foregroundMark x1="96444" y1="49333" x2="96444" y2="49333"/>
                        <a14:foregroundMark x1="96889" y1="47556" x2="96889" y2="47556"/>
                        <a14:foregroundMark x1="97333" y1="64000" x2="90222" y2="69333"/>
                        <a14:backgroundMark x1="27556" y1="52444" x2="27556" y2="47111"/>
                        <a14:backgroundMark x1="56444" y1="56889" x2="56444" y2="56000"/>
                        <a14:backgroundMark x1="84124" y1="55821" x2="82667" y2="55556"/>
                        <a14:backgroundMark x1="92444" y1="57333" x2="85726" y2="56112"/>
                        <a14:backgroundMark x1="77236" y1="55784" x2="74454" y2="55958"/>
                        <a14:backgroundMark x1="80889" y1="55556" x2="77663" y2="55758"/>
                        <a14:backgroundMark x1="48444" y1="68000" x2="49778" y2="68889"/>
                        <a14:backgroundMark x1="50667" y1="68444" x2="53333" y2="70222"/>
                        <a14:backgroundMark x1="71111" y1="74222" x2="68444" y2="73333"/>
                        <a14:backgroundMark x1="84444" y1="72444" x2="91162" y2="70205"/>
                      </a14:backgroundRemoval>
                    </a14:imgEffect>
                  </a14:imgLayer>
                </a14:imgProps>
              </a:ext>
            </a:extLst>
          </a:blip>
          <a:srcRect t="26248" b="25735"/>
          <a:stretch/>
        </p:blipFill>
        <p:spPr>
          <a:xfrm>
            <a:off x="4280344" y="3071835"/>
            <a:ext cx="3948224" cy="1565126"/>
          </a:xfrm>
          <a:prstGeom prst="rect">
            <a:avLst/>
          </a:prstGeom>
        </p:spPr>
      </p:pic>
      <p:pic>
        <p:nvPicPr>
          <p:cNvPr id="6" name="Picture 5" descr="A picture containing sky, photo&#10;&#10;Description automatically generated">
            <a:extLst>
              <a:ext uri="{FF2B5EF4-FFF2-40B4-BE49-F238E27FC236}">
                <a16:creationId xmlns:a16="http://schemas.microsoft.com/office/drawing/2014/main" id="{F65C692C-6074-4133-8E02-B6B88E2A337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000" b="86667" l="4000" r="96889">
                        <a14:foregroundMark x1="7111" y1="35111" x2="4444" y2="64000"/>
                        <a14:foregroundMark x1="4444" y1="64000" x2="16444" y2="50667"/>
                        <a14:foregroundMark x1="42667" y1="40444" x2="26222" y2="64444"/>
                        <a14:foregroundMark x1="26222" y1="64444" x2="7556" y2="70222"/>
                        <a14:foregroundMark x1="44889" y1="81333" x2="74222" y2="86222"/>
                        <a14:foregroundMark x1="74222" y1="86222" x2="92000" y2="63111"/>
                        <a14:foregroundMark x1="92000" y1="63111" x2="76000" y2="87111"/>
                        <a14:foregroundMark x1="76000" y1="87111" x2="64000" y2="80444"/>
                        <a14:foregroundMark x1="93778" y1="84444" x2="92000" y2="53778"/>
                        <a14:foregroundMark x1="66222" y1="39556" x2="79556" y2="13778"/>
                        <a14:foregroundMark x1="79556" y1="13778" x2="71556" y2="41778"/>
                        <a14:foregroundMark x1="71556" y1="41778" x2="77778" y2="19111"/>
                        <a14:foregroundMark x1="93778" y1="13778" x2="83111" y2="8000"/>
                        <a14:foregroundMark x1="86667" y1="4444" x2="88000" y2="5333"/>
                        <a14:foregroundMark x1="96889" y1="12889" x2="96889" y2="12889"/>
                        <a14:foregroundMark x1="42222" y1="44889" x2="43111" y2="52000"/>
                      </a14:backgroundRemoval>
                    </a14:imgEffect>
                  </a14:imgLayer>
                </a14:imgProps>
              </a:ext>
            </a:extLst>
          </a:blip>
          <a:srcRect t="940" b="6752"/>
          <a:stretch/>
        </p:blipFill>
        <p:spPr>
          <a:xfrm rot="648997">
            <a:off x="3979723" y="1286539"/>
            <a:ext cx="1707539" cy="1546357"/>
          </a:xfrm>
          <a:prstGeom prst="rect">
            <a:avLst/>
          </a:prstGeom>
        </p:spPr>
      </p:pic>
      <p:pic>
        <p:nvPicPr>
          <p:cNvPr id="4" name="Picture 3">
            <a:extLst>
              <a:ext uri="{FF2B5EF4-FFF2-40B4-BE49-F238E27FC236}">
                <a16:creationId xmlns:a16="http://schemas.microsoft.com/office/drawing/2014/main" id="{1038E606-3457-4793-890E-E4171B554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180" b="96730" l="19844" r="87188">
                        <a14:foregroundMark x1="24766" y1="46866" x2="42969" y2="45232"/>
                        <a14:foregroundMark x1="42969" y1="45232" x2="41953" y2="61580"/>
                        <a14:foregroundMark x1="46875" y1="57902" x2="33516" y2="50545"/>
                        <a14:foregroundMark x1="32500" y1="51226" x2="37031" y2="59128"/>
                        <a14:foregroundMark x1="30703" y1="51771" x2="30703" y2="51771"/>
                        <a14:foregroundMark x1="32813" y1="92234" x2="19844" y2="78202"/>
                        <a14:foregroundMark x1="19844" y1="78202" x2="24063" y2="81199"/>
                        <a14:foregroundMark x1="48281" y1="81880" x2="48281" y2="81880"/>
                        <a14:foregroundMark x1="48594" y1="83106" x2="46875" y2="80654"/>
                        <a14:foregroundMark x1="33203" y1="93460" x2="33906" y2="88011"/>
                        <a14:foregroundMark x1="59844" y1="93460" x2="61250" y2="88556"/>
                        <a14:foregroundMark x1="80156" y1="46322" x2="75234" y2="19755"/>
                        <a14:foregroundMark x1="75234" y1="19755" x2="64063" y2="10082"/>
                        <a14:foregroundMark x1="42266" y1="7629" x2="42266" y2="7629"/>
                        <a14:foregroundMark x1="65078" y1="5858" x2="65078" y2="5858"/>
                        <a14:foregroundMark x1="83281" y1="43188" x2="81875" y2="30926"/>
                        <a14:foregroundMark x1="87188" y1="35831" x2="87188" y2="35831"/>
                        <a14:foregroundMark x1="85391" y1="30926" x2="85391" y2="30926"/>
                        <a14:foregroundMark x1="65469" y1="2180" x2="65469" y2="2180"/>
                        <a14:foregroundMark x1="40547" y1="7629" x2="40547" y2="7629"/>
                        <a14:foregroundMark x1="30000" y1="27248" x2="30000" y2="27248"/>
                        <a14:foregroundMark x1="27578" y1="35831" x2="27578" y2="35831"/>
                        <a14:foregroundMark x1="28281" y1="51499" x2="28281" y2="51499"/>
                        <a14:foregroundMark x1="25781" y1="93733" x2="39453" y2="87057"/>
                        <a14:foregroundMark x1="26172" y1="94414" x2="20625" y2="86785"/>
                        <a14:foregroundMark x1="35078" y1="90327" x2="41563" y2="85014"/>
                        <a14:foregroundMark x1="41016" y1="6812" x2="41016" y2="6812"/>
                        <a14:foregroundMark x1="41172" y1="5858" x2="40000" y2="7493"/>
                        <a14:foregroundMark x1="75000" y1="14850" x2="75000" y2="14850"/>
                        <a14:foregroundMark x1="57891" y1="96730" x2="60156" y2="92371"/>
                        <a14:foregroundMark x1="43672" y1="4496" x2="43672" y2="4496"/>
                        <a14:foregroundMark x1="43828" y1="4223" x2="43047" y2="6267"/>
                        <a14:foregroundMark x1="37578" y1="15804" x2="40234" y2="9264"/>
                        <a14:foregroundMark x1="47813" y1="10218" x2="47813" y2="10218"/>
                        <a14:foregroundMark x1="51797" y1="13896" x2="53359" y2="18120"/>
                        <a14:foregroundMark x1="60391" y1="95640" x2="60781" y2="94414"/>
                      </a14:backgroundRemoval>
                    </a14:imgEffect>
                  </a14:imgLayer>
                </a14:imgProps>
              </a:ext>
            </a:extLst>
          </a:blip>
          <a:srcRect l="17324" r="11250"/>
          <a:stretch/>
        </p:blipFill>
        <p:spPr>
          <a:xfrm>
            <a:off x="6254456" y="1173461"/>
            <a:ext cx="2245510" cy="1796408"/>
          </a:xfrm>
          <a:prstGeom prst="rect">
            <a:avLst/>
          </a:prstGeom>
        </p:spPr>
      </p:pic>
    </p:spTree>
    <p:extLst>
      <p:ext uri="{BB962C8B-B14F-4D97-AF65-F5344CB8AC3E}">
        <p14:creationId xmlns:p14="http://schemas.microsoft.com/office/powerpoint/2010/main" val="269978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lgn="ctr"/>
            <a:r>
              <a:rPr lang="en-US" sz="3200" dirty="0"/>
              <a:t>A STUDY OF COMMUNITY HELPERS</a:t>
            </a:r>
            <a:endParaRPr sz="2400" dirty="0"/>
          </a:p>
        </p:txBody>
      </p:sp>
      <p:sp>
        <p:nvSpPr>
          <p:cNvPr id="125" name="Google Shape;125;p10"/>
          <p:cNvSpPr txBox="1">
            <a:spLocks noGrp="1"/>
          </p:cNvSpPr>
          <p:nvPr>
            <p:ph type="body" idx="1"/>
          </p:nvPr>
        </p:nvSpPr>
        <p:spPr>
          <a:xfrm>
            <a:off x="152400" y="1143000"/>
            <a:ext cx="4254347" cy="3543300"/>
          </a:xfrm>
          <a:prstGeom prst="rect">
            <a:avLst/>
          </a:prstGeom>
          <a:noFill/>
          <a:ln>
            <a:noFill/>
          </a:ln>
        </p:spPr>
        <p:txBody>
          <a:bodyPr spcFirstLastPara="1" wrap="square" lIns="91425" tIns="91425" rIns="91425" bIns="91425" anchor="t" anchorCtr="0">
            <a:noAutofit/>
          </a:bodyPr>
          <a:lstStyle/>
          <a:p>
            <a:pPr marL="228600" lvl="0" indent="-228600">
              <a:lnSpc>
                <a:spcPct val="100000"/>
              </a:lnSpc>
              <a:spcBef>
                <a:spcPts val="600"/>
              </a:spcBef>
              <a:buClr>
                <a:srgbClr val="434343"/>
              </a:buClr>
              <a:buSzPct val="100000"/>
            </a:pPr>
            <a:r>
              <a:rPr lang="en-US" sz="2000" b="1" dirty="0">
                <a:solidFill>
                  <a:srgbClr val="434343"/>
                </a:solidFill>
              </a:rPr>
              <a:t>Instruction</a:t>
            </a:r>
          </a:p>
          <a:p>
            <a:pPr marL="228600" lvl="0" indent="-228600">
              <a:lnSpc>
                <a:spcPct val="100000"/>
              </a:lnSpc>
              <a:spcBef>
                <a:spcPts val="600"/>
              </a:spcBef>
              <a:buClr>
                <a:srgbClr val="434343"/>
              </a:buClr>
              <a:buSzPct val="100000"/>
            </a:pPr>
            <a:r>
              <a:rPr lang="en-US" sz="2000" b="1" dirty="0">
                <a:solidFill>
                  <a:srgbClr val="434343"/>
                </a:solidFill>
              </a:rPr>
              <a:t>Observation</a:t>
            </a:r>
          </a:p>
          <a:p>
            <a:pPr marL="228600" lvl="0" indent="-228600">
              <a:lnSpc>
                <a:spcPct val="100000"/>
              </a:lnSpc>
              <a:spcBef>
                <a:spcPts val="600"/>
              </a:spcBef>
              <a:buClr>
                <a:srgbClr val="434343"/>
              </a:buClr>
              <a:buSzPct val="100000"/>
            </a:pPr>
            <a:r>
              <a:rPr lang="en-US" sz="2000" b="1" dirty="0">
                <a:solidFill>
                  <a:srgbClr val="434343"/>
                </a:solidFill>
              </a:rPr>
              <a:t>Alignment</a:t>
            </a:r>
          </a:p>
          <a:p>
            <a:pPr marL="0" lvl="0" indent="0">
              <a:lnSpc>
                <a:spcPct val="100000"/>
              </a:lnSpc>
              <a:spcBef>
                <a:spcPts val="600"/>
              </a:spcBef>
              <a:buClr>
                <a:srgbClr val="434343"/>
              </a:buClr>
              <a:buSzPct val="100000"/>
              <a:buNone/>
            </a:pPr>
            <a:endParaRPr lang="en-US" sz="1100" dirty="0">
              <a:solidFill>
                <a:srgbClr val="434343"/>
              </a:solidFill>
            </a:endParaRPr>
          </a:p>
          <a:p>
            <a:pPr marL="0" lvl="0" indent="0">
              <a:lnSpc>
                <a:spcPct val="100000"/>
              </a:lnSpc>
              <a:spcBef>
                <a:spcPts val="600"/>
              </a:spcBef>
              <a:buClr>
                <a:srgbClr val="434343"/>
              </a:buClr>
              <a:buSzPct val="100000"/>
              <a:buNone/>
            </a:pPr>
            <a:endParaRPr lang="en-US" sz="1100" dirty="0">
              <a:solidFill>
                <a:srgbClr val="434343"/>
              </a:solidFill>
            </a:endParaRPr>
          </a:p>
          <a:p>
            <a:pPr marL="0" lvl="0" indent="0">
              <a:lnSpc>
                <a:spcPct val="100000"/>
              </a:lnSpc>
              <a:spcBef>
                <a:spcPts val="600"/>
              </a:spcBef>
              <a:buClr>
                <a:srgbClr val="434343"/>
              </a:buClr>
              <a:buSzPct val="100000"/>
              <a:buNone/>
            </a:pPr>
            <a:r>
              <a:rPr lang="en-US" sz="2000" i="1" dirty="0">
                <a:solidFill>
                  <a:srgbClr val="434343"/>
                </a:solidFill>
              </a:rPr>
              <a:t>In what other ways can the teacher incorporate student interest within curricular activities? Other content areas she can incorporate?</a:t>
            </a:r>
          </a:p>
        </p:txBody>
      </p:sp>
      <p:pic>
        <p:nvPicPr>
          <p:cNvPr id="2" name="Picture 1">
            <a:extLst>
              <a:ext uri="{FF2B5EF4-FFF2-40B4-BE49-F238E27FC236}">
                <a16:creationId xmlns:a16="http://schemas.microsoft.com/office/drawing/2014/main" id="{C9384D60-D9C3-4792-939B-C4BDEF6CB085}"/>
              </a:ext>
            </a:extLst>
          </p:cNvPr>
          <p:cNvPicPr>
            <a:picLocks noChangeAspect="1"/>
          </p:cNvPicPr>
          <p:nvPr/>
        </p:nvPicPr>
        <p:blipFill rotWithShape="1">
          <a:blip r:embed="rId3"/>
          <a:srcRect l="-1" t="900" r="24955"/>
          <a:stretch/>
        </p:blipFill>
        <p:spPr>
          <a:xfrm>
            <a:off x="4571998" y="1080655"/>
            <a:ext cx="4571997" cy="3641466"/>
          </a:xfrm>
          <a:prstGeom prst="rect">
            <a:avLst/>
          </a:prstGeom>
        </p:spPr>
      </p:pic>
    </p:spTree>
    <p:extLst>
      <p:ext uri="{BB962C8B-B14F-4D97-AF65-F5344CB8AC3E}">
        <p14:creationId xmlns:p14="http://schemas.microsoft.com/office/powerpoint/2010/main" val="2593418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body" idx="1"/>
          </p:nvPr>
        </p:nvSpPr>
        <p:spPr>
          <a:xfrm>
            <a:off x="4170553" y="0"/>
            <a:ext cx="4691743" cy="4803300"/>
          </a:xfrm>
          <a:prstGeom prst="rect">
            <a:avLst/>
          </a:prstGeom>
          <a:noFill/>
          <a:ln>
            <a:noFill/>
          </a:ln>
        </p:spPr>
        <p:txBody>
          <a:bodyPr spcFirstLastPara="1" wrap="square" lIns="91425" tIns="91425" rIns="91425" bIns="91425" anchor="t" anchorCtr="0">
            <a:noAutofit/>
          </a:bodyPr>
          <a:lstStyle/>
          <a:p>
            <a:pPr marL="114300" indent="0">
              <a:buNone/>
            </a:pPr>
            <a:r>
              <a:rPr lang="en-US" sz="2000" dirty="0">
                <a:solidFill>
                  <a:srgbClr val="434343"/>
                </a:solidFill>
              </a:rPr>
              <a:t>“We went to the fire station and saw the trucks. A fireman showed us pictures of her children. They have a big hose and they let me hold it.”</a:t>
            </a:r>
          </a:p>
          <a:p>
            <a:pPr marL="171450" lvl="0" indent="-38100" algn="l" rtl="0">
              <a:lnSpc>
                <a:spcPct val="90000"/>
              </a:lnSpc>
              <a:spcBef>
                <a:spcPts val="750"/>
              </a:spcBef>
              <a:spcAft>
                <a:spcPts val="0"/>
              </a:spcAft>
              <a:buSzPts val="1800"/>
              <a:buNone/>
            </a:pPr>
            <a:endParaRPr dirty="0">
              <a:solidFill>
                <a:srgbClr val="C00000"/>
              </a:solidFill>
            </a:endParaRPr>
          </a:p>
        </p:txBody>
      </p:sp>
      <p:sp>
        <p:nvSpPr>
          <p:cNvPr id="323" name="Google Shape;323;p3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600" b="1" dirty="0">
                <a:latin typeface="Calibri"/>
                <a:ea typeface="Calibri"/>
                <a:cs typeface="Calibri"/>
                <a:sym typeface="Calibri"/>
              </a:rPr>
              <a:t>Firefighter Art</a:t>
            </a:r>
            <a:endParaRPr sz="3600" b="1" dirty="0">
              <a:latin typeface="Calibri"/>
              <a:ea typeface="Calibri"/>
              <a:cs typeface="Calibri"/>
              <a:sym typeface="Calibri"/>
            </a:endParaRPr>
          </a:p>
        </p:txBody>
      </p:sp>
      <p:pic>
        <p:nvPicPr>
          <p:cNvPr id="3" name="Picture 2" descr="A picture containing white, table, walking, bed&#10;&#10;Description automatically generated">
            <a:extLst>
              <a:ext uri="{FF2B5EF4-FFF2-40B4-BE49-F238E27FC236}">
                <a16:creationId xmlns:a16="http://schemas.microsoft.com/office/drawing/2014/main" id="{B42CB9DB-D2D0-804E-94F5-E7A64B904813}"/>
              </a:ext>
            </a:extLst>
          </p:cNvPr>
          <p:cNvPicPr>
            <a:picLocks noChangeAspect="1"/>
          </p:cNvPicPr>
          <p:nvPr/>
        </p:nvPicPr>
        <p:blipFill>
          <a:blip r:embed="rId3"/>
          <a:stretch>
            <a:fillRect/>
          </a:stretch>
        </p:blipFill>
        <p:spPr>
          <a:xfrm>
            <a:off x="4549329" y="1651168"/>
            <a:ext cx="3934190" cy="2728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PRETEND PLAY FIREFIGHTER</a:t>
            </a:r>
            <a:endParaRPr dirty="0"/>
          </a:p>
        </p:txBody>
      </p:sp>
      <p:sp>
        <p:nvSpPr>
          <p:cNvPr id="153" name="Google Shape;153;p14"/>
          <p:cNvSpPr txBox="1">
            <a:spLocks noGrp="1"/>
          </p:cNvSpPr>
          <p:nvPr>
            <p:ph type="body" idx="1"/>
          </p:nvPr>
        </p:nvSpPr>
        <p:spPr>
          <a:xfrm>
            <a:off x="152399" y="1143000"/>
            <a:ext cx="4419601"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pPr>
            <a:r>
              <a:rPr lang="en-US" dirty="0">
                <a:solidFill>
                  <a:srgbClr val="434343"/>
                </a:solidFill>
              </a:rPr>
              <a:t>This video illustrates how the children used some of the materials available in the dramatic play area. </a:t>
            </a:r>
          </a:p>
          <a:p>
            <a:pPr marL="228600" indent="-228600">
              <a:lnSpc>
                <a:spcPct val="100000"/>
              </a:lnSpc>
              <a:spcBef>
                <a:spcPts val="600"/>
              </a:spcBef>
              <a:buClr>
                <a:srgbClr val="434343"/>
              </a:buClr>
            </a:pPr>
            <a:r>
              <a:rPr lang="en-US" dirty="0">
                <a:solidFill>
                  <a:srgbClr val="434343"/>
                </a:solidFill>
              </a:rPr>
              <a:t>It also demonstrates what the children learned as a result of the field trip and the other experiences the teacher planned.</a:t>
            </a:r>
          </a:p>
          <a:p>
            <a:pPr marL="228600" indent="-228600">
              <a:lnSpc>
                <a:spcPct val="100000"/>
              </a:lnSpc>
              <a:spcBef>
                <a:spcPts val="600"/>
              </a:spcBef>
              <a:buClr>
                <a:srgbClr val="434343"/>
              </a:buClr>
            </a:pPr>
            <a:r>
              <a:rPr lang="en-US" dirty="0">
                <a:solidFill>
                  <a:srgbClr val="434343"/>
                </a:solidFill>
              </a:rPr>
              <a:t>Watch for examples of how children are recreating what they learned.</a:t>
            </a:r>
          </a:p>
          <a:p>
            <a:pPr marL="228600" indent="-228600">
              <a:lnSpc>
                <a:spcPct val="100000"/>
              </a:lnSpc>
              <a:spcBef>
                <a:spcPts val="600"/>
              </a:spcBef>
              <a:buClr>
                <a:srgbClr val="434343"/>
              </a:buClr>
            </a:pPr>
            <a:r>
              <a:rPr lang="en-US" dirty="0">
                <a:solidFill>
                  <a:srgbClr val="434343"/>
                </a:solidFill>
              </a:rPr>
              <a:t>You will complete your Video Guide following the video.</a:t>
            </a:r>
          </a:p>
          <a:p>
            <a:pPr marL="0" lvl="0" indent="0" algn="l" rtl="0">
              <a:lnSpc>
                <a:spcPct val="100000"/>
              </a:lnSpc>
              <a:spcBef>
                <a:spcPts val="600"/>
              </a:spcBef>
              <a:spcAft>
                <a:spcPts val="0"/>
              </a:spcAft>
              <a:buSzPts val="1800"/>
              <a:buNone/>
            </a:pPr>
            <a:endParaRPr lang="en-US" sz="2000" dirty="0">
              <a:solidFill>
                <a:srgbClr val="434343"/>
              </a:solidFill>
            </a:endParaRPr>
          </a:p>
          <a:p>
            <a:pPr marL="0" lvl="0" indent="0">
              <a:lnSpc>
                <a:spcPct val="100000"/>
              </a:lnSpc>
              <a:spcBef>
                <a:spcPts val="600"/>
              </a:spcBef>
              <a:buNone/>
            </a:pPr>
            <a:endParaRPr lang="en-US" sz="2000" dirty="0">
              <a:solidFill>
                <a:srgbClr val="434343"/>
              </a:solidFill>
            </a:endParaRPr>
          </a:p>
          <a:p>
            <a:pPr marL="0" lvl="0" indent="0" algn="l" rtl="0">
              <a:lnSpc>
                <a:spcPct val="100000"/>
              </a:lnSpc>
              <a:spcBef>
                <a:spcPts val="600"/>
              </a:spcBef>
              <a:spcAft>
                <a:spcPts val="0"/>
              </a:spcAft>
              <a:buSzPts val="1800"/>
              <a:buNone/>
            </a:pPr>
            <a:endParaRPr lang="en-US" sz="2000" dirty="0">
              <a:solidFill>
                <a:srgbClr val="434343"/>
              </a:solidFill>
            </a:endParaRPr>
          </a:p>
          <a:p>
            <a:pPr marL="114300" lvl="0" indent="0" algn="ctr" rtl="0">
              <a:lnSpc>
                <a:spcPct val="90000"/>
              </a:lnSpc>
              <a:spcBef>
                <a:spcPts val="750"/>
              </a:spcBef>
              <a:spcAft>
                <a:spcPts val="0"/>
              </a:spcAft>
              <a:buSzPts val="1800"/>
              <a:buNone/>
            </a:pPr>
            <a:endParaRPr lang="en-US" dirty="0">
              <a:solidFill>
                <a:srgbClr val="434343"/>
              </a:solidFill>
            </a:endParaRPr>
          </a:p>
          <a:p>
            <a:pPr marL="114300" lvl="0" indent="0" algn="ctr" rtl="0">
              <a:lnSpc>
                <a:spcPct val="90000"/>
              </a:lnSpc>
              <a:spcBef>
                <a:spcPts val="750"/>
              </a:spcBef>
              <a:spcAft>
                <a:spcPts val="0"/>
              </a:spcAft>
              <a:buSzPts val="1800"/>
              <a:buNone/>
            </a:pPr>
            <a:endParaRPr lang="en-US" sz="2000" i="1" dirty="0">
              <a:solidFill>
                <a:srgbClr val="434343"/>
              </a:solidFill>
            </a:endParaRPr>
          </a:p>
        </p:txBody>
      </p:sp>
      <p:cxnSp>
        <p:nvCxnSpPr>
          <p:cNvPr id="7" name="Google Shape;118;p9">
            <a:extLst>
              <a:ext uri="{FF2B5EF4-FFF2-40B4-BE49-F238E27FC236}">
                <a16:creationId xmlns:a16="http://schemas.microsoft.com/office/drawing/2014/main" id="{F648F36F-8197-AB4D-B091-ADBCB3DE26E3}"/>
              </a:ext>
            </a:extLst>
          </p:cNvPr>
          <p:cNvCxnSpPr/>
          <p:nvPr/>
        </p:nvCxnSpPr>
        <p:spPr>
          <a:xfrm>
            <a:off x="0" y="1051469"/>
            <a:ext cx="9144000" cy="0"/>
          </a:xfrm>
          <a:prstGeom prst="straightConnector1">
            <a:avLst/>
          </a:prstGeom>
          <a:noFill/>
          <a:ln w="38100" cap="flat" cmpd="sng">
            <a:solidFill>
              <a:srgbClr val="434343"/>
            </a:solidFill>
            <a:prstDash val="solid"/>
            <a:round/>
            <a:headEnd type="none" w="sm" len="sm"/>
            <a:tailEnd type="none" w="sm" len="sm"/>
          </a:ln>
        </p:spPr>
      </p:cxnSp>
      <p:cxnSp>
        <p:nvCxnSpPr>
          <p:cNvPr id="8" name="Google Shape;119;p9">
            <a:extLst>
              <a:ext uri="{FF2B5EF4-FFF2-40B4-BE49-F238E27FC236}">
                <a16:creationId xmlns:a16="http://schemas.microsoft.com/office/drawing/2014/main" id="{07D3FDD4-439B-AB47-BA0B-353ED0428515}"/>
              </a:ext>
            </a:extLst>
          </p:cNvPr>
          <p:cNvCxnSpPr/>
          <p:nvPr/>
        </p:nvCxnSpPr>
        <p:spPr>
          <a:xfrm>
            <a:off x="-4" y="4724004"/>
            <a:ext cx="9144000" cy="0"/>
          </a:xfrm>
          <a:prstGeom prst="straightConnector1">
            <a:avLst/>
          </a:prstGeom>
          <a:noFill/>
          <a:ln w="38100" cap="flat" cmpd="sng">
            <a:solidFill>
              <a:srgbClr val="434343"/>
            </a:solidFill>
            <a:prstDash val="solid"/>
            <a:round/>
            <a:headEnd type="none" w="sm" len="sm"/>
            <a:tailEnd type="none" w="sm" len="sm"/>
          </a:ln>
        </p:spPr>
      </p:cxnSp>
      <p:pic>
        <p:nvPicPr>
          <p:cNvPr id="9" name="Picture 8">
            <a:hlinkClick r:id="rId3"/>
            <a:extLst>
              <a:ext uri="{FF2B5EF4-FFF2-40B4-BE49-F238E27FC236}">
                <a16:creationId xmlns:a16="http://schemas.microsoft.com/office/drawing/2014/main" id="{52C0B1B4-A062-435B-9634-291E428065D8}"/>
              </a:ext>
            </a:extLst>
          </p:cNvPr>
          <p:cNvPicPr>
            <a:picLocks noChangeAspect="1"/>
          </p:cNvPicPr>
          <p:nvPr/>
        </p:nvPicPr>
        <p:blipFill>
          <a:blip r:embed="rId4"/>
          <a:stretch>
            <a:fillRect/>
          </a:stretch>
        </p:blipFill>
        <p:spPr>
          <a:xfrm>
            <a:off x="4738588" y="1360053"/>
            <a:ext cx="4063505" cy="3047628"/>
          </a:xfrm>
          <a:prstGeom prst="rect">
            <a:avLst/>
          </a:prstGeom>
        </p:spPr>
      </p:pic>
      <p:sp>
        <p:nvSpPr>
          <p:cNvPr id="10" name="TextBox 9">
            <a:extLst>
              <a:ext uri="{FF2B5EF4-FFF2-40B4-BE49-F238E27FC236}">
                <a16:creationId xmlns:a16="http://schemas.microsoft.com/office/drawing/2014/main" id="{6F4E50E7-826D-4F00-834C-94B731B33A37}"/>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3" name="Picture 2">
            <a:extLst>
              <a:ext uri="{FF2B5EF4-FFF2-40B4-BE49-F238E27FC236}">
                <a16:creationId xmlns:a16="http://schemas.microsoft.com/office/drawing/2014/main" id="{CAF7F7F6-F356-43C1-816C-BF33792B1DDF}"/>
              </a:ext>
            </a:extLst>
          </p:cNvPr>
          <p:cNvPicPr>
            <a:picLocks noChangeAspect="1"/>
          </p:cNvPicPr>
          <p:nvPr/>
        </p:nvPicPr>
        <p:blipFill rotWithShape="1">
          <a:blip r:embed="rId3"/>
          <a:srcRect t="775" b="34852"/>
          <a:stretch/>
        </p:blipFill>
        <p:spPr>
          <a:xfrm>
            <a:off x="4572" y="303490"/>
            <a:ext cx="9134856" cy="4545000"/>
          </a:xfrm>
          <a:prstGeom prst="rect">
            <a:avLst/>
          </a:prstGeom>
        </p:spPr>
      </p:pic>
    </p:spTree>
    <p:extLst>
      <p:ext uri="{BB962C8B-B14F-4D97-AF65-F5344CB8AC3E}">
        <p14:creationId xmlns:p14="http://schemas.microsoft.com/office/powerpoint/2010/main" val="3490659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a:solidFill>
            <a:schemeClr val="bg1"/>
          </a:solidFill>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3" name="Picture 2" descr="A screenshot of a cell phone&#10;&#10;Description automatically generated">
            <a:extLst>
              <a:ext uri="{FF2B5EF4-FFF2-40B4-BE49-F238E27FC236}">
                <a16:creationId xmlns:a16="http://schemas.microsoft.com/office/drawing/2014/main" id="{9417F014-1F7F-4F53-BA26-F258599E6E54}"/>
              </a:ext>
            </a:extLst>
          </p:cNvPr>
          <p:cNvPicPr>
            <a:picLocks noChangeAspect="1"/>
          </p:cNvPicPr>
          <p:nvPr/>
        </p:nvPicPr>
        <p:blipFill rotWithShape="1">
          <a:blip r:embed="rId3"/>
          <a:srcRect b="21932"/>
          <a:stretch/>
        </p:blipFill>
        <p:spPr>
          <a:xfrm>
            <a:off x="799106" y="304200"/>
            <a:ext cx="7545788" cy="4551996"/>
          </a:xfrm>
          <a:prstGeom prst="rect">
            <a:avLst/>
          </a:prstGeom>
        </p:spPr>
      </p:pic>
    </p:spTree>
    <p:extLst>
      <p:ext uri="{BB962C8B-B14F-4D97-AF65-F5344CB8AC3E}">
        <p14:creationId xmlns:p14="http://schemas.microsoft.com/office/powerpoint/2010/main" val="3705955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a:solidFill>
            <a:schemeClr val="bg1"/>
          </a:solidFill>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3" name="Picture 2" descr="A screenshot of a cell phone&#10;&#10;Description automatically generated">
            <a:extLst>
              <a:ext uri="{FF2B5EF4-FFF2-40B4-BE49-F238E27FC236}">
                <a16:creationId xmlns:a16="http://schemas.microsoft.com/office/drawing/2014/main" id="{A7DFB362-B6EC-40A4-BA18-3798E53F6AFA}"/>
              </a:ext>
            </a:extLst>
          </p:cNvPr>
          <p:cNvPicPr>
            <a:picLocks noChangeAspect="1"/>
          </p:cNvPicPr>
          <p:nvPr/>
        </p:nvPicPr>
        <p:blipFill rotWithShape="1">
          <a:blip r:embed="rId3"/>
          <a:srcRect t="2612" b="2756"/>
          <a:stretch/>
        </p:blipFill>
        <p:spPr>
          <a:xfrm>
            <a:off x="1464299" y="294300"/>
            <a:ext cx="6215403" cy="4545000"/>
          </a:xfrm>
          <a:prstGeom prst="rect">
            <a:avLst/>
          </a:prstGeom>
        </p:spPr>
      </p:pic>
    </p:spTree>
    <p:extLst>
      <p:ext uri="{BB962C8B-B14F-4D97-AF65-F5344CB8AC3E}">
        <p14:creationId xmlns:p14="http://schemas.microsoft.com/office/powerpoint/2010/main" val="374258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Shape 78"/>
          <p:cNvSpPr txBox="1">
            <a:spLocks noGrp="1"/>
          </p:cNvSpPr>
          <p:nvPr>
            <p:ph type="title"/>
          </p:nvPr>
        </p:nvSpPr>
        <p:spPr>
          <a:prstGeom prst="rect">
            <a:avLst/>
          </a:prstGeom>
        </p:spPr>
        <p:txBody>
          <a:bodyPr spcFirstLastPara="1" wrap="square" lIns="91425" tIns="91425" rIns="91425" bIns="91425" anchor="ctr" anchorCtr="0">
            <a:noAutofit/>
          </a:bodyPr>
          <a:lstStyle/>
          <a:p>
            <a:pPr lvl="0" algn="ctr"/>
            <a:r>
              <a:rPr lang="en-US" sz="3600" dirty="0">
                <a:latin typeface="Calibri" panose="020F0502020204030204" pitchFamily="34" charset="0"/>
                <a:cs typeface="Calibri" panose="020F0502020204030204" pitchFamily="34" charset="0"/>
              </a:rPr>
              <a:t>WHERE’S THE FIRE?</a:t>
            </a:r>
          </a:p>
        </p:txBody>
      </p:sp>
      <p:sp>
        <p:nvSpPr>
          <p:cNvPr id="5" name="TextBox 4">
            <a:extLst>
              <a:ext uri="{FF2B5EF4-FFF2-40B4-BE49-F238E27FC236}">
                <a16:creationId xmlns:a16="http://schemas.microsoft.com/office/drawing/2014/main" id="{9C4604CB-12D6-49D6-A7A9-07A2F4A15732}"/>
              </a:ext>
            </a:extLst>
          </p:cNvPr>
          <p:cNvSpPr txBox="1"/>
          <p:nvPr/>
        </p:nvSpPr>
        <p:spPr>
          <a:xfrm>
            <a:off x="2717948" y="4795967"/>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pic>
        <p:nvPicPr>
          <p:cNvPr id="4" name="Picture 3">
            <a:hlinkClick r:id="rId3"/>
            <a:extLst>
              <a:ext uri="{FF2B5EF4-FFF2-40B4-BE49-F238E27FC236}">
                <a16:creationId xmlns:a16="http://schemas.microsoft.com/office/drawing/2014/main" id="{E13630B7-49CB-46DE-A543-50526046E5F5}"/>
              </a:ext>
            </a:extLst>
          </p:cNvPr>
          <p:cNvPicPr>
            <a:picLocks noChangeAspect="1"/>
          </p:cNvPicPr>
          <p:nvPr/>
        </p:nvPicPr>
        <p:blipFill rotWithShape="1">
          <a:blip r:embed="rId4"/>
          <a:srcRect l="214"/>
          <a:stretch/>
        </p:blipFill>
        <p:spPr>
          <a:xfrm>
            <a:off x="2124307" y="1063621"/>
            <a:ext cx="4895387" cy="3672216"/>
          </a:xfrm>
          <a:prstGeom prst="rect">
            <a:avLst/>
          </a:prstGeom>
        </p:spPr>
      </p:pic>
    </p:spTree>
    <p:extLst>
      <p:ext uri="{BB962C8B-B14F-4D97-AF65-F5344CB8AC3E}">
        <p14:creationId xmlns:p14="http://schemas.microsoft.com/office/powerpoint/2010/main" val="2420206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a:t>Welcome, Session &amp; Group Introductions</a:t>
            </a:r>
            <a:endParaRPr sz="36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a:solidFill>
            <a:schemeClr val="bg1"/>
          </a:solidFill>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3" name="Picture 2" descr="A screenshot of a cell phone&#10;&#10;Description automatically generated">
            <a:extLst>
              <a:ext uri="{FF2B5EF4-FFF2-40B4-BE49-F238E27FC236}">
                <a16:creationId xmlns:a16="http://schemas.microsoft.com/office/drawing/2014/main" id="{26F359A7-EE3E-4DBC-8819-CF22FBB0EB51}"/>
              </a:ext>
            </a:extLst>
          </p:cNvPr>
          <p:cNvPicPr>
            <a:picLocks noChangeAspect="1"/>
          </p:cNvPicPr>
          <p:nvPr/>
        </p:nvPicPr>
        <p:blipFill rotWithShape="1">
          <a:blip r:embed="rId3"/>
          <a:srcRect b="31519"/>
          <a:stretch/>
        </p:blipFill>
        <p:spPr>
          <a:xfrm>
            <a:off x="277557" y="294300"/>
            <a:ext cx="8588886" cy="4545000"/>
          </a:xfrm>
          <a:prstGeom prst="rect">
            <a:avLst/>
          </a:prstGeom>
        </p:spPr>
      </p:pic>
    </p:spTree>
    <p:extLst>
      <p:ext uri="{BB962C8B-B14F-4D97-AF65-F5344CB8AC3E}">
        <p14:creationId xmlns:p14="http://schemas.microsoft.com/office/powerpoint/2010/main" val="213026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a:solidFill>
            <a:schemeClr val="bg1"/>
          </a:solidFill>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3" name="Picture 2" descr="A screenshot of a cell phone&#10;&#10;Description automatically generated">
            <a:extLst>
              <a:ext uri="{FF2B5EF4-FFF2-40B4-BE49-F238E27FC236}">
                <a16:creationId xmlns:a16="http://schemas.microsoft.com/office/drawing/2014/main" id="{B49CD725-AB33-4682-92C4-006C4B92D3A2}"/>
              </a:ext>
            </a:extLst>
          </p:cNvPr>
          <p:cNvPicPr>
            <a:picLocks noChangeAspect="1"/>
          </p:cNvPicPr>
          <p:nvPr/>
        </p:nvPicPr>
        <p:blipFill rotWithShape="1">
          <a:blip r:embed="rId3"/>
          <a:srcRect b="31828"/>
          <a:stretch/>
        </p:blipFill>
        <p:spPr>
          <a:xfrm>
            <a:off x="248684" y="294300"/>
            <a:ext cx="8646633" cy="4554900"/>
          </a:xfrm>
          <a:prstGeom prst="rect">
            <a:avLst/>
          </a:prstGeom>
        </p:spPr>
      </p:pic>
    </p:spTree>
    <p:extLst>
      <p:ext uri="{BB962C8B-B14F-4D97-AF65-F5344CB8AC3E}">
        <p14:creationId xmlns:p14="http://schemas.microsoft.com/office/powerpoint/2010/main" val="353651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Shape 7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dirty="0"/>
              <a:t>WHERE’S THE FIRE? </a:t>
            </a:r>
            <a:br>
              <a:rPr lang="en-US" dirty="0"/>
            </a:br>
            <a:r>
              <a:rPr lang="en-US" dirty="0"/>
              <a:t>USING THE TEACHING STRATEGIES OBJECTIVES CHECKLIST</a:t>
            </a:r>
          </a:p>
        </p:txBody>
      </p:sp>
      <p:sp>
        <p:nvSpPr>
          <p:cNvPr id="70" name="Shape 70"/>
          <p:cNvSpPr txBox="1">
            <a:spLocks noGrp="1"/>
          </p:cNvSpPr>
          <p:nvPr>
            <p:ph type="body" idx="1"/>
          </p:nvPr>
        </p:nvSpPr>
        <p:spPr>
          <a:xfrm>
            <a:off x="152400" y="1143000"/>
            <a:ext cx="5031850" cy="3543300"/>
          </a:xfrm>
          <a:prstGeom prst="rect">
            <a:avLst/>
          </a:prstGeom>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Work with your partner in this Recording Activity.</a:t>
            </a:r>
          </a:p>
          <a:p>
            <a:pPr marL="228600" indent="-228600">
              <a:lnSpc>
                <a:spcPct val="100000"/>
              </a:lnSpc>
              <a:spcBef>
                <a:spcPts val="600"/>
              </a:spcBef>
              <a:buClr>
                <a:srgbClr val="434343"/>
              </a:buClr>
              <a:buSzPct val="100000"/>
            </a:pPr>
            <a:r>
              <a:rPr lang="en-US" sz="2000" dirty="0">
                <a:solidFill>
                  <a:srgbClr val="434343"/>
                </a:solidFill>
              </a:rPr>
              <a:t>Use the Teaching Strategies Objectives Checklist and discuss what objectives you saw children demonstrate in the video. </a:t>
            </a:r>
          </a:p>
          <a:p>
            <a:pPr marL="228600" indent="-228600">
              <a:lnSpc>
                <a:spcPct val="100000"/>
              </a:lnSpc>
              <a:spcBef>
                <a:spcPts val="600"/>
              </a:spcBef>
              <a:buClr>
                <a:srgbClr val="434343"/>
              </a:buClr>
              <a:buSzPct val="100000"/>
            </a:pPr>
            <a:r>
              <a:rPr lang="en-US" sz="2000" dirty="0">
                <a:solidFill>
                  <a:srgbClr val="434343"/>
                </a:solidFill>
              </a:rPr>
              <a:t>Record the indicators that were demonstrated in the video on the checklist. </a:t>
            </a:r>
          </a:p>
        </p:txBody>
      </p:sp>
      <p:pic>
        <p:nvPicPr>
          <p:cNvPr id="3" name="Picture 2">
            <a:extLst>
              <a:ext uri="{FF2B5EF4-FFF2-40B4-BE49-F238E27FC236}">
                <a16:creationId xmlns:a16="http://schemas.microsoft.com/office/drawing/2014/main" id="{0DE65957-AF9B-4B29-BC8C-207322AF2EF6}"/>
              </a:ext>
            </a:extLst>
          </p:cNvPr>
          <p:cNvPicPr>
            <a:picLocks noChangeAspect="1"/>
          </p:cNvPicPr>
          <p:nvPr/>
        </p:nvPicPr>
        <p:blipFill>
          <a:blip r:embed="rId3"/>
          <a:stretch>
            <a:fillRect/>
          </a:stretch>
        </p:blipFill>
        <p:spPr>
          <a:xfrm>
            <a:off x="5912700" y="1224428"/>
            <a:ext cx="2671085" cy="3380444"/>
          </a:xfrm>
          <a:prstGeom prst="rect">
            <a:avLst/>
          </a:prstGeom>
          <a:ln>
            <a:solidFill>
              <a:schemeClr val="tx1"/>
            </a:solidFill>
          </a:ln>
        </p:spPr>
      </p:pic>
    </p:spTree>
    <p:extLst>
      <p:ext uri="{BB962C8B-B14F-4D97-AF65-F5344CB8AC3E}">
        <p14:creationId xmlns:p14="http://schemas.microsoft.com/office/powerpoint/2010/main" val="571040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8"/>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What Do I Do Now?</a:t>
            </a:r>
            <a:endParaRPr sz="3600" b="1" dirty="0"/>
          </a:p>
        </p:txBody>
      </p:sp>
    </p:spTree>
    <p:extLst>
      <p:ext uri="{BB962C8B-B14F-4D97-AF65-F5344CB8AC3E}">
        <p14:creationId xmlns:p14="http://schemas.microsoft.com/office/powerpoint/2010/main" val="4247814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8"/>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REVIEW LEARNING OBJECTIVES</a:t>
            </a:r>
            <a:endParaRPr dirty="0"/>
          </a:p>
        </p:txBody>
      </p:sp>
      <p:sp>
        <p:nvSpPr>
          <p:cNvPr id="81" name="Google Shape;81;p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600"/>
              </a:spcBef>
              <a:spcAft>
                <a:spcPts val="0"/>
              </a:spcAft>
              <a:buClr>
                <a:srgbClr val="434343"/>
              </a:buClr>
              <a:buSzPct val="100000"/>
              <a:buChar char="•"/>
            </a:pPr>
            <a:r>
              <a:rPr lang="en-US" sz="2000" dirty="0">
                <a:solidFill>
                  <a:srgbClr val="434343"/>
                </a:solidFill>
              </a:rPr>
              <a:t>Explain why standards are important and how they can be used to guide what one does in the classroom</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Char char="•"/>
            </a:pPr>
            <a:r>
              <a:rPr lang="en-US" sz="2000" dirty="0">
                <a:solidFill>
                  <a:srgbClr val="434343"/>
                </a:solidFill>
              </a:rPr>
              <a:t>Describe the difference between standards, curriculum, and assessment and how they are interconnected and work together for teaching effectiveness</a:t>
            </a:r>
          </a:p>
          <a:p>
            <a:pPr marL="228600" lvl="0" indent="-228600" algn="l" rtl="0">
              <a:lnSpc>
                <a:spcPct val="100000"/>
              </a:lnSpc>
              <a:spcBef>
                <a:spcPts val="600"/>
              </a:spcBef>
              <a:spcAft>
                <a:spcPts val="0"/>
              </a:spcAft>
              <a:buClr>
                <a:srgbClr val="434343"/>
              </a:buClr>
              <a:buSzPct val="100000"/>
              <a:buChar char="•"/>
            </a:pPr>
            <a:r>
              <a:rPr lang="en-US" sz="2000" dirty="0">
                <a:solidFill>
                  <a:srgbClr val="434343"/>
                </a:solidFill>
              </a:rPr>
              <a:t>Determine if an activity is relevant to the standards, follows the curriculum, and can be assessed and recorded</a:t>
            </a:r>
            <a:endParaRPr sz="2000" dirty="0">
              <a:solidFill>
                <a:srgbClr val="434343"/>
              </a:solidFill>
            </a:endParaRPr>
          </a:p>
          <a:p>
            <a:pPr marL="114300" lvl="0" indent="0" algn="l" rtl="0">
              <a:lnSpc>
                <a:spcPct val="90000"/>
              </a:lnSpc>
              <a:spcBef>
                <a:spcPts val="750"/>
              </a:spcBef>
              <a:spcAft>
                <a:spcPts val="0"/>
              </a:spcAft>
              <a:buSzPts val="1800"/>
              <a:buNone/>
            </a:pPr>
            <a:endParaRPr sz="2000" dirty="0"/>
          </a:p>
        </p:txBody>
      </p:sp>
    </p:spTree>
    <p:extLst>
      <p:ext uri="{BB962C8B-B14F-4D97-AF65-F5344CB8AC3E}">
        <p14:creationId xmlns:p14="http://schemas.microsoft.com/office/powerpoint/2010/main" val="3538934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0"/>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a:ea typeface="Calibri"/>
                <a:cs typeface="Calibri"/>
                <a:sym typeface="Calibri"/>
              </a:rPr>
              <a:t>Reflections,</a:t>
            </a:r>
            <a:br>
              <a:rPr lang="en-US" sz="3600" b="1" dirty="0">
                <a:latin typeface="Calibri"/>
                <a:ea typeface="Calibri"/>
                <a:cs typeface="Calibri"/>
                <a:sym typeface="Calibri"/>
              </a:rPr>
            </a:br>
            <a:r>
              <a:rPr lang="en-US" sz="3600" b="1" dirty="0">
                <a:latin typeface="Calibri"/>
                <a:ea typeface="Calibri"/>
                <a:cs typeface="Calibri"/>
                <a:sym typeface="Calibri"/>
              </a:rPr>
              <a:t>Questions, &amp; Comments</a:t>
            </a:r>
            <a:endParaRPr sz="3600" b="1" dirty="0">
              <a:latin typeface="Calibri"/>
              <a:ea typeface="Calibri"/>
              <a:cs typeface="Calibri"/>
              <a:sym typeface="Calibri"/>
            </a:endParaRPr>
          </a:p>
        </p:txBody>
      </p:sp>
      <p:pic>
        <p:nvPicPr>
          <p:cNvPr id="349" name="Google Shape;349;p40"/>
          <p:cNvPicPr preferRelativeResize="0"/>
          <p:nvPr/>
        </p:nvPicPr>
        <p:blipFill rotWithShape="1">
          <a:blip r:embed="rId3">
            <a:alphaModFix/>
          </a:blip>
          <a:srcRect l="26041" t="666" r="7327" b="-665"/>
          <a:stretch/>
        </p:blipFill>
        <p:spPr>
          <a:xfrm>
            <a:off x="3943847" y="0"/>
            <a:ext cx="5200153" cy="52030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3311" y="1065837"/>
            <a:ext cx="3492067" cy="3466590"/>
          </a:xfrm>
          <a:prstGeom prst="rect">
            <a:avLst/>
          </a:prstGeom>
        </p:spPr>
        <p:txBody>
          <a:bodyPr spcFirstLastPara="1" vert="horz" wrap="square" lIns="91340" tIns="91340" rIns="91340" bIns="91340"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937" y="2874"/>
            <a:ext cx="5192834" cy="51377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a:t>Learning Objectives</a:t>
            </a:r>
            <a:endParaRPr sz="36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LEARNING OBJECTIVES</a:t>
            </a:r>
            <a:endParaRPr dirty="0"/>
          </a:p>
        </p:txBody>
      </p:sp>
      <p:sp>
        <p:nvSpPr>
          <p:cNvPr id="81" name="Google Shape;81;p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600"/>
              </a:spcBef>
              <a:spcAft>
                <a:spcPts val="0"/>
              </a:spcAft>
              <a:buClr>
                <a:srgbClr val="434343"/>
              </a:buClr>
              <a:buSzPct val="100000"/>
              <a:buChar char="•"/>
            </a:pPr>
            <a:r>
              <a:rPr lang="en-US" sz="2000" dirty="0">
                <a:solidFill>
                  <a:srgbClr val="434343"/>
                </a:solidFill>
              </a:rPr>
              <a:t>Explain why standards are important and how they can be used to guide what one does in the classroom</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Char char="•"/>
            </a:pPr>
            <a:r>
              <a:rPr lang="en-US" sz="2000" dirty="0">
                <a:solidFill>
                  <a:srgbClr val="434343"/>
                </a:solidFill>
              </a:rPr>
              <a:t>Describe the difference between standards, curriculum, and assessment and how they are interconnected and work together for teaching effectiveness</a:t>
            </a:r>
          </a:p>
          <a:p>
            <a:pPr marL="228600" lvl="0" indent="-228600" algn="l" rtl="0">
              <a:lnSpc>
                <a:spcPct val="100000"/>
              </a:lnSpc>
              <a:spcBef>
                <a:spcPts val="600"/>
              </a:spcBef>
              <a:spcAft>
                <a:spcPts val="0"/>
              </a:spcAft>
              <a:buClr>
                <a:srgbClr val="434343"/>
              </a:buClr>
              <a:buSzPct val="100000"/>
              <a:buChar char="•"/>
            </a:pPr>
            <a:r>
              <a:rPr lang="en-US" sz="2000" dirty="0">
                <a:solidFill>
                  <a:srgbClr val="434343"/>
                </a:solidFill>
              </a:rPr>
              <a:t>Determine if an activity is relevant to the standards, follows the curriculum, and can be assessed and recorded</a:t>
            </a:r>
            <a:endParaRPr sz="2000" dirty="0">
              <a:solidFill>
                <a:srgbClr val="434343"/>
              </a:solidFill>
            </a:endParaRPr>
          </a:p>
          <a:p>
            <a:pPr marL="114300" lvl="0" indent="0" algn="l" rtl="0">
              <a:lnSpc>
                <a:spcPct val="90000"/>
              </a:lnSpc>
              <a:spcBef>
                <a:spcPts val="750"/>
              </a:spcBef>
              <a:spcAft>
                <a:spcPts val="0"/>
              </a:spcAft>
              <a:buSzPts val="1800"/>
              <a:buNone/>
            </a:pP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2800" dirty="0"/>
              <a:t>LOUISIANA’S EARLY</a:t>
            </a:r>
            <a:br>
              <a:rPr lang="en-US" sz="2800" dirty="0"/>
            </a:br>
            <a:r>
              <a:rPr lang="en-US" sz="2800" dirty="0"/>
              <a:t>LEARNING &amp; DEVELOPMENT STANDARDS</a:t>
            </a:r>
          </a:p>
        </p:txBody>
      </p:sp>
      <p:sp>
        <p:nvSpPr>
          <p:cNvPr id="204" name="Google Shape;204;p20"/>
          <p:cNvSpPr txBox="1">
            <a:spLocks noGrp="1"/>
          </p:cNvSpPr>
          <p:nvPr>
            <p:ph type="body" idx="1"/>
          </p:nvPr>
        </p:nvSpPr>
        <p:spPr>
          <a:xfrm>
            <a:off x="301158" y="2226775"/>
            <a:ext cx="3862800" cy="1310700"/>
          </a:xfrm>
          <a:prstGeom prst="rect">
            <a:avLst/>
          </a:prstGeom>
          <a:noFill/>
          <a:ln>
            <a:noFill/>
          </a:ln>
        </p:spPr>
        <p:txBody>
          <a:bodyPr spcFirstLastPara="1" wrap="square" lIns="91425" tIns="91425" rIns="91425" bIns="91425" anchor="ctr" anchorCtr="0">
            <a:noAutofit/>
          </a:bodyPr>
          <a:lstStyle/>
          <a:p>
            <a:pPr marL="114300" lvl="0" indent="0" algn="l" rtl="0">
              <a:lnSpc>
                <a:spcPct val="100000"/>
              </a:lnSpc>
              <a:spcBef>
                <a:spcPts val="0"/>
              </a:spcBef>
              <a:spcAft>
                <a:spcPts val="0"/>
              </a:spcAft>
              <a:buSzPts val="1800"/>
              <a:buNone/>
            </a:pPr>
            <a:r>
              <a:rPr lang="en-US" u="sng" dirty="0">
                <a:solidFill>
                  <a:schemeClr val="hlink"/>
                </a:solidFill>
                <a:hlinkClick r:id="rId3"/>
              </a:rPr>
              <a:t>Louisiana’s Birth to Five Early Learning &amp; Development Standards (ELDS)</a:t>
            </a:r>
            <a:endParaRPr dirty="0"/>
          </a:p>
        </p:txBody>
      </p:sp>
      <p:pic>
        <p:nvPicPr>
          <p:cNvPr id="205" name="Google Shape;205;p20"/>
          <p:cNvPicPr preferRelativeResize="0"/>
          <p:nvPr/>
        </p:nvPicPr>
        <p:blipFill rotWithShape="1">
          <a:blip r:embed="rId4">
            <a:alphaModFix/>
          </a:blip>
          <a:srcRect l="21875" t="13432" r="22569" b="7248"/>
          <a:stretch/>
        </p:blipFill>
        <p:spPr>
          <a:xfrm>
            <a:off x="4465122" y="1047600"/>
            <a:ext cx="4678878" cy="3678779"/>
          </a:xfrm>
          <a:prstGeom prst="rect">
            <a:avLst/>
          </a:prstGeom>
          <a:noFill/>
          <a:ln>
            <a:noFill/>
          </a:ln>
          <a:effectLst>
            <a:outerShdw blurRad="57150" dist="19050" dir="5400000" algn="bl" rotWithShape="0">
              <a:srgbClr val="000000">
                <a:alpha val="49803"/>
              </a:srgbClr>
            </a:outerShdw>
          </a:effectLst>
        </p:spPr>
      </p:pic>
      <p:cxnSp>
        <p:nvCxnSpPr>
          <p:cNvPr id="5" name="Straight Connector 4">
            <a:extLst>
              <a:ext uri="{FF2B5EF4-FFF2-40B4-BE49-F238E27FC236}">
                <a16:creationId xmlns:a16="http://schemas.microsoft.com/office/drawing/2014/main" id="{7B807AD7-4EF0-4D4F-B970-64220945A754}"/>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C67AC22-A502-1742-BC0E-BF75A6D23F1E}"/>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3" name="Picture 2" descr="A screenshot of a cell phone&#10;&#10;Description automatically generated">
            <a:extLst>
              <a:ext uri="{FF2B5EF4-FFF2-40B4-BE49-F238E27FC236}">
                <a16:creationId xmlns:a16="http://schemas.microsoft.com/office/drawing/2014/main" id="{CAF7F7F6-F356-43C1-816C-BF33792B1DDF}"/>
              </a:ext>
            </a:extLst>
          </p:cNvPr>
          <p:cNvPicPr>
            <a:picLocks noChangeAspect="1"/>
          </p:cNvPicPr>
          <p:nvPr/>
        </p:nvPicPr>
        <p:blipFill rotWithShape="1">
          <a:blip r:embed="rId3"/>
          <a:srcRect l="1421" t="2322" r="1675" b="34992"/>
          <a:stretch/>
        </p:blipFill>
        <p:spPr>
          <a:xfrm>
            <a:off x="0" y="294299"/>
            <a:ext cx="9120118" cy="4558791"/>
          </a:xfrm>
          <a:prstGeom prst="rect">
            <a:avLst/>
          </a:prstGeom>
        </p:spPr>
      </p:pic>
    </p:spTree>
    <p:extLst>
      <p:ext uri="{BB962C8B-B14F-4D97-AF65-F5344CB8AC3E}">
        <p14:creationId xmlns:p14="http://schemas.microsoft.com/office/powerpoint/2010/main" val="207312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Shape 78"/>
          <p:cNvSpPr txBox="1">
            <a:spLocks noGrp="1"/>
          </p:cNvSpPr>
          <p:nvPr>
            <p:ph type="title"/>
          </p:nvPr>
        </p:nvSpPr>
        <p:spPr>
          <a:xfrm>
            <a:off x="388500" y="1018925"/>
            <a:ext cx="3109500" cy="3109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b="1" dirty="0">
                <a:latin typeface="Calibri" panose="020F0502020204030204" pitchFamily="34" charset="0"/>
                <a:cs typeface="Calibri" panose="020F0502020204030204" pitchFamily="34" charset="0"/>
              </a:rPr>
              <a:t>A Study of Community Helpers</a:t>
            </a:r>
            <a:endParaRPr sz="32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4959801-E2AD-2649-8367-FD1AF97DE47D}"/>
              </a:ext>
            </a:extLst>
          </p:cNvPr>
          <p:cNvPicPr>
            <a:picLocks noChangeAspect="1"/>
          </p:cNvPicPr>
          <p:nvPr/>
        </p:nvPicPr>
        <p:blipFill rotWithShape="1">
          <a:blip r:embed="rId3"/>
          <a:srcRect l="16732" r="26364"/>
          <a:stretch/>
        </p:blipFill>
        <p:spPr>
          <a:xfrm>
            <a:off x="3943785" y="0"/>
            <a:ext cx="5200215" cy="5143500"/>
          </a:xfrm>
          <a:prstGeom prst="rect">
            <a:avLst/>
          </a:prstGeom>
        </p:spPr>
      </p:pic>
    </p:spTree>
    <p:extLst>
      <p:ext uri="{BB962C8B-B14F-4D97-AF65-F5344CB8AC3E}">
        <p14:creationId xmlns:p14="http://schemas.microsoft.com/office/powerpoint/2010/main" val="339930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Shape 7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3200" dirty="0"/>
              <a:t>A STUDY OF COMMUNITY HELPERS</a:t>
            </a:r>
          </a:p>
        </p:txBody>
      </p:sp>
      <p:sp>
        <p:nvSpPr>
          <p:cNvPr id="70" name="Shape 70"/>
          <p:cNvSpPr txBox="1">
            <a:spLocks noGrp="1"/>
          </p:cNvSpPr>
          <p:nvPr>
            <p:ph type="body" idx="1"/>
          </p:nvPr>
        </p:nvSpPr>
        <p:spPr>
          <a:xfrm>
            <a:off x="152400" y="1143000"/>
            <a:ext cx="4419600" cy="3543300"/>
          </a:xfrm>
          <a:prstGeom prst="rect">
            <a:avLst/>
          </a:prstGeom>
        </p:spPr>
        <p:txBody>
          <a:bodyPr spcFirstLastPara="1" wrap="square" lIns="91425" tIns="91425" rIns="91425" bIns="91425" anchor="t" anchorCtr="0">
            <a:noAutofit/>
          </a:bodyPr>
          <a:lstStyle/>
          <a:p>
            <a:pPr marL="0" indent="0">
              <a:lnSpc>
                <a:spcPct val="100000"/>
              </a:lnSpc>
              <a:spcBef>
                <a:spcPts val="600"/>
              </a:spcBef>
              <a:buNone/>
            </a:pPr>
            <a:r>
              <a:rPr lang="en-US" sz="2000" dirty="0">
                <a:solidFill>
                  <a:srgbClr val="434343"/>
                </a:solidFill>
              </a:rPr>
              <a:t>A preschool teacher follows a curriculum based on themes, one of which is Community Helpers. While reviewing her class’s progress in meeting the Social Studies standards, the teacher noticed that children were discussing the various fire trucks that pass her center from a nearby station. </a:t>
            </a:r>
          </a:p>
        </p:txBody>
      </p:sp>
      <p:pic>
        <p:nvPicPr>
          <p:cNvPr id="3" name="Picture 2">
            <a:extLst>
              <a:ext uri="{FF2B5EF4-FFF2-40B4-BE49-F238E27FC236}">
                <a16:creationId xmlns:a16="http://schemas.microsoft.com/office/drawing/2014/main" id="{FCFF524E-65E0-614B-82E5-A3276643A971}"/>
              </a:ext>
            </a:extLst>
          </p:cNvPr>
          <p:cNvPicPr>
            <a:picLocks noChangeAspect="1"/>
          </p:cNvPicPr>
          <p:nvPr/>
        </p:nvPicPr>
        <p:blipFill rotWithShape="1">
          <a:blip r:embed="rId3"/>
          <a:srcRect l="17665" t="304" r="1807" b="-304"/>
          <a:stretch/>
        </p:blipFill>
        <p:spPr>
          <a:xfrm>
            <a:off x="4724396" y="1071728"/>
            <a:ext cx="4419600" cy="3658826"/>
          </a:xfrm>
          <a:prstGeom prst="rect">
            <a:avLst/>
          </a:prstGeom>
        </p:spPr>
      </p:pic>
      <p:cxnSp>
        <p:nvCxnSpPr>
          <p:cNvPr id="7" name="Straight Connector 6">
            <a:extLst>
              <a:ext uri="{FF2B5EF4-FFF2-40B4-BE49-F238E27FC236}">
                <a16:creationId xmlns:a16="http://schemas.microsoft.com/office/drawing/2014/main" id="{1C4288A4-9370-224C-AE40-A74420C363D7}"/>
              </a:ext>
            </a:extLst>
          </p:cNvPr>
          <p:cNvCxnSpPr/>
          <p:nvPr/>
        </p:nvCxnSpPr>
        <p:spPr>
          <a:xfrm>
            <a:off x="0" y="104760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90CA2F-1AA8-6848-BF2C-894980CB6C2B}"/>
              </a:ext>
            </a:extLst>
          </p:cNvPr>
          <p:cNvCxnSpPr/>
          <p:nvPr/>
        </p:nvCxnSpPr>
        <p:spPr>
          <a:xfrm>
            <a:off x="-4" y="4732461"/>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41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lgn="ctr"/>
            <a:r>
              <a:rPr lang="en-US" sz="3200" dirty="0"/>
              <a:t>A STUDY OF COMMUNITY HELPERS</a:t>
            </a:r>
            <a:endParaRPr sz="2400" dirty="0"/>
          </a:p>
        </p:txBody>
      </p:sp>
      <p:grpSp>
        <p:nvGrpSpPr>
          <p:cNvPr id="3" name="Group 2">
            <a:extLst>
              <a:ext uri="{FF2B5EF4-FFF2-40B4-BE49-F238E27FC236}">
                <a16:creationId xmlns:a16="http://schemas.microsoft.com/office/drawing/2014/main" id="{88F2201C-7C27-46B3-99DD-AF0B5BA4D2C0}"/>
              </a:ext>
            </a:extLst>
          </p:cNvPr>
          <p:cNvGrpSpPr/>
          <p:nvPr/>
        </p:nvGrpSpPr>
        <p:grpSpPr>
          <a:xfrm>
            <a:off x="926412" y="1683712"/>
            <a:ext cx="7297772" cy="2539878"/>
            <a:chOff x="926412" y="1683712"/>
            <a:chExt cx="7297772" cy="2539878"/>
          </a:xfrm>
        </p:grpSpPr>
        <p:sp>
          <p:nvSpPr>
            <p:cNvPr id="4" name="Freeform: Shape 3">
              <a:extLst>
                <a:ext uri="{FF2B5EF4-FFF2-40B4-BE49-F238E27FC236}">
                  <a16:creationId xmlns:a16="http://schemas.microsoft.com/office/drawing/2014/main" id="{92D4D4F5-9401-4725-B074-D914220EDFCF}"/>
                </a:ext>
              </a:extLst>
            </p:cNvPr>
            <p:cNvSpPr/>
            <p:nvPr/>
          </p:nvSpPr>
          <p:spPr>
            <a:xfrm>
              <a:off x="926412" y="1683712"/>
              <a:ext cx="2640828" cy="1158293"/>
            </a:xfrm>
            <a:custGeom>
              <a:avLst/>
              <a:gdLst>
                <a:gd name="connsiteX0" fmla="*/ 0 w 2640828"/>
                <a:gd name="connsiteY0" fmla="*/ 0 h 1158293"/>
                <a:gd name="connsiteX1" fmla="*/ 2061682 w 2640828"/>
                <a:gd name="connsiteY1" fmla="*/ 0 h 1158293"/>
                <a:gd name="connsiteX2" fmla="*/ 2640828 w 2640828"/>
                <a:gd name="connsiteY2" fmla="*/ 579147 h 1158293"/>
                <a:gd name="connsiteX3" fmla="*/ 2061682 w 2640828"/>
                <a:gd name="connsiteY3" fmla="*/ 1158293 h 1158293"/>
                <a:gd name="connsiteX4" fmla="*/ 0 w 2640828"/>
                <a:gd name="connsiteY4" fmla="*/ 1158293 h 1158293"/>
                <a:gd name="connsiteX5" fmla="*/ 579147 w 2640828"/>
                <a:gd name="connsiteY5" fmla="*/ 579147 h 1158293"/>
                <a:gd name="connsiteX6" fmla="*/ 0 w 2640828"/>
                <a:gd name="connsiteY6" fmla="*/ 0 h 115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28" h="1158293">
                  <a:moveTo>
                    <a:pt x="0" y="0"/>
                  </a:moveTo>
                  <a:lnTo>
                    <a:pt x="2061682" y="0"/>
                  </a:lnTo>
                  <a:lnTo>
                    <a:pt x="2640828" y="579147"/>
                  </a:lnTo>
                  <a:lnTo>
                    <a:pt x="2061682" y="1158293"/>
                  </a:lnTo>
                  <a:lnTo>
                    <a:pt x="0" y="1158293"/>
                  </a:lnTo>
                  <a:lnTo>
                    <a:pt x="579147" y="5791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1156" tIns="24003" rIns="603149"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ELDS STANDARDS</a:t>
              </a:r>
            </a:p>
          </p:txBody>
        </p:sp>
        <p:sp>
          <p:nvSpPr>
            <p:cNvPr id="5" name="Freeform: Shape 4">
              <a:extLst>
                <a:ext uri="{FF2B5EF4-FFF2-40B4-BE49-F238E27FC236}">
                  <a16:creationId xmlns:a16="http://schemas.microsoft.com/office/drawing/2014/main" id="{439FE4FD-11DC-4CD8-8BED-061688C77EAB}"/>
                </a:ext>
              </a:extLst>
            </p:cNvPr>
            <p:cNvSpPr/>
            <p:nvPr/>
          </p:nvSpPr>
          <p:spPr>
            <a:xfrm>
              <a:off x="3323874" y="1694871"/>
              <a:ext cx="2702686" cy="1158293"/>
            </a:xfrm>
            <a:custGeom>
              <a:avLst/>
              <a:gdLst>
                <a:gd name="connsiteX0" fmla="*/ 0 w 2702686"/>
                <a:gd name="connsiteY0" fmla="*/ 0 h 1158293"/>
                <a:gd name="connsiteX1" fmla="*/ 2123540 w 2702686"/>
                <a:gd name="connsiteY1" fmla="*/ 0 h 1158293"/>
                <a:gd name="connsiteX2" fmla="*/ 2702686 w 2702686"/>
                <a:gd name="connsiteY2" fmla="*/ 579147 h 1158293"/>
                <a:gd name="connsiteX3" fmla="*/ 2123540 w 2702686"/>
                <a:gd name="connsiteY3" fmla="*/ 1158293 h 1158293"/>
                <a:gd name="connsiteX4" fmla="*/ 0 w 2702686"/>
                <a:gd name="connsiteY4" fmla="*/ 1158293 h 1158293"/>
                <a:gd name="connsiteX5" fmla="*/ 579147 w 2702686"/>
                <a:gd name="connsiteY5" fmla="*/ 579147 h 1158293"/>
                <a:gd name="connsiteX6" fmla="*/ 0 w 2702686"/>
                <a:gd name="connsiteY6" fmla="*/ 0 h 115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2686" h="1158293">
                  <a:moveTo>
                    <a:pt x="0" y="0"/>
                  </a:moveTo>
                  <a:lnTo>
                    <a:pt x="2123540" y="0"/>
                  </a:lnTo>
                  <a:lnTo>
                    <a:pt x="2702686" y="579147"/>
                  </a:lnTo>
                  <a:lnTo>
                    <a:pt x="2123540" y="1158293"/>
                  </a:lnTo>
                  <a:lnTo>
                    <a:pt x="0" y="1158293"/>
                  </a:lnTo>
                  <a:lnTo>
                    <a:pt x="579147" y="5791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1156" tIns="24003" rIns="603149"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GOALS AND SUGGESTED ACTIVITIES</a:t>
              </a:r>
            </a:p>
          </p:txBody>
        </p:sp>
        <p:sp>
          <p:nvSpPr>
            <p:cNvPr id="6" name="Freeform: Shape 5">
              <a:extLst>
                <a:ext uri="{FF2B5EF4-FFF2-40B4-BE49-F238E27FC236}">
                  <a16:creationId xmlns:a16="http://schemas.microsoft.com/office/drawing/2014/main" id="{85EBBBC6-8949-42B3-B2A1-1027F22F36CF}"/>
                </a:ext>
              </a:extLst>
            </p:cNvPr>
            <p:cNvSpPr/>
            <p:nvPr/>
          </p:nvSpPr>
          <p:spPr>
            <a:xfrm>
              <a:off x="5789792" y="1694871"/>
              <a:ext cx="2434392" cy="1158293"/>
            </a:xfrm>
            <a:custGeom>
              <a:avLst/>
              <a:gdLst>
                <a:gd name="connsiteX0" fmla="*/ 0 w 2434392"/>
                <a:gd name="connsiteY0" fmla="*/ 0 h 1158293"/>
                <a:gd name="connsiteX1" fmla="*/ 1855246 w 2434392"/>
                <a:gd name="connsiteY1" fmla="*/ 0 h 1158293"/>
                <a:gd name="connsiteX2" fmla="*/ 2434392 w 2434392"/>
                <a:gd name="connsiteY2" fmla="*/ 579147 h 1158293"/>
                <a:gd name="connsiteX3" fmla="*/ 1855246 w 2434392"/>
                <a:gd name="connsiteY3" fmla="*/ 1158293 h 1158293"/>
                <a:gd name="connsiteX4" fmla="*/ 0 w 2434392"/>
                <a:gd name="connsiteY4" fmla="*/ 1158293 h 1158293"/>
                <a:gd name="connsiteX5" fmla="*/ 579147 w 2434392"/>
                <a:gd name="connsiteY5" fmla="*/ 579147 h 1158293"/>
                <a:gd name="connsiteX6" fmla="*/ 0 w 2434392"/>
                <a:gd name="connsiteY6" fmla="*/ 0 h 115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392" h="1158293">
                  <a:moveTo>
                    <a:pt x="0" y="0"/>
                  </a:moveTo>
                  <a:lnTo>
                    <a:pt x="1855246" y="0"/>
                  </a:lnTo>
                  <a:lnTo>
                    <a:pt x="2434392" y="579147"/>
                  </a:lnTo>
                  <a:lnTo>
                    <a:pt x="1855246" y="1158293"/>
                  </a:lnTo>
                  <a:lnTo>
                    <a:pt x="0" y="1158293"/>
                  </a:lnTo>
                  <a:lnTo>
                    <a:pt x="579147" y="5791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1156" tIns="24003" rIns="603149"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RELEVANT BOOKS</a:t>
              </a:r>
            </a:p>
          </p:txBody>
        </p:sp>
        <p:sp>
          <p:nvSpPr>
            <p:cNvPr id="7" name="Freeform: Shape 6">
              <a:extLst>
                <a:ext uri="{FF2B5EF4-FFF2-40B4-BE49-F238E27FC236}">
                  <a16:creationId xmlns:a16="http://schemas.microsoft.com/office/drawing/2014/main" id="{EBB30CD7-B6B2-4028-BDC9-8B5B259CF4B5}"/>
                </a:ext>
              </a:extLst>
            </p:cNvPr>
            <p:cNvSpPr/>
            <p:nvPr/>
          </p:nvSpPr>
          <p:spPr>
            <a:xfrm>
              <a:off x="2137619" y="3065297"/>
              <a:ext cx="2434392" cy="1158293"/>
            </a:xfrm>
            <a:custGeom>
              <a:avLst/>
              <a:gdLst>
                <a:gd name="connsiteX0" fmla="*/ 0 w 2434392"/>
                <a:gd name="connsiteY0" fmla="*/ 0 h 1158293"/>
                <a:gd name="connsiteX1" fmla="*/ 1855246 w 2434392"/>
                <a:gd name="connsiteY1" fmla="*/ 0 h 1158293"/>
                <a:gd name="connsiteX2" fmla="*/ 2434392 w 2434392"/>
                <a:gd name="connsiteY2" fmla="*/ 579147 h 1158293"/>
                <a:gd name="connsiteX3" fmla="*/ 1855246 w 2434392"/>
                <a:gd name="connsiteY3" fmla="*/ 1158293 h 1158293"/>
                <a:gd name="connsiteX4" fmla="*/ 0 w 2434392"/>
                <a:gd name="connsiteY4" fmla="*/ 1158293 h 1158293"/>
                <a:gd name="connsiteX5" fmla="*/ 579147 w 2434392"/>
                <a:gd name="connsiteY5" fmla="*/ 579147 h 1158293"/>
                <a:gd name="connsiteX6" fmla="*/ 0 w 2434392"/>
                <a:gd name="connsiteY6" fmla="*/ 0 h 115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392" h="1158293">
                  <a:moveTo>
                    <a:pt x="0" y="0"/>
                  </a:moveTo>
                  <a:lnTo>
                    <a:pt x="1855246" y="0"/>
                  </a:lnTo>
                  <a:lnTo>
                    <a:pt x="2434392" y="579147"/>
                  </a:lnTo>
                  <a:lnTo>
                    <a:pt x="1855246" y="1158293"/>
                  </a:lnTo>
                  <a:lnTo>
                    <a:pt x="0" y="1158293"/>
                  </a:lnTo>
                  <a:lnTo>
                    <a:pt x="579147" y="5791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1156" tIns="24003" rIns="603149"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TRIP TO THE FIRE STATION</a:t>
              </a:r>
            </a:p>
          </p:txBody>
        </p:sp>
        <p:sp>
          <p:nvSpPr>
            <p:cNvPr id="8" name="Freeform: Shape 7">
              <a:extLst>
                <a:ext uri="{FF2B5EF4-FFF2-40B4-BE49-F238E27FC236}">
                  <a16:creationId xmlns:a16="http://schemas.microsoft.com/office/drawing/2014/main" id="{B81B6DCA-2315-43E0-BB79-6D458F1313A0}"/>
                </a:ext>
              </a:extLst>
            </p:cNvPr>
            <p:cNvSpPr/>
            <p:nvPr/>
          </p:nvSpPr>
          <p:spPr>
            <a:xfrm>
              <a:off x="4339430" y="3065297"/>
              <a:ext cx="2434392" cy="1158293"/>
            </a:xfrm>
            <a:custGeom>
              <a:avLst/>
              <a:gdLst>
                <a:gd name="connsiteX0" fmla="*/ 0 w 2434392"/>
                <a:gd name="connsiteY0" fmla="*/ 0 h 1158293"/>
                <a:gd name="connsiteX1" fmla="*/ 1855246 w 2434392"/>
                <a:gd name="connsiteY1" fmla="*/ 0 h 1158293"/>
                <a:gd name="connsiteX2" fmla="*/ 2434392 w 2434392"/>
                <a:gd name="connsiteY2" fmla="*/ 579147 h 1158293"/>
                <a:gd name="connsiteX3" fmla="*/ 1855246 w 2434392"/>
                <a:gd name="connsiteY3" fmla="*/ 1158293 h 1158293"/>
                <a:gd name="connsiteX4" fmla="*/ 0 w 2434392"/>
                <a:gd name="connsiteY4" fmla="*/ 1158293 h 1158293"/>
                <a:gd name="connsiteX5" fmla="*/ 579147 w 2434392"/>
                <a:gd name="connsiteY5" fmla="*/ 579147 h 1158293"/>
                <a:gd name="connsiteX6" fmla="*/ 0 w 2434392"/>
                <a:gd name="connsiteY6" fmla="*/ 0 h 115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392" h="1158293">
                  <a:moveTo>
                    <a:pt x="0" y="0"/>
                  </a:moveTo>
                  <a:lnTo>
                    <a:pt x="1855246" y="0"/>
                  </a:lnTo>
                  <a:lnTo>
                    <a:pt x="2434392" y="579147"/>
                  </a:lnTo>
                  <a:lnTo>
                    <a:pt x="1855246" y="1158293"/>
                  </a:lnTo>
                  <a:lnTo>
                    <a:pt x="0" y="1158293"/>
                  </a:lnTo>
                  <a:lnTo>
                    <a:pt x="579147" y="5791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1156" tIns="24003" rIns="603149"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STANDARDS RELATED TO SOCIAL SKILLS</a:t>
              </a:r>
            </a:p>
          </p:txBody>
        </p:sp>
      </p:grpSp>
    </p:spTree>
    <p:extLst>
      <p:ext uri="{BB962C8B-B14F-4D97-AF65-F5344CB8AC3E}">
        <p14:creationId xmlns:p14="http://schemas.microsoft.com/office/powerpoint/2010/main" val="135265411"/>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653</Words>
  <Application>Microsoft Office PowerPoint</Application>
  <PresentationFormat>On-screen Show (16:9)</PresentationFormat>
  <Paragraphs>80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Early Childhood</vt:lpstr>
      <vt:lpstr>Putting it All Together: Standards, Curriculum, and Assessment</vt:lpstr>
      <vt:lpstr>Welcome, Session &amp; Group Introductions</vt:lpstr>
      <vt:lpstr>Learning Objectives</vt:lpstr>
      <vt:lpstr>LEARNING OBJECTIVES</vt:lpstr>
      <vt:lpstr>LOUISIANA’S EARLY LEARNING &amp; DEVELOPMENT STANDARDS</vt:lpstr>
      <vt:lpstr>PowerPoint Presentation</vt:lpstr>
      <vt:lpstr>A Study of Community Helpers</vt:lpstr>
      <vt:lpstr>A STUDY OF COMMUNITY HELPERS</vt:lpstr>
      <vt:lpstr>A STUDY OF COMMUNITY HELPERS</vt:lpstr>
      <vt:lpstr>A STUDY OF COMMUNITY HELPERS</vt:lpstr>
      <vt:lpstr>A STUDY OF COMMUNITY HELPERS</vt:lpstr>
      <vt:lpstr>CLASSROOM MATERIALS</vt:lpstr>
      <vt:lpstr>A STUDY OF COMMUNITY HELPERS</vt:lpstr>
      <vt:lpstr>Firefighter Art</vt:lpstr>
      <vt:lpstr>PRETEND PLAY FIREFIGHTER</vt:lpstr>
      <vt:lpstr>PowerPoint Presentation</vt:lpstr>
      <vt:lpstr>PowerPoint Presentation</vt:lpstr>
      <vt:lpstr>PowerPoint Presentation</vt:lpstr>
      <vt:lpstr>WHERE’S THE FIRE?</vt:lpstr>
      <vt:lpstr>PowerPoint Presentation</vt:lpstr>
      <vt:lpstr>PowerPoint Presentation</vt:lpstr>
      <vt:lpstr>WHERE’S THE FIRE?  USING THE TEACHING STRATEGIES OBJECTIVES CHECKLIST</vt:lpstr>
      <vt:lpstr>What Do I Do Now?</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Pennington Alexander</dc:creator>
  <cp:lastModifiedBy>Rachel Campbell</cp:lastModifiedBy>
  <cp:revision>49</cp:revision>
  <cp:lastPrinted>2019-05-30T17:58:41Z</cp:lastPrinted>
  <dcterms:modified xsi:type="dcterms:W3CDTF">2020-06-09T15:21:09Z</dcterms:modified>
</cp:coreProperties>
</file>