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77" r:id="rId3"/>
    <p:sldMasterId id="2147483680" r:id="rId4"/>
    <p:sldMasterId id="2147483683" r:id="rId5"/>
  </p:sldMasterIdLst>
  <p:notesMasterIdLst>
    <p:notesMasterId r:id="rId14"/>
  </p:notesMasterIdLst>
  <p:handoutMasterIdLst>
    <p:handoutMasterId r:id="rId15"/>
  </p:handoutMasterIdLst>
  <p:sldIdLst>
    <p:sldId id="327" r:id="rId6"/>
    <p:sldId id="410" r:id="rId7"/>
    <p:sldId id="411" r:id="rId8"/>
    <p:sldId id="412" r:id="rId9"/>
    <p:sldId id="413" r:id="rId10"/>
    <p:sldId id="414" r:id="rId11"/>
    <p:sldId id="415" r:id="rId12"/>
    <p:sldId id="41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uisiana Department of Education" initials="LDoE" lastIdx="15" clrIdx="0"/>
  <p:cmAuthor id="7" name="Microsoft Office User" initials="Office [5]" lastIdx="1" clrIdx="7">
    <p:extLst/>
  </p:cmAuthor>
  <p:cmAuthor id="1" name="deleteme2" initials="d" lastIdx="10" clrIdx="1"/>
  <p:cmAuthor id="8" name="Microsoft Office User" initials="Office [6]" lastIdx="1" clrIdx="8">
    <p:extLst/>
  </p:cmAuthor>
  <p:cmAuthor id="2" name="Jenna Conway" initials="JC" lastIdx="1" clrIdx="2">
    <p:extLst/>
  </p:cmAuthor>
  <p:cmAuthor id="9" name="Microsoft Office User" initials="Office [7]" lastIdx="1" clrIdx="9">
    <p:extLst/>
  </p:cmAuthor>
  <p:cmAuthor id="3" name="Microsoft Office User" initials="Office" lastIdx="1" clrIdx="3">
    <p:extLst/>
  </p:cmAuthor>
  <p:cmAuthor id="10" name="Microsoft Office User" initials="Office [8]" lastIdx="1" clrIdx="10">
    <p:extLst/>
  </p:cmAuthor>
  <p:cmAuthor id="4" name="Microsoft Office User" initials="Office [2]" lastIdx="1" clrIdx="4">
    <p:extLst/>
  </p:cmAuthor>
  <p:cmAuthor id="11" name="Rachael Gallodoro" initials="RG" lastIdx="2" clrIdx="11"/>
  <p:cmAuthor id="5" name="Microsoft Office User" initials="Office [3]" lastIdx="1" clrIdx="5">
    <p:extLst/>
  </p:cmAuthor>
  <p:cmAuthor id="6" name="Microsoft Office User" initials="Office [4]" lastIdx="1"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C4C"/>
    <a:srgbClr val="333333"/>
    <a:srgbClr val="191919"/>
    <a:srgbClr val="0000FF"/>
    <a:srgbClr val="9E4C65"/>
    <a:srgbClr val="AF5D8C"/>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8" autoAdjust="0"/>
    <p:restoredTop sz="82477" autoAdjust="0"/>
  </p:normalViewPr>
  <p:slideViewPr>
    <p:cSldViewPr>
      <p:cViewPr varScale="1">
        <p:scale>
          <a:sx n="96" d="100"/>
          <a:sy n="96" d="100"/>
        </p:scale>
        <p:origin x="-206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356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CCAP Average per Month</a:t>
            </a:r>
          </a:p>
        </c:rich>
      </c:tx>
      <c:layout>
        <c:manualLayout>
          <c:xMode val="edge"/>
          <c:yMode val="edge"/>
          <c:x val="0.49193537444889568"/>
          <c:y val="0.26280448242342774"/>
        </c:manualLayout>
      </c:layout>
      <c:overlay val="0"/>
      <c:spPr>
        <a:solidFill>
          <a:schemeClr val="bg1"/>
        </a:solidFill>
        <a:ln>
          <a:noFill/>
        </a:ln>
        <a:effectLst/>
      </c:spPr>
    </c:title>
    <c:autoTitleDeleted val="0"/>
    <c:plotArea>
      <c:layout/>
      <c:lineChart>
        <c:grouping val="standard"/>
        <c:varyColors val="0"/>
        <c:ser>
          <c:idx val="0"/>
          <c:order val="0"/>
          <c:tx>
            <c:strRef>
              <c:f>Sheet1!$B$4</c:f>
              <c:strCache>
                <c:ptCount val="1"/>
                <c:pt idx="0">
                  <c:v>Average per Month</c:v>
                </c:pt>
              </c:strCache>
            </c:strRef>
          </c:tx>
          <c:spPr>
            <a:ln w="47625" cap="rnd">
              <a:solidFill>
                <a:schemeClr val="accent2"/>
              </a:solidFill>
              <a:round/>
            </a:ln>
            <a:effectLst/>
          </c:spPr>
          <c:marker>
            <c:symbol val="circle"/>
            <c:size val="5"/>
            <c:spPr>
              <a:solidFill>
                <a:schemeClr val="accent2"/>
              </a:solidFill>
              <a:ln w="38100">
                <a:solidFill>
                  <a:schemeClr val="accent2"/>
                </a:solidFill>
              </a:ln>
              <a:effectLst/>
            </c:spPr>
          </c:marker>
          <c:cat>
            <c:strRef>
              <c:f>Sheet1!$C$3:$K$3</c:f>
              <c:strCache>
                <c:ptCount val="9"/>
                <c:pt idx="0">
                  <c:v>FY 08/09</c:v>
                </c:pt>
                <c:pt idx="1">
                  <c:v>FY 09/10</c:v>
                </c:pt>
                <c:pt idx="2">
                  <c:v>FY 10/11</c:v>
                </c:pt>
                <c:pt idx="3">
                  <c:v>FY 11/12</c:v>
                </c:pt>
                <c:pt idx="4">
                  <c:v>FY 12/13</c:v>
                </c:pt>
                <c:pt idx="5">
                  <c:v>FY 13/14</c:v>
                </c:pt>
                <c:pt idx="6">
                  <c:v>FY 14/15</c:v>
                </c:pt>
                <c:pt idx="7">
                  <c:v>FY 15/16</c:v>
                </c:pt>
                <c:pt idx="8">
                  <c:v>FY 16/17</c:v>
                </c:pt>
              </c:strCache>
            </c:strRef>
          </c:cat>
          <c:val>
            <c:numRef>
              <c:f>Sheet1!$C$4:$K$4</c:f>
              <c:numCache>
                <c:formatCode>#,##0</c:formatCode>
                <c:ptCount val="9"/>
                <c:pt idx="0">
                  <c:v>39381</c:v>
                </c:pt>
                <c:pt idx="1">
                  <c:v>38207</c:v>
                </c:pt>
                <c:pt idx="2">
                  <c:v>33441</c:v>
                </c:pt>
                <c:pt idx="3">
                  <c:v>25662</c:v>
                </c:pt>
                <c:pt idx="4">
                  <c:v>20180</c:v>
                </c:pt>
                <c:pt idx="5">
                  <c:v>15779</c:v>
                </c:pt>
                <c:pt idx="6">
                  <c:v>14819</c:v>
                </c:pt>
                <c:pt idx="7">
                  <c:v>12665</c:v>
                </c:pt>
                <c:pt idx="8">
                  <c:v>14531</c:v>
                </c:pt>
              </c:numCache>
            </c:numRef>
          </c:val>
          <c:smooth val="0"/>
          <c:extLst xmlns:c16r2="http://schemas.microsoft.com/office/drawing/2015/06/chart">
            <c:ext xmlns:c16="http://schemas.microsoft.com/office/drawing/2014/chart" uri="{C3380CC4-5D6E-409C-BE32-E72D297353CC}">
              <c16:uniqueId val="{00000000-9DA8-4293-8E6E-48FD56368CA6}"/>
            </c:ext>
          </c:extLst>
        </c:ser>
        <c:dLbls>
          <c:showLegendKey val="0"/>
          <c:showVal val="0"/>
          <c:showCatName val="0"/>
          <c:showSerName val="0"/>
          <c:showPercent val="0"/>
          <c:showBubbleSize val="0"/>
        </c:dLbls>
        <c:marker val="1"/>
        <c:smooth val="0"/>
        <c:axId val="195672064"/>
        <c:axId val="195576960"/>
      </c:lineChart>
      <c:catAx>
        <c:axId val="195672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576960"/>
        <c:crosses val="autoZero"/>
        <c:auto val="1"/>
        <c:lblAlgn val="ctr"/>
        <c:lblOffset val="100"/>
        <c:noMultiLvlLbl val="0"/>
      </c:catAx>
      <c:valAx>
        <c:axId val="195576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672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6DFC0B-0794-4AFD-BD8A-181E06725F27}" type="datetimeFigureOut">
              <a:rPr lang="en-US" smtClean="0"/>
              <a:t>6/27/2017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D0207C-B002-435E-99D1-C3D69078E972}" type="slidenum">
              <a:rPr lang="en-US" smtClean="0"/>
              <a:t>‹#›</a:t>
            </a:fld>
            <a:endParaRPr lang="en-US" dirty="0"/>
          </a:p>
        </p:txBody>
      </p:sp>
    </p:spTree>
    <p:extLst>
      <p:ext uri="{BB962C8B-B14F-4D97-AF65-F5344CB8AC3E}">
        <p14:creationId xmlns:p14="http://schemas.microsoft.com/office/powerpoint/2010/main" val="3290924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1CA6CE-8A7F-4E37-A715-9178284F6F81}" type="datetimeFigureOut">
              <a:rPr lang="en-US" smtClean="0"/>
              <a:t>6/27/2017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7D4113-607C-4C8C-A317-57A1D107AA5D}" type="slidenum">
              <a:rPr lang="en-US" smtClean="0"/>
              <a:t>‹#›</a:t>
            </a:fld>
            <a:endParaRPr lang="en-US" dirty="0"/>
          </a:p>
        </p:txBody>
      </p:sp>
    </p:spTree>
    <p:extLst>
      <p:ext uri="{BB962C8B-B14F-4D97-AF65-F5344CB8AC3E}">
        <p14:creationId xmlns:p14="http://schemas.microsoft.com/office/powerpoint/2010/main" val="20012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59827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3</a:t>
            </a:fld>
            <a:endParaRPr lang="en-US" dirty="0"/>
          </a:p>
        </p:txBody>
      </p:sp>
    </p:spTree>
    <p:extLst>
      <p:ext uri="{BB962C8B-B14F-4D97-AF65-F5344CB8AC3E}">
        <p14:creationId xmlns:p14="http://schemas.microsoft.com/office/powerpoint/2010/main" val="1888001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4</a:t>
            </a:fld>
            <a:endParaRPr lang="en-US" dirty="0"/>
          </a:p>
        </p:txBody>
      </p:sp>
    </p:spTree>
    <p:extLst>
      <p:ext uri="{BB962C8B-B14F-4D97-AF65-F5344CB8AC3E}">
        <p14:creationId xmlns:p14="http://schemas.microsoft.com/office/powerpoint/2010/main" val="504207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5</a:t>
            </a:fld>
            <a:endParaRPr lang="en-US" dirty="0"/>
          </a:p>
        </p:txBody>
      </p:sp>
    </p:spTree>
    <p:extLst>
      <p:ext uri="{BB962C8B-B14F-4D97-AF65-F5344CB8AC3E}">
        <p14:creationId xmlns:p14="http://schemas.microsoft.com/office/powerpoint/2010/main" val="1888001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6</a:t>
            </a:fld>
            <a:endParaRPr lang="en-US" dirty="0"/>
          </a:p>
        </p:txBody>
      </p:sp>
    </p:spTree>
    <p:extLst>
      <p:ext uri="{BB962C8B-B14F-4D97-AF65-F5344CB8AC3E}">
        <p14:creationId xmlns:p14="http://schemas.microsoft.com/office/powerpoint/2010/main" val="1888001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7</a:t>
            </a:fld>
            <a:endParaRPr lang="en-US" dirty="0"/>
          </a:p>
        </p:txBody>
      </p:sp>
    </p:spTree>
    <p:extLst>
      <p:ext uri="{BB962C8B-B14F-4D97-AF65-F5344CB8AC3E}">
        <p14:creationId xmlns:p14="http://schemas.microsoft.com/office/powerpoint/2010/main" val="1888001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8</a:t>
            </a:fld>
            <a:endParaRPr lang="en-US" dirty="0"/>
          </a:p>
        </p:txBody>
      </p:sp>
    </p:spTree>
    <p:extLst>
      <p:ext uri="{BB962C8B-B14F-4D97-AF65-F5344CB8AC3E}">
        <p14:creationId xmlns:p14="http://schemas.microsoft.com/office/powerpoint/2010/main" val="1888001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1295400"/>
          </a:xfrm>
          <a:prstGeom prst="rect">
            <a:avLst/>
          </a:prstGeom>
        </p:spPr>
        <p:txBody>
          <a:bodyPr anchor="ctr"/>
          <a:lstStyle>
            <a:lvl1pPr>
              <a:defRPr sz="4400" b="0" i="0" u="none" cap="none" normalizeH="0" baseline="0">
                <a:solidFill>
                  <a:srgbClr val="333333"/>
                </a:solidFill>
                <a:latin typeface="Calibri"/>
              </a:defRPr>
            </a:lvl1pPr>
          </a:lstStyle>
          <a:p>
            <a:r>
              <a:rPr lang="en-US" dirty="0"/>
              <a:t>Click to edit Master title style</a:t>
            </a:r>
          </a:p>
        </p:txBody>
      </p:sp>
      <p:sp>
        <p:nvSpPr>
          <p:cNvPr id="4" name="Content Placeholder 3"/>
          <p:cNvSpPr>
            <a:spLocks noGrp="1"/>
          </p:cNvSpPr>
          <p:nvPr>
            <p:ph sz="quarter" idx="10"/>
          </p:nvPr>
        </p:nvSpPr>
        <p:spPr>
          <a:xfrm>
            <a:off x="152400" y="1295400"/>
            <a:ext cx="8839200" cy="5105400"/>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09181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8">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Placeholder 1"/>
          <p:cNvSpPr>
            <a:spLocks noGrp="1"/>
          </p:cNvSpPr>
          <p:nvPr>
            <p:ph type="title"/>
          </p:nvPr>
        </p:nvSpPr>
        <p:spPr>
          <a:xfrm>
            <a:off x="0" y="4160837"/>
            <a:ext cx="9144000" cy="1325563"/>
          </a:xfrm>
          <a:prstGeom prst="rect">
            <a:avLst/>
          </a:prstGeom>
          <a:solidFill>
            <a:schemeClr val="bg1">
              <a:alpha val="70000"/>
            </a:schemeClr>
          </a:solidFill>
        </p:spPr>
        <p:txBody>
          <a:bodyPr vert="horz" lIns="91440" tIns="45720" rIns="91440" bIns="45720" rtlCol="0" anchor="ctr">
            <a:normAutofit/>
          </a:bodyPr>
          <a:lstStyle/>
          <a:p>
            <a:r>
              <a:rPr lang="en-US" dirty="0"/>
              <a:t>Enter Section Title</a:t>
            </a:r>
          </a:p>
        </p:txBody>
      </p:sp>
    </p:spTree>
    <p:extLst>
      <p:ext uri="{BB962C8B-B14F-4D97-AF65-F5344CB8AC3E}">
        <p14:creationId xmlns:p14="http://schemas.microsoft.com/office/powerpoint/2010/main" val="92938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295400"/>
          </a:xfrm>
          <a:prstGeom prst="rect">
            <a:avLst/>
          </a:prstGeom>
        </p:spPr>
        <p:txBody>
          <a:bodyPr anchor="ctr"/>
          <a:lstStyle>
            <a:lvl1pPr>
              <a:defRPr sz="3200" b="1" i="0" u="none" cap="none" normalizeH="0" baseline="0">
                <a:solidFill>
                  <a:srgbClr val="333333"/>
                </a:solidFill>
                <a:latin typeface="Calibri"/>
              </a:defRPr>
            </a:lvl1pPr>
          </a:lstStyle>
          <a:p>
            <a:r>
              <a:rPr lang="en-US" dirty="0" smtClean="0"/>
              <a:t/>
            </a:r>
            <a:br>
              <a:rPr lang="en-US" dirty="0" smtClean="0"/>
            </a:br>
            <a:r>
              <a:rPr lang="en-US" dirty="0" smtClean="0"/>
              <a:t>Click to edit Master title style</a:t>
            </a:r>
            <a:br>
              <a:rPr lang="en-US" dirty="0" smtClean="0"/>
            </a:b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4" name="Content Placeholder 3"/>
          <p:cNvSpPr>
            <a:spLocks noGrp="1"/>
          </p:cNvSpPr>
          <p:nvPr>
            <p:ph sz="quarter" idx="10"/>
          </p:nvPr>
        </p:nvSpPr>
        <p:spPr>
          <a:xfrm>
            <a:off x="152400" y="2209800"/>
            <a:ext cx="8839200" cy="4191000"/>
          </a:xfrm>
        </p:spPr>
        <p:txBody>
          <a:bodyPr/>
          <a:lstStyle>
            <a:lvl1pPr>
              <a:defRPr sz="1800">
                <a:latin typeface="+mn-lt"/>
              </a:defRPr>
            </a:lvl1pPr>
            <a:lvl2pPr>
              <a:defRPr sz="1600">
                <a:latin typeface="+mn-lt"/>
              </a:defRPr>
            </a:lvl2pPr>
            <a:lvl3pPr>
              <a:defRPr sz="1400">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9777061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900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295400"/>
          </a:xfrm>
          <a:prstGeom prst="rect">
            <a:avLst/>
          </a:prstGeom>
        </p:spPr>
        <p:txBody>
          <a:bodyPr anchor="ctr"/>
          <a:lstStyle>
            <a:lvl1pPr>
              <a:defRPr sz="3200" b="1" i="0" u="none" cap="none" normalizeH="0" baseline="0">
                <a:solidFill>
                  <a:srgbClr val="333333"/>
                </a:solidFill>
                <a:latin typeface="Calibri"/>
              </a:defRPr>
            </a:lvl1pPr>
          </a:lstStyle>
          <a:p>
            <a:r>
              <a:rPr lang="en-US" dirty="0" smtClean="0"/>
              <a:t/>
            </a:r>
            <a:br>
              <a:rPr lang="en-US" dirty="0" smtClean="0"/>
            </a:br>
            <a:r>
              <a:rPr lang="en-US" dirty="0" smtClean="0"/>
              <a:t>Click to edit Master title style</a:t>
            </a:r>
            <a:br>
              <a:rPr lang="en-US" dirty="0" smtClean="0"/>
            </a:b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4" name="Content Placeholder 3"/>
          <p:cNvSpPr>
            <a:spLocks noGrp="1"/>
          </p:cNvSpPr>
          <p:nvPr>
            <p:ph sz="quarter" idx="10"/>
          </p:nvPr>
        </p:nvSpPr>
        <p:spPr>
          <a:xfrm>
            <a:off x="152400" y="2209800"/>
            <a:ext cx="8839200" cy="4191000"/>
          </a:xfrm>
        </p:spPr>
        <p:txBody>
          <a:bodyPr/>
          <a:lstStyle>
            <a:lvl1pPr>
              <a:defRPr sz="1800">
                <a:latin typeface="+mn-lt"/>
              </a:defRPr>
            </a:lvl1pPr>
            <a:lvl2pPr>
              <a:defRPr sz="1600">
                <a:latin typeface="+mn-lt"/>
              </a:defRPr>
            </a:lvl2pPr>
            <a:lvl3pPr>
              <a:defRPr sz="1400">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835586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8058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295400"/>
          </a:xfrm>
          <a:prstGeom prst="rect">
            <a:avLst/>
          </a:prstGeom>
        </p:spPr>
        <p:txBody>
          <a:bodyPr anchor="ctr"/>
          <a:lstStyle>
            <a:lvl1pPr>
              <a:defRPr sz="3200" b="1" i="0" u="none" cap="none" normalizeH="0" baseline="0">
                <a:solidFill>
                  <a:srgbClr val="333333"/>
                </a:solidFill>
                <a:latin typeface="Calibri"/>
              </a:defRPr>
            </a:lvl1pPr>
          </a:lstStyle>
          <a:p>
            <a:r>
              <a:rPr lang="en-US" dirty="0" smtClean="0"/>
              <a:t/>
            </a:r>
            <a:br>
              <a:rPr lang="en-US" dirty="0" smtClean="0"/>
            </a:br>
            <a:r>
              <a:rPr lang="en-US" dirty="0" smtClean="0"/>
              <a:t>Click to edit Master title style</a:t>
            </a:r>
            <a:br>
              <a:rPr lang="en-US" dirty="0" smtClean="0"/>
            </a:b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4" name="Content Placeholder 3"/>
          <p:cNvSpPr>
            <a:spLocks noGrp="1"/>
          </p:cNvSpPr>
          <p:nvPr>
            <p:ph sz="quarter" idx="10"/>
          </p:nvPr>
        </p:nvSpPr>
        <p:spPr>
          <a:xfrm>
            <a:off x="152400" y="2209800"/>
            <a:ext cx="8839200" cy="4191000"/>
          </a:xfrm>
        </p:spPr>
        <p:txBody>
          <a:bodyPr/>
          <a:lstStyle>
            <a:lvl1pPr>
              <a:defRPr sz="1800">
                <a:latin typeface="+mn-lt"/>
              </a:defRPr>
            </a:lvl1pPr>
            <a:lvl2pPr>
              <a:defRPr sz="1600">
                <a:latin typeface="+mn-lt"/>
              </a:defRPr>
            </a:lvl2pPr>
            <a:lvl3pPr>
              <a:defRPr sz="1400">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9722773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0663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295400"/>
          </a:xfrm>
          <a:prstGeom prst="rect">
            <a:avLst/>
          </a:prstGeom>
        </p:spPr>
        <p:txBody>
          <a:bodyPr anchor="ctr"/>
          <a:lstStyle>
            <a:lvl1pPr>
              <a:defRPr sz="3200" b="1" i="0" u="none" cap="none" normalizeH="0" baseline="0">
                <a:solidFill>
                  <a:srgbClr val="333333"/>
                </a:solidFill>
                <a:latin typeface="Calibri"/>
              </a:defRPr>
            </a:lvl1pPr>
          </a:lstStyle>
          <a:p>
            <a:r>
              <a:rPr lang="en-US" dirty="0" smtClean="0"/>
              <a:t/>
            </a:r>
            <a:br>
              <a:rPr lang="en-US" dirty="0" smtClean="0"/>
            </a:br>
            <a:r>
              <a:rPr lang="en-US" dirty="0" smtClean="0"/>
              <a:t>Click to edit Master title style</a:t>
            </a:r>
            <a:br>
              <a:rPr lang="en-US" dirty="0" smtClean="0"/>
            </a:b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4" name="Content Placeholder 3"/>
          <p:cNvSpPr>
            <a:spLocks noGrp="1"/>
          </p:cNvSpPr>
          <p:nvPr>
            <p:ph sz="quarter" idx="10"/>
          </p:nvPr>
        </p:nvSpPr>
        <p:spPr>
          <a:xfrm>
            <a:off x="152400" y="2209800"/>
            <a:ext cx="8839200" cy="4191000"/>
          </a:xfrm>
        </p:spPr>
        <p:txBody>
          <a:bodyPr/>
          <a:lstStyle>
            <a:lvl1pPr>
              <a:defRPr sz="1800">
                <a:latin typeface="+mn-lt"/>
              </a:defRPr>
            </a:lvl1pPr>
            <a:lvl2pPr>
              <a:defRPr sz="1600">
                <a:latin typeface="+mn-lt"/>
              </a:defRPr>
            </a:lvl2pPr>
            <a:lvl3pPr>
              <a:defRPr sz="1400">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08422820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104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7010400" y="64770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pPr/>
              <a:t>‹#›</a:t>
            </a:fld>
            <a:endParaRPr lang="en-US" dirty="0"/>
          </a:p>
        </p:txBody>
      </p:sp>
    </p:spTree>
    <p:extLst>
      <p:ext uri="{BB962C8B-B14F-4D97-AF65-F5344CB8AC3E}">
        <p14:creationId xmlns:p14="http://schemas.microsoft.com/office/powerpoint/2010/main" val="1434702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Title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0" y="2819400"/>
            <a:ext cx="9144000" cy="1325563"/>
          </a:xfrm>
          <a:prstGeom prst="rect">
            <a:avLst/>
          </a:prstGeom>
          <a:solidFill>
            <a:schemeClr val="bg1">
              <a:alpha val="70000"/>
            </a:schemeClr>
          </a:solidFill>
        </p:spPr>
        <p:txBody>
          <a:bodyPr vert="horz" lIns="91440" tIns="45720" rIns="91440" bIns="45720" rtlCol="0" anchor="ctr">
            <a:normAutofit/>
          </a:bodyPr>
          <a:lstStyle/>
          <a:p>
            <a:r>
              <a:rPr lang="en-US" dirty="0"/>
              <a:t>Enter Section Title</a:t>
            </a:r>
          </a:p>
        </p:txBody>
      </p:sp>
    </p:spTree>
    <p:extLst>
      <p:ext uri="{BB962C8B-B14F-4D97-AF65-F5344CB8AC3E}">
        <p14:creationId xmlns:p14="http://schemas.microsoft.com/office/powerpoint/2010/main" val="3464693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Placeholder 1"/>
          <p:cNvSpPr>
            <a:spLocks noGrp="1"/>
          </p:cNvSpPr>
          <p:nvPr>
            <p:ph type="title"/>
          </p:nvPr>
        </p:nvSpPr>
        <p:spPr>
          <a:xfrm>
            <a:off x="0" y="5105400"/>
            <a:ext cx="9144000" cy="1325563"/>
          </a:xfrm>
          <a:prstGeom prst="rect">
            <a:avLst/>
          </a:prstGeom>
          <a:solidFill>
            <a:schemeClr val="bg1">
              <a:alpha val="70000"/>
            </a:schemeClr>
          </a:solidFill>
        </p:spPr>
        <p:txBody>
          <a:bodyPr vert="horz" lIns="91440" tIns="45720" rIns="91440" bIns="45720" rtlCol="0" anchor="ctr">
            <a:normAutofit/>
          </a:bodyPr>
          <a:lstStyle/>
          <a:p>
            <a:r>
              <a:rPr lang="en-US" dirty="0"/>
              <a:t>Enter Section Title</a:t>
            </a:r>
          </a:p>
        </p:txBody>
      </p:sp>
    </p:spTree>
    <p:extLst>
      <p:ext uri="{BB962C8B-B14F-4D97-AF65-F5344CB8AC3E}">
        <p14:creationId xmlns:p14="http://schemas.microsoft.com/office/powerpoint/2010/main" val="738421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Placeholder 1"/>
          <p:cNvSpPr>
            <a:spLocks noGrp="1"/>
          </p:cNvSpPr>
          <p:nvPr>
            <p:ph type="title"/>
          </p:nvPr>
        </p:nvSpPr>
        <p:spPr>
          <a:xfrm>
            <a:off x="0" y="3962400"/>
            <a:ext cx="9144000" cy="1325563"/>
          </a:xfrm>
          <a:prstGeom prst="rect">
            <a:avLst/>
          </a:prstGeom>
          <a:solidFill>
            <a:schemeClr val="bg1">
              <a:alpha val="70000"/>
            </a:schemeClr>
          </a:solidFill>
        </p:spPr>
        <p:txBody>
          <a:bodyPr vert="horz" lIns="91440" tIns="45720" rIns="91440" bIns="45720" rtlCol="0" anchor="ctr">
            <a:normAutofit/>
          </a:bodyPr>
          <a:lstStyle/>
          <a:p>
            <a:r>
              <a:rPr lang="en-US" dirty="0"/>
              <a:t>Enter Section Title</a:t>
            </a:r>
          </a:p>
        </p:txBody>
      </p:sp>
    </p:spTree>
    <p:extLst>
      <p:ext uri="{BB962C8B-B14F-4D97-AF65-F5344CB8AC3E}">
        <p14:creationId xmlns:p14="http://schemas.microsoft.com/office/powerpoint/2010/main" val="690661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Placeholder 1"/>
          <p:cNvSpPr>
            <a:spLocks noGrp="1"/>
          </p:cNvSpPr>
          <p:nvPr>
            <p:ph type="title"/>
          </p:nvPr>
        </p:nvSpPr>
        <p:spPr>
          <a:xfrm>
            <a:off x="0" y="3962400"/>
            <a:ext cx="9144000" cy="1325563"/>
          </a:xfrm>
          <a:prstGeom prst="rect">
            <a:avLst/>
          </a:prstGeom>
          <a:solidFill>
            <a:schemeClr val="bg1">
              <a:alpha val="70000"/>
            </a:schemeClr>
          </a:solidFill>
        </p:spPr>
        <p:txBody>
          <a:bodyPr vert="horz" lIns="91440" tIns="45720" rIns="91440" bIns="45720" rtlCol="0" anchor="ctr">
            <a:normAutofit/>
          </a:bodyPr>
          <a:lstStyle/>
          <a:p>
            <a:r>
              <a:rPr lang="en-US" dirty="0"/>
              <a:t>Enter Section Title</a:t>
            </a:r>
          </a:p>
        </p:txBody>
      </p:sp>
    </p:spTree>
    <p:extLst>
      <p:ext uri="{BB962C8B-B14F-4D97-AF65-F5344CB8AC3E}">
        <p14:creationId xmlns:p14="http://schemas.microsoft.com/office/powerpoint/2010/main" val="1979483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5">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Placeholder 1"/>
          <p:cNvSpPr>
            <a:spLocks noGrp="1"/>
          </p:cNvSpPr>
          <p:nvPr>
            <p:ph type="title"/>
          </p:nvPr>
        </p:nvSpPr>
        <p:spPr>
          <a:xfrm>
            <a:off x="0" y="3962400"/>
            <a:ext cx="9144000" cy="1325563"/>
          </a:xfrm>
          <a:prstGeom prst="rect">
            <a:avLst/>
          </a:prstGeom>
          <a:solidFill>
            <a:schemeClr val="bg1">
              <a:alpha val="70000"/>
            </a:schemeClr>
          </a:solidFill>
        </p:spPr>
        <p:txBody>
          <a:bodyPr vert="horz" lIns="91440" tIns="45720" rIns="91440" bIns="45720" rtlCol="0" anchor="ctr">
            <a:normAutofit/>
          </a:bodyPr>
          <a:lstStyle/>
          <a:p>
            <a:r>
              <a:rPr lang="en-US" dirty="0"/>
              <a:t>Enter Section Title</a:t>
            </a:r>
          </a:p>
        </p:txBody>
      </p:sp>
    </p:spTree>
    <p:extLst>
      <p:ext uri="{BB962C8B-B14F-4D97-AF65-F5344CB8AC3E}">
        <p14:creationId xmlns:p14="http://schemas.microsoft.com/office/powerpoint/2010/main" val="1353711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6">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Placeholder 1"/>
          <p:cNvSpPr>
            <a:spLocks noGrp="1"/>
          </p:cNvSpPr>
          <p:nvPr>
            <p:ph type="title"/>
          </p:nvPr>
        </p:nvSpPr>
        <p:spPr>
          <a:xfrm>
            <a:off x="0" y="4160837"/>
            <a:ext cx="9144000" cy="1325563"/>
          </a:xfrm>
          <a:prstGeom prst="rect">
            <a:avLst/>
          </a:prstGeom>
          <a:solidFill>
            <a:schemeClr val="bg1">
              <a:alpha val="70000"/>
            </a:schemeClr>
          </a:solidFill>
        </p:spPr>
        <p:txBody>
          <a:bodyPr vert="horz" lIns="91440" tIns="45720" rIns="91440" bIns="45720" rtlCol="0" anchor="ctr">
            <a:normAutofit/>
          </a:bodyPr>
          <a:lstStyle/>
          <a:p>
            <a:r>
              <a:rPr lang="en-US" dirty="0"/>
              <a:t>Enter Section Title</a:t>
            </a:r>
          </a:p>
        </p:txBody>
      </p:sp>
    </p:spTree>
    <p:extLst>
      <p:ext uri="{BB962C8B-B14F-4D97-AF65-F5344CB8AC3E}">
        <p14:creationId xmlns:p14="http://schemas.microsoft.com/office/powerpoint/2010/main" val="1869296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7">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Placeholder 1"/>
          <p:cNvSpPr>
            <a:spLocks noGrp="1"/>
          </p:cNvSpPr>
          <p:nvPr>
            <p:ph type="title"/>
          </p:nvPr>
        </p:nvSpPr>
        <p:spPr>
          <a:xfrm>
            <a:off x="0" y="4160837"/>
            <a:ext cx="9144000" cy="1325563"/>
          </a:xfrm>
          <a:prstGeom prst="rect">
            <a:avLst/>
          </a:prstGeom>
          <a:solidFill>
            <a:schemeClr val="bg1">
              <a:alpha val="70000"/>
            </a:schemeClr>
          </a:solidFill>
        </p:spPr>
        <p:txBody>
          <a:bodyPr vert="horz" lIns="91440" tIns="45720" rIns="91440" bIns="45720" rtlCol="0" anchor="ctr">
            <a:normAutofit/>
          </a:bodyPr>
          <a:lstStyle/>
          <a:p>
            <a:r>
              <a:rPr lang="en-US" dirty="0"/>
              <a:t>Enter Section Title</a:t>
            </a:r>
          </a:p>
        </p:txBody>
      </p:sp>
    </p:spTree>
    <p:extLst>
      <p:ext uri="{BB962C8B-B14F-4D97-AF65-F5344CB8AC3E}">
        <p14:creationId xmlns:p14="http://schemas.microsoft.com/office/powerpoint/2010/main" val="1890529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Louisiana Believes (PPT Footer)_Footer.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6320998"/>
            <a:ext cx="9144000" cy="557784"/>
          </a:xfrm>
          <a:prstGeom prst="rect">
            <a:avLst/>
          </a:prstGeom>
        </p:spPr>
      </p:pic>
      <p:sp>
        <p:nvSpPr>
          <p:cNvPr id="3" name="Text Placeholder 2"/>
          <p:cNvSpPr>
            <a:spLocks noGrp="1"/>
          </p:cNvSpPr>
          <p:nvPr>
            <p:ph type="body" idx="1"/>
          </p:nvPr>
        </p:nvSpPr>
        <p:spPr>
          <a:xfrm>
            <a:off x="152400" y="1447800"/>
            <a:ext cx="8839200" cy="4953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7010400" y="6515101"/>
            <a:ext cx="2133600" cy="342899"/>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b="0" i="0">
                <a:solidFill>
                  <a:schemeClr val="tx1">
                    <a:tint val="75000"/>
                  </a:schemeClr>
                </a:solidFill>
                <a:latin typeface="+mn-lt"/>
              </a:defRPr>
            </a:lvl1pPr>
          </a:lstStyle>
          <a:p>
            <a:fld id="{6E135CAF-C8C3-4539-A652-3CBFF32730FE}" type="slidenum">
              <a:rPr lang="en-US" smtClean="0"/>
              <a:pPr/>
              <a:t>‹#›</a:t>
            </a:fld>
            <a:endParaRPr lang="en-US" dirty="0"/>
          </a:p>
        </p:txBody>
      </p:sp>
      <p:pic>
        <p:nvPicPr>
          <p:cNvPr id="4" name="Picture 3" descr="Early Childhood (PPT Header).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1371600"/>
          </a:xfrm>
          <a:prstGeom prst="rect">
            <a:avLst/>
          </a:prstGeom>
        </p:spPr>
      </p:pic>
    </p:spTree>
    <p:extLst>
      <p:ext uri="{BB962C8B-B14F-4D97-AF65-F5344CB8AC3E}">
        <p14:creationId xmlns:p14="http://schemas.microsoft.com/office/powerpoint/2010/main" val="4261257264"/>
      </p:ext>
    </p:extLst>
  </p:cSld>
  <p:clrMap bg1="lt1" tx1="dk1" bg2="lt2" tx2="dk2" accent1="accent1" accent2="accent2" accent3="accent3" accent4="accent4" accent5="accent5" accent6="accent6" hlink="hlink" folHlink="folHlink"/>
  <p:sldLayoutIdLst>
    <p:sldLayoutId id="2147483650" r:id="rId1"/>
    <p:sldLayoutId id="2147483666" r:id="rId2"/>
    <p:sldLayoutId id="2147483665" r:id="rId3"/>
    <p:sldLayoutId id="2147483667" r:id="rId4"/>
    <p:sldLayoutId id="2147483668" r:id="rId5"/>
    <p:sldLayoutId id="2147483669" r:id="rId6"/>
    <p:sldLayoutId id="2147483670" r:id="rId7"/>
    <p:sldLayoutId id="2147483671" r:id="rId8"/>
    <p:sldLayoutId id="2147483672" r:id="rId9"/>
    <p:sldLayoutId id="2147483673" r:id="rId10"/>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Louisiana Believes (PPT Footer)_Foote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320998"/>
            <a:ext cx="9144000" cy="557784"/>
          </a:xfrm>
          <a:prstGeom prst="rect">
            <a:avLst/>
          </a:prstGeom>
        </p:spPr>
      </p:pic>
      <p:sp>
        <p:nvSpPr>
          <p:cNvPr id="3" name="Text Placeholder 2"/>
          <p:cNvSpPr>
            <a:spLocks noGrp="1"/>
          </p:cNvSpPr>
          <p:nvPr>
            <p:ph type="body" idx="1"/>
          </p:nvPr>
        </p:nvSpPr>
        <p:spPr>
          <a:xfrm>
            <a:off x="152400" y="1447800"/>
            <a:ext cx="8839200" cy="4953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15101"/>
            <a:ext cx="2133600" cy="342899"/>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b="0" i="0">
                <a:solidFill>
                  <a:schemeClr val="tx1">
                    <a:tint val="75000"/>
                  </a:schemeClr>
                </a:solidFill>
                <a:latin typeface="+mn-lt"/>
              </a:defRPr>
            </a:lvl1pPr>
          </a:lstStyle>
          <a:p>
            <a:fld id="{6E135CAF-C8C3-4539-A652-3CBFF32730FE}" type="slidenum">
              <a:rPr lang="en-US" smtClean="0">
                <a:solidFill>
                  <a:prstClr val="black">
                    <a:tint val="75000"/>
                  </a:prstClr>
                </a:solidFill>
              </a:rPr>
              <a:pPr/>
              <a:t>‹#›</a:t>
            </a:fld>
            <a:endParaRPr lang="en-US" dirty="0" smtClean="0">
              <a:solidFill>
                <a:prstClr val="black">
                  <a:tint val="75000"/>
                </a:prstClr>
              </a:solidFill>
            </a:endParaRPr>
          </a:p>
        </p:txBody>
      </p:sp>
      <p:pic>
        <p:nvPicPr>
          <p:cNvPr id="4" name="Picture 3" descr="Early Childhood (PPT Header).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1371600"/>
          </a:xfrm>
          <a:prstGeom prst="rect">
            <a:avLst/>
          </a:prstGeom>
        </p:spPr>
      </p:pic>
    </p:spTree>
    <p:extLst>
      <p:ext uri="{BB962C8B-B14F-4D97-AF65-F5344CB8AC3E}">
        <p14:creationId xmlns:p14="http://schemas.microsoft.com/office/powerpoint/2010/main" val="3372799427"/>
      </p:ext>
    </p:extLst>
  </p:cSld>
  <p:clrMap bg1="lt1" tx1="dk1" bg2="lt2" tx2="dk2" accent1="accent1" accent2="accent2" accent3="accent3" accent4="accent4" accent5="accent5" accent6="accent6" hlink="hlink" folHlink="folHlink"/>
  <p:sldLayoutIdLst>
    <p:sldLayoutId id="2147483675" r:id="rId1"/>
    <p:sldLayoutId id="2147483676" r:id="rId2"/>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Louisiana Believes (PPT Footer)_Foote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320998"/>
            <a:ext cx="9144000" cy="557784"/>
          </a:xfrm>
          <a:prstGeom prst="rect">
            <a:avLst/>
          </a:prstGeom>
        </p:spPr>
      </p:pic>
      <p:sp>
        <p:nvSpPr>
          <p:cNvPr id="3" name="Text Placeholder 2"/>
          <p:cNvSpPr>
            <a:spLocks noGrp="1"/>
          </p:cNvSpPr>
          <p:nvPr>
            <p:ph type="body" idx="1"/>
          </p:nvPr>
        </p:nvSpPr>
        <p:spPr>
          <a:xfrm>
            <a:off x="152400" y="1447800"/>
            <a:ext cx="8839200" cy="4953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15101"/>
            <a:ext cx="2133600" cy="342899"/>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b="0" i="0">
                <a:solidFill>
                  <a:schemeClr val="tx1">
                    <a:tint val="75000"/>
                  </a:schemeClr>
                </a:solidFill>
                <a:latin typeface="+mn-lt"/>
              </a:defRPr>
            </a:lvl1pPr>
          </a:lstStyle>
          <a:p>
            <a:fld id="{6E135CAF-C8C3-4539-A652-3CBFF32730FE}" type="slidenum">
              <a:rPr lang="en-US" smtClean="0">
                <a:solidFill>
                  <a:prstClr val="black">
                    <a:tint val="75000"/>
                  </a:prstClr>
                </a:solidFill>
              </a:rPr>
              <a:pPr/>
              <a:t>‹#›</a:t>
            </a:fld>
            <a:endParaRPr lang="en-US" dirty="0" smtClean="0">
              <a:solidFill>
                <a:prstClr val="black">
                  <a:tint val="75000"/>
                </a:prstClr>
              </a:solidFill>
            </a:endParaRPr>
          </a:p>
        </p:txBody>
      </p:sp>
      <p:pic>
        <p:nvPicPr>
          <p:cNvPr id="4" name="Picture 3" descr="Early Childhood (PPT Header).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1371600"/>
          </a:xfrm>
          <a:prstGeom prst="rect">
            <a:avLst/>
          </a:prstGeom>
        </p:spPr>
      </p:pic>
    </p:spTree>
    <p:extLst>
      <p:ext uri="{BB962C8B-B14F-4D97-AF65-F5344CB8AC3E}">
        <p14:creationId xmlns:p14="http://schemas.microsoft.com/office/powerpoint/2010/main" val="450897411"/>
      </p:ext>
    </p:extLst>
  </p:cSld>
  <p:clrMap bg1="lt1" tx1="dk1" bg2="lt2" tx2="dk2" accent1="accent1" accent2="accent2" accent3="accent3" accent4="accent4" accent5="accent5" accent6="accent6" hlink="hlink" folHlink="folHlink"/>
  <p:sldLayoutIdLst>
    <p:sldLayoutId id="2147483678" r:id="rId1"/>
    <p:sldLayoutId id="2147483679" r:id="rId2"/>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Louisiana Believes (PPT Footer)_Foote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320998"/>
            <a:ext cx="9144000" cy="557784"/>
          </a:xfrm>
          <a:prstGeom prst="rect">
            <a:avLst/>
          </a:prstGeom>
        </p:spPr>
      </p:pic>
      <p:sp>
        <p:nvSpPr>
          <p:cNvPr id="3" name="Text Placeholder 2"/>
          <p:cNvSpPr>
            <a:spLocks noGrp="1"/>
          </p:cNvSpPr>
          <p:nvPr>
            <p:ph type="body" idx="1"/>
          </p:nvPr>
        </p:nvSpPr>
        <p:spPr>
          <a:xfrm>
            <a:off x="152400" y="1447800"/>
            <a:ext cx="8839200" cy="4953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15101"/>
            <a:ext cx="2133600" cy="342899"/>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b="0" i="0">
                <a:solidFill>
                  <a:schemeClr val="tx1">
                    <a:tint val="75000"/>
                  </a:schemeClr>
                </a:solidFill>
                <a:latin typeface="+mn-lt"/>
              </a:defRPr>
            </a:lvl1pPr>
          </a:lstStyle>
          <a:p>
            <a:fld id="{6E135CAF-C8C3-4539-A652-3CBFF32730FE}" type="slidenum">
              <a:rPr lang="en-US" smtClean="0">
                <a:solidFill>
                  <a:prstClr val="black">
                    <a:tint val="75000"/>
                  </a:prstClr>
                </a:solidFill>
              </a:rPr>
              <a:pPr/>
              <a:t>‹#›</a:t>
            </a:fld>
            <a:endParaRPr lang="en-US" dirty="0" smtClean="0">
              <a:solidFill>
                <a:prstClr val="black">
                  <a:tint val="75000"/>
                </a:prstClr>
              </a:solidFill>
            </a:endParaRPr>
          </a:p>
        </p:txBody>
      </p:sp>
      <p:pic>
        <p:nvPicPr>
          <p:cNvPr id="4" name="Picture 3" descr="Early Childhood (PPT Header).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1371600"/>
          </a:xfrm>
          <a:prstGeom prst="rect">
            <a:avLst/>
          </a:prstGeom>
        </p:spPr>
      </p:pic>
    </p:spTree>
    <p:extLst>
      <p:ext uri="{BB962C8B-B14F-4D97-AF65-F5344CB8AC3E}">
        <p14:creationId xmlns:p14="http://schemas.microsoft.com/office/powerpoint/2010/main" val="2719048568"/>
      </p:ext>
    </p:extLst>
  </p:cSld>
  <p:clrMap bg1="lt1" tx1="dk1" bg2="lt2" tx2="dk2" accent1="accent1" accent2="accent2" accent3="accent3" accent4="accent4" accent5="accent5" accent6="accent6" hlink="hlink" folHlink="folHlink"/>
  <p:sldLayoutIdLst>
    <p:sldLayoutId id="2147483681" r:id="rId1"/>
    <p:sldLayoutId id="2147483682" r:id="rId2"/>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Louisiana Believes (PPT Footer)_Foote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320998"/>
            <a:ext cx="9144000" cy="557784"/>
          </a:xfrm>
          <a:prstGeom prst="rect">
            <a:avLst/>
          </a:prstGeom>
        </p:spPr>
      </p:pic>
      <p:sp>
        <p:nvSpPr>
          <p:cNvPr id="3" name="Text Placeholder 2"/>
          <p:cNvSpPr>
            <a:spLocks noGrp="1"/>
          </p:cNvSpPr>
          <p:nvPr>
            <p:ph type="body" idx="1"/>
          </p:nvPr>
        </p:nvSpPr>
        <p:spPr>
          <a:xfrm>
            <a:off x="152400" y="1447800"/>
            <a:ext cx="8839200" cy="4953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15101"/>
            <a:ext cx="2133600" cy="342899"/>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b="0" i="0">
                <a:solidFill>
                  <a:schemeClr val="tx1">
                    <a:tint val="75000"/>
                  </a:schemeClr>
                </a:solidFill>
                <a:latin typeface="+mn-lt"/>
              </a:defRPr>
            </a:lvl1pPr>
          </a:lstStyle>
          <a:p>
            <a:fld id="{6E135CAF-C8C3-4539-A652-3CBFF32730FE}" type="slidenum">
              <a:rPr lang="en-US" smtClean="0">
                <a:solidFill>
                  <a:prstClr val="black">
                    <a:tint val="75000"/>
                  </a:prstClr>
                </a:solidFill>
              </a:rPr>
              <a:pPr/>
              <a:t>‹#›</a:t>
            </a:fld>
            <a:endParaRPr lang="en-US" dirty="0" smtClean="0">
              <a:solidFill>
                <a:prstClr val="black">
                  <a:tint val="75000"/>
                </a:prstClr>
              </a:solidFill>
            </a:endParaRPr>
          </a:p>
        </p:txBody>
      </p:sp>
      <p:pic>
        <p:nvPicPr>
          <p:cNvPr id="4" name="Picture 3" descr="Early Childhood (PPT Header).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1371600"/>
          </a:xfrm>
          <a:prstGeom prst="rect">
            <a:avLst/>
          </a:prstGeom>
        </p:spPr>
      </p:pic>
    </p:spTree>
    <p:extLst>
      <p:ext uri="{BB962C8B-B14F-4D97-AF65-F5344CB8AC3E}">
        <p14:creationId xmlns:p14="http://schemas.microsoft.com/office/powerpoint/2010/main" val="4108696073"/>
      </p:ext>
    </p:extLst>
  </p:cSld>
  <p:clrMap bg1="lt1" tx1="dk1" bg2="lt2" tx2="dk2" accent1="accent1" accent2="accent2" accent3="accent3" accent4="accent4" accent5="accent5" accent6="accent6" hlink="hlink" folHlink="folHlink"/>
  <p:sldLayoutIdLst>
    <p:sldLayoutId id="2147483684" r:id="rId1"/>
    <p:sldLayoutId id="2147483685" r:id="rId2"/>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louisianabelieves.com/early-childhood/child-care-assistance-progra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arly Childhood PPT Cover (11.7.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0" y="3877018"/>
            <a:ext cx="9144000" cy="954107"/>
          </a:xfrm>
          <a:prstGeom prst="rect">
            <a:avLst/>
          </a:prstGeom>
        </p:spPr>
        <p:txBody>
          <a:bodyPr wrap="square" anchor="ctr">
            <a:spAutoFit/>
          </a:bodyPr>
          <a:lstStyle/>
          <a:p>
            <a:pPr algn="ctr"/>
            <a:r>
              <a:rPr lang="en-US" sz="2800" b="1" spc="100" dirty="0" smtClean="0">
                <a:solidFill>
                  <a:srgbClr val="333333"/>
                </a:solidFill>
                <a:latin typeface="+mj-lt"/>
                <a:ea typeface="Steinem Unicode" pitchFamily="18" charset="2"/>
                <a:cs typeface="Calibri"/>
              </a:rPr>
              <a:t>Child Care Assistance Program Waitlist</a:t>
            </a:r>
            <a:endParaRPr lang="en-US" sz="2800" b="1" spc="100" dirty="0" smtClean="0">
              <a:solidFill>
                <a:srgbClr val="333333"/>
              </a:solidFill>
              <a:latin typeface="+mj-lt"/>
              <a:ea typeface="Steinem Unicode" pitchFamily="18" charset="2"/>
              <a:cs typeface="Calibri"/>
            </a:endParaRPr>
          </a:p>
          <a:p>
            <a:pPr algn="ctr"/>
            <a:r>
              <a:rPr lang="en-US" sz="2800" spc="100" dirty="0" smtClean="0">
                <a:solidFill>
                  <a:srgbClr val="333333"/>
                </a:solidFill>
                <a:latin typeface="+mj-lt"/>
                <a:ea typeface="Steinem Unicode" pitchFamily="18" charset="2"/>
                <a:cs typeface="Calibri"/>
              </a:rPr>
              <a:t>Update for the Field – June </a:t>
            </a:r>
            <a:r>
              <a:rPr lang="en-US" sz="2800" spc="100" dirty="0">
                <a:solidFill>
                  <a:srgbClr val="333333"/>
                </a:solidFill>
                <a:latin typeface="+mj-lt"/>
                <a:ea typeface="Steinem Unicode" pitchFamily="18" charset="2"/>
                <a:cs typeface="Calibri"/>
              </a:rPr>
              <a:t>2017</a:t>
            </a:r>
          </a:p>
        </p:txBody>
      </p:sp>
    </p:spTree>
    <p:extLst>
      <p:ext uri="{BB962C8B-B14F-4D97-AF65-F5344CB8AC3E}">
        <p14:creationId xmlns:p14="http://schemas.microsoft.com/office/powerpoint/2010/main" val="2643673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b="1" dirty="0" smtClean="0"/>
              <a:t>Wait List</a:t>
            </a:r>
            <a:endParaRPr lang="en-US" sz="3200" b="1" dirty="0"/>
          </a:p>
        </p:txBody>
      </p:sp>
    </p:spTree>
    <p:extLst>
      <p:ext uri="{BB962C8B-B14F-4D97-AF65-F5344CB8AC3E}">
        <p14:creationId xmlns:p14="http://schemas.microsoft.com/office/powerpoint/2010/main" val="3144574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304800" y="2286000"/>
            <a:ext cx="8427719" cy="3352800"/>
          </a:xfrm>
        </p:spPr>
        <p:txBody>
          <a:bodyPr>
            <a:noAutofit/>
          </a:bodyPr>
          <a:lstStyle/>
          <a:p>
            <a:pPr>
              <a:spcBef>
                <a:spcPts val="0"/>
              </a:spcBef>
            </a:pPr>
            <a:r>
              <a:rPr lang="en-US" sz="1800" dirty="0" smtClean="0">
                <a:latin typeface="+mn-lt"/>
              </a:rPr>
              <a:t>At its peak</a:t>
            </a:r>
            <a:r>
              <a:rPr lang="en-US" sz="1800" dirty="0">
                <a:latin typeface="+mn-lt"/>
              </a:rPr>
              <a:t>, CCAP in Louisiana served </a:t>
            </a:r>
            <a:r>
              <a:rPr lang="en-US" sz="1800" dirty="0" smtClean="0">
                <a:latin typeface="+mn-lt"/>
              </a:rPr>
              <a:t>nearly 40,000 children. </a:t>
            </a:r>
            <a:r>
              <a:rPr lang="en-US" sz="1800" dirty="0">
                <a:latin typeface="+mn-lt"/>
              </a:rPr>
              <a:t>Reductions in funding and more stringent eligibility criteria </a:t>
            </a:r>
            <a:r>
              <a:rPr lang="en-US" sz="1800" dirty="0" smtClean="0">
                <a:latin typeface="+mn-lt"/>
              </a:rPr>
              <a:t>decreased </a:t>
            </a:r>
            <a:r>
              <a:rPr lang="en-US" sz="1800" dirty="0">
                <a:latin typeface="+mn-lt"/>
              </a:rPr>
              <a:t>participation </a:t>
            </a:r>
            <a:r>
              <a:rPr lang="en-US" sz="1800" dirty="0" smtClean="0">
                <a:latin typeface="+mn-lt"/>
              </a:rPr>
              <a:t>by more than 50% from 2012 to 2015.</a:t>
            </a:r>
          </a:p>
          <a:p>
            <a:pPr>
              <a:spcBef>
                <a:spcPts val="0"/>
              </a:spcBef>
            </a:pPr>
            <a:endParaRPr lang="en-US" sz="1000" dirty="0">
              <a:latin typeface="+mn-lt"/>
            </a:endParaRPr>
          </a:p>
          <a:p>
            <a:pPr>
              <a:spcBef>
                <a:spcPts val="0"/>
              </a:spcBef>
            </a:pPr>
            <a:r>
              <a:rPr lang="en-US" sz="1800" dirty="0" smtClean="0">
                <a:latin typeface="+mn-lt"/>
              </a:rPr>
              <a:t>Since </a:t>
            </a:r>
            <a:r>
              <a:rPr lang="en-US" sz="1800" dirty="0">
                <a:latin typeface="+mn-lt"/>
              </a:rPr>
              <a:t>2015, the State </a:t>
            </a:r>
            <a:r>
              <a:rPr lang="en-US" sz="1800" dirty="0" smtClean="0">
                <a:latin typeface="+mn-lt"/>
              </a:rPr>
              <a:t>Board, in </a:t>
            </a:r>
            <a:r>
              <a:rPr lang="en-US" sz="1800" dirty="0">
                <a:latin typeface="+mn-lt"/>
              </a:rPr>
              <a:t>collaboration with </a:t>
            </a:r>
            <a:r>
              <a:rPr lang="en-US" sz="1800" dirty="0" smtClean="0">
                <a:latin typeface="+mn-lt"/>
              </a:rPr>
              <a:t>their Early </a:t>
            </a:r>
            <a:r>
              <a:rPr lang="en-US" sz="1800" dirty="0">
                <a:latin typeface="+mn-lt"/>
              </a:rPr>
              <a:t>Childhood Advisory Council, has </a:t>
            </a:r>
            <a:r>
              <a:rPr lang="en-US" sz="1800" dirty="0" smtClean="0">
                <a:latin typeface="+mn-lt"/>
              </a:rPr>
              <a:t>increased payment rates, reduced co-pays and adopted more flexible eligibility </a:t>
            </a:r>
            <a:r>
              <a:rPr lang="en-US" sz="1800" dirty="0">
                <a:latin typeface="+mn-lt"/>
              </a:rPr>
              <a:t>criteria in order to serve more working families. </a:t>
            </a:r>
            <a:endParaRPr lang="en-US" sz="1800" dirty="0" smtClean="0">
              <a:latin typeface="+mn-lt"/>
            </a:endParaRPr>
          </a:p>
          <a:p>
            <a:pPr>
              <a:spcBef>
                <a:spcPts val="0"/>
              </a:spcBef>
            </a:pPr>
            <a:endParaRPr lang="en-US" sz="1000" dirty="0" smtClean="0">
              <a:latin typeface="+mn-lt"/>
            </a:endParaRPr>
          </a:p>
          <a:p>
            <a:pPr>
              <a:spcBef>
                <a:spcPts val="0"/>
              </a:spcBef>
            </a:pPr>
            <a:r>
              <a:rPr lang="en-US" sz="1800" dirty="0" smtClean="0">
                <a:latin typeface="+mn-lt"/>
              </a:rPr>
              <a:t>The Louisiana economy continues to improve, with more families working and lower unemployment.</a:t>
            </a:r>
          </a:p>
          <a:p>
            <a:pPr>
              <a:spcBef>
                <a:spcPts val="0"/>
              </a:spcBef>
            </a:pPr>
            <a:endParaRPr lang="en-US" sz="1000" dirty="0">
              <a:latin typeface="+mn-lt"/>
            </a:endParaRPr>
          </a:p>
          <a:p>
            <a:pPr lvl="0">
              <a:spcBef>
                <a:spcPts val="0"/>
              </a:spcBef>
            </a:pPr>
            <a:r>
              <a:rPr lang="en-US" sz="1800" dirty="0">
                <a:latin typeface="+mn-lt"/>
              </a:rPr>
              <a:t>CCAP currently serves </a:t>
            </a:r>
            <a:r>
              <a:rPr lang="en-US" sz="1800" dirty="0" smtClean="0">
                <a:latin typeface="+mn-lt"/>
              </a:rPr>
              <a:t>nearly 18,000 </a:t>
            </a:r>
            <a:r>
              <a:rPr lang="en-US" sz="1800" dirty="0">
                <a:latin typeface="+mn-lt"/>
              </a:rPr>
              <a:t>Louisiana children </a:t>
            </a:r>
            <a:r>
              <a:rPr lang="en-US" sz="1800" dirty="0" smtClean="0">
                <a:latin typeface="+mn-lt"/>
              </a:rPr>
              <a:t>whose parents are working or are in </a:t>
            </a:r>
            <a:r>
              <a:rPr lang="en-US" sz="1800" dirty="0">
                <a:latin typeface="+mn-lt"/>
              </a:rPr>
              <a:t>school.</a:t>
            </a:r>
          </a:p>
          <a:p>
            <a:pPr>
              <a:spcBef>
                <a:spcPts val="0"/>
              </a:spcBef>
            </a:pPr>
            <a:endParaRPr lang="en-US" sz="1800" dirty="0"/>
          </a:p>
          <a:p>
            <a:pPr marL="0" lvl="0" indent="0">
              <a:spcBef>
                <a:spcPts val="0"/>
              </a:spcBef>
              <a:buNone/>
            </a:pPr>
            <a:endParaRPr lang="en-US" sz="1800" dirty="0">
              <a:latin typeface="+mn-lt"/>
            </a:endParaRPr>
          </a:p>
        </p:txBody>
      </p:sp>
      <p:sp>
        <p:nvSpPr>
          <p:cNvPr id="4" name="Title 3"/>
          <p:cNvSpPr>
            <a:spLocks noGrp="1"/>
          </p:cNvSpPr>
          <p:nvPr>
            <p:ph type="title"/>
          </p:nvPr>
        </p:nvSpPr>
        <p:spPr>
          <a:xfrm>
            <a:off x="0" y="0"/>
            <a:ext cx="9144000" cy="1371600"/>
          </a:xfrm>
        </p:spPr>
        <p:txBody>
          <a:bodyPr/>
          <a:lstStyle/>
          <a:p>
            <a:r>
              <a:rPr lang="en-US" sz="2800" b="1" dirty="0" smtClean="0"/>
              <a:t>Child Care Assistance Program (CCAP) in Louisiana </a:t>
            </a:r>
            <a:endParaRPr lang="en-US" sz="2800" b="1" dirty="0"/>
          </a:p>
        </p:txBody>
      </p:sp>
      <p:sp>
        <p:nvSpPr>
          <p:cNvPr id="8" name="Rounded Rectangle 7"/>
          <p:cNvSpPr/>
          <p:nvPr/>
        </p:nvSpPr>
        <p:spPr>
          <a:xfrm>
            <a:off x="228600" y="1447800"/>
            <a:ext cx="8503920" cy="792480"/>
          </a:xfrm>
          <a:prstGeom prst="round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t>The Child Care Assistance Program (CCAP) is a federally-funded program that enables Louisiana parents to work or attend school by helping them </a:t>
            </a:r>
            <a:r>
              <a:rPr lang="en-US" b="1" i="1" dirty="0" smtClean="0"/>
              <a:t>afford child </a:t>
            </a:r>
            <a:r>
              <a:rPr lang="en-US" b="1" i="1" dirty="0"/>
              <a:t>care. </a:t>
            </a:r>
            <a:endParaRPr lang="en-US" b="1" i="1" dirty="0">
              <a:solidFill>
                <a:prstClr val="white"/>
              </a:solidFill>
              <a:cs typeface="Arial" pitchFamily="34" charset="0"/>
            </a:endParaRPr>
          </a:p>
        </p:txBody>
      </p:sp>
      <p:sp>
        <p:nvSpPr>
          <p:cNvPr id="7" name="Slide Number Placeholder 13"/>
          <p:cNvSpPr txBox="1">
            <a:spLocks/>
          </p:cNvSpPr>
          <p:nvPr/>
        </p:nvSpPr>
        <p:spPr>
          <a:xfrm>
            <a:off x="6934200" y="6522720"/>
            <a:ext cx="2133600" cy="342899"/>
          </a:xfrm>
          <a:prstGeom prst="rect">
            <a:avLst/>
          </a:prstGeom>
        </p:spPr>
        <p:txBody>
          <a:bodyPr vert="horz" lIns="91440" tIns="45720" rIns="91440" bIns="45720" rtlCol="0" anchor="ct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1200" b="0"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BA4B8F-8B3F-4B52-9164-AF2CA95F68ED}" type="slidenum">
              <a:rPr lang="en-US" smtClean="0">
                <a:solidFill>
                  <a:prstClr val="black">
                    <a:tint val="75000"/>
                  </a:prstClr>
                </a:solidFill>
                <a:latin typeface="Calibri"/>
              </a:rPr>
              <a:pPr/>
              <a:t>3</a:t>
            </a:fld>
            <a:endParaRPr lang="en-US" dirty="0">
              <a:solidFill>
                <a:prstClr val="black">
                  <a:tint val="75000"/>
                </a:prstClr>
              </a:solidFill>
              <a:latin typeface="Calibri"/>
            </a:endParaRPr>
          </a:p>
        </p:txBody>
      </p:sp>
      <p:sp>
        <p:nvSpPr>
          <p:cNvPr id="10" name="Rounded Rectangle 9"/>
          <p:cNvSpPr/>
          <p:nvPr/>
        </p:nvSpPr>
        <p:spPr>
          <a:xfrm>
            <a:off x="228600" y="5610726"/>
            <a:ext cx="8503919" cy="75685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i="1" dirty="0"/>
              <a:t>Families that are able to place their children in stable, high quality care are more likely to be successful in work or school.  </a:t>
            </a:r>
          </a:p>
        </p:txBody>
      </p:sp>
    </p:spTree>
    <p:extLst>
      <p:ext uri="{BB962C8B-B14F-4D97-AF65-F5344CB8AC3E}">
        <p14:creationId xmlns:p14="http://schemas.microsoft.com/office/powerpoint/2010/main" val="2002571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Reversing the Decline in CCAP</a:t>
            </a:r>
            <a:endParaRPr lang="en-US" sz="2800" b="1" dirty="0"/>
          </a:p>
        </p:txBody>
      </p:sp>
      <p:graphicFrame>
        <p:nvGraphicFramePr>
          <p:cNvPr id="5" name="Chart 4"/>
          <p:cNvGraphicFramePr>
            <a:graphicFrameLocks/>
          </p:cNvGraphicFramePr>
          <p:nvPr>
            <p:extLst>
              <p:ext uri="{D42A27DB-BD31-4B8C-83A1-F6EECF244321}">
                <p14:modId xmlns:p14="http://schemas.microsoft.com/office/powerpoint/2010/main" val="3878803124"/>
              </p:ext>
            </p:extLst>
          </p:nvPr>
        </p:nvGraphicFramePr>
        <p:xfrm>
          <a:off x="1424940" y="1905000"/>
          <a:ext cx="6854193" cy="381766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905000" y="5496986"/>
            <a:ext cx="6172200"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158839394"/>
              </p:ext>
            </p:extLst>
          </p:nvPr>
        </p:nvGraphicFramePr>
        <p:xfrm>
          <a:off x="609600" y="5527852"/>
          <a:ext cx="7593333" cy="548640"/>
        </p:xfrm>
        <a:graphic>
          <a:graphicData uri="http://schemas.openxmlformats.org/drawingml/2006/table">
            <a:tbl>
              <a:tblPr>
                <a:tableStyleId>{9D7B26C5-4107-4FEC-AEDC-1716B250A1EF}</a:tableStyleId>
              </a:tblPr>
              <a:tblGrid>
                <a:gridCol w="1312427">
                  <a:extLst>
                    <a:ext uri="{9D8B030D-6E8A-4147-A177-3AD203B41FA5}">
                      <a16:colId xmlns="" xmlns:a16="http://schemas.microsoft.com/office/drawing/2014/main" val="20000"/>
                    </a:ext>
                  </a:extLst>
                </a:gridCol>
                <a:gridCol w="897272">
                  <a:extLst>
                    <a:ext uri="{9D8B030D-6E8A-4147-A177-3AD203B41FA5}">
                      <a16:colId xmlns="" xmlns:a16="http://schemas.microsoft.com/office/drawing/2014/main" val="20001"/>
                    </a:ext>
                  </a:extLst>
                </a:gridCol>
                <a:gridCol w="642822">
                  <a:extLst>
                    <a:ext uri="{9D8B030D-6E8A-4147-A177-3AD203B41FA5}">
                      <a16:colId xmlns="" xmlns:a16="http://schemas.microsoft.com/office/drawing/2014/main" val="20002"/>
                    </a:ext>
                  </a:extLst>
                </a:gridCol>
                <a:gridCol w="642822">
                  <a:extLst>
                    <a:ext uri="{9D8B030D-6E8A-4147-A177-3AD203B41FA5}">
                      <a16:colId xmlns="" xmlns:a16="http://schemas.microsoft.com/office/drawing/2014/main" val="20003"/>
                    </a:ext>
                  </a:extLst>
                </a:gridCol>
                <a:gridCol w="642822">
                  <a:extLst>
                    <a:ext uri="{9D8B030D-6E8A-4147-A177-3AD203B41FA5}">
                      <a16:colId xmlns="" xmlns:a16="http://schemas.microsoft.com/office/drawing/2014/main" val="20004"/>
                    </a:ext>
                  </a:extLst>
                </a:gridCol>
                <a:gridCol w="642822">
                  <a:extLst>
                    <a:ext uri="{9D8B030D-6E8A-4147-A177-3AD203B41FA5}">
                      <a16:colId xmlns="" xmlns:a16="http://schemas.microsoft.com/office/drawing/2014/main" val="20005"/>
                    </a:ext>
                  </a:extLst>
                </a:gridCol>
                <a:gridCol w="642822">
                  <a:extLst>
                    <a:ext uri="{9D8B030D-6E8A-4147-A177-3AD203B41FA5}">
                      <a16:colId xmlns="" xmlns:a16="http://schemas.microsoft.com/office/drawing/2014/main" val="20006"/>
                    </a:ext>
                  </a:extLst>
                </a:gridCol>
                <a:gridCol w="642822">
                  <a:extLst>
                    <a:ext uri="{9D8B030D-6E8A-4147-A177-3AD203B41FA5}">
                      <a16:colId xmlns="" xmlns:a16="http://schemas.microsoft.com/office/drawing/2014/main" val="20007"/>
                    </a:ext>
                  </a:extLst>
                </a:gridCol>
                <a:gridCol w="642822">
                  <a:extLst>
                    <a:ext uri="{9D8B030D-6E8A-4147-A177-3AD203B41FA5}">
                      <a16:colId xmlns="" xmlns:a16="http://schemas.microsoft.com/office/drawing/2014/main" val="20008"/>
                    </a:ext>
                  </a:extLst>
                </a:gridCol>
                <a:gridCol w="883880">
                  <a:extLst>
                    <a:ext uri="{9D8B030D-6E8A-4147-A177-3AD203B41FA5}">
                      <a16:colId xmlns="" xmlns:a16="http://schemas.microsoft.com/office/drawing/2014/main" val="20009"/>
                    </a:ext>
                  </a:extLst>
                </a:gridCol>
              </a:tblGrid>
              <a:tr h="182880">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b="1" u="none" strike="noStrike" dirty="0">
                          <a:effectLst/>
                        </a:rPr>
                        <a:t>FY 08/09</a:t>
                      </a:r>
                      <a:endParaRPr lang="en-US" sz="1200" b="1"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b="1" u="none" strike="noStrike" dirty="0">
                          <a:effectLst/>
                        </a:rPr>
                        <a:t>FY 09/10</a:t>
                      </a:r>
                      <a:endParaRPr lang="en-US" sz="1200" b="1"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b="1" u="none" strike="noStrike" dirty="0">
                          <a:effectLst/>
                        </a:rPr>
                        <a:t>FY 10/11</a:t>
                      </a:r>
                      <a:endParaRPr lang="en-US" sz="1200" b="1"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b="1" u="none" strike="noStrike" dirty="0">
                          <a:effectLst/>
                        </a:rPr>
                        <a:t>FY 11/12</a:t>
                      </a:r>
                      <a:endParaRPr lang="en-US" sz="1200" b="1"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b="1" u="none" strike="noStrike">
                          <a:effectLst/>
                        </a:rPr>
                        <a:t>FY 12/13</a:t>
                      </a:r>
                      <a:endParaRPr lang="en-US" sz="1200" b="1"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b="1" u="none" strike="noStrike" dirty="0">
                          <a:effectLst/>
                        </a:rPr>
                        <a:t>FY 13/14</a:t>
                      </a:r>
                      <a:endParaRPr lang="en-US" sz="1200" b="1"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b="1" u="none" strike="noStrike" dirty="0">
                          <a:effectLst/>
                        </a:rPr>
                        <a:t>FY 14/15</a:t>
                      </a:r>
                      <a:endParaRPr lang="en-US" sz="1200" b="1"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b="1" u="none" strike="noStrike" dirty="0">
                          <a:effectLst/>
                        </a:rPr>
                        <a:t>FY 15/16</a:t>
                      </a:r>
                      <a:endParaRPr lang="en-US" sz="1200" b="1"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b="1" u="none" strike="noStrike" dirty="0">
                          <a:effectLst/>
                        </a:rPr>
                        <a:t>FY 16/17</a:t>
                      </a:r>
                      <a:endParaRPr lang="en-US" sz="1200" b="1" i="0" u="none" strike="noStrike" dirty="0">
                        <a:solidFill>
                          <a:srgbClr val="000000"/>
                        </a:solidFill>
                        <a:effectLst/>
                        <a:latin typeface="Calibri" panose="020F0502020204030204" pitchFamily="34" charset="0"/>
                      </a:endParaRPr>
                    </a:p>
                  </a:txBody>
                  <a:tcPr marL="0" marR="0" marT="0" marB="0" anchor="b">
                    <a:solidFill>
                      <a:schemeClr val="bg1"/>
                    </a:solidFill>
                  </a:tcPr>
                </a:tc>
                <a:extLst>
                  <a:ext uri="{0D108BD9-81ED-4DB2-BD59-A6C34878D82A}">
                    <a16:rowId xmlns="" xmlns:a16="http://schemas.microsoft.com/office/drawing/2014/main" val="10000"/>
                  </a:ext>
                </a:extLst>
              </a:tr>
              <a:tr h="182880">
                <a:tc>
                  <a:txBody>
                    <a:bodyPr/>
                    <a:lstStyle/>
                    <a:p>
                      <a:pPr algn="l" fontAlgn="b"/>
                      <a:r>
                        <a:rPr lang="en-US" sz="1200" u="none" strike="noStrike" dirty="0">
                          <a:effectLst/>
                        </a:rPr>
                        <a:t>Average per Month</a:t>
                      </a:r>
                      <a:endParaRPr lang="en-US" sz="1200" b="0" i="0" u="none" strike="noStrike" dirty="0">
                        <a:solidFill>
                          <a:srgbClr val="000000"/>
                        </a:solidFill>
                        <a:effectLst/>
                        <a:latin typeface="Calibri" panose="020F0502020204030204" pitchFamily="34" charset="0"/>
                      </a:endParaRPr>
                    </a:p>
                  </a:txBody>
                  <a:tcPr marR="0" marT="0" marB="0" anchor="b">
                    <a:solidFill>
                      <a:schemeClr val="bg1"/>
                    </a:solidFill>
                  </a:tcPr>
                </a:tc>
                <a:tc>
                  <a:txBody>
                    <a:bodyPr/>
                    <a:lstStyle/>
                    <a:p>
                      <a:pPr algn="ctr" fontAlgn="b"/>
                      <a:r>
                        <a:rPr lang="en-US" sz="1200" u="none" strike="noStrike" dirty="0">
                          <a:effectLst/>
                        </a:rPr>
                        <a:t>39,381</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dirty="0">
                          <a:effectLst/>
                        </a:rPr>
                        <a:t>38,207</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dirty="0">
                          <a:effectLst/>
                        </a:rPr>
                        <a:t>33,441</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dirty="0">
                          <a:effectLst/>
                        </a:rPr>
                        <a:t>25,662</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dirty="0">
                          <a:effectLst/>
                        </a:rPr>
                        <a:t>20,180</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dirty="0">
                          <a:effectLst/>
                        </a:rPr>
                        <a:t>15,779</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dirty="0">
                          <a:effectLst/>
                        </a:rPr>
                        <a:t>14,819</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dirty="0">
                          <a:effectLst/>
                        </a:rPr>
                        <a:t>12,665</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u="none" strike="noStrike" dirty="0" smtClean="0">
                          <a:effectLst/>
                        </a:rPr>
                        <a:t>14,531*</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1"/>
                    </a:solidFill>
                  </a:tcPr>
                </a:tc>
                <a:extLst>
                  <a:ext uri="{0D108BD9-81ED-4DB2-BD59-A6C34878D82A}">
                    <a16:rowId xmlns="" xmlns:a16="http://schemas.microsoft.com/office/drawing/2014/main" val="10001"/>
                  </a:ext>
                </a:extLst>
              </a:tr>
              <a:tr h="182880">
                <a:tc gridSpan="2">
                  <a:txBody>
                    <a:bodyPr/>
                    <a:lstStyle/>
                    <a:p>
                      <a:pPr algn="l" fontAlgn="b"/>
                      <a:r>
                        <a:rPr lang="en-US" sz="1200" i="1" u="none" strike="noStrike" dirty="0">
                          <a:effectLst/>
                        </a:rPr>
                        <a:t>Percent Reduction from Prior Year</a:t>
                      </a:r>
                      <a:endParaRPr lang="en-US" sz="1200" b="0" i="1" u="none" strike="noStrike" dirty="0">
                        <a:solidFill>
                          <a:srgbClr val="000000"/>
                        </a:solidFill>
                        <a:effectLst/>
                        <a:latin typeface="Calibri" panose="020F0502020204030204" pitchFamily="34" charset="0"/>
                      </a:endParaRPr>
                    </a:p>
                  </a:txBody>
                  <a:tcPr marR="0" marT="0" marB="0" anchor="b">
                    <a:solidFill>
                      <a:schemeClr val="bg1"/>
                    </a:solidFill>
                  </a:tcPr>
                </a:tc>
                <a:tc hMerge="1">
                  <a:txBody>
                    <a:bodyPr/>
                    <a:lstStyle/>
                    <a:p>
                      <a:endParaRPr lang="en-US"/>
                    </a:p>
                  </a:txBody>
                  <a:tcPr/>
                </a:tc>
                <a:tc>
                  <a:txBody>
                    <a:bodyPr/>
                    <a:lstStyle/>
                    <a:p>
                      <a:pPr algn="ctr" fontAlgn="b"/>
                      <a:r>
                        <a:rPr lang="en-US" sz="1200" i="1" u="none" strike="noStrike" dirty="0">
                          <a:solidFill>
                            <a:srgbClr val="C00000"/>
                          </a:solidFill>
                          <a:effectLst/>
                        </a:rPr>
                        <a:t>3%</a:t>
                      </a:r>
                      <a:endParaRPr lang="en-US" sz="1200" b="0" i="1" u="none" strike="noStrike" dirty="0">
                        <a:solidFill>
                          <a:srgbClr val="C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i="1" u="none" strike="noStrike" dirty="0">
                          <a:solidFill>
                            <a:srgbClr val="C00000"/>
                          </a:solidFill>
                          <a:effectLst/>
                        </a:rPr>
                        <a:t>12%</a:t>
                      </a:r>
                      <a:endParaRPr lang="en-US" sz="1200" b="0" i="1" u="none" strike="noStrike" dirty="0">
                        <a:solidFill>
                          <a:srgbClr val="C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i="1" u="none" strike="noStrike" dirty="0">
                          <a:solidFill>
                            <a:srgbClr val="C00000"/>
                          </a:solidFill>
                          <a:effectLst/>
                        </a:rPr>
                        <a:t>23%</a:t>
                      </a:r>
                      <a:endParaRPr lang="en-US" sz="1200" b="0" i="1" u="none" strike="noStrike" dirty="0">
                        <a:solidFill>
                          <a:srgbClr val="C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i="1" u="none" strike="noStrike" dirty="0">
                          <a:solidFill>
                            <a:srgbClr val="C00000"/>
                          </a:solidFill>
                          <a:effectLst/>
                        </a:rPr>
                        <a:t>21%</a:t>
                      </a:r>
                      <a:endParaRPr lang="en-US" sz="1200" b="0" i="1" u="none" strike="noStrike" dirty="0">
                        <a:solidFill>
                          <a:srgbClr val="C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i="1" u="none" strike="noStrike" dirty="0">
                          <a:solidFill>
                            <a:srgbClr val="C00000"/>
                          </a:solidFill>
                          <a:effectLst/>
                        </a:rPr>
                        <a:t>22%</a:t>
                      </a:r>
                      <a:endParaRPr lang="en-US" sz="1200" b="0" i="1" u="none" strike="noStrike" dirty="0">
                        <a:solidFill>
                          <a:srgbClr val="C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i="1" u="none" strike="noStrike" dirty="0">
                          <a:solidFill>
                            <a:srgbClr val="C00000"/>
                          </a:solidFill>
                          <a:effectLst/>
                        </a:rPr>
                        <a:t>6%</a:t>
                      </a:r>
                      <a:endParaRPr lang="en-US" sz="1200" b="0" i="1" u="none" strike="noStrike" dirty="0">
                        <a:solidFill>
                          <a:srgbClr val="C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i="1" u="none" strike="noStrike" dirty="0">
                          <a:solidFill>
                            <a:srgbClr val="C00000"/>
                          </a:solidFill>
                          <a:effectLst/>
                        </a:rPr>
                        <a:t>15%</a:t>
                      </a:r>
                      <a:endParaRPr lang="en-US" sz="1200" b="0" i="1" u="none" strike="noStrike" dirty="0">
                        <a:solidFill>
                          <a:srgbClr val="C00000"/>
                        </a:solidFill>
                        <a:effectLst/>
                        <a:latin typeface="Calibri" panose="020F0502020204030204" pitchFamily="34" charset="0"/>
                      </a:endParaRPr>
                    </a:p>
                  </a:txBody>
                  <a:tcPr marL="0" marR="0" marT="0" marB="0" anchor="b">
                    <a:solidFill>
                      <a:schemeClr val="bg1"/>
                    </a:solidFill>
                  </a:tcPr>
                </a:tc>
                <a:tc>
                  <a:txBody>
                    <a:bodyPr/>
                    <a:lstStyle/>
                    <a:p>
                      <a:pPr algn="ctr" fontAlgn="b"/>
                      <a:r>
                        <a:rPr lang="en-US" sz="1200" i="1" u="none" strike="noStrike" dirty="0" smtClean="0">
                          <a:effectLst/>
                        </a:rPr>
                        <a:t>15% </a:t>
                      </a:r>
                      <a:r>
                        <a:rPr lang="en-US" sz="1200" i="1" u="none" strike="noStrike" dirty="0">
                          <a:effectLst/>
                        </a:rPr>
                        <a:t>increase</a:t>
                      </a:r>
                      <a:endParaRPr lang="en-US" sz="1200" b="0" i="1" u="none" strike="noStrike" dirty="0">
                        <a:solidFill>
                          <a:srgbClr val="FF0000"/>
                        </a:solidFill>
                        <a:effectLst/>
                        <a:latin typeface="Calibri" panose="020F0502020204030204" pitchFamily="34" charset="0"/>
                      </a:endParaRPr>
                    </a:p>
                  </a:txBody>
                  <a:tcPr marL="0" marR="0" marT="0" marB="0" anchor="b">
                    <a:solidFill>
                      <a:schemeClr val="bg1"/>
                    </a:solidFill>
                  </a:tcPr>
                </a:tc>
                <a:extLst>
                  <a:ext uri="{0D108BD9-81ED-4DB2-BD59-A6C34878D82A}">
                    <a16:rowId xmlns="" xmlns:a16="http://schemas.microsoft.com/office/drawing/2014/main" val="10002"/>
                  </a:ext>
                </a:extLst>
              </a:tr>
            </a:tbl>
          </a:graphicData>
        </a:graphic>
      </p:graphicFrame>
      <p:sp>
        <p:nvSpPr>
          <p:cNvPr id="8" name="Rounded Rectangle 7"/>
          <p:cNvSpPr/>
          <p:nvPr/>
        </p:nvSpPr>
        <p:spPr>
          <a:xfrm>
            <a:off x="228600" y="1447800"/>
            <a:ext cx="8503920" cy="838200"/>
          </a:xfrm>
          <a:prstGeom prst="round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smtClean="0"/>
              <a:t>Recent changes in rates and eligibility helped reverse the decline in participation with more than 16,800 children served in April 2017.</a:t>
            </a:r>
            <a:endParaRPr lang="en-US" b="1" i="1" dirty="0">
              <a:solidFill>
                <a:prstClr val="white"/>
              </a:solidFill>
              <a:cs typeface="Arial" pitchFamily="34" charset="0"/>
            </a:endParaRPr>
          </a:p>
        </p:txBody>
      </p:sp>
      <p:sp>
        <p:nvSpPr>
          <p:cNvPr id="9" name="TextBox 8"/>
          <p:cNvSpPr txBox="1"/>
          <p:nvPr/>
        </p:nvSpPr>
        <p:spPr>
          <a:xfrm>
            <a:off x="838200" y="6113145"/>
            <a:ext cx="1850186" cy="215444"/>
          </a:xfrm>
          <a:prstGeom prst="rect">
            <a:avLst/>
          </a:prstGeom>
          <a:noFill/>
        </p:spPr>
        <p:txBody>
          <a:bodyPr wrap="none" rtlCol="0">
            <a:spAutoFit/>
          </a:bodyPr>
          <a:lstStyle/>
          <a:p>
            <a:r>
              <a:rPr lang="en-US" sz="800" i="1" dirty="0" smtClean="0"/>
              <a:t>*FY 16/17 represents 10 month average</a:t>
            </a:r>
            <a:endParaRPr lang="en-US" sz="800" i="1" dirty="0"/>
          </a:p>
        </p:txBody>
      </p:sp>
      <p:sp>
        <p:nvSpPr>
          <p:cNvPr id="10" name="Slide Number Placeholder 13"/>
          <p:cNvSpPr txBox="1">
            <a:spLocks/>
          </p:cNvSpPr>
          <p:nvPr/>
        </p:nvSpPr>
        <p:spPr>
          <a:xfrm>
            <a:off x="6934200" y="6522720"/>
            <a:ext cx="2133600" cy="342899"/>
          </a:xfrm>
          <a:prstGeom prst="rect">
            <a:avLst/>
          </a:prstGeom>
        </p:spPr>
        <p:txBody>
          <a:bodyPr vert="horz" lIns="91440" tIns="45720" rIns="91440" bIns="45720" rtlCol="0" anchor="ct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1200" b="0"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BA4B8F-8B3F-4B52-9164-AF2CA95F68ED}" type="slidenum">
              <a:rPr lang="en-US" smtClean="0">
                <a:solidFill>
                  <a:prstClr val="black">
                    <a:tint val="75000"/>
                  </a:prstClr>
                </a:solidFill>
                <a:latin typeface="Calibri"/>
              </a:rPr>
              <a:pPr/>
              <a:t>4</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17268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304800" y="2286000"/>
            <a:ext cx="8534400" cy="4343400"/>
          </a:xfrm>
        </p:spPr>
        <p:txBody>
          <a:bodyPr>
            <a:normAutofit/>
          </a:bodyPr>
          <a:lstStyle/>
          <a:p>
            <a:pPr>
              <a:spcBef>
                <a:spcPts val="0"/>
              </a:spcBef>
            </a:pPr>
            <a:r>
              <a:rPr lang="en-US" sz="1800" dirty="0" smtClean="0">
                <a:latin typeface="+mn-lt"/>
              </a:rPr>
              <a:t>Applications </a:t>
            </a:r>
            <a:r>
              <a:rPr lang="en-US" sz="1800" dirty="0">
                <a:latin typeface="+mn-lt"/>
              </a:rPr>
              <a:t>received on or after July 1, </a:t>
            </a:r>
            <a:r>
              <a:rPr lang="en-US" sz="1800" dirty="0" smtClean="0">
                <a:latin typeface="+mn-lt"/>
              </a:rPr>
              <a:t>2017, </a:t>
            </a:r>
            <a:r>
              <a:rPr lang="en-US" sz="1800" dirty="0">
                <a:latin typeface="+mn-lt"/>
              </a:rPr>
              <a:t>will be screened for eligibility and, if eligible, placed on the </a:t>
            </a:r>
            <a:r>
              <a:rPr lang="en-US" sz="1800" dirty="0" smtClean="0">
                <a:latin typeface="+mn-lt"/>
              </a:rPr>
              <a:t>wait list </a:t>
            </a:r>
            <a:r>
              <a:rPr lang="en-US" sz="1800" dirty="0">
                <a:latin typeface="+mn-lt"/>
              </a:rPr>
              <a:t>until funds are available</a:t>
            </a:r>
            <a:r>
              <a:rPr lang="en-US" sz="1800" dirty="0" smtClean="0">
                <a:latin typeface="+mn-lt"/>
              </a:rPr>
              <a:t>.</a:t>
            </a:r>
          </a:p>
          <a:p>
            <a:pPr marL="0" indent="0">
              <a:spcBef>
                <a:spcPts val="0"/>
              </a:spcBef>
              <a:buNone/>
            </a:pPr>
            <a:r>
              <a:rPr lang="en-US" sz="1800" dirty="0" smtClean="0">
                <a:latin typeface="+mn-lt"/>
              </a:rPr>
              <a:t>  </a:t>
            </a:r>
            <a:endParaRPr lang="en-US" sz="1800" dirty="0">
              <a:latin typeface="+mn-lt"/>
            </a:endParaRPr>
          </a:p>
          <a:p>
            <a:pPr lvl="0">
              <a:spcBef>
                <a:spcPts val="0"/>
              </a:spcBef>
            </a:pPr>
            <a:r>
              <a:rPr lang="en-US" sz="1800" dirty="0" smtClean="0">
                <a:latin typeface="+mn-lt"/>
              </a:rPr>
              <a:t>Families </a:t>
            </a:r>
            <a:r>
              <a:rPr lang="en-US" sz="1800" dirty="0">
                <a:latin typeface="+mn-lt"/>
              </a:rPr>
              <a:t>currently receiving CCAP will </a:t>
            </a:r>
            <a:r>
              <a:rPr lang="en-US" sz="1800" b="1" i="1" dirty="0" smtClean="0">
                <a:latin typeface="+mn-lt"/>
              </a:rPr>
              <a:t>not </a:t>
            </a:r>
            <a:r>
              <a:rPr lang="en-US" sz="1800" dirty="0" smtClean="0">
                <a:latin typeface="+mn-lt"/>
              </a:rPr>
              <a:t>be </a:t>
            </a:r>
            <a:r>
              <a:rPr lang="en-US" sz="1800" dirty="0">
                <a:latin typeface="+mn-lt"/>
              </a:rPr>
              <a:t>placed on the </a:t>
            </a:r>
            <a:r>
              <a:rPr lang="en-US" sz="1800" dirty="0" smtClean="0">
                <a:latin typeface="+mn-lt"/>
              </a:rPr>
              <a:t>wait list </a:t>
            </a:r>
            <a:r>
              <a:rPr lang="en-US" sz="1800" dirty="0">
                <a:latin typeface="+mn-lt"/>
              </a:rPr>
              <a:t>when </a:t>
            </a:r>
            <a:r>
              <a:rPr lang="en-US" sz="1800" dirty="0" smtClean="0">
                <a:latin typeface="+mn-lt"/>
              </a:rPr>
              <a:t>it is time to </a:t>
            </a:r>
            <a:r>
              <a:rPr lang="en-US" sz="1800" dirty="0">
                <a:latin typeface="+mn-lt"/>
              </a:rPr>
              <a:t>re-certify their eligibility</a:t>
            </a:r>
            <a:r>
              <a:rPr lang="en-US" sz="1800" dirty="0" smtClean="0">
                <a:latin typeface="+mn-lt"/>
              </a:rPr>
              <a:t>.  They will continue to receive services if eligible.</a:t>
            </a:r>
          </a:p>
          <a:p>
            <a:pPr marL="0" lvl="0" indent="0">
              <a:spcBef>
                <a:spcPts val="0"/>
              </a:spcBef>
              <a:buNone/>
            </a:pPr>
            <a:endParaRPr lang="en-US" sz="1800" dirty="0" smtClean="0">
              <a:latin typeface="+mn-lt"/>
            </a:endParaRPr>
          </a:p>
          <a:p>
            <a:pPr lvl="0">
              <a:spcBef>
                <a:spcPts val="0"/>
              </a:spcBef>
            </a:pPr>
            <a:r>
              <a:rPr lang="en-US" sz="1800" dirty="0" smtClean="0">
                <a:latin typeface="+mn-lt"/>
              </a:rPr>
              <a:t>Children </a:t>
            </a:r>
            <a:r>
              <a:rPr lang="en-US" sz="1800" dirty="0">
                <a:latin typeface="+mn-lt"/>
              </a:rPr>
              <a:t>who are experiencing homelessness, children of families participating in STEP or Early Head Start-Child Care Partnerships, </a:t>
            </a:r>
            <a:r>
              <a:rPr lang="en-US" sz="1800" dirty="0" smtClean="0">
                <a:latin typeface="+mn-lt"/>
              </a:rPr>
              <a:t>children </a:t>
            </a:r>
            <a:r>
              <a:rPr lang="en-US" sz="1800" dirty="0">
                <a:latin typeface="+mn-lt"/>
              </a:rPr>
              <a:t>in foster </a:t>
            </a:r>
            <a:r>
              <a:rPr lang="en-US" sz="1800" dirty="0" smtClean="0">
                <a:latin typeface="+mn-lt"/>
              </a:rPr>
              <a:t>care and </a:t>
            </a:r>
            <a:r>
              <a:rPr lang="en-US" sz="1800" dirty="0"/>
              <a:t>special </a:t>
            </a:r>
            <a:r>
              <a:rPr lang="en-US" sz="1800" dirty="0" smtClean="0"/>
              <a:t>needs </a:t>
            </a:r>
            <a:r>
              <a:rPr lang="en-US" sz="1800" dirty="0" smtClean="0">
                <a:latin typeface="+mn-lt"/>
              </a:rPr>
              <a:t>children, if eligible, will </a:t>
            </a:r>
            <a:r>
              <a:rPr lang="en-US" sz="1800" b="1" i="1" dirty="0" smtClean="0">
                <a:latin typeface="+mn-lt"/>
              </a:rPr>
              <a:t>not</a:t>
            </a:r>
            <a:r>
              <a:rPr lang="en-US" sz="1800" dirty="0" smtClean="0">
                <a:latin typeface="+mn-lt"/>
              </a:rPr>
              <a:t> be </a:t>
            </a:r>
            <a:r>
              <a:rPr lang="en-US" sz="1800" dirty="0">
                <a:latin typeface="+mn-lt"/>
              </a:rPr>
              <a:t>placed on the </a:t>
            </a:r>
            <a:r>
              <a:rPr lang="en-US" sz="1800" dirty="0" smtClean="0">
                <a:latin typeface="+mn-lt"/>
              </a:rPr>
              <a:t>wait list</a:t>
            </a:r>
            <a:r>
              <a:rPr lang="en-US" sz="1800" dirty="0">
                <a:latin typeface="+mn-lt"/>
              </a:rPr>
              <a:t>. </a:t>
            </a:r>
          </a:p>
          <a:p>
            <a:pPr marL="0" lvl="0" indent="0">
              <a:spcBef>
                <a:spcPts val="0"/>
              </a:spcBef>
              <a:buNone/>
            </a:pPr>
            <a:endParaRPr lang="en-US" sz="1800" dirty="0"/>
          </a:p>
          <a:p>
            <a:pPr marL="0" indent="0">
              <a:spcBef>
                <a:spcPts val="0"/>
              </a:spcBef>
              <a:buNone/>
            </a:pPr>
            <a:endParaRPr lang="en-US" sz="1800" dirty="0"/>
          </a:p>
          <a:p>
            <a:pPr marL="0" lvl="0" indent="0">
              <a:spcBef>
                <a:spcPts val="0"/>
              </a:spcBef>
              <a:buNone/>
            </a:pPr>
            <a:endParaRPr lang="en-US" sz="1800" dirty="0"/>
          </a:p>
          <a:p>
            <a:pPr marL="0" indent="0">
              <a:spcBef>
                <a:spcPts val="0"/>
              </a:spcBef>
              <a:buNone/>
            </a:pPr>
            <a:endParaRPr lang="en-US" sz="1800" dirty="0"/>
          </a:p>
          <a:p>
            <a:pPr marL="0" indent="0">
              <a:buNone/>
            </a:pPr>
            <a:endParaRPr lang="en-US" dirty="0"/>
          </a:p>
          <a:p>
            <a:pPr marL="0" lvl="0" indent="0">
              <a:spcBef>
                <a:spcPts val="0"/>
              </a:spcBef>
              <a:buNone/>
            </a:pPr>
            <a:endParaRPr lang="en-US" sz="1800" dirty="0" smtClean="0"/>
          </a:p>
          <a:p>
            <a:pPr marL="0" indent="0">
              <a:spcBef>
                <a:spcPts val="0"/>
              </a:spcBef>
              <a:buNone/>
            </a:pPr>
            <a:endParaRPr lang="en-US" sz="1800" dirty="0"/>
          </a:p>
          <a:p>
            <a:pPr marL="0" indent="0">
              <a:buNone/>
            </a:pPr>
            <a:endParaRPr lang="en-US" dirty="0">
              <a:latin typeface="+mn-lt"/>
            </a:endParaRPr>
          </a:p>
        </p:txBody>
      </p:sp>
      <p:sp>
        <p:nvSpPr>
          <p:cNvPr id="4" name="Title 3"/>
          <p:cNvSpPr>
            <a:spLocks noGrp="1"/>
          </p:cNvSpPr>
          <p:nvPr>
            <p:ph type="title"/>
          </p:nvPr>
        </p:nvSpPr>
        <p:spPr>
          <a:xfrm>
            <a:off x="0" y="0"/>
            <a:ext cx="9144000" cy="1371600"/>
          </a:xfrm>
        </p:spPr>
        <p:txBody>
          <a:bodyPr/>
          <a:lstStyle/>
          <a:p>
            <a:r>
              <a:rPr lang="en-US" sz="2800" b="1" dirty="0" smtClean="0"/>
              <a:t>Louisiana Will Establish Wait List for CCAP</a:t>
            </a:r>
            <a:endParaRPr lang="en-US" sz="2800" b="1" dirty="0"/>
          </a:p>
        </p:txBody>
      </p:sp>
      <p:sp>
        <p:nvSpPr>
          <p:cNvPr id="8" name="Rounded Rectangle 7"/>
          <p:cNvSpPr/>
          <p:nvPr/>
        </p:nvSpPr>
        <p:spPr>
          <a:xfrm>
            <a:off x="304800" y="1447800"/>
            <a:ext cx="8534400" cy="762000"/>
          </a:xfrm>
          <a:prstGeom prst="round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t>Due to limited funding, Louisiana will establish a </a:t>
            </a:r>
            <a:r>
              <a:rPr lang="en-US" b="1" i="1" dirty="0" smtClean="0"/>
              <a:t>statewide wait </a:t>
            </a:r>
            <a:r>
              <a:rPr lang="en-US" b="1" i="1" dirty="0"/>
              <a:t>list for </a:t>
            </a:r>
            <a:r>
              <a:rPr lang="en-US" b="1" i="1" dirty="0" smtClean="0"/>
              <a:t>eligible families </a:t>
            </a:r>
            <a:r>
              <a:rPr lang="en-US" b="1" i="1" dirty="0"/>
              <a:t>as </a:t>
            </a:r>
            <a:r>
              <a:rPr lang="en-US" b="1" i="1" dirty="0" smtClean="0"/>
              <a:t>of July 1, 2017.</a:t>
            </a:r>
            <a:endParaRPr lang="en-US" b="1" i="1" dirty="0"/>
          </a:p>
        </p:txBody>
      </p:sp>
      <p:sp>
        <p:nvSpPr>
          <p:cNvPr id="7" name="Slide Number Placeholder 13"/>
          <p:cNvSpPr txBox="1">
            <a:spLocks/>
          </p:cNvSpPr>
          <p:nvPr/>
        </p:nvSpPr>
        <p:spPr>
          <a:xfrm>
            <a:off x="6934200" y="6522720"/>
            <a:ext cx="2133600" cy="342899"/>
          </a:xfrm>
          <a:prstGeom prst="rect">
            <a:avLst/>
          </a:prstGeom>
        </p:spPr>
        <p:txBody>
          <a:bodyPr vert="horz" lIns="91440" tIns="45720" rIns="91440" bIns="45720" rtlCol="0" anchor="ct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1200" b="0"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BA4B8F-8B3F-4B52-9164-AF2CA95F68ED}" type="slidenum">
              <a:rPr lang="en-US" smtClean="0">
                <a:solidFill>
                  <a:prstClr val="black">
                    <a:tint val="75000"/>
                  </a:prstClr>
                </a:solidFill>
                <a:latin typeface="Calibri"/>
              </a:rPr>
              <a:pPr/>
              <a:t>5</a:t>
            </a:fld>
            <a:endParaRPr lang="en-US" dirty="0">
              <a:solidFill>
                <a:prstClr val="black">
                  <a:tint val="75000"/>
                </a:prstClr>
              </a:solidFill>
              <a:latin typeface="Calibri"/>
            </a:endParaRPr>
          </a:p>
        </p:txBody>
      </p:sp>
      <p:sp>
        <p:nvSpPr>
          <p:cNvPr id="10" name="Rounded Rectangle 9"/>
          <p:cNvSpPr/>
          <p:nvPr/>
        </p:nvSpPr>
        <p:spPr>
          <a:xfrm>
            <a:off x="304800" y="5517931"/>
            <a:ext cx="8534400" cy="75685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i="1" dirty="0"/>
              <a:t>Having a wait list is not unusual. Currently, at least 20 states, not including Louisiana, have a wait list or are no longer taking new applications.</a:t>
            </a:r>
          </a:p>
        </p:txBody>
      </p:sp>
    </p:spTree>
    <p:extLst>
      <p:ext uri="{BB962C8B-B14F-4D97-AF65-F5344CB8AC3E}">
        <p14:creationId xmlns:p14="http://schemas.microsoft.com/office/powerpoint/2010/main" val="1927981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228600" y="2286000"/>
            <a:ext cx="8458200" cy="4419600"/>
          </a:xfrm>
        </p:spPr>
        <p:txBody>
          <a:bodyPr>
            <a:normAutofit/>
          </a:bodyPr>
          <a:lstStyle/>
          <a:p>
            <a:pPr lvl="0">
              <a:spcBef>
                <a:spcPts val="0"/>
              </a:spcBef>
            </a:pPr>
            <a:r>
              <a:rPr lang="en-US" sz="1800" dirty="0" smtClean="0">
                <a:latin typeface="+mn-lt"/>
              </a:rPr>
              <a:t>From </a:t>
            </a:r>
            <a:r>
              <a:rPr lang="en-US" sz="1800" dirty="0">
                <a:latin typeface="+mn-lt"/>
              </a:rPr>
              <a:t>now through June 30, 2017, there will be </a:t>
            </a:r>
            <a:r>
              <a:rPr lang="en-US" sz="1800" b="1" i="1" dirty="0">
                <a:latin typeface="+mn-lt"/>
              </a:rPr>
              <a:t>no</a:t>
            </a:r>
            <a:r>
              <a:rPr lang="en-US" sz="1800" dirty="0">
                <a:latin typeface="+mn-lt"/>
              </a:rPr>
              <a:t> changes for families that apply. </a:t>
            </a:r>
            <a:r>
              <a:rPr lang="en-US" sz="1800" dirty="0" smtClean="0">
                <a:latin typeface="+mn-lt"/>
              </a:rPr>
              <a:t>Complete </a:t>
            </a:r>
            <a:r>
              <a:rPr lang="en-US" sz="1800" dirty="0">
                <a:latin typeface="+mn-lt"/>
              </a:rPr>
              <a:t>applications received by 11:59 </a:t>
            </a:r>
            <a:r>
              <a:rPr lang="en-US" sz="1800" dirty="0" smtClean="0">
                <a:latin typeface="+mn-lt"/>
              </a:rPr>
              <a:t>p.m. </a:t>
            </a:r>
            <a:r>
              <a:rPr lang="en-US" sz="1800" dirty="0">
                <a:latin typeface="+mn-lt"/>
              </a:rPr>
              <a:t>on June 30, </a:t>
            </a:r>
            <a:r>
              <a:rPr lang="en-US" sz="1800" dirty="0" smtClean="0">
                <a:latin typeface="+mn-lt"/>
              </a:rPr>
              <a:t>2017, </a:t>
            </a:r>
            <a:r>
              <a:rPr lang="en-US" sz="1800" dirty="0">
                <a:latin typeface="+mn-lt"/>
              </a:rPr>
              <a:t>will be processed and, if eligible, families will be able to participate in CCAP</a:t>
            </a:r>
            <a:r>
              <a:rPr lang="en-US" sz="1800" dirty="0" smtClean="0">
                <a:latin typeface="+mn-lt"/>
              </a:rPr>
              <a:t>.</a:t>
            </a:r>
          </a:p>
          <a:p>
            <a:pPr marL="0" lvl="0" indent="0">
              <a:spcBef>
                <a:spcPts val="0"/>
              </a:spcBef>
              <a:buNone/>
            </a:pPr>
            <a:r>
              <a:rPr lang="en-US" sz="1800" dirty="0" smtClean="0">
                <a:latin typeface="+mn-lt"/>
              </a:rPr>
              <a:t> </a:t>
            </a:r>
            <a:endParaRPr lang="en-US" sz="1800" dirty="0">
              <a:latin typeface="+mn-lt"/>
            </a:endParaRPr>
          </a:p>
          <a:p>
            <a:pPr lvl="0">
              <a:spcBef>
                <a:spcPts val="0"/>
              </a:spcBef>
            </a:pPr>
            <a:r>
              <a:rPr lang="en-US" sz="1800" dirty="0">
                <a:latin typeface="+mn-lt"/>
              </a:rPr>
              <a:t>As of July 1, </a:t>
            </a:r>
            <a:r>
              <a:rPr lang="en-US" sz="1800" dirty="0" smtClean="0">
                <a:latin typeface="+mn-lt"/>
              </a:rPr>
              <a:t>2017, families </a:t>
            </a:r>
            <a:r>
              <a:rPr lang="en-US" sz="1800" dirty="0">
                <a:latin typeface="+mn-lt"/>
              </a:rPr>
              <a:t>will be notified of the </a:t>
            </a:r>
            <a:r>
              <a:rPr lang="en-US" sz="1800" dirty="0" smtClean="0">
                <a:latin typeface="+mn-lt"/>
              </a:rPr>
              <a:t>wait list </a:t>
            </a:r>
            <a:r>
              <a:rPr lang="en-US" sz="1800" dirty="0">
                <a:latin typeface="+mn-lt"/>
              </a:rPr>
              <a:t>via the </a:t>
            </a:r>
            <a:r>
              <a:rPr lang="en-US" sz="1800" i="1" dirty="0">
                <a:latin typeface="+mn-lt"/>
              </a:rPr>
              <a:t>Louisiana Believes</a:t>
            </a:r>
            <a:r>
              <a:rPr lang="en-US" sz="1800" dirty="0">
                <a:latin typeface="+mn-lt"/>
              </a:rPr>
              <a:t> website when applying </a:t>
            </a:r>
            <a:r>
              <a:rPr lang="en-US" sz="1800" dirty="0" smtClean="0">
                <a:latin typeface="+mn-lt"/>
              </a:rPr>
              <a:t>online or by mail when using a paper application.</a:t>
            </a:r>
          </a:p>
          <a:p>
            <a:pPr marL="0" lvl="0" indent="0">
              <a:spcBef>
                <a:spcPts val="0"/>
              </a:spcBef>
              <a:buNone/>
            </a:pPr>
            <a:r>
              <a:rPr lang="en-US" sz="1800" dirty="0" smtClean="0">
                <a:latin typeface="+mn-lt"/>
              </a:rPr>
              <a:t> </a:t>
            </a:r>
            <a:endParaRPr lang="en-US" sz="1800" dirty="0">
              <a:latin typeface="+mn-lt"/>
            </a:endParaRPr>
          </a:p>
          <a:p>
            <a:pPr lvl="0">
              <a:spcBef>
                <a:spcPts val="0"/>
              </a:spcBef>
            </a:pPr>
            <a:r>
              <a:rPr lang="en-US" sz="1800" dirty="0" smtClean="0">
                <a:latin typeface="+mn-lt"/>
              </a:rPr>
              <a:t>Families will be </a:t>
            </a:r>
            <a:r>
              <a:rPr lang="en-US" sz="1800" dirty="0">
                <a:latin typeface="+mn-lt"/>
              </a:rPr>
              <a:t>placed on the </a:t>
            </a:r>
            <a:r>
              <a:rPr lang="en-US" sz="1800" dirty="0" smtClean="0">
                <a:latin typeface="+mn-lt"/>
              </a:rPr>
              <a:t>wait list if they </a:t>
            </a:r>
            <a:r>
              <a:rPr lang="en-US" sz="1800" dirty="0">
                <a:latin typeface="+mn-lt"/>
              </a:rPr>
              <a:t>submit a complete application and are determined eligible. </a:t>
            </a:r>
          </a:p>
          <a:p>
            <a:pPr marL="0" indent="0">
              <a:buNone/>
            </a:pPr>
            <a:endParaRPr lang="en-US" sz="2000" dirty="0"/>
          </a:p>
          <a:p>
            <a:pPr marL="0" indent="0">
              <a:buNone/>
            </a:pPr>
            <a:endParaRPr lang="en-US" sz="2000" dirty="0"/>
          </a:p>
          <a:p>
            <a:pPr marL="0" indent="0">
              <a:buNone/>
            </a:pPr>
            <a:endParaRPr lang="en-US" sz="2900" dirty="0"/>
          </a:p>
          <a:p>
            <a:pPr marL="631825" lvl="1" indent="-342900">
              <a:spcBef>
                <a:spcPts val="0"/>
              </a:spcBef>
            </a:pPr>
            <a:endParaRPr lang="en-US" sz="2000" dirty="0"/>
          </a:p>
          <a:p>
            <a:pPr marL="0" indent="0">
              <a:buNone/>
            </a:pPr>
            <a:endParaRPr lang="en-US" dirty="0">
              <a:latin typeface="+mn-lt"/>
            </a:endParaRPr>
          </a:p>
        </p:txBody>
      </p:sp>
      <p:sp>
        <p:nvSpPr>
          <p:cNvPr id="4" name="Title 3"/>
          <p:cNvSpPr>
            <a:spLocks noGrp="1"/>
          </p:cNvSpPr>
          <p:nvPr>
            <p:ph type="title"/>
          </p:nvPr>
        </p:nvSpPr>
        <p:spPr>
          <a:xfrm>
            <a:off x="0" y="0"/>
            <a:ext cx="9144000" cy="1371600"/>
          </a:xfrm>
        </p:spPr>
        <p:txBody>
          <a:bodyPr/>
          <a:lstStyle/>
          <a:p>
            <a:r>
              <a:rPr lang="en-US" sz="2800" b="1" dirty="0" smtClean="0"/>
              <a:t>How the CCAP Wait List Will Work</a:t>
            </a:r>
            <a:endParaRPr lang="en-US" sz="2800" b="1" dirty="0"/>
          </a:p>
        </p:txBody>
      </p:sp>
      <p:sp>
        <p:nvSpPr>
          <p:cNvPr id="8" name="Rounded Rectangle 7"/>
          <p:cNvSpPr/>
          <p:nvPr/>
        </p:nvSpPr>
        <p:spPr>
          <a:xfrm>
            <a:off x="228600" y="1447800"/>
            <a:ext cx="8503920" cy="762000"/>
          </a:xfrm>
          <a:prstGeom prst="round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i="1" dirty="0"/>
              <a:t>The statewide wait list </a:t>
            </a:r>
            <a:r>
              <a:rPr lang="en-US" b="1" i="1" dirty="0" smtClean="0"/>
              <a:t>will prioritize applications by the date </a:t>
            </a:r>
            <a:r>
              <a:rPr lang="en-US" b="1" i="1" dirty="0"/>
              <a:t>the application was received by the Department.</a:t>
            </a:r>
          </a:p>
        </p:txBody>
      </p:sp>
      <p:sp>
        <p:nvSpPr>
          <p:cNvPr id="6" name="Slide Number Placeholder 13"/>
          <p:cNvSpPr txBox="1">
            <a:spLocks/>
          </p:cNvSpPr>
          <p:nvPr/>
        </p:nvSpPr>
        <p:spPr>
          <a:xfrm>
            <a:off x="6934200" y="6522720"/>
            <a:ext cx="2133600" cy="342899"/>
          </a:xfrm>
          <a:prstGeom prst="rect">
            <a:avLst/>
          </a:prstGeom>
        </p:spPr>
        <p:txBody>
          <a:bodyPr vert="horz" lIns="91440" tIns="45720" rIns="91440" bIns="45720" rtlCol="0" anchor="ct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1200" b="0"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BA4B8F-8B3F-4B52-9164-AF2CA95F68ED}" type="slidenum">
              <a:rPr lang="en-US" smtClean="0">
                <a:solidFill>
                  <a:prstClr val="black">
                    <a:tint val="75000"/>
                  </a:prstClr>
                </a:solidFill>
                <a:latin typeface="Calibri"/>
              </a:rPr>
              <a:pPr/>
              <a:t>6</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15812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259080" y="2286000"/>
            <a:ext cx="8503920" cy="4191000"/>
          </a:xfrm>
        </p:spPr>
        <p:txBody>
          <a:bodyPr>
            <a:normAutofit/>
          </a:bodyPr>
          <a:lstStyle/>
          <a:p>
            <a:pPr lvl="0">
              <a:spcBef>
                <a:spcPts val="0"/>
              </a:spcBef>
            </a:pPr>
            <a:r>
              <a:rPr lang="en-US" sz="1800" dirty="0" smtClean="0">
                <a:latin typeface="+mn-lt"/>
              </a:rPr>
              <a:t>When </a:t>
            </a:r>
            <a:r>
              <a:rPr lang="en-US" sz="1800" dirty="0">
                <a:latin typeface="+mn-lt"/>
              </a:rPr>
              <a:t>funding becomes </a:t>
            </a:r>
            <a:r>
              <a:rPr lang="en-US" sz="1800" dirty="0" smtClean="0">
                <a:latin typeface="+mn-lt"/>
              </a:rPr>
              <a:t>available, the families at the top of the wait list will </a:t>
            </a:r>
            <a:r>
              <a:rPr lang="en-US" sz="1800" dirty="0">
                <a:latin typeface="+mn-lt"/>
              </a:rPr>
              <a:t>be notified by phone, mail and email</a:t>
            </a:r>
            <a:r>
              <a:rPr lang="en-US" sz="1800" dirty="0" smtClean="0">
                <a:latin typeface="+mn-lt"/>
              </a:rPr>
              <a:t>.</a:t>
            </a:r>
          </a:p>
          <a:p>
            <a:pPr marL="0" lvl="0" indent="0">
              <a:spcBef>
                <a:spcPts val="0"/>
              </a:spcBef>
              <a:buNone/>
            </a:pPr>
            <a:endParaRPr lang="en-US" sz="1800" dirty="0">
              <a:latin typeface="+mn-lt"/>
            </a:endParaRPr>
          </a:p>
          <a:p>
            <a:pPr lvl="0">
              <a:spcBef>
                <a:spcPts val="0"/>
              </a:spcBef>
            </a:pPr>
            <a:r>
              <a:rPr lang="en-US" sz="1800" dirty="0" smtClean="0">
                <a:latin typeface="+mn-lt"/>
              </a:rPr>
              <a:t>When notified that funding is available, the family may </a:t>
            </a:r>
            <a:r>
              <a:rPr lang="en-US" sz="1800" dirty="0">
                <a:latin typeface="+mn-lt"/>
              </a:rPr>
              <a:t>be required to submit additional </a:t>
            </a:r>
            <a:r>
              <a:rPr lang="en-US" sz="1800" dirty="0" smtClean="0">
                <a:latin typeface="+mn-lt"/>
              </a:rPr>
              <a:t>eligibility verification </a:t>
            </a:r>
            <a:r>
              <a:rPr lang="en-US" sz="1800" dirty="0">
                <a:latin typeface="+mn-lt"/>
              </a:rPr>
              <a:t>information if they have been on the </a:t>
            </a:r>
            <a:r>
              <a:rPr lang="en-US" sz="1800" dirty="0" smtClean="0">
                <a:latin typeface="+mn-lt"/>
              </a:rPr>
              <a:t>wait list </a:t>
            </a:r>
            <a:r>
              <a:rPr lang="en-US" sz="1800" dirty="0">
                <a:latin typeface="+mn-lt"/>
              </a:rPr>
              <a:t>for more than 30 days. </a:t>
            </a:r>
            <a:endParaRPr lang="en-US" sz="1800" dirty="0" smtClean="0">
              <a:latin typeface="+mn-lt"/>
            </a:endParaRPr>
          </a:p>
          <a:p>
            <a:pPr marL="0" lvl="0" indent="0">
              <a:spcBef>
                <a:spcPts val="0"/>
              </a:spcBef>
              <a:buNone/>
            </a:pPr>
            <a:endParaRPr lang="en-US" sz="1800" dirty="0">
              <a:latin typeface="+mn-lt"/>
            </a:endParaRPr>
          </a:p>
          <a:p>
            <a:pPr lvl="0">
              <a:spcBef>
                <a:spcPts val="0"/>
              </a:spcBef>
            </a:pPr>
            <a:r>
              <a:rPr lang="en-US" sz="1800" dirty="0" smtClean="0">
                <a:latin typeface="+mn-lt"/>
              </a:rPr>
              <a:t>Families </a:t>
            </a:r>
            <a:r>
              <a:rPr lang="en-US" sz="1800" dirty="0">
                <a:latin typeface="+mn-lt"/>
              </a:rPr>
              <a:t>will </a:t>
            </a:r>
            <a:r>
              <a:rPr lang="en-US" sz="1800" dirty="0" smtClean="0">
                <a:latin typeface="+mn-lt"/>
              </a:rPr>
              <a:t>be removed from the wait list after one year but will </a:t>
            </a:r>
            <a:r>
              <a:rPr lang="en-US" sz="1800" dirty="0">
                <a:latin typeface="+mn-lt"/>
              </a:rPr>
              <a:t>be provided </a:t>
            </a:r>
            <a:r>
              <a:rPr lang="en-US" sz="1800" dirty="0" smtClean="0">
                <a:latin typeface="+mn-lt"/>
              </a:rPr>
              <a:t>30 </a:t>
            </a:r>
            <a:r>
              <a:rPr lang="en-US" sz="1800" dirty="0">
                <a:latin typeface="+mn-lt"/>
              </a:rPr>
              <a:t>days </a:t>
            </a:r>
            <a:r>
              <a:rPr lang="en-US" sz="1800" dirty="0" smtClean="0">
                <a:latin typeface="+mn-lt"/>
              </a:rPr>
              <a:t>notice before being removed and </a:t>
            </a:r>
            <a:r>
              <a:rPr lang="en-US" sz="1800" dirty="0">
                <a:latin typeface="+mn-lt"/>
              </a:rPr>
              <a:t>will be directed to reapply if they still need assistance. </a:t>
            </a:r>
          </a:p>
          <a:p>
            <a:pPr marL="0" indent="0">
              <a:buNone/>
            </a:pPr>
            <a:endParaRPr lang="en-US" sz="2000" dirty="0"/>
          </a:p>
          <a:p>
            <a:pPr marL="0" indent="0">
              <a:buNone/>
            </a:pPr>
            <a:endParaRPr lang="en-US" sz="2000" dirty="0"/>
          </a:p>
          <a:p>
            <a:pPr marL="0" indent="0">
              <a:buNone/>
            </a:pPr>
            <a:endParaRPr lang="en-US" sz="2900" dirty="0"/>
          </a:p>
          <a:p>
            <a:pPr marL="631825" lvl="1" indent="-342900">
              <a:spcBef>
                <a:spcPts val="0"/>
              </a:spcBef>
            </a:pPr>
            <a:endParaRPr lang="en-US" sz="2000" dirty="0"/>
          </a:p>
          <a:p>
            <a:pPr marL="0" indent="0">
              <a:buNone/>
            </a:pPr>
            <a:endParaRPr lang="en-US" dirty="0">
              <a:latin typeface="+mn-lt"/>
            </a:endParaRPr>
          </a:p>
        </p:txBody>
      </p:sp>
      <p:sp>
        <p:nvSpPr>
          <p:cNvPr id="4" name="Title 3"/>
          <p:cNvSpPr>
            <a:spLocks noGrp="1"/>
          </p:cNvSpPr>
          <p:nvPr>
            <p:ph type="title"/>
          </p:nvPr>
        </p:nvSpPr>
        <p:spPr>
          <a:xfrm>
            <a:off x="0" y="0"/>
            <a:ext cx="9144000" cy="1371600"/>
          </a:xfrm>
        </p:spPr>
        <p:txBody>
          <a:bodyPr/>
          <a:lstStyle/>
          <a:p>
            <a:r>
              <a:rPr lang="en-US" sz="2800" b="1" dirty="0"/>
              <a:t>How the CCAP Wait List Will Work</a:t>
            </a:r>
          </a:p>
        </p:txBody>
      </p:sp>
      <p:sp>
        <p:nvSpPr>
          <p:cNvPr id="8" name="Rounded Rectangle 7"/>
          <p:cNvSpPr/>
          <p:nvPr/>
        </p:nvSpPr>
        <p:spPr>
          <a:xfrm>
            <a:off x="259080" y="1447800"/>
            <a:ext cx="8503920" cy="792480"/>
          </a:xfrm>
          <a:prstGeom prst="round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t>Eligible families may remain on the </a:t>
            </a:r>
            <a:r>
              <a:rPr lang="en-US" b="1" i="1" dirty="0" smtClean="0"/>
              <a:t>statewide wait </a:t>
            </a:r>
            <a:r>
              <a:rPr lang="en-US" b="1" i="1" dirty="0"/>
              <a:t>list for up to one </a:t>
            </a:r>
            <a:r>
              <a:rPr lang="en-US" b="1" i="1" dirty="0" smtClean="0"/>
              <a:t>year before having to reapply for assistance. </a:t>
            </a:r>
            <a:endParaRPr lang="en-US" b="1" i="1" dirty="0">
              <a:solidFill>
                <a:prstClr val="white"/>
              </a:solidFill>
              <a:cs typeface="Arial" pitchFamily="34" charset="0"/>
            </a:endParaRPr>
          </a:p>
        </p:txBody>
      </p:sp>
      <p:sp>
        <p:nvSpPr>
          <p:cNvPr id="6" name="Slide Number Placeholder 13"/>
          <p:cNvSpPr txBox="1">
            <a:spLocks/>
          </p:cNvSpPr>
          <p:nvPr/>
        </p:nvSpPr>
        <p:spPr>
          <a:xfrm>
            <a:off x="6934200" y="6522720"/>
            <a:ext cx="2133600" cy="342899"/>
          </a:xfrm>
          <a:prstGeom prst="rect">
            <a:avLst/>
          </a:prstGeom>
        </p:spPr>
        <p:txBody>
          <a:bodyPr vert="horz" lIns="91440" tIns="45720" rIns="91440" bIns="45720" rtlCol="0" anchor="ct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1200" b="0"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BA4B8F-8B3F-4B52-9164-AF2CA95F68ED}" type="slidenum">
              <a:rPr lang="en-US" smtClean="0">
                <a:solidFill>
                  <a:prstClr val="black">
                    <a:tint val="75000"/>
                  </a:prstClr>
                </a:solidFill>
                <a:latin typeface="Calibri"/>
              </a:rPr>
              <a:pPr/>
              <a:t>7</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54105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371600"/>
          </a:xfrm>
        </p:spPr>
        <p:txBody>
          <a:bodyPr/>
          <a:lstStyle/>
          <a:p>
            <a:r>
              <a:rPr lang="en-US" sz="2800" b="1" dirty="0" smtClean="0"/>
              <a:t>Supporting the Field </a:t>
            </a:r>
            <a:endParaRPr lang="en-US" sz="2800" b="1" dirty="0"/>
          </a:p>
        </p:txBody>
      </p:sp>
      <p:sp>
        <p:nvSpPr>
          <p:cNvPr id="8" name="Rounded Rectangle 7"/>
          <p:cNvSpPr/>
          <p:nvPr/>
        </p:nvSpPr>
        <p:spPr>
          <a:xfrm>
            <a:off x="259080" y="1447800"/>
            <a:ext cx="8503920" cy="762000"/>
          </a:xfrm>
          <a:prstGeom prst="round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smtClean="0">
                <a:solidFill>
                  <a:prstClr val="white"/>
                </a:solidFill>
                <a:cs typeface="Arial" pitchFamily="34" charset="0"/>
              </a:rPr>
              <a:t>The Department will provide support to the field in the days leading up to implementation of the statewide wait list and afterward.</a:t>
            </a:r>
            <a:endParaRPr lang="en-US" b="1" i="1" dirty="0">
              <a:solidFill>
                <a:prstClr val="white"/>
              </a:solidFill>
              <a:cs typeface="Arial" pitchFamily="34" charset="0"/>
            </a:endParaRPr>
          </a:p>
        </p:txBody>
      </p:sp>
      <p:sp>
        <p:nvSpPr>
          <p:cNvPr id="3" name="Rectangle 2"/>
          <p:cNvSpPr/>
          <p:nvPr/>
        </p:nvSpPr>
        <p:spPr>
          <a:xfrm>
            <a:off x="259080" y="2286000"/>
            <a:ext cx="8503920" cy="3693319"/>
          </a:xfrm>
          <a:prstGeom prst="rect">
            <a:avLst/>
          </a:prstGeom>
        </p:spPr>
        <p:txBody>
          <a:bodyPr wrap="square">
            <a:noAutofit/>
          </a:bodyPr>
          <a:lstStyle/>
          <a:p>
            <a:pPr marL="285750" lvl="0" indent="-285750">
              <a:spcBef>
                <a:spcPts val="0"/>
              </a:spcBef>
              <a:buFont typeface="Arial" panose="020B0604020202020204" pitchFamily="34" charset="0"/>
              <a:buChar char="•"/>
            </a:pPr>
            <a:r>
              <a:rPr lang="en-US" dirty="0" smtClean="0"/>
              <a:t>Updated </a:t>
            </a:r>
            <a:r>
              <a:rPr lang="en-US" dirty="0"/>
              <a:t>information about the </a:t>
            </a:r>
            <a:r>
              <a:rPr lang="en-US" dirty="0" smtClean="0"/>
              <a:t>wait list </a:t>
            </a:r>
            <a:r>
              <a:rPr lang="en-US" dirty="0"/>
              <a:t>will be posted on the Department’s website at </a:t>
            </a:r>
            <a:r>
              <a:rPr lang="en-US" dirty="0">
                <a:hlinkClick r:id="rId3"/>
              </a:rPr>
              <a:t>http://</a:t>
            </a:r>
            <a:r>
              <a:rPr lang="en-US" dirty="0" smtClean="0">
                <a:hlinkClick r:id="rId3"/>
              </a:rPr>
              <a:t>www.louisianabelieves.com/early-childhood/child-care-assistance-program</a:t>
            </a:r>
            <a:r>
              <a:rPr lang="en-US" dirty="0" smtClean="0"/>
              <a:t>.</a:t>
            </a:r>
            <a:endParaRPr lang="en-US" dirty="0"/>
          </a:p>
          <a:p>
            <a:pPr lvl="0">
              <a:spcBef>
                <a:spcPts val="0"/>
              </a:spcBef>
            </a:pPr>
            <a:endParaRPr lang="en-US" dirty="0"/>
          </a:p>
          <a:p>
            <a:pPr marL="285750" lvl="0" indent="-285750">
              <a:spcBef>
                <a:spcPts val="0"/>
              </a:spcBef>
              <a:buFont typeface="Arial" panose="020B0604020202020204" pitchFamily="34" charset="0"/>
              <a:buChar char="•"/>
            </a:pPr>
            <a:r>
              <a:rPr lang="en-US" dirty="0"/>
              <a:t>Information provided on the website will include information, FAQs, and a one page guide for impacted families. </a:t>
            </a:r>
          </a:p>
          <a:p>
            <a:pPr marL="285750" lvl="0" indent="-285750">
              <a:buFont typeface="Arial" panose="020B0604020202020204" pitchFamily="34" charset="0"/>
              <a:buChar char="•"/>
            </a:pPr>
            <a:endParaRPr lang="en-US" dirty="0"/>
          </a:p>
          <a:p>
            <a:pPr marL="285750" lvl="0" indent="-285750">
              <a:spcBef>
                <a:spcPts val="0"/>
              </a:spcBef>
              <a:buFont typeface="Arial" panose="020B0604020202020204" pitchFamily="34" charset="0"/>
              <a:buChar char="•"/>
            </a:pPr>
            <a:r>
              <a:rPr lang="en-US" dirty="0"/>
              <a:t>The Department will work closely with Lead Agencies and Resource and Referral agencies to distribute information and </a:t>
            </a:r>
            <a:r>
              <a:rPr lang="en-US" dirty="0" smtClean="0"/>
              <a:t>guidance </a:t>
            </a:r>
            <a:r>
              <a:rPr lang="en-US" dirty="0"/>
              <a:t>to families and to support them </a:t>
            </a:r>
            <a:r>
              <a:rPr lang="en-US" dirty="0" smtClean="0"/>
              <a:t>in identifying available </a:t>
            </a:r>
            <a:r>
              <a:rPr lang="en-US" dirty="0"/>
              <a:t>alternative care options.</a:t>
            </a:r>
          </a:p>
          <a:p>
            <a:pPr lvl="0"/>
            <a:endParaRPr lang="en-US" dirty="0"/>
          </a:p>
          <a:p>
            <a:pPr marL="285750" lvl="0" indent="-285750">
              <a:spcBef>
                <a:spcPts val="0"/>
              </a:spcBef>
              <a:buFont typeface="Arial" panose="020B0604020202020204" pitchFamily="34" charset="0"/>
              <a:buChar char="•"/>
            </a:pPr>
            <a:r>
              <a:rPr lang="en-US" dirty="0"/>
              <a:t>The Department will also work closely with the Early Childhood Advisory Council and partners in the field to publish wait list statistics (statewide and by parish) and to communicate updates about the </a:t>
            </a:r>
            <a:r>
              <a:rPr lang="en-US" dirty="0" smtClean="0"/>
              <a:t>wait list</a:t>
            </a:r>
            <a:r>
              <a:rPr lang="en-US" dirty="0"/>
              <a:t>.</a:t>
            </a:r>
          </a:p>
        </p:txBody>
      </p:sp>
      <p:sp>
        <p:nvSpPr>
          <p:cNvPr id="6" name="Slide Number Placeholder 13"/>
          <p:cNvSpPr txBox="1">
            <a:spLocks/>
          </p:cNvSpPr>
          <p:nvPr/>
        </p:nvSpPr>
        <p:spPr>
          <a:xfrm>
            <a:off x="6934200" y="6522720"/>
            <a:ext cx="2133600" cy="342899"/>
          </a:xfrm>
          <a:prstGeom prst="rect">
            <a:avLst/>
          </a:prstGeom>
        </p:spPr>
        <p:txBody>
          <a:bodyPr vert="horz" lIns="91440" tIns="45720" rIns="91440" bIns="45720" rtlCol="0" anchor="ct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1200" b="0"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BA4B8F-8B3F-4B52-9164-AF2CA95F68ED}" type="slidenum">
              <a:rPr lang="en-US" smtClean="0">
                <a:solidFill>
                  <a:prstClr val="black">
                    <a:tint val="75000"/>
                  </a:prstClr>
                </a:solidFill>
                <a:latin typeface="Calibri"/>
              </a:rPr>
              <a:pPr/>
              <a:t>8</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19102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3_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4_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7948</TotalTime>
  <Words>816</Words>
  <Application>Microsoft Office PowerPoint</Application>
  <PresentationFormat>On-screen Show (4:3)</PresentationFormat>
  <Paragraphs>102</Paragraphs>
  <Slides>8</Slides>
  <Notes>7</Notes>
  <HiddenSlides>0</HiddenSlides>
  <MMClips>0</MMClips>
  <ScaleCrop>false</ScaleCrop>
  <HeadingPairs>
    <vt:vector size="4" baseType="variant">
      <vt:variant>
        <vt:lpstr>Theme</vt:lpstr>
      </vt:variant>
      <vt:variant>
        <vt:i4>5</vt:i4>
      </vt:variant>
      <vt:variant>
        <vt:lpstr>Slide Titles</vt:lpstr>
      </vt:variant>
      <vt:variant>
        <vt:i4>8</vt:i4>
      </vt:variant>
    </vt:vector>
  </HeadingPairs>
  <TitlesOfParts>
    <vt:vector size="13" baseType="lpstr">
      <vt:lpstr>Louisiana Believes</vt:lpstr>
      <vt:lpstr>1_Louisiana Believes</vt:lpstr>
      <vt:lpstr>2_Louisiana Believes</vt:lpstr>
      <vt:lpstr>3_Louisiana Believes</vt:lpstr>
      <vt:lpstr>4_Louisiana Believes</vt:lpstr>
      <vt:lpstr>PowerPoint Presentation</vt:lpstr>
      <vt:lpstr>Wait List</vt:lpstr>
      <vt:lpstr>Child Care Assistance Program (CCAP) in Louisiana </vt:lpstr>
      <vt:lpstr>Reversing the Decline in CCAP</vt:lpstr>
      <vt:lpstr>Louisiana Will Establish Wait List for CCAP</vt:lpstr>
      <vt:lpstr>How the CCAP Wait List Will Work</vt:lpstr>
      <vt:lpstr>How the CCAP Wait List Will Work</vt:lpstr>
      <vt:lpstr>Supporting the Field </vt:lpstr>
    </vt:vector>
  </TitlesOfParts>
  <Company>LDOE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Team Training  Opening Session</dc:title>
  <dc:creator>Louisiana Department of Education</dc:creator>
  <cp:lastModifiedBy>Rachael Gallodoro</cp:lastModifiedBy>
  <cp:revision>271</cp:revision>
  <cp:lastPrinted>2017-05-08T13:02:16Z</cp:lastPrinted>
  <dcterms:created xsi:type="dcterms:W3CDTF">2012-07-26T15:41:14Z</dcterms:created>
  <dcterms:modified xsi:type="dcterms:W3CDTF">2017-06-27T15:07:08Z</dcterms:modified>
</cp:coreProperties>
</file>