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6.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3" r:id="rId1"/>
    <p:sldMasterId id="2147483754" r:id="rId2"/>
    <p:sldMasterId id="2147483755" r:id="rId3"/>
    <p:sldMasterId id="2147483756" r:id="rId4"/>
    <p:sldMasterId id="2147483757" r:id="rId5"/>
    <p:sldMasterId id="2147483758" r:id="rId6"/>
    <p:sldMasterId id="2147483759" r:id="rId7"/>
  </p:sldMasterIdLst>
  <p:notesMasterIdLst>
    <p:notesMasterId r:id="rId43"/>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9934D8-F786-4756-9737-F1427D7BD694}">
  <a:tblStyle styleId="{4A9934D8-F786-4756-9737-F1427D7BD6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93" autoAdjust="0"/>
  </p:normalViewPr>
  <p:slideViewPr>
    <p:cSldViewPr snapToGrid="0">
      <p:cViewPr varScale="1">
        <p:scale>
          <a:sx n="88" d="100"/>
          <a:sy n="88" d="100"/>
        </p:scale>
        <p:origin x="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387" name="Google Shape;38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64846d2da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64846d2d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g64846d2da2_1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6468cbecb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6468cbecb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g6468cbecb0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6468cbecb0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6468cbecb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750"/>
              </a:spcBef>
              <a:spcAft>
                <a:spcPts val="0"/>
              </a:spcAft>
              <a:buNone/>
            </a:pPr>
            <a:endParaRPr sz="1400"/>
          </a:p>
        </p:txBody>
      </p:sp>
      <p:sp>
        <p:nvSpPr>
          <p:cNvPr id="471" name="Google Shape;471;g6468cbecb0_0_7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6468cbecb0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6468cbecb0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g6468cbecb0_0_1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8fcdbf7b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8fcdbf7b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g28fcdbf7b7_0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64846d2da2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64846d2da2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g64846d2da2_1_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6234f49f45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6234f49f45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g6234f49f45_0_13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64846d2d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64846d2d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g64846d2da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64846d2da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64846d2da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g64846d2da2_1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64846d2da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64846d2da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3" name="Google Shape;393;g64846d2da2_1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64c1992abe_4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64c1992abe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g64c1992abe_4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64846d2da2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64846d2da2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g64846d2da2_1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64846d2da2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64846d2da2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g64846d2da2_1_6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6234f49f4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6234f49f4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g6234f49f45_0_9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6234f49f45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6234f49f4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g6234f49f45_0_10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6234f49f4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6234f49f4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9" name="Google Shape;569;g6234f49f45_0_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6f61ae42e4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6f61ae42e4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6" name="Google Shape;576;g6f61ae42e4_0_28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6234f49f4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6234f49f4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6234f49f45_0_1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6234f49f4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6234f49f4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g6234f49f45_0_1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64846d2da2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64846d2da2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1" name="Google Shape;601;g64846d2da2_1_3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f61ae42e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f61ae42e4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2 minutes</a:t>
            </a:r>
            <a:endParaRPr/>
          </a:p>
        </p:txBody>
      </p:sp>
      <p:sp>
        <p:nvSpPr>
          <p:cNvPr id="400" name="Google Shape;400;g6f61ae42e4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4846d2da2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4846d2da2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g64846d2da2_1_6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64846d2da2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64846d2da2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4" name="Google Shape;614;g64846d2da2_1_7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6234f49f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6234f49f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sp>
        <p:nvSpPr>
          <p:cNvPr id="619" name="Google Shape;619;g6234f49f45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64846d2da2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64846d2da2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g64846d2da2_1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6468cbecb0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6468cbecb0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2" name="Google Shape;632;g6468cbecb0_0_15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6f61ae42e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6f61ae42e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6f61ae42e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g6f61ae42e4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a:latin typeface="Calibri"/>
                <a:ea typeface="Calibri"/>
                <a:cs typeface="Calibri"/>
                <a:sym typeface="Calibri"/>
              </a:rPr>
              <a:t>2 minutes</a:t>
            </a:r>
            <a:endParaRPr sz="1000">
              <a:latin typeface="Calibri"/>
              <a:ea typeface="Calibri"/>
              <a:cs typeface="Calibri"/>
              <a:sym typeface="Calibri"/>
            </a:endParaRPr>
          </a:p>
        </p:txBody>
      </p:sp>
      <p:sp>
        <p:nvSpPr>
          <p:cNvPr id="405" name="Google Shape;405;g6f61ae42e4_0_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6f61ae42e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6f61ae42e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g6f61ae42e4_0_4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f61ae42e4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f61ae42e4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6f61ae42e4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6f61ae42e4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g6f61ae42e4_0_20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4846d2da2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64846d2da2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g64846d2da2_1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64846d2da2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64846d2da2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
        <p:nvSpPr>
          <p:cNvPr id="451" name="Google Shape;451;g64846d2da2_1_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
        <p:cNvGrpSpPr/>
        <p:nvPr/>
      </p:nvGrpSpPr>
      <p:grpSpPr>
        <a:xfrm>
          <a:off x="0" y="0"/>
          <a:ext cx="0" cy="0"/>
          <a:chOff x="0" y="0"/>
          <a:chExt cx="0" cy="0"/>
        </a:xfrm>
      </p:grpSpPr>
      <p:pic>
        <p:nvPicPr>
          <p:cNvPr id="11" name="Google Shape;11;p2"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2" name="Google Shape;12;p2"/>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56"/>
        <p:cNvGrpSpPr/>
        <p:nvPr/>
      </p:nvGrpSpPr>
      <p:grpSpPr>
        <a:xfrm>
          <a:off x="0" y="0"/>
          <a:ext cx="0" cy="0"/>
          <a:chOff x="0" y="0"/>
          <a:chExt cx="0" cy="0"/>
        </a:xfrm>
      </p:grpSpPr>
      <p:pic>
        <p:nvPicPr>
          <p:cNvPr id="57" name="Google Shape;57;p1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57"/>
        <p:cNvGrpSpPr/>
        <p:nvPr/>
      </p:nvGrpSpPr>
      <p:grpSpPr>
        <a:xfrm>
          <a:off x="0" y="0"/>
          <a:ext cx="0" cy="0"/>
          <a:chOff x="0" y="0"/>
          <a:chExt cx="0" cy="0"/>
        </a:xfrm>
      </p:grpSpPr>
      <p:pic>
        <p:nvPicPr>
          <p:cNvPr id="358" name="Google Shape;358;p106" descr="Louisiana Believes (PPT Transition Background).jpg"/>
          <p:cNvPicPr preferRelativeResize="0"/>
          <p:nvPr/>
        </p:nvPicPr>
        <p:blipFill rotWithShape="1">
          <a:blip r:embed="rId2">
            <a:alphaModFix/>
          </a:blip>
          <a:srcRect/>
          <a:stretch/>
        </p:blipFill>
        <p:spPr>
          <a:xfrm>
            <a:off x="0" y="0"/>
            <a:ext cx="6858001" cy="5143501"/>
          </a:xfrm>
          <a:prstGeom prst="rect">
            <a:avLst/>
          </a:prstGeom>
          <a:noFill/>
          <a:ln>
            <a:noFill/>
          </a:ln>
        </p:spPr>
      </p:pic>
      <p:sp>
        <p:nvSpPr>
          <p:cNvPr id="359" name="Google Shape;359;p106"/>
          <p:cNvSpPr txBox="1">
            <a:spLocks noGrp="1"/>
          </p:cNvSpPr>
          <p:nvPr>
            <p:ph type="title"/>
          </p:nvPr>
        </p:nvSpPr>
        <p:spPr>
          <a:xfrm>
            <a:off x="0" y="1742963"/>
            <a:ext cx="9144000" cy="1657500"/>
          </a:xfrm>
          <a:prstGeom prst="rect">
            <a:avLst/>
          </a:prstGeom>
          <a:solidFill>
            <a:schemeClr val="lt1">
              <a:alpha val="49800"/>
            </a:schemeClr>
          </a:solidFill>
          <a:ln>
            <a:noFill/>
          </a:ln>
        </p:spPr>
        <p:txBody>
          <a:bodyPr spcFirstLastPara="1" wrap="square" lIns="121900" tIns="121900" rIns="121900" bIns="121900" anchor="ctr" anchorCtr="0">
            <a:noAutofit/>
          </a:bodyPr>
          <a:lstStyle>
            <a:lvl1pPr marL="0" marR="0" lvl="0" indent="0" algn="ctr" rtl="0">
              <a:lnSpc>
                <a:spcPct val="90000"/>
              </a:lnSpc>
              <a:spcBef>
                <a:spcPts val="0"/>
              </a:spcBef>
              <a:spcAft>
                <a:spcPts val="0"/>
              </a:spcAft>
              <a:buSzPts val="4400"/>
              <a:buFont typeface="Calibri"/>
              <a:buNone/>
              <a:defRPr sz="4400" b="0" i="0" u="none" strike="noStrike" cap="none">
                <a:latin typeface="Calibri"/>
                <a:ea typeface="Calibri"/>
                <a:cs typeface="Calibri"/>
                <a:sym typeface="Calibri"/>
              </a:defRPr>
            </a:lvl1pPr>
            <a:lvl2pPr lvl="1" indent="0" rtl="0">
              <a:spcBef>
                <a:spcPts val="0"/>
              </a:spcBef>
              <a:spcAft>
                <a:spcPts val="0"/>
              </a:spcAft>
              <a:buSzPts val="4400"/>
              <a:buNone/>
              <a:defRPr sz="4400"/>
            </a:lvl2pPr>
            <a:lvl3pPr lvl="2" indent="0" rtl="0">
              <a:spcBef>
                <a:spcPts val="0"/>
              </a:spcBef>
              <a:spcAft>
                <a:spcPts val="0"/>
              </a:spcAft>
              <a:buSzPts val="4400"/>
              <a:buNone/>
              <a:defRPr sz="4400"/>
            </a:lvl3pPr>
            <a:lvl4pPr lvl="3" indent="0" rtl="0">
              <a:spcBef>
                <a:spcPts val="0"/>
              </a:spcBef>
              <a:spcAft>
                <a:spcPts val="0"/>
              </a:spcAft>
              <a:buSzPts val="4400"/>
              <a:buNone/>
              <a:defRPr sz="4400"/>
            </a:lvl4pPr>
            <a:lvl5pPr lvl="4" indent="0" rtl="0">
              <a:spcBef>
                <a:spcPts val="0"/>
              </a:spcBef>
              <a:spcAft>
                <a:spcPts val="0"/>
              </a:spcAft>
              <a:buSzPts val="4400"/>
              <a:buNone/>
              <a:defRPr sz="4400"/>
            </a:lvl5pPr>
            <a:lvl6pPr lvl="5" indent="0" rtl="0">
              <a:spcBef>
                <a:spcPts val="0"/>
              </a:spcBef>
              <a:spcAft>
                <a:spcPts val="0"/>
              </a:spcAft>
              <a:buSzPts val="4400"/>
              <a:buNone/>
              <a:defRPr sz="4400"/>
            </a:lvl6pPr>
            <a:lvl7pPr lvl="6" indent="0" rtl="0">
              <a:spcBef>
                <a:spcPts val="0"/>
              </a:spcBef>
              <a:spcAft>
                <a:spcPts val="0"/>
              </a:spcAft>
              <a:buSzPts val="4400"/>
              <a:buNone/>
              <a:defRPr sz="4400"/>
            </a:lvl7pPr>
            <a:lvl8pPr lvl="7" indent="0" rtl="0">
              <a:spcBef>
                <a:spcPts val="0"/>
              </a:spcBef>
              <a:spcAft>
                <a:spcPts val="0"/>
              </a:spcAft>
              <a:buSzPts val="4400"/>
              <a:buNone/>
              <a:defRPr sz="4400"/>
            </a:lvl8pPr>
            <a:lvl9pPr lvl="8" indent="0" rtl="0">
              <a:spcBef>
                <a:spcPts val="0"/>
              </a:spcBef>
              <a:spcAft>
                <a:spcPts val="0"/>
              </a:spcAft>
              <a:buSzPts val="4400"/>
              <a:buNone/>
              <a:defRPr sz="4400"/>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5"/>
        <p:cNvGrpSpPr/>
        <p:nvPr/>
      </p:nvGrpSpPr>
      <p:grpSpPr>
        <a:xfrm>
          <a:off x="0" y="0"/>
          <a:ext cx="0" cy="0"/>
          <a:chOff x="0" y="0"/>
          <a:chExt cx="0" cy="0"/>
        </a:xfrm>
      </p:grpSpPr>
      <p:sp>
        <p:nvSpPr>
          <p:cNvPr id="366" name="Google Shape;366;p10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7" name="Google Shape;367;p108"/>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68" name="Google Shape;368;p10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9"/>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70"/>
        <p:cNvGrpSpPr/>
        <p:nvPr/>
      </p:nvGrpSpPr>
      <p:grpSpPr>
        <a:xfrm>
          <a:off x="0" y="0"/>
          <a:ext cx="0" cy="0"/>
          <a:chOff x="0" y="0"/>
          <a:chExt cx="0" cy="0"/>
        </a:xfrm>
      </p:grpSpPr>
      <p:sp>
        <p:nvSpPr>
          <p:cNvPr id="371" name="Google Shape;371;p11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2" name="Google Shape;372;p11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3" name="Google Shape;373;p11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4" name="Google Shape;374;p11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5" name="Google Shape;375;p1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6"/>
        <p:cNvGrpSpPr/>
        <p:nvPr/>
      </p:nvGrpSpPr>
      <p:grpSpPr>
        <a:xfrm>
          <a:off x="0" y="0"/>
          <a:ext cx="0" cy="0"/>
          <a:chOff x="0" y="0"/>
          <a:chExt cx="0" cy="0"/>
        </a:xfrm>
      </p:grpSpPr>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377"/>
        <p:cNvGrpSpPr/>
        <p:nvPr/>
      </p:nvGrpSpPr>
      <p:grpSpPr>
        <a:xfrm>
          <a:off x="0" y="0"/>
          <a:ext cx="0" cy="0"/>
          <a:chOff x="0" y="0"/>
          <a:chExt cx="0" cy="0"/>
        </a:xfrm>
      </p:grpSpPr>
      <p:sp>
        <p:nvSpPr>
          <p:cNvPr id="378" name="Google Shape;378;p11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9" name="Google Shape;379;p11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0" name="Google Shape;380;p11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1" name="Google Shape;381;p11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2" name="Google Shape;382;p1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83" name="Google Shape;383;p112"/>
          <p:cNvSpPr txBox="1"/>
          <p:nvPr/>
        </p:nvSpPr>
        <p:spPr>
          <a:xfrm>
            <a:off x="0" y="0"/>
            <a:ext cx="9030000" cy="1060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endParaRPr sz="36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US" sz="2800" b="0" i="0" u="none" strike="noStrike" cap="none">
                <a:solidFill>
                  <a:schemeClr val="dk1"/>
                </a:solidFill>
                <a:highlight>
                  <a:srgbClr val="FFFFFF"/>
                </a:highlight>
                <a:latin typeface="Calibri"/>
                <a:ea typeface="Calibri"/>
                <a:cs typeface="Calibri"/>
                <a:sym typeface="Calibri"/>
              </a:rPr>
              <a:t>NAEP 2019-2020 Assessment:</a:t>
            </a:r>
            <a:endParaRPr sz="2800" b="0" i="0" u="none" strike="noStrike" cap="none">
              <a:solidFill>
                <a:schemeClr val="dk1"/>
              </a:solidFill>
              <a:highlight>
                <a:srgbClr val="FFFFFF"/>
              </a:highlight>
              <a:latin typeface="Calibri"/>
              <a:ea typeface="Calibri"/>
              <a:cs typeface="Calibri"/>
              <a:sym typeface="Calibri"/>
            </a:endParaRPr>
          </a:p>
          <a:p>
            <a:pPr marL="1828800" marR="0" lvl="0" indent="457200" algn="l" rtl="0">
              <a:lnSpc>
                <a:spcPct val="100000"/>
              </a:lnSpc>
              <a:spcBef>
                <a:spcPts val="0"/>
              </a:spcBef>
              <a:spcAft>
                <a:spcPts val="0"/>
              </a:spcAft>
              <a:buClr>
                <a:schemeClr val="dk1"/>
              </a:buClr>
              <a:buSzPts val="1100"/>
              <a:buFont typeface="Arial"/>
              <a:buNone/>
            </a:pPr>
            <a:r>
              <a:rPr lang="en-US" sz="2800" b="0" i="0" u="none" strike="noStrike" cap="none">
                <a:solidFill>
                  <a:schemeClr val="dk1"/>
                </a:solidFill>
                <a:highlight>
                  <a:srgbClr val="FFFFFF"/>
                </a:highlight>
                <a:latin typeface="Calibri"/>
                <a:ea typeface="Calibri"/>
                <a:cs typeface="Calibri"/>
                <a:sym typeface="Calibri"/>
              </a:rPr>
              <a:t>      Long-Term Trend (LTT)</a:t>
            </a:r>
            <a:endParaRPr sz="28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US" sz="3600" b="0" i="0" u="none" strike="noStrike" cap="none">
                <a:solidFill>
                  <a:schemeClr val="dk1"/>
                </a:solidFill>
                <a:highlight>
                  <a:srgbClr val="FFFFFF"/>
                </a:highlight>
                <a:latin typeface="Calibri"/>
                <a:ea typeface="Calibri"/>
                <a:cs typeface="Calibri"/>
                <a:sym typeface="Calibri"/>
              </a:rPr>
              <a:t> </a:t>
            </a:r>
            <a:endParaRPr sz="3600" b="0" i="0" u="none" strike="noStrike" cap="none">
              <a:solidFill>
                <a:srgbClr val="333333"/>
              </a:solidFill>
              <a:highlight>
                <a:srgbClr val="FFFFFF"/>
              </a:highlight>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58"/>
        <p:cNvGrpSpPr/>
        <p:nvPr/>
      </p:nvGrpSpPr>
      <p:grpSpPr>
        <a:xfrm>
          <a:off x="0" y="0"/>
          <a:ext cx="0" cy="0"/>
          <a:chOff x="0" y="0"/>
          <a:chExt cx="0" cy="0"/>
        </a:xfrm>
      </p:grpSpPr>
      <p:pic>
        <p:nvPicPr>
          <p:cNvPr id="59" name="Google Shape;59;p1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62"/>
        <p:cNvGrpSpPr/>
        <p:nvPr/>
      </p:nvGrpSpPr>
      <p:grpSpPr>
        <a:xfrm>
          <a:off x="0" y="0"/>
          <a:ext cx="0" cy="0"/>
          <a:chOff x="0" y="0"/>
          <a:chExt cx="0" cy="0"/>
        </a:xfrm>
      </p:grpSpPr>
      <p:pic>
        <p:nvPicPr>
          <p:cNvPr id="63" name="Google Shape;63;p14"/>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66"/>
        <p:cNvGrpSpPr/>
        <p:nvPr/>
      </p:nvGrpSpPr>
      <p:grpSpPr>
        <a:xfrm>
          <a:off x="0" y="0"/>
          <a:ext cx="0" cy="0"/>
          <a:chOff x="0" y="0"/>
          <a:chExt cx="0" cy="0"/>
        </a:xfrm>
      </p:grpSpPr>
      <p:pic>
        <p:nvPicPr>
          <p:cNvPr id="67" name="Google Shape;67;p16"/>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68"/>
        <p:cNvGrpSpPr/>
        <p:nvPr/>
      </p:nvGrpSpPr>
      <p:grpSpPr>
        <a:xfrm>
          <a:off x="0" y="0"/>
          <a:ext cx="0" cy="0"/>
          <a:chOff x="0" y="0"/>
          <a:chExt cx="0" cy="0"/>
        </a:xfrm>
      </p:grpSpPr>
      <p:pic>
        <p:nvPicPr>
          <p:cNvPr id="69" name="Google Shape;69;p17"/>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70"/>
        <p:cNvGrpSpPr/>
        <p:nvPr/>
      </p:nvGrpSpPr>
      <p:grpSpPr>
        <a:xfrm>
          <a:off x="0" y="0"/>
          <a:ext cx="0" cy="0"/>
          <a:chOff x="0" y="0"/>
          <a:chExt cx="0" cy="0"/>
        </a:xfrm>
      </p:grpSpPr>
      <p:pic>
        <p:nvPicPr>
          <p:cNvPr id="71" name="Google Shape;71;p18"/>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72"/>
        <p:cNvGrpSpPr/>
        <p:nvPr/>
      </p:nvGrpSpPr>
      <p:grpSpPr>
        <a:xfrm>
          <a:off x="0" y="0"/>
          <a:ext cx="0" cy="0"/>
          <a:chOff x="0" y="0"/>
          <a:chExt cx="0" cy="0"/>
        </a:xfrm>
      </p:grpSpPr>
      <p:pic>
        <p:nvPicPr>
          <p:cNvPr id="73" name="Google Shape;73;p1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74"/>
        <p:cNvGrpSpPr/>
        <p:nvPr/>
      </p:nvGrpSpPr>
      <p:grpSpPr>
        <a:xfrm>
          <a:off x="0" y="0"/>
          <a:ext cx="0" cy="0"/>
          <a:chOff x="0" y="0"/>
          <a:chExt cx="0" cy="0"/>
        </a:xfrm>
      </p:grpSpPr>
      <p:pic>
        <p:nvPicPr>
          <p:cNvPr id="75" name="Google Shape;75;p2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15" name="Google Shape;15;p3"/>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6" name="Google Shape;16;p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76"/>
        <p:cNvGrpSpPr/>
        <p:nvPr/>
      </p:nvGrpSpPr>
      <p:grpSpPr>
        <a:xfrm>
          <a:off x="0" y="0"/>
          <a:ext cx="0" cy="0"/>
          <a:chOff x="0" y="0"/>
          <a:chExt cx="0" cy="0"/>
        </a:xfrm>
      </p:grpSpPr>
      <p:pic>
        <p:nvPicPr>
          <p:cNvPr id="77" name="Google Shape;77;p2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78"/>
        <p:cNvGrpSpPr/>
        <p:nvPr/>
      </p:nvGrpSpPr>
      <p:grpSpPr>
        <a:xfrm>
          <a:off x="0" y="0"/>
          <a:ext cx="0" cy="0"/>
          <a:chOff x="0" y="0"/>
          <a:chExt cx="0" cy="0"/>
        </a:xfrm>
      </p:grpSpPr>
      <p:pic>
        <p:nvPicPr>
          <p:cNvPr id="79" name="Google Shape;79;p2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80"/>
        <p:cNvGrpSpPr/>
        <p:nvPr/>
      </p:nvGrpSpPr>
      <p:grpSpPr>
        <a:xfrm>
          <a:off x="0" y="0"/>
          <a:ext cx="0" cy="0"/>
          <a:chOff x="0" y="0"/>
          <a:chExt cx="0" cy="0"/>
        </a:xfrm>
      </p:grpSpPr>
      <p:pic>
        <p:nvPicPr>
          <p:cNvPr id="81" name="Google Shape;81;p2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83"/>
        <p:cNvGrpSpPr/>
        <p:nvPr/>
      </p:nvGrpSpPr>
      <p:grpSpPr>
        <a:xfrm>
          <a:off x="0" y="0"/>
          <a:ext cx="0" cy="0"/>
          <a:chOff x="0" y="0"/>
          <a:chExt cx="0" cy="0"/>
        </a:xfrm>
      </p:grpSpPr>
      <p:pic>
        <p:nvPicPr>
          <p:cNvPr id="84" name="Google Shape;84;p25"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85" name="Google Shape;85;p25"/>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6"/>
        <p:cNvGrpSpPr/>
        <p:nvPr/>
      </p:nvGrpSpPr>
      <p:grpSpPr>
        <a:xfrm>
          <a:off x="0" y="0"/>
          <a:ext cx="0" cy="0"/>
          <a:chOff x="0" y="0"/>
          <a:chExt cx="0" cy="0"/>
        </a:xfrm>
      </p:grpSpPr>
      <p:pic>
        <p:nvPicPr>
          <p:cNvPr id="87" name="Google Shape;87;p26"/>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88" name="Google Shape;88;p26"/>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89" name="Google Shape;89;p2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0" name="Google Shape;90;p26"/>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2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2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93"/>
        <p:cNvGrpSpPr/>
        <p:nvPr/>
      </p:nvGrpSpPr>
      <p:grpSpPr>
        <a:xfrm>
          <a:off x="0" y="0"/>
          <a:ext cx="0" cy="0"/>
          <a:chOff x="0" y="0"/>
          <a:chExt cx="0" cy="0"/>
        </a:xfrm>
      </p:grpSpPr>
      <p:pic>
        <p:nvPicPr>
          <p:cNvPr id="94" name="Google Shape;94;p27"/>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95" name="Google Shape;95;p2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2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27"/>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2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99" name="Google Shape;99;p2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00" name="Google Shape;100;p27"/>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101" name="Google Shape;101;p2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02"/>
        <p:cNvGrpSpPr/>
        <p:nvPr/>
      </p:nvGrpSpPr>
      <p:grpSpPr>
        <a:xfrm>
          <a:off x="0" y="0"/>
          <a:ext cx="0" cy="0"/>
          <a:chOff x="0" y="0"/>
          <a:chExt cx="0" cy="0"/>
        </a:xfrm>
      </p:grpSpPr>
      <p:pic>
        <p:nvPicPr>
          <p:cNvPr id="103" name="Google Shape;103;p28"/>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04" name="Google Shape;104;p2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2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28"/>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08" name="Google Shape;108;p28"/>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09" name="Google Shape;109;p28"/>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110" name="Google Shape;110;p2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11"/>
        <p:cNvGrpSpPr/>
        <p:nvPr/>
      </p:nvGrpSpPr>
      <p:grpSpPr>
        <a:xfrm>
          <a:off x="0" y="0"/>
          <a:ext cx="0" cy="0"/>
          <a:chOff x="0" y="0"/>
          <a:chExt cx="0" cy="0"/>
        </a:xfrm>
      </p:grpSpPr>
      <p:pic>
        <p:nvPicPr>
          <p:cNvPr id="112" name="Google Shape;112;p29"/>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113" name="Google Shape;113;p29"/>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114" name="Google Shape;114;p29"/>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2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29"/>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29"/>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18"/>
        <p:cNvGrpSpPr/>
        <p:nvPr/>
      </p:nvGrpSpPr>
      <p:grpSpPr>
        <a:xfrm>
          <a:off x="0" y="0"/>
          <a:ext cx="0" cy="0"/>
          <a:chOff x="0" y="0"/>
          <a:chExt cx="0" cy="0"/>
        </a:xfrm>
      </p:grpSpPr>
      <p:pic>
        <p:nvPicPr>
          <p:cNvPr id="119" name="Google Shape;119;p3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0" name="Google Shape;120;p30"/>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21"/>
        <p:cNvGrpSpPr/>
        <p:nvPr/>
      </p:nvGrpSpPr>
      <p:grpSpPr>
        <a:xfrm>
          <a:off x="0" y="0"/>
          <a:ext cx="0" cy="0"/>
          <a:chOff x="0" y="0"/>
          <a:chExt cx="0" cy="0"/>
        </a:xfrm>
      </p:grpSpPr>
      <p:pic>
        <p:nvPicPr>
          <p:cNvPr id="122" name="Google Shape;122;p3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3" name="Google Shape;123;p31"/>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31"/>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2" name="Google Shape;22;p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4"/>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6" name="Google Shape;26;p4"/>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7" name="Google Shape;27;p4"/>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8" name="Google Shape;28;p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125"/>
        <p:cNvGrpSpPr/>
        <p:nvPr/>
      </p:nvGrpSpPr>
      <p:grpSpPr>
        <a:xfrm>
          <a:off x="0" y="0"/>
          <a:ext cx="0" cy="0"/>
          <a:chOff x="0" y="0"/>
          <a:chExt cx="0" cy="0"/>
        </a:xfrm>
      </p:grpSpPr>
      <p:pic>
        <p:nvPicPr>
          <p:cNvPr id="126" name="Google Shape;126;p3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127"/>
        <p:cNvGrpSpPr/>
        <p:nvPr/>
      </p:nvGrpSpPr>
      <p:grpSpPr>
        <a:xfrm>
          <a:off x="0" y="0"/>
          <a:ext cx="0" cy="0"/>
          <a:chOff x="0" y="0"/>
          <a:chExt cx="0" cy="0"/>
        </a:xfrm>
      </p:grpSpPr>
      <p:pic>
        <p:nvPicPr>
          <p:cNvPr id="128" name="Google Shape;128;p3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129"/>
        <p:cNvGrpSpPr/>
        <p:nvPr/>
      </p:nvGrpSpPr>
      <p:grpSpPr>
        <a:xfrm>
          <a:off x="0" y="0"/>
          <a:ext cx="0" cy="0"/>
          <a:chOff x="0" y="0"/>
          <a:chExt cx="0" cy="0"/>
        </a:xfrm>
      </p:grpSpPr>
      <p:pic>
        <p:nvPicPr>
          <p:cNvPr id="130" name="Google Shape;130;p3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131"/>
        <p:cNvGrpSpPr/>
        <p:nvPr/>
      </p:nvGrpSpPr>
      <p:grpSpPr>
        <a:xfrm>
          <a:off x="0" y="0"/>
          <a:ext cx="0" cy="0"/>
          <a:chOff x="0" y="0"/>
          <a:chExt cx="0" cy="0"/>
        </a:xfrm>
      </p:grpSpPr>
      <p:pic>
        <p:nvPicPr>
          <p:cNvPr id="132" name="Google Shape;132;p3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133"/>
        <p:cNvGrpSpPr/>
        <p:nvPr/>
      </p:nvGrpSpPr>
      <p:grpSpPr>
        <a:xfrm>
          <a:off x="0" y="0"/>
          <a:ext cx="0" cy="0"/>
          <a:chOff x="0" y="0"/>
          <a:chExt cx="0" cy="0"/>
        </a:xfrm>
      </p:grpSpPr>
      <p:pic>
        <p:nvPicPr>
          <p:cNvPr id="134" name="Google Shape;134;p3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135"/>
        <p:cNvGrpSpPr/>
        <p:nvPr/>
      </p:nvGrpSpPr>
      <p:grpSpPr>
        <a:xfrm>
          <a:off x="0" y="0"/>
          <a:ext cx="0" cy="0"/>
          <a:chOff x="0" y="0"/>
          <a:chExt cx="0" cy="0"/>
        </a:xfrm>
      </p:grpSpPr>
      <p:pic>
        <p:nvPicPr>
          <p:cNvPr id="136" name="Google Shape;136;p37"/>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137"/>
        <p:cNvGrpSpPr/>
        <p:nvPr/>
      </p:nvGrpSpPr>
      <p:grpSpPr>
        <a:xfrm>
          <a:off x="0" y="0"/>
          <a:ext cx="0" cy="0"/>
          <a:chOff x="0" y="0"/>
          <a:chExt cx="0" cy="0"/>
        </a:xfrm>
      </p:grpSpPr>
      <p:pic>
        <p:nvPicPr>
          <p:cNvPr id="138" name="Google Shape;138;p38"/>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139"/>
        <p:cNvGrpSpPr/>
        <p:nvPr/>
      </p:nvGrpSpPr>
      <p:grpSpPr>
        <a:xfrm>
          <a:off x="0" y="0"/>
          <a:ext cx="0" cy="0"/>
          <a:chOff x="0" y="0"/>
          <a:chExt cx="0" cy="0"/>
        </a:xfrm>
      </p:grpSpPr>
      <p:pic>
        <p:nvPicPr>
          <p:cNvPr id="140" name="Google Shape;140;p3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141"/>
        <p:cNvGrpSpPr/>
        <p:nvPr/>
      </p:nvGrpSpPr>
      <p:grpSpPr>
        <a:xfrm>
          <a:off x="0" y="0"/>
          <a:ext cx="0" cy="0"/>
          <a:chOff x="0" y="0"/>
          <a:chExt cx="0" cy="0"/>
        </a:xfrm>
      </p:grpSpPr>
      <p:pic>
        <p:nvPicPr>
          <p:cNvPr id="142" name="Google Shape;142;p4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143"/>
        <p:cNvGrpSpPr/>
        <p:nvPr/>
      </p:nvGrpSpPr>
      <p:grpSpPr>
        <a:xfrm>
          <a:off x="0" y="0"/>
          <a:ext cx="0" cy="0"/>
          <a:chOff x="0" y="0"/>
          <a:chExt cx="0" cy="0"/>
        </a:xfrm>
      </p:grpSpPr>
      <p:pic>
        <p:nvPicPr>
          <p:cNvPr id="144" name="Google Shape;144;p4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1" name="Google Shape;31;p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5"/>
          <p:cNvSpPr txBox="1">
            <a:spLocks noGrp="1"/>
          </p:cNvSpPr>
          <p:nvPr>
            <p:ph type="body" idx="2"/>
          </p:nvPr>
        </p:nvSpPr>
        <p:spPr>
          <a:xfrm>
            <a:off x="6020425" y="1200150"/>
            <a:ext cx="2952125"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5" name="Google Shape;35;p5"/>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6" name="Google Shape;36;p5"/>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37" name="Google Shape;37;p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145"/>
        <p:cNvGrpSpPr/>
        <p:nvPr/>
      </p:nvGrpSpPr>
      <p:grpSpPr>
        <a:xfrm>
          <a:off x="0" y="0"/>
          <a:ext cx="0" cy="0"/>
          <a:chOff x="0" y="0"/>
          <a:chExt cx="0" cy="0"/>
        </a:xfrm>
      </p:grpSpPr>
      <p:pic>
        <p:nvPicPr>
          <p:cNvPr id="146" name="Google Shape;146;p4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48"/>
        <p:cNvGrpSpPr/>
        <p:nvPr/>
      </p:nvGrpSpPr>
      <p:grpSpPr>
        <a:xfrm>
          <a:off x="0" y="0"/>
          <a:ext cx="0" cy="0"/>
          <a:chOff x="0" y="0"/>
          <a:chExt cx="0" cy="0"/>
        </a:xfrm>
      </p:grpSpPr>
      <p:pic>
        <p:nvPicPr>
          <p:cNvPr id="149" name="Google Shape;149;p44"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50" name="Google Shape;150;p44"/>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1"/>
        <p:cNvGrpSpPr/>
        <p:nvPr/>
      </p:nvGrpSpPr>
      <p:grpSpPr>
        <a:xfrm>
          <a:off x="0" y="0"/>
          <a:ext cx="0" cy="0"/>
          <a:chOff x="0" y="0"/>
          <a:chExt cx="0" cy="0"/>
        </a:xfrm>
      </p:grpSpPr>
      <p:pic>
        <p:nvPicPr>
          <p:cNvPr id="152" name="Google Shape;152;p45"/>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153" name="Google Shape;153;p45"/>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54" name="Google Shape;154;p4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55" name="Google Shape;155;p45"/>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4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4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58"/>
        <p:cNvGrpSpPr/>
        <p:nvPr/>
      </p:nvGrpSpPr>
      <p:grpSpPr>
        <a:xfrm>
          <a:off x="0" y="0"/>
          <a:ext cx="0" cy="0"/>
          <a:chOff x="0" y="0"/>
          <a:chExt cx="0" cy="0"/>
        </a:xfrm>
      </p:grpSpPr>
      <p:pic>
        <p:nvPicPr>
          <p:cNvPr id="159" name="Google Shape;159;p46"/>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60" name="Google Shape;160;p4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4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46"/>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4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64" name="Google Shape;164;p4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65" name="Google Shape;165;p46"/>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166" name="Google Shape;166;p4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67"/>
        <p:cNvGrpSpPr/>
        <p:nvPr/>
      </p:nvGrpSpPr>
      <p:grpSpPr>
        <a:xfrm>
          <a:off x="0" y="0"/>
          <a:ext cx="0" cy="0"/>
          <a:chOff x="0" y="0"/>
          <a:chExt cx="0" cy="0"/>
        </a:xfrm>
      </p:grpSpPr>
      <p:pic>
        <p:nvPicPr>
          <p:cNvPr id="168" name="Google Shape;168;p47"/>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69" name="Google Shape;169;p4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4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1" name="Google Shape;171;p47"/>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4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73" name="Google Shape;173;p4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74" name="Google Shape;174;p47"/>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175" name="Google Shape;175;p4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76"/>
        <p:cNvGrpSpPr/>
        <p:nvPr/>
      </p:nvGrpSpPr>
      <p:grpSpPr>
        <a:xfrm>
          <a:off x="0" y="0"/>
          <a:ext cx="0" cy="0"/>
          <a:chOff x="0" y="0"/>
          <a:chExt cx="0" cy="0"/>
        </a:xfrm>
      </p:grpSpPr>
      <p:pic>
        <p:nvPicPr>
          <p:cNvPr id="177" name="Google Shape;177;p48"/>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178" name="Google Shape;178;p48"/>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179" name="Google Shape;179;p48"/>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p4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p48"/>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48"/>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83"/>
        <p:cNvGrpSpPr/>
        <p:nvPr/>
      </p:nvGrpSpPr>
      <p:grpSpPr>
        <a:xfrm>
          <a:off x="0" y="0"/>
          <a:ext cx="0" cy="0"/>
          <a:chOff x="0" y="0"/>
          <a:chExt cx="0" cy="0"/>
        </a:xfrm>
      </p:grpSpPr>
      <p:pic>
        <p:nvPicPr>
          <p:cNvPr id="184" name="Google Shape;184;p4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5" name="Google Shape;185;p49"/>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86"/>
        <p:cNvGrpSpPr/>
        <p:nvPr/>
      </p:nvGrpSpPr>
      <p:grpSpPr>
        <a:xfrm>
          <a:off x="0" y="0"/>
          <a:ext cx="0" cy="0"/>
          <a:chOff x="0" y="0"/>
          <a:chExt cx="0" cy="0"/>
        </a:xfrm>
      </p:grpSpPr>
      <p:pic>
        <p:nvPicPr>
          <p:cNvPr id="187" name="Google Shape;187;p5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8" name="Google Shape;188;p50"/>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9" name="Google Shape;189;p50"/>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190"/>
        <p:cNvGrpSpPr/>
        <p:nvPr/>
      </p:nvGrpSpPr>
      <p:grpSpPr>
        <a:xfrm>
          <a:off x="0" y="0"/>
          <a:ext cx="0" cy="0"/>
          <a:chOff x="0" y="0"/>
          <a:chExt cx="0" cy="0"/>
        </a:xfrm>
      </p:grpSpPr>
      <p:pic>
        <p:nvPicPr>
          <p:cNvPr id="191" name="Google Shape;191;p5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192"/>
        <p:cNvGrpSpPr/>
        <p:nvPr/>
      </p:nvGrpSpPr>
      <p:grpSpPr>
        <a:xfrm>
          <a:off x="0" y="0"/>
          <a:ext cx="0" cy="0"/>
          <a:chOff x="0" y="0"/>
          <a:chExt cx="0" cy="0"/>
        </a:xfrm>
      </p:grpSpPr>
      <p:pic>
        <p:nvPicPr>
          <p:cNvPr id="193" name="Google Shape;193;p5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38"/>
        <p:cNvGrpSpPr/>
        <p:nvPr/>
      </p:nvGrpSpPr>
      <p:grpSpPr>
        <a:xfrm>
          <a:off x="0" y="0"/>
          <a:ext cx="0" cy="0"/>
          <a:chOff x="0" y="0"/>
          <a:chExt cx="0" cy="0"/>
        </a:xfrm>
      </p:grpSpPr>
      <p:pic>
        <p:nvPicPr>
          <p:cNvPr id="39" name="Google Shape;39;p6"/>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40" name="Google Shape;40;p6"/>
          <p:cNvPicPr preferRelativeResize="0"/>
          <p:nvPr/>
        </p:nvPicPr>
        <p:blipFill rotWithShape="1">
          <a:blip r:embed="rId3">
            <a:alphaModFix/>
          </a:blip>
          <a:srcRect l="29372" r="1943"/>
          <a:stretch/>
        </p:blipFill>
        <p:spPr>
          <a:xfrm>
            <a:off x="2857500" y="678942"/>
            <a:ext cx="5960974" cy="463942"/>
          </a:xfrm>
          <a:prstGeom prst="rect">
            <a:avLst/>
          </a:prstGeom>
          <a:noFill/>
          <a:ln>
            <a:noFill/>
          </a:ln>
        </p:spPr>
      </p:pic>
      <p:sp>
        <p:nvSpPr>
          <p:cNvPr id="41" name="Google Shape;41;p6"/>
          <p:cNvSpPr txBox="1">
            <a:spLocks noGrp="1"/>
          </p:cNvSpPr>
          <p:nvPr>
            <p:ph type="body" idx="1"/>
          </p:nvPr>
        </p:nvSpPr>
        <p:spPr>
          <a:xfrm>
            <a:off x="2762250" y="1143000"/>
            <a:ext cx="622935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txBox="1">
            <a:spLocks noGrp="1"/>
          </p:cNvSpPr>
          <p:nvPr>
            <p:ph type="body" idx="2"/>
          </p:nvPr>
        </p:nvSpPr>
        <p:spPr>
          <a:xfrm>
            <a:off x="190500" y="171450"/>
            <a:ext cx="2400300" cy="4800600"/>
          </a:xfrm>
          <a:prstGeom prst="rect">
            <a:avLst/>
          </a:prstGeom>
          <a:solidFill>
            <a:schemeClr val="lt1">
              <a:alpha val="49803"/>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194"/>
        <p:cNvGrpSpPr/>
        <p:nvPr/>
      </p:nvGrpSpPr>
      <p:grpSpPr>
        <a:xfrm>
          <a:off x="0" y="0"/>
          <a:ext cx="0" cy="0"/>
          <a:chOff x="0" y="0"/>
          <a:chExt cx="0" cy="0"/>
        </a:xfrm>
      </p:grpSpPr>
      <p:pic>
        <p:nvPicPr>
          <p:cNvPr id="195" name="Google Shape;195;p5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196"/>
        <p:cNvGrpSpPr/>
        <p:nvPr/>
      </p:nvGrpSpPr>
      <p:grpSpPr>
        <a:xfrm>
          <a:off x="0" y="0"/>
          <a:ext cx="0" cy="0"/>
          <a:chOff x="0" y="0"/>
          <a:chExt cx="0" cy="0"/>
        </a:xfrm>
      </p:grpSpPr>
      <p:pic>
        <p:nvPicPr>
          <p:cNvPr id="197" name="Google Shape;197;p5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198"/>
        <p:cNvGrpSpPr/>
        <p:nvPr/>
      </p:nvGrpSpPr>
      <p:grpSpPr>
        <a:xfrm>
          <a:off x="0" y="0"/>
          <a:ext cx="0" cy="0"/>
          <a:chOff x="0" y="0"/>
          <a:chExt cx="0" cy="0"/>
        </a:xfrm>
      </p:grpSpPr>
      <p:pic>
        <p:nvPicPr>
          <p:cNvPr id="199" name="Google Shape;199;p5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200"/>
        <p:cNvGrpSpPr/>
        <p:nvPr/>
      </p:nvGrpSpPr>
      <p:grpSpPr>
        <a:xfrm>
          <a:off x="0" y="0"/>
          <a:ext cx="0" cy="0"/>
          <a:chOff x="0" y="0"/>
          <a:chExt cx="0" cy="0"/>
        </a:xfrm>
      </p:grpSpPr>
      <p:pic>
        <p:nvPicPr>
          <p:cNvPr id="201" name="Google Shape;201;p56"/>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202"/>
        <p:cNvGrpSpPr/>
        <p:nvPr/>
      </p:nvGrpSpPr>
      <p:grpSpPr>
        <a:xfrm>
          <a:off x="0" y="0"/>
          <a:ext cx="0" cy="0"/>
          <a:chOff x="0" y="0"/>
          <a:chExt cx="0" cy="0"/>
        </a:xfrm>
      </p:grpSpPr>
      <p:pic>
        <p:nvPicPr>
          <p:cNvPr id="203" name="Google Shape;203;p57"/>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204"/>
        <p:cNvGrpSpPr/>
        <p:nvPr/>
      </p:nvGrpSpPr>
      <p:grpSpPr>
        <a:xfrm>
          <a:off x="0" y="0"/>
          <a:ext cx="0" cy="0"/>
          <a:chOff x="0" y="0"/>
          <a:chExt cx="0" cy="0"/>
        </a:xfrm>
      </p:grpSpPr>
      <p:pic>
        <p:nvPicPr>
          <p:cNvPr id="205" name="Google Shape;205;p58"/>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206"/>
        <p:cNvGrpSpPr/>
        <p:nvPr/>
      </p:nvGrpSpPr>
      <p:grpSpPr>
        <a:xfrm>
          <a:off x="0" y="0"/>
          <a:ext cx="0" cy="0"/>
          <a:chOff x="0" y="0"/>
          <a:chExt cx="0" cy="0"/>
        </a:xfrm>
      </p:grpSpPr>
      <p:pic>
        <p:nvPicPr>
          <p:cNvPr id="207" name="Google Shape;207;p59"/>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208"/>
        <p:cNvGrpSpPr/>
        <p:nvPr/>
      </p:nvGrpSpPr>
      <p:grpSpPr>
        <a:xfrm>
          <a:off x="0" y="0"/>
          <a:ext cx="0" cy="0"/>
          <a:chOff x="0" y="0"/>
          <a:chExt cx="0" cy="0"/>
        </a:xfrm>
      </p:grpSpPr>
      <p:pic>
        <p:nvPicPr>
          <p:cNvPr id="209" name="Google Shape;209;p60"/>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210"/>
        <p:cNvGrpSpPr/>
        <p:nvPr/>
      </p:nvGrpSpPr>
      <p:grpSpPr>
        <a:xfrm>
          <a:off x="0" y="0"/>
          <a:ext cx="0" cy="0"/>
          <a:chOff x="0" y="0"/>
          <a:chExt cx="0" cy="0"/>
        </a:xfrm>
      </p:grpSpPr>
      <p:pic>
        <p:nvPicPr>
          <p:cNvPr id="211" name="Google Shape;211;p6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212"/>
        <p:cNvGrpSpPr/>
        <p:nvPr/>
      </p:nvGrpSpPr>
      <p:grpSpPr>
        <a:xfrm>
          <a:off x="0" y="0"/>
          <a:ext cx="0" cy="0"/>
          <a:chOff x="0" y="0"/>
          <a:chExt cx="0" cy="0"/>
        </a:xfrm>
      </p:grpSpPr>
      <p:pic>
        <p:nvPicPr>
          <p:cNvPr id="213" name="Google Shape;213;p6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45"/>
        <p:cNvGrpSpPr/>
        <p:nvPr/>
      </p:nvGrpSpPr>
      <p:grpSpPr>
        <a:xfrm>
          <a:off x="0" y="0"/>
          <a:ext cx="0" cy="0"/>
          <a:chOff x="0" y="0"/>
          <a:chExt cx="0" cy="0"/>
        </a:xfrm>
      </p:grpSpPr>
      <p:pic>
        <p:nvPicPr>
          <p:cNvPr id="46" name="Google Shape;46;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47" name="Google Shape;47;p7"/>
          <p:cNvSpPr txBox="1">
            <a:spLocks noGrp="1"/>
          </p:cNvSpPr>
          <p:nvPr>
            <p:ph type="title"/>
          </p:nvPr>
        </p:nvSpPr>
        <p:spPr>
          <a:xfrm>
            <a:off x="0" y="1600200"/>
            <a:ext cx="9144000" cy="1657350"/>
          </a:xfrm>
          <a:prstGeom prst="rect">
            <a:avLst/>
          </a:prstGeom>
          <a:solidFill>
            <a:schemeClr val="lt1">
              <a:alpha val="49803"/>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214"/>
        <p:cNvGrpSpPr/>
        <p:nvPr/>
      </p:nvGrpSpPr>
      <p:grpSpPr>
        <a:xfrm>
          <a:off x="0" y="0"/>
          <a:ext cx="0" cy="0"/>
          <a:chOff x="0" y="0"/>
          <a:chExt cx="0" cy="0"/>
        </a:xfrm>
      </p:grpSpPr>
      <p:pic>
        <p:nvPicPr>
          <p:cNvPr id="215" name="Google Shape;215;p6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216"/>
        <p:cNvGrpSpPr/>
        <p:nvPr/>
      </p:nvGrpSpPr>
      <p:grpSpPr>
        <a:xfrm>
          <a:off x="0" y="0"/>
          <a:ext cx="0" cy="0"/>
          <a:chOff x="0" y="0"/>
          <a:chExt cx="0" cy="0"/>
        </a:xfrm>
      </p:grpSpPr>
      <p:pic>
        <p:nvPicPr>
          <p:cNvPr id="217" name="Google Shape;217;p6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218"/>
        <p:cNvGrpSpPr/>
        <p:nvPr/>
      </p:nvGrpSpPr>
      <p:grpSpPr>
        <a:xfrm>
          <a:off x="0" y="0"/>
          <a:ext cx="0" cy="0"/>
          <a:chOff x="0" y="0"/>
          <a:chExt cx="0" cy="0"/>
        </a:xfrm>
      </p:grpSpPr>
      <p:pic>
        <p:nvPicPr>
          <p:cNvPr id="219" name="Google Shape;219;p6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1"/>
        <p:cNvGrpSpPr/>
        <p:nvPr/>
      </p:nvGrpSpPr>
      <p:grpSpPr>
        <a:xfrm>
          <a:off x="0" y="0"/>
          <a:ext cx="0" cy="0"/>
          <a:chOff x="0" y="0"/>
          <a:chExt cx="0" cy="0"/>
        </a:xfrm>
      </p:grpSpPr>
      <p:pic>
        <p:nvPicPr>
          <p:cNvPr id="222" name="Google Shape;222;p67"/>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223" name="Google Shape;223;p67"/>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24" name="Google Shape;224;p6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5" name="Google Shape;225;p67"/>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6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27" name="Google Shape;227;p6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28"/>
        <p:cNvGrpSpPr/>
        <p:nvPr/>
      </p:nvGrpSpPr>
      <p:grpSpPr>
        <a:xfrm>
          <a:off x="0" y="0"/>
          <a:ext cx="0" cy="0"/>
          <a:chOff x="0" y="0"/>
          <a:chExt cx="0" cy="0"/>
        </a:xfrm>
      </p:grpSpPr>
      <p:pic>
        <p:nvPicPr>
          <p:cNvPr id="229" name="Google Shape;229;p68"/>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30" name="Google Shape;230;p6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6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2" name="Google Shape;232;p68"/>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6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34" name="Google Shape;234;p6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35" name="Google Shape;235;p68"/>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36" name="Google Shape;236;p6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37"/>
        <p:cNvGrpSpPr/>
        <p:nvPr/>
      </p:nvGrpSpPr>
      <p:grpSpPr>
        <a:xfrm>
          <a:off x="0" y="0"/>
          <a:ext cx="0" cy="0"/>
          <a:chOff x="0" y="0"/>
          <a:chExt cx="0" cy="0"/>
        </a:xfrm>
      </p:grpSpPr>
      <p:pic>
        <p:nvPicPr>
          <p:cNvPr id="238" name="Google Shape;238;p69"/>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239" name="Google Shape;239;p69"/>
          <p:cNvPicPr preferRelativeResize="0"/>
          <p:nvPr/>
        </p:nvPicPr>
        <p:blipFill rotWithShape="1">
          <a:blip r:embed="rId3">
            <a:alphaModFix/>
          </a:blip>
          <a:srcRect l="29370" r="1943"/>
          <a:stretch/>
        </p:blipFill>
        <p:spPr>
          <a:xfrm>
            <a:off x="2857500" y="678942"/>
            <a:ext cx="5960975" cy="463942"/>
          </a:xfrm>
          <a:prstGeom prst="rect">
            <a:avLst/>
          </a:prstGeom>
          <a:noFill/>
          <a:ln>
            <a:noFill/>
          </a:ln>
        </p:spPr>
      </p:pic>
      <p:sp>
        <p:nvSpPr>
          <p:cNvPr id="240" name="Google Shape;240;p69"/>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1" name="Google Shape;241;p6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2" name="Google Shape;242;p69"/>
          <p:cNvSpPr txBox="1">
            <a:spLocks noGrp="1"/>
          </p:cNvSpPr>
          <p:nvPr>
            <p:ph type="body" idx="2"/>
          </p:nvPr>
        </p:nvSpPr>
        <p:spPr>
          <a:xfrm>
            <a:off x="190500" y="171450"/>
            <a:ext cx="2400300" cy="4800600"/>
          </a:xfrm>
          <a:prstGeom prst="rect">
            <a:avLst/>
          </a:prstGeom>
          <a:solidFill>
            <a:schemeClr val="lt1">
              <a:alpha val="4941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 name="Google Shape;243;p69"/>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44"/>
        <p:cNvGrpSpPr/>
        <p:nvPr/>
      </p:nvGrpSpPr>
      <p:grpSpPr>
        <a:xfrm>
          <a:off x="0" y="0"/>
          <a:ext cx="0" cy="0"/>
          <a:chOff x="0" y="0"/>
          <a:chExt cx="0" cy="0"/>
        </a:xfrm>
      </p:grpSpPr>
      <p:pic>
        <p:nvPicPr>
          <p:cNvPr id="245" name="Google Shape;245;p7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46" name="Google Shape;246;p70"/>
          <p:cNvSpPr txBox="1">
            <a:spLocks noGrp="1"/>
          </p:cNvSpPr>
          <p:nvPr>
            <p:ph type="body" idx="1"/>
          </p:nvPr>
        </p:nvSpPr>
        <p:spPr>
          <a:xfrm>
            <a:off x="400050" y="1200150"/>
            <a:ext cx="8343900" cy="3543300"/>
          </a:xfrm>
          <a:prstGeom prst="rect">
            <a:avLst/>
          </a:prstGeom>
          <a:solidFill>
            <a:schemeClr val="lt1">
              <a:alpha val="4941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Google Shape;247;p70"/>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248"/>
        <p:cNvGrpSpPr/>
        <p:nvPr/>
      </p:nvGrpSpPr>
      <p:grpSpPr>
        <a:xfrm>
          <a:off x="0" y="0"/>
          <a:ext cx="0" cy="0"/>
          <a:chOff x="0" y="0"/>
          <a:chExt cx="0" cy="0"/>
        </a:xfrm>
      </p:grpSpPr>
      <p:pic>
        <p:nvPicPr>
          <p:cNvPr id="249" name="Google Shape;249;p71"/>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250"/>
        <p:cNvGrpSpPr/>
        <p:nvPr/>
      </p:nvGrpSpPr>
      <p:grpSpPr>
        <a:xfrm>
          <a:off x="0" y="0"/>
          <a:ext cx="0" cy="0"/>
          <a:chOff x="0" y="0"/>
          <a:chExt cx="0" cy="0"/>
        </a:xfrm>
      </p:grpSpPr>
      <p:pic>
        <p:nvPicPr>
          <p:cNvPr id="251" name="Google Shape;251;p72"/>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252"/>
        <p:cNvGrpSpPr/>
        <p:nvPr/>
      </p:nvGrpSpPr>
      <p:grpSpPr>
        <a:xfrm>
          <a:off x="0" y="0"/>
          <a:ext cx="0" cy="0"/>
          <a:chOff x="0" y="0"/>
          <a:chExt cx="0" cy="0"/>
        </a:xfrm>
      </p:grpSpPr>
      <p:pic>
        <p:nvPicPr>
          <p:cNvPr id="253" name="Google Shape;253;p73"/>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48"/>
        <p:cNvGrpSpPr/>
        <p:nvPr/>
      </p:nvGrpSpPr>
      <p:grpSpPr>
        <a:xfrm>
          <a:off x="0" y="0"/>
          <a:ext cx="0" cy="0"/>
          <a:chOff x="0" y="0"/>
          <a:chExt cx="0" cy="0"/>
        </a:xfrm>
      </p:grpSpPr>
      <p:pic>
        <p:nvPicPr>
          <p:cNvPr id="49" name="Google Shape;49;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8"/>
          <p:cNvSpPr txBox="1">
            <a:spLocks noGrp="1"/>
          </p:cNvSpPr>
          <p:nvPr>
            <p:ph type="body" idx="1"/>
          </p:nvPr>
        </p:nvSpPr>
        <p:spPr>
          <a:xfrm>
            <a:off x="400050" y="1200150"/>
            <a:ext cx="8343900" cy="3543300"/>
          </a:xfrm>
          <a:prstGeom prst="rect">
            <a:avLst/>
          </a:prstGeom>
          <a:solidFill>
            <a:schemeClr val="lt1">
              <a:alpha val="49803"/>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254"/>
        <p:cNvGrpSpPr/>
        <p:nvPr/>
      </p:nvGrpSpPr>
      <p:grpSpPr>
        <a:xfrm>
          <a:off x="0" y="0"/>
          <a:ext cx="0" cy="0"/>
          <a:chOff x="0" y="0"/>
          <a:chExt cx="0" cy="0"/>
        </a:xfrm>
      </p:grpSpPr>
      <p:pic>
        <p:nvPicPr>
          <p:cNvPr id="255" name="Google Shape;255;p74"/>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256"/>
        <p:cNvGrpSpPr/>
        <p:nvPr/>
      </p:nvGrpSpPr>
      <p:grpSpPr>
        <a:xfrm>
          <a:off x="0" y="0"/>
          <a:ext cx="0" cy="0"/>
          <a:chOff x="0" y="0"/>
          <a:chExt cx="0" cy="0"/>
        </a:xfrm>
      </p:grpSpPr>
      <p:pic>
        <p:nvPicPr>
          <p:cNvPr id="257" name="Google Shape;257;p75"/>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258"/>
        <p:cNvGrpSpPr/>
        <p:nvPr/>
      </p:nvGrpSpPr>
      <p:grpSpPr>
        <a:xfrm>
          <a:off x="0" y="0"/>
          <a:ext cx="0" cy="0"/>
          <a:chOff x="0" y="0"/>
          <a:chExt cx="0" cy="0"/>
        </a:xfrm>
      </p:grpSpPr>
      <p:pic>
        <p:nvPicPr>
          <p:cNvPr id="259" name="Google Shape;259;p76"/>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260"/>
        <p:cNvGrpSpPr/>
        <p:nvPr/>
      </p:nvGrpSpPr>
      <p:grpSpPr>
        <a:xfrm>
          <a:off x="0" y="0"/>
          <a:ext cx="0" cy="0"/>
          <a:chOff x="0" y="0"/>
          <a:chExt cx="0" cy="0"/>
        </a:xfrm>
      </p:grpSpPr>
      <p:pic>
        <p:nvPicPr>
          <p:cNvPr id="261" name="Google Shape;261;p77"/>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262"/>
        <p:cNvGrpSpPr/>
        <p:nvPr/>
      </p:nvGrpSpPr>
      <p:grpSpPr>
        <a:xfrm>
          <a:off x="0" y="0"/>
          <a:ext cx="0" cy="0"/>
          <a:chOff x="0" y="0"/>
          <a:chExt cx="0" cy="0"/>
        </a:xfrm>
      </p:grpSpPr>
      <p:pic>
        <p:nvPicPr>
          <p:cNvPr id="263" name="Google Shape;263;p78"/>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64"/>
        <p:cNvGrpSpPr/>
        <p:nvPr/>
      </p:nvGrpSpPr>
      <p:grpSpPr>
        <a:xfrm>
          <a:off x="0" y="0"/>
          <a:ext cx="0" cy="0"/>
          <a:chOff x="0" y="0"/>
          <a:chExt cx="0" cy="0"/>
        </a:xfrm>
      </p:grpSpPr>
      <p:pic>
        <p:nvPicPr>
          <p:cNvPr id="265" name="Google Shape;265;p79"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266" name="Google Shape;266;p79"/>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67"/>
        <p:cNvGrpSpPr/>
        <p:nvPr/>
      </p:nvGrpSpPr>
      <p:grpSpPr>
        <a:xfrm>
          <a:off x="0" y="0"/>
          <a:ext cx="0" cy="0"/>
          <a:chOff x="0" y="0"/>
          <a:chExt cx="0" cy="0"/>
        </a:xfrm>
      </p:grpSpPr>
      <p:pic>
        <p:nvPicPr>
          <p:cNvPr id="268" name="Google Shape;268;p8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69" name="Google Shape;269;p80"/>
          <p:cNvSpPr txBox="1">
            <a:spLocks noGrp="1"/>
          </p:cNvSpPr>
          <p:nvPr>
            <p:ph type="title"/>
          </p:nvPr>
        </p:nvSpPr>
        <p:spPr>
          <a:xfrm>
            <a:off x="0" y="1600200"/>
            <a:ext cx="9144000" cy="1657500"/>
          </a:xfrm>
          <a:prstGeom prst="rect">
            <a:avLst/>
          </a:prstGeom>
          <a:solidFill>
            <a:schemeClr val="lt1">
              <a:alpha val="49410"/>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70"/>
        <p:cNvGrpSpPr/>
        <p:nvPr/>
      </p:nvGrpSpPr>
      <p:grpSpPr>
        <a:xfrm>
          <a:off x="0" y="0"/>
          <a:ext cx="0" cy="0"/>
          <a:chOff x="0" y="0"/>
          <a:chExt cx="0" cy="0"/>
        </a:xfrm>
      </p:grpSpPr>
      <p:pic>
        <p:nvPicPr>
          <p:cNvPr id="271" name="Google Shape;271;p81"/>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72" name="Google Shape;272;p81"/>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3" name="Google Shape;273;p8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4" name="Google Shape;274;p81"/>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8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76" name="Google Shape;276;p8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77" name="Google Shape;277;p81"/>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78" name="Google Shape;278;p8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279"/>
        <p:cNvGrpSpPr/>
        <p:nvPr/>
      </p:nvGrpSpPr>
      <p:grpSpPr>
        <a:xfrm>
          <a:off x="0" y="0"/>
          <a:ext cx="0" cy="0"/>
          <a:chOff x="0" y="0"/>
          <a:chExt cx="0" cy="0"/>
        </a:xfrm>
      </p:grpSpPr>
      <p:pic>
        <p:nvPicPr>
          <p:cNvPr id="280" name="Google Shape;280;p82"/>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281"/>
        <p:cNvGrpSpPr/>
        <p:nvPr/>
      </p:nvGrpSpPr>
      <p:grpSpPr>
        <a:xfrm>
          <a:off x="0" y="0"/>
          <a:ext cx="0" cy="0"/>
          <a:chOff x="0" y="0"/>
          <a:chExt cx="0" cy="0"/>
        </a:xfrm>
      </p:grpSpPr>
      <p:pic>
        <p:nvPicPr>
          <p:cNvPr id="282" name="Google Shape;282;p83"/>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52"/>
        <p:cNvGrpSpPr/>
        <p:nvPr/>
      </p:nvGrpSpPr>
      <p:grpSpPr>
        <a:xfrm>
          <a:off x="0" y="0"/>
          <a:ext cx="0" cy="0"/>
          <a:chOff x="0" y="0"/>
          <a:chExt cx="0" cy="0"/>
        </a:xfrm>
      </p:grpSpPr>
      <p:pic>
        <p:nvPicPr>
          <p:cNvPr id="53" name="Google Shape;53;p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283"/>
        <p:cNvGrpSpPr/>
        <p:nvPr/>
      </p:nvGrpSpPr>
      <p:grpSpPr>
        <a:xfrm>
          <a:off x="0" y="0"/>
          <a:ext cx="0" cy="0"/>
          <a:chOff x="0" y="0"/>
          <a:chExt cx="0" cy="0"/>
        </a:xfrm>
      </p:grpSpPr>
      <p:pic>
        <p:nvPicPr>
          <p:cNvPr id="284" name="Google Shape;284;p84"/>
          <p:cNvPicPr preferRelativeResize="0"/>
          <p:nvPr/>
        </p:nvPicPr>
        <p:blipFill rotWithShape="1">
          <a:blip r:embed="rId2">
            <a:alphaModFix/>
          </a:blip>
          <a:srcRect/>
          <a:stretch/>
        </p:blipFill>
        <p:spPr>
          <a:xfrm>
            <a:off x="0" y="0"/>
            <a:ext cx="9144000" cy="5143489"/>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86"/>
        <p:cNvGrpSpPr/>
        <p:nvPr/>
      </p:nvGrpSpPr>
      <p:grpSpPr>
        <a:xfrm>
          <a:off x="0" y="0"/>
          <a:ext cx="0" cy="0"/>
          <a:chOff x="0" y="0"/>
          <a:chExt cx="0" cy="0"/>
        </a:xfrm>
      </p:grpSpPr>
      <p:pic>
        <p:nvPicPr>
          <p:cNvPr id="287" name="Google Shape;287;p86"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288" name="Google Shape;288;p86"/>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9"/>
        <p:cNvGrpSpPr/>
        <p:nvPr/>
      </p:nvGrpSpPr>
      <p:grpSpPr>
        <a:xfrm>
          <a:off x="0" y="0"/>
          <a:ext cx="0" cy="0"/>
          <a:chOff x="0" y="0"/>
          <a:chExt cx="0" cy="0"/>
        </a:xfrm>
      </p:grpSpPr>
      <p:pic>
        <p:nvPicPr>
          <p:cNvPr id="290" name="Google Shape;290;p87"/>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291" name="Google Shape;291;p87"/>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92" name="Google Shape;292;p8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93" name="Google Shape;293;p87"/>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4" name="Google Shape;294;p8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5" name="Google Shape;295;p8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96"/>
        <p:cNvGrpSpPr/>
        <p:nvPr/>
      </p:nvGrpSpPr>
      <p:grpSpPr>
        <a:xfrm>
          <a:off x="0" y="0"/>
          <a:ext cx="0" cy="0"/>
          <a:chOff x="0" y="0"/>
          <a:chExt cx="0" cy="0"/>
        </a:xfrm>
      </p:grpSpPr>
      <p:pic>
        <p:nvPicPr>
          <p:cNvPr id="297" name="Google Shape;297;p88"/>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98" name="Google Shape;298;p8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8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0" name="Google Shape;300;p88"/>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1" name="Google Shape;301;p8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02" name="Google Shape;302;p8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03" name="Google Shape;303;p88"/>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304" name="Google Shape;304;p8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305"/>
        <p:cNvGrpSpPr/>
        <p:nvPr/>
      </p:nvGrpSpPr>
      <p:grpSpPr>
        <a:xfrm>
          <a:off x="0" y="0"/>
          <a:ext cx="0" cy="0"/>
          <a:chOff x="0" y="0"/>
          <a:chExt cx="0" cy="0"/>
        </a:xfrm>
      </p:grpSpPr>
      <p:pic>
        <p:nvPicPr>
          <p:cNvPr id="306" name="Google Shape;306;p89"/>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07" name="Google Shape;307;p89"/>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8" name="Google Shape;308;p8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9" name="Google Shape;309;p89"/>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89"/>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11" name="Google Shape;311;p89"/>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12" name="Google Shape;312;p89"/>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313" name="Google Shape;313;p8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314"/>
        <p:cNvGrpSpPr/>
        <p:nvPr/>
      </p:nvGrpSpPr>
      <p:grpSpPr>
        <a:xfrm>
          <a:off x="0" y="0"/>
          <a:ext cx="0" cy="0"/>
          <a:chOff x="0" y="0"/>
          <a:chExt cx="0" cy="0"/>
        </a:xfrm>
      </p:grpSpPr>
      <p:pic>
        <p:nvPicPr>
          <p:cNvPr id="315" name="Google Shape;315;p90"/>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316" name="Google Shape;316;p90"/>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317" name="Google Shape;317;p90"/>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p9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9" name="Google Shape;319;p90"/>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0" name="Google Shape;320;p90"/>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321"/>
        <p:cNvGrpSpPr/>
        <p:nvPr/>
      </p:nvGrpSpPr>
      <p:grpSpPr>
        <a:xfrm>
          <a:off x="0" y="0"/>
          <a:ext cx="0" cy="0"/>
          <a:chOff x="0" y="0"/>
          <a:chExt cx="0" cy="0"/>
        </a:xfrm>
      </p:grpSpPr>
      <p:pic>
        <p:nvPicPr>
          <p:cNvPr id="322" name="Google Shape;322;p91"/>
          <p:cNvPicPr preferRelativeResize="0"/>
          <p:nvPr/>
        </p:nvPicPr>
        <p:blipFill>
          <a:blip r:embed="rId2">
            <a:alphaModFix/>
          </a:blip>
          <a:stretch>
            <a:fillRect/>
          </a:stretch>
        </p:blipFill>
        <p:spPr>
          <a:xfrm>
            <a:off x="0" y="0"/>
            <a:ext cx="9144000" cy="5143500"/>
          </a:xfrm>
          <a:prstGeom prst="rect">
            <a:avLst/>
          </a:prstGeom>
          <a:noFill/>
          <a:ln>
            <a:noFill/>
          </a:ln>
        </p:spPr>
      </p:pic>
      <p:sp>
        <p:nvSpPr>
          <p:cNvPr id="323" name="Google Shape;323;p91"/>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324"/>
        <p:cNvGrpSpPr/>
        <p:nvPr/>
      </p:nvGrpSpPr>
      <p:grpSpPr>
        <a:xfrm>
          <a:off x="0" y="0"/>
          <a:ext cx="0" cy="0"/>
          <a:chOff x="0" y="0"/>
          <a:chExt cx="0" cy="0"/>
        </a:xfrm>
      </p:grpSpPr>
      <p:pic>
        <p:nvPicPr>
          <p:cNvPr id="325" name="Google Shape;325;p92"/>
          <p:cNvPicPr preferRelativeResize="0"/>
          <p:nvPr/>
        </p:nvPicPr>
        <p:blipFill>
          <a:blip r:embed="rId2">
            <a:alphaModFix/>
          </a:blip>
          <a:stretch>
            <a:fillRect/>
          </a:stretch>
        </p:blipFill>
        <p:spPr>
          <a:xfrm>
            <a:off x="0" y="0"/>
            <a:ext cx="9144000" cy="5143500"/>
          </a:xfrm>
          <a:prstGeom prst="rect">
            <a:avLst/>
          </a:prstGeom>
          <a:noFill/>
          <a:ln>
            <a:noFill/>
          </a:ln>
        </p:spPr>
      </p:pic>
      <p:sp>
        <p:nvSpPr>
          <p:cNvPr id="326" name="Google Shape;326;p92"/>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92"/>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328"/>
        <p:cNvGrpSpPr/>
        <p:nvPr/>
      </p:nvGrpSpPr>
      <p:grpSpPr>
        <a:xfrm>
          <a:off x="0" y="0"/>
          <a:ext cx="0" cy="0"/>
          <a:chOff x="0" y="0"/>
          <a:chExt cx="0" cy="0"/>
        </a:xfrm>
      </p:grpSpPr>
      <p:pic>
        <p:nvPicPr>
          <p:cNvPr id="329" name="Google Shape;329;p9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330"/>
        <p:cNvGrpSpPr/>
        <p:nvPr/>
      </p:nvGrpSpPr>
      <p:grpSpPr>
        <a:xfrm>
          <a:off x="0" y="0"/>
          <a:ext cx="0" cy="0"/>
          <a:chOff x="0" y="0"/>
          <a:chExt cx="0" cy="0"/>
        </a:xfrm>
      </p:grpSpPr>
      <p:pic>
        <p:nvPicPr>
          <p:cNvPr id="331" name="Google Shape;331;p9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54"/>
        <p:cNvGrpSpPr/>
        <p:nvPr/>
      </p:nvGrpSpPr>
      <p:grpSpPr>
        <a:xfrm>
          <a:off x="0" y="0"/>
          <a:ext cx="0" cy="0"/>
          <a:chOff x="0" y="0"/>
          <a:chExt cx="0" cy="0"/>
        </a:xfrm>
      </p:grpSpPr>
      <p:pic>
        <p:nvPicPr>
          <p:cNvPr id="55" name="Google Shape;55;p1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332"/>
        <p:cNvGrpSpPr/>
        <p:nvPr/>
      </p:nvGrpSpPr>
      <p:grpSpPr>
        <a:xfrm>
          <a:off x="0" y="0"/>
          <a:ext cx="0" cy="0"/>
          <a:chOff x="0" y="0"/>
          <a:chExt cx="0" cy="0"/>
        </a:xfrm>
      </p:grpSpPr>
      <p:pic>
        <p:nvPicPr>
          <p:cNvPr id="333" name="Google Shape;333;p9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334"/>
        <p:cNvGrpSpPr/>
        <p:nvPr/>
      </p:nvGrpSpPr>
      <p:grpSpPr>
        <a:xfrm>
          <a:off x="0" y="0"/>
          <a:ext cx="0" cy="0"/>
          <a:chOff x="0" y="0"/>
          <a:chExt cx="0" cy="0"/>
        </a:xfrm>
      </p:grpSpPr>
      <p:pic>
        <p:nvPicPr>
          <p:cNvPr id="335" name="Google Shape;335;p9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336"/>
        <p:cNvGrpSpPr/>
        <p:nvPr/>
      </p:nvGrpSpPr>
      <p:grpSpPr>
        <a:xfrm>
          <a:off x="0" y="0"/>
          <a:ext cx="0" cy="0"/>
          <a:chOff x="0" y="0"/>
          <a:chExt cx="0" cy="0"/>
        </a:xfrm>
      </p:grpSpPr>
      <p:pic>
        <p:nvPicPr>
          <p:cNvPr id="337" name="Google Shape;337;p97"/>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338"/>
        <p:cNvGrpSpPr/>
        <p:nvPr/>
      </p:nvGrpSpPr>
      <p:grpSpPr>
        <a:xfrm>
          <a:off x="0" y="0"/>
          <a:ext cx="0" cy="0"/>
          <a:chOff x="0" y="0"/>
          <a:chExt cx="0" cy="0"/>
        </a:xfrm>
      </p:grpSpPr>
      <p:pic>
        <p:nvPicPr>
          <p:cNvPr id="339" name="Google Shape;339;p98"/>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340"/>
        <p:cNvGrpSpPr/>
        <p:nvPr/>
      </p:nvGrpSpPr>
      <p:grpSpPr>
        <a:xfrm>
          <a:off x="0" y="0"/>
          <a:ext cx="0" cy="0"/>
          <a:chOff x="0" y="0"/>
          <a:chExt cx="0" cy="0"/>
        </a:xfrm>
      </p:grpSpPr>
      <p:pic>
        <p:nvPicPr>
          <p:cNvPr id="341" name="Google Shape;341;p99"/>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342"/>
        <p:cNvGrpSpPr/>
        <p:nvPr/>
      </p:nvGrpSpPr>
      <p:grpSpPr>
        <a:xfrm>
          <a:off x="0" y="0"/>
          <a:ext cx="0" cy="0"/>
          <a:chOff x="0" y="0"/>
          <a:chExt cx="0" cy="0"/>
        </a:xfrm>
      </p:grpSpPr>
      <p:pic>
        <p:nvPicPr>
          <p:cNvPr id="343" name="Google Shape;343;p10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344"/>
        <p:cNvGrpSpPr/>
        <p:nvPr/>
      </p:nvGrpSpPr>
      <p:grpSpPr>
        <a:xfrm>
          <a:off x="0" y="0"/>
          <a:ext cx="0" cy="0"/>
          <a:chOff x="0" y="0"/>
          <a:chExt cx="0" cy="0"/>
        </a:xfrm>
      </p:grpSpPr>
      <p:pic>
        <p:nvPicPr>
          <p:cNvPr id="345" name="Google Shape;345;p10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346"/>
        <p:cNvGrpSpPr/>
        <p:nvPr/>
      </p:nvGrpSpPr>
      <p:grpSpPr>
        <a:xfrm>
          <a:off x="0" y="0"/>
          <a:ext cx="0" cy="0"/>
          <a:chOff x="0" y="0"/>
          <a:chExt cx="0" cy="0"/>
        </a:xfrm>
      </p:grpSpPr>
      <p:pic>
        <p:nvPicPr>
          <p:cNvPr id="347" name="Google Shape;347;p10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348"/>
        <p:cNvGrpSpPr/>
        <p:nvPr/>
      </p:nvGrpSpPr>
      <p:grpSpPr>
        <a:xfrm>
          <a:off x="0" y="0"/>
          <a:ext cx="0" cy="0"/>
          <a:chOff x="0" y="0"/>
          <a:chExt cx="0" cy="0"/>
        </a:xfrm>
      </p:grpSpPr>
      <p:pic>
        <p:nvPicPr>
          <p:cNvPr id="349" name="Google Shape;349;p10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4"/>
        <p:cNvGrpSpPr/>
        <p:nvPr/>
      </p:nvGrpSpPr>
      <p:grpSpPr>
        <a:xfrm>
          <a:off x="0" y="0"/>
          <a:ext cx="0" cy="0"/>
          <a:chOff x="0" y="0"/>
          <a:chExt cx="0" cy="0"/>
        </a:xfrm>
      </p:grpSpPr>
      <p:sp>
        <p:nvSpPr>
          <p:cNvPr id="355" name="Google Shape;355;p10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4400"/>
              <a:buFont typeface="Calibri"/>
              <a:buNone/>
              <a:defRPr sz="2800" i="0" u="none" strike="noStrike" cap="none">
                <a:latin typeface="Calibri"/>
                <a:ea typeface="Calibri"/>
                <a:cs typeface="Calibri"/>
                <a:sym typeface="Calibri"/>
              </a:defRPr>
            </a:lvl1pPr>
            <a:lvl2pPr lvl="1" rtl="0">
              <a:spcBef>
                <a:spcPts val="0"/>
              </a:spcBef>
              <a:spcAft>
                <a:spcPts val="0"/>
              </a:spcAft>
              <a:buSzPts val="1400"/>
              <a:buFont typeface="Calibri"/>
              <a:buNone/>
              <a:defRPr sz="1800">
                <a:latin typeface="Calibri"/>
                <a:ea typeface="Calibri"/>
                <a:cs typeface="Calibri"/>
                <a:sym typeface="Calibri"/>
              </a:defRPr>
            </a:lvl2pPr>
            <a:lvl3pPr lvl="2" rtl="0">
              <a:spcBef>
                <a:spcPts val="0"/>
              </a:spcBef>
              <a:spcAft>
                <a:spcPts val="0"/>
              </a:spcAft>
              <a:buSzPts val="1400"/>
              <a:buFont typeface="Calibri"/>
              <a:buNone/>
              <a:defRPr sz="1800">
                <a:latin typeface="Calibri"/>
                <a:ea typeface="Calibri"/>
                <a:cs typeface="Calibri"/>
                <a:sym typeface="Calibri"/>
              </a:defRPr>
            </a:lvl3pPr>
            <a:lvl4pPr lvl="3" rtl="0">
              <a:spcBef>
                <a:spcPts val="0"/>
              </a:spcBef>
              <a:spcAft>
                <a:spcPts val="0"/>
              </a:spcAft>
              <a:buSzPts val="1400"/>
              <a:buFont typeface="Calibri"/>
              <a:buNone/>
              <a:defRPr sz="1800">
                <a:latin typeface="Calibri"/>
                <a:ea typeface="Calibri"/>
                <a:cs typeface="Calibri"/>
                <a:sym typeface="Calibri"/>
              </a:defRPr>
            </a:lvl4pPr>
            <a:lvl5pPr lvl="4" rtl="0">
              <a:spcBef>
                <a:spcPts val="0"/>
              </a:spcBef>
              <a:spcAft>
                <a:spcPts val="0"/>
              </a:spcAft>
              <a:buSzPts val="1400"/>
              <a:buFont typeface="Calibri"/>
              <a:buNone/>
              <a:defRPr sz="1800">
                <a:latin typeface="Calibri"/>
                <a:ea typeface="Calibri"/>
                <a:cs typeface="Calibri"/>
                <a:sym typeface="Calibri"/>
              </a:defRPr>
            </a:lvl5pPr>
            <a:lvl6pPr lvl="5" rtl="0">
              <a:spcBef>
                <a:spcPts val="0"/>
              </a:spcBef>
              <a:spcAft>
                <a:spcPts val="0"/>
              </a:spcAft>
              <a:buSzPts val="1400"/>
              <a:buFont typeface="Calibri"/>
              <a:buNone/>
              <a:defRPr sz="1800">
                <a:latin typeface="Calibri"/>
                <a:ea typeface="Calibri"/>
                <a:cs typeface="Calibri"/>
                <a:sym typeface="Calibri"/>
              </a:defRPr>
            </a:lvl6pPr>
            <a:lvl7pPr lvl="6" rtl="0">
              <a:spcBef>
                <a:spcPts val="0"/>
              </a:spcBef>
              <a:spcAft>
                <a:spcPts val="0"/>
              </a:spcAft>
              <a:buSzPts val="1400"/>
              <a:buFont typeface="Calibri"/>
              <a:buNone/>
              <a:defRPr sz="1800">
                <a:latin typeface="Calibri"/>
                <a:ea typeface="Calibri"/>
                <a:cs typeface="Calibri"/>
                <a:sym typeface="Calibri"/>
              </a:defRPr>
            </a:lvl7pPr>
            <a:lvl8pPr lvl="7" rtl="0">
              <a:spcBef>
                <a:spcPts val="0"/>
              </a:spcBef>
              <a:spcAft>
                <a:spcPts val="0"/>
              </a:spcAft>
              <a:buSzPts val="1400"/>
              <a:buFont typeface="Calibri"/>
              <a:buNone/>
              <a:defRPr sz="1800">
                <a:latin typeface="Calibri"/>
                <a:ea typeface="Calibri"/>
                <a:cs typeface="Calibri"/>
                <a:sym typeface="Calibri"/>
              </a:defRPr>
            </a:lvl8pPr>
            <a:lvl9pPr lvl="8" rtl="0">
              <a:spcBef>
                <a:spcPts val="0"/>
              </a:spcBef>
              <a:spcAft>
                <a:spcPts val="0"/>
              </a:spcAft>
              <a:buSzPts val="1400"/>
              <a:buFont typeface="Calibri"/>
              <a:buNone/>
              <a:defRPr sz="1800">
                <a:latin typeface="Calibri"/>
                <a:ea typeface="Calibri"/>
                <a:cs typeface="Calibri"/>
                <a:sym typeface="Calibri"/>
              </a:defRPr>
            </a:lvl9pPr>
          </a:lstStyle>
          <a:p>
            <a:endParaRPr/>
          </a:p>
        </p:txBody>
      </p:sp>
      <p:sp>
        <p:nvSpPr>
          <p:cNvPr id="356" name="Google Shape;356;p105"/>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06400" algn="l" rtl="0">
              <a:spcBef>
                <a:spcPts val="560"/>
              </a:spcBef>
              <a:spcAft>
                <a:spcPts val="0"/>
              </a:spcAft>
              <a:buSzPts val="2800"/>
              <a:buFont typeface="Arial"/>
              <a:buChar char="•"/>
              <a:defRPr sz="2800" b="0" i="0" u="none" strike="noStrike" cap="none">
                <a:latin typeface="Calibri"/>
                <a:ea typeface="Calibri"/>
                <a:cs typeface="Calibri"/>
                <a:sym typeface="Calibri"/>
              </a:defRPr>
            </a:lvl2pPr>
            <a:lvl3pPr marL="1371600" marR="0" lvl="2" indent="-381000" algn="l" rtl="0">
              <a:spcBef>
                <a:spcPts val="480"/>
              </a:spcBef>
              <a:spcAft>
                <a:spcPts val="0"/>
              </a:spcAft>
              <a:buSzPts val="2400"/>
              <a:buFont typeface="Arial"/>
              <a:buChar char="•"/>
              <a:defRPr sz="2400" b="0" i="0" u="none" strike="noStrike" cap="none">
                <a:latin typeface="Calibri"/>
                <a:ea typeface="Calibri"/>
                <a:cs typeface="Calibri"/>
                <a:sym typeface="Calibri"/>
              </a:defRPr>
            </a:lvl3pPr>
            <a:lvl4pPr marL="1828800" marR="0" lvl="3"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4pPr>
            <a:lvl5pPr marL="2286000" marR="0" lvl="4"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5pPr>
            <a:lvl6pPr marL="2743200" marR="0" lvl="5"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6pPr>
            <a:lvl7pPr marL="3200400" marR="0" lvl="6"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7pPr>
            <a:lvl8pPr marL="3657600" marR="0" lvl="7"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8pPr>
            <a:lvl9pPr marL="4114800" marR="0" lvl="8"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theme" Target="../theme/theme4.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theme" Target="../theme/theme5.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5" Type="http://schemas.openxmlformats.org/officeDocument/2006/relationships/image" Target="../media/image30.png"/><Relationship Id="rId4" Type="http://schemas.openxmlformats.org/officeDocument/2006/relationships/image" Target="../media/image29.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03.xml"/><Relationship Id="rId7" Type="http://schemas.openxmlformats.org/officeDocument/2006/relationships/image" Target="../media/image32.png"/><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theme" Target="../theme/theme7.xml"/><Relationship Id="rId5" Type="http://schemas.openxmlformats.org/officeDocument/2006/relationships/slideLayout" Target="../slideLayouts/slideLayout105.xml"/><Relationship Id="rId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pic>
        <p:nvPicPr>
          <p:cNvPr id="351" name="Google Shape;351;p104" descr="Louisiana Believes (PPT Footer)_Footer.png"/>
          <p:cNvPicPr preferRelativeResize="0"/>
          <p:nvPr/>
        </p:nvPicPr>
        <p:blipFill rotWithShape="1">
          <a:blip r:embed="rId4">
            <a:alphaModFix/>
          </a:blip>
          <a:srcRect/>
          <a:stretch/>
        </p:blipFill>
        <p:spPr>
          <a:xfrm>
            <a:off x="0" y="4740749"/>
            <a:ext cx="6857999" cy="418338"/>
          </a:xfrm>
          <a:prstGeom prst="rect">
            <a:avLst/>
          </a:prstGeom>
          <a:noFill/>
          <a:ln>
            <a:noFill/>
          </a:ln>
        </p:spPr>
      </p:pic>
      <p:pic>
        <p:nvPicPr>
          <p:cNvPr id="352" name="Google Shape;352;p104"/>
          <p:cNvPicPr preferRelativeResize="0"/>
          <p:nvPr/>
        </p:nvPicPr>
        <p:blipFill rotWithShape="1">
          <a:blip r:embed="rId5">
            <a:alphaModFix/>
          </a:blip>
          <a:srcRect/>
          <a:stretch/>
        </p:blipFill>
        <p:spPr>
          <a:xfrm>
            <a:off x="0" y="0"/>
            <a:ext cx="9143998" cy="1028700"/>
          </a:xfrm>
          <a:prstGeom prst="rect">
            <a:avLst/>
          </a:prstGeom>
          <a:noFill/>
          <a:ln>
            <a:noFill/>
          </a:ln>
        </p:spPr>
      </p:pic>
      <p:sp>
        <p:nvSpPr>
          <p:cNvPr id="353" name="Google Shape;353;p104"/>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06400" algn="l" rtl="0">
              <a:spcBef>
                <a:spcPts val="560"/>
              </a:spcBef>
              <a:spcAft>
                <a:spcPts val="0"/>
              </a:spcAft>
              <a:buSzPts val="2800"/>
              <a:buFont typeface="Arial"/>
              <a:buChar char="•"/>
              <a:defRPr sz="2800" b="0" i="0" u="none" strike="noStrike" cap="none">
                <a:latin typeface="Calibri"/>
                <a:ea typeface="Calibri"/>
                <a:cs typeface="Calibri"/>
                <a:sym typeface="Calibri"/>
              </a:defRPr>
            </a:lvl2pPr>
            <a:lvl3pPr marL="1371600" marR="0" lvl="2" indent="-381000" algn="l" rtl="0">
              <a:spcBef>
                <a:spcPts val="480"/>
              </a:spcBef>
              <a:spcAft>
                <a:spcPts val="0"/>
              </a:spcAft>
              <a:buSzPts val="2400"/>
              <a:buFont typeface="Arial"/>
              <a:buChar char="•"/>
              <a:defRPr sz="2400" b="0" i="0" u="none" strike="noStrike" cap="none">
                <a:latin typeface="Calibri"/>
                <a:ea typeface="Calibri"/>
                <a:cs typeface="Calibri"/>
                <a:sym typeface="Calibri"/>
              </a:defRPr>
            </a:lvl3pPr>
            <a:lvl4pPr marL="1828800" marR="0" lvl="3"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4pPr>
            <a:lvl5pPr marL="2286000" marR="0" lvl="4"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5pPr>
            <a:lvl6pPr marL="2743200" marR="0" lvl="5"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6pPr>
            <a:lvl7pPr marL="3200400" marR="0" lvl="6"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7pPr>
            <a:lvl8pPr marL="3657600" marR="0" lvl="7"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8pPr>
            <a:lvl9pPr marL="4114800" marR="0" lvl="8"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46" r:id="rId1"/>
    <p:sldLayoutId id="214748374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pic>
        <p:nvPicPr>
          <p:cNvPr id="361" name="Google Shape;361;p107"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362" name="Google Shape;362;p107"/>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363" name="Google Shape;363;p107"/>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4" name="Google Shape;364;p10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hyperlink" Target="https://www.louisianabelieves.com/docs/default-source/students-with-disabilities/partnerships-for-success-guide.pdf?sfvrsn=3af99d1f_2"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hyperlink" Target="https://www.louisianabelieves.com/docs/default-source/students-with-disabilities/partnerships-for-success-guide.pdf?sfvrsn=3af99d1f_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ouisianabelieves.com/docs/default-source/students-with-disabilities/partnerships-for-success-guide.pdf?sfvrsn=3af99d1f_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s://www.louisianabelieves.com/docs/default-source/students-with-disabilities/partnerships-for-success-guide.pdf?sfvrsn=3af99d1f_2"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www.louisianabelieves.com/docs/default-source/students-with-disabilities/partnerships-for-success-guide.pdf?sfvrsn=3af99d1f_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www.louisianabelieves.com/docs/default-source/students-with-disabilities/partnerships-for-success-guide.pdf?sfvrsn=3af99d1f_2"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https://www.louisianabelieves.com/docs/default-source/students-with-disabilities/partnerships-for-success-guide.pdf?sfvrsn=3af99d1f_2" TargetMode="External"/><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louisianabelieves.com/docs/default-source/students-with-disabilities/partnerships-for-success-guide.pdf?sfvrsn=3af99d1f_2" TargetMode="External"/><Relationship Id="rId7" Type="http://schemas.openxmlformats.org/officeDocument/2006/relationships/hyperlink" Target="https://www.louisianabelieves.com/resources/classroom-support/school-system-support-toolbo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louisianabelieves.com/docs/default-source/teacher-toolbox-resources/pd-vendor-guide.pdf?sfvrsn=26" TargetMode="External"/><Relationship Id="rId5" Type="http://schemas.openxmlformats.org/officeDocument/2006/relationships/hyperlink" Target="https://www.louisianabelieves.com/students-with-disabilities" TargetMode="External"/><Relationship Id="rId4" Type="http://schemas.openxmlformats.org/officeDocument/2006/relationships/hyperlink" Target="https://www.louisianabelieves.com/docs/default-source/students-with-disabilities/strategies-for-success-a-guidebook-for-supporting-students-with-disabilities.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louisianabelieves.com/resources/library/school-improvement" TargetMode="External"/><Relationship Id="rId7" Type="http://schemas.openxmlformats.org/officeDocument/2006/relationships/hyperlink" Target="mailto:LDOE.GrantsHelpDesk@la.gov" TargetMode="External"/><Relationship Id="rId2" Type="http://schemas.openxmlformats.org/officeDocument/2006/relationships/notesSlide" Target="../notesSlides/notesSlide35.xml"/><Relationship Id="rId1" Type="http://schemas.openxmlformats.org/officeDocument/2006/relationships/slideLayout" Target="../slideLayouts/slideLayout103.xml"/><Relationship Id="rId6" Type="http://schemas.openxmlformats.org/officeDocument/2006/relationships/hyperlink" Target="https://www.louisianabelieves.com/docs/default-source/teacher-toolbox-resources/network-structure-map.pdf" TargetMode="External"/><Relationship Id="rId5" Type="http://schemas.openxmlformats.org/officeDocument/2006/relationships/hyperlink" Target="https://www.louisianabelieves.com/docs/default-source/teacher-toolbox-resources/school-system-support-calendar.pdf?sfvrsn=3b1d8d1f_205" TargetMode="External"/><Relationship Id="rId4" Type="http://schemas.openxmlformats.org/officeDocument/2006/relationships/hyperlink" Target="https://www.louisianabelieves.com/newsroom/newsletter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13"/>
          <p:cNvSpPr txBox="1">
            <a:spLocks noGrp="1"/>
          </p:cNvSpPr>
          <p:nvPr>
            <p:ph type="title"/>
          </p:nvPr>
        </p:nvSpPr>
        <p:spPr>
          <a:xfrm>
            <a:off x="682950" y="1699350"/>
            <a:ext cx="7674900" cy="17448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US"/>
              <a:t>Planning for Specialized Support and Direct Services</a:t>
            </a:r>
            <a:endParaRPr/>
          </a:p>
          <a:p>
            <a:pPr marL="0" lvl="0" indent="0" algn="ctr" rtl="0">
              <a:spcBef>
                <a:spcPts val="0"/>
              </a:spcBef>
              <a:spcAft>
                <a:spcPts val="0"/>
              </a:spcAft>
              <a:buNone/>
            </a:pPr>
            <a:r>
              <a:rPr lang="en-US"/>
              <a:t>November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23"/>
          <p:cNvSpPr txBox="1">
            <a:spLocks noGrp="1"/>
          </p:cNvSpPr>
          <p:nvPr>
            <p:ph type="body" idx="1"/>
          </p:nvPr>
        </p:nvSpPr>
        <p:spPr>
          <a:xfrm>
            <a:off x="152400" y="1143000"/>
            <a:ext cx="57927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The Super App organizes the way in which we support students with disabilities around four proven strategies:</a:t>
            </a:r>
            <a:endParaRPr/>
          </a:p>
          <a:p>
            <a:pPr marL="457200" lvl="0" indent="-342900" algn="l" rtl="0">
              <a:spcBef>
                <a:spcPts val="750"/>
              </a:spcBef>
              <a:spcAft>
                <a:spcPts val="0"/>
              </a:spcAft>
              <a:buSzPts val="1800"/>
              <a:buAutoNum type="arabicPeriod"/>
            </a:pPr>
            <a:r>
              <a:rPr lang="en-US"/>
              <a:t>Early &amp; Accurate Identification</a:t>
            </a:r>
            <a:endParaRPr/>
          </a:p>
          <a:p>
            <a:pPr marL="457200" lvl="0" indent="-342900" algn="l" rtl="0">
              <a:spcBef>
                <a:spcPts val="0"/>
              </a:spcBef>
              <a:spcAft>
                <a:spcPts val="0"/>
              </a:spcAft>
              <a:buSzPts val="1800"/>
              <a:buAutoNum type="arabicPeriod"/>
            </a:pPr>
            <a:r>
              <a:rPr lang="en-US"/>
              <a:t>High-Quality Instruction</a:t>
            </a:r>
            <a:endParaRPr/>
          </a:p>
          <a:p>
            <a:pPr marL="457200" lvl="0" indent="-342900" algn="l" rtl="0">
              <a:spcBef>
                <a:spcPts val="0"/>
              </a:spcBef>
              <a:spcAft>
                <a:spcPts val="0"/>
              </a:spcAft>
              <a:buSzPts val="1800"/>
              <a:buAutoNum type="arabicPeriod"/>
            </a:pPr>
            <a:r>
              <a:rPr lang="en-US" b="1"/>
              <a:t>Specialized Supports &amp; Related Services</a:t>
            </a:r>
            <a:endParaRPr b="1"/>
          </a:p>
          <a:p>
            <a:pPr marL="457200" lvl="0" indent="-342900" algn="l" rtl="0">
              <a:spcBef>
                <a:spcPts val="0"/>
              </a:spcBef>
              <a:spcAft>
                <a:spcPts val="0"/>
              </a:spcAft>
              <a:buSzPts val="1800"/>
              <a:buAutoNum type="arabicPeriod"/>
            </a:pPr>
            <a:r>
              <a:rPr lang="en-US"/>
              <a:t>Coordinated &amp; Effective Transitions</a:t>
            </a:r>
            <a:endParaRPr/>
          </a:p>
          <a:p>
            <a:pPr marL="0" lvl="0" indent="0" algn="l" rtl="0">
              <a:spcBef>
                <a:spcPts val="750"/>
              </a:spcBef>
              <a:spcAft>
                <a:spcPts val="0"/>
              </a:spcAft>
              <a:buNone/>
            </a:pPr>
            <a:endParaRPr/>
          </a:p>
          <a:p>
            <a:pPr marL="0" lvl="0" indent="0" algn="l" rtl="0">
              <a:spcBef>
                <a:spcPts val="750"/>
              </a:spcBef>
              <a:spcAft>
                <a:spcPts val="0"/>
              </a:spcAft>
              <a:buNone/>
            </a:pPr>
            <a:endParaRPr b="1" i="1"/>
          </a:p>
          <a:p>
            <a:pPr marL="0" lvl="0" indent="0" algn="l" rtl="0">
              <a:spcBef>
                <a:spcPts val="750"/>
              </a:spcBef>
              <a:spcAft>
                <a:spcPts val="0"/>
              </a:spcAft>
              <a:buNone/>
            </a:pPr>
            <a:r>
              <a:rPr lang="en-US"/>
              <a:t> </a:t>
            </a:r>
            <a:endParaRPr/>
          </a:p>
        </p:txBody>
      </p:sp>
      <p:sp>
        <p:nvSpPr>
          <p:cNvPr id="466" name="Google Shape;466;p123"/>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Supporting Students with Disabilities</a:t>
            </a:r>
            <a:endParaRPr/>
          </a:p>
        </p:txBody>
      </p:sp>
      <p:pic>
        <p:nvPicPr>
          <p:cNvPr id="467" name="Google Shape;467;p123"/>
          <p:cNvPicPr preferRelativeResize="0"/>
          <p:nvPr/>
        </p:nvPicPr>
        <p:blipFill>
          <a:blip r:embed="rId3">
            <a:alphaModFix/>
          </a:blip>
          <a:stretch>
            <a:fillRect/>
          </a:stretch>
        </p:blipFill>
        <p:spPr>
          <a:xfrm>
            <a:off x="5747600" y="1143000"/>
            <a:ext cx="3354625" cy="3441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124"/>
          <p:cNvSpPr txBox="1">
            <a:spLocks noGrp="1"/>
          </p:cNvSpPr>
          <p:nvPr>
            <p:ph type="body" idx="1"/>
          </p:nvPr>
        </p:nvSpPr>
        <p:spPr>
          <a:xfrm>
            <a:off x="152400" y="1143000"/>
            <a:ext cx="55626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To support planning for the specialized supports and related service needs of students with disabilities, the Department has developed the </a:t>
            </a:r>
            <a:r>
              <a:rPr lang="en-US" u="sng">
                <a:solidFill>
                  <a:schemeClr val="hlink"/>
                </a:solidFill>
                <a:hlinkClick r:id="rId3"/>
              </a:rPr>
              <a:t>Partnerships for Success Guide</a:t>
            </a:r>
            <a:r>
              <a:rPr lang="en-US"/>
              <a:t>,  a vendor guide of organizations that can deliver </a:t>
            </a:r>
            <a:endParaRPr/>
          </a:p>
          <a:p>
            <a:pPr marL="457200" lvl="0" indent="-342900" algn="l" rtl="0">
              <a:spcBef>
                <a:spcPts val="750"/>
              </a:spcBef>
              <a:spcAft>
                <a:spcPts val="0"/>
              </a:spcAft>
              <a:buSzPts val="1800"/>
              <a:buChar char="•"/>
            </a:pPr>
            <a:r>
              <a:rPr lang="en-US"/>
              <a:t>high-quality professional development in areas of specialized supports (communication, assistive technology, executive functioning, etc).</a:t>
            </a:r>
            <a:endParaRPr/>
          </a:p>
          <a:p>
            <a:pPr marL="457200" lvl="0" indent="-342900" algn="l" rtl="0">
              <a:spcBef>
                <a:spcPts val="0"/>
              </a:spcBef>
              <a:spcAft>
                <a:spcPts val="0"/>
              </a:spcAft>
              <a:buSzPts val="1800"/>
              <a:buChar char="•"/>
            </a:pPr>
            <a:r>
              <a:rPr lang="en-US"/>
              <a:t>certified providers who can fulfill direct service requirements (speech therapy, occupational therapy, etc)  as outlined in individualized education plans (IEPs). </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sp>
        <p:nvSpPr>
          <p:cNvPr id="474" name="Google Shape;474;p124"/>
          <p:cNvSpPr txBox="1">
            <a:spLocks noGrp="1"/>
          </p:cNvSpPr>
          <p:nvPr>
            <p:ph type="title"/>
          </p:nvPr>
        </p:nvSpPr>
        <p:spPr>
          <a:xfrm>
            <a:off x="6040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Partnerships for Success Guide</a:t>
            </a:r>
            <a:endParaRPr/>
          </a:p>
        </p:txBody>
      </p:sp>
      <p:pic>
        <p:nvPicPr>
          <p:cNvPr id="475" name="Google Shape;475;p124"/>
          <p:cNvPicPr preferRelativeResize="0"/>
          <p:nvPr/>
        </p:nvPicPr>
        <p:blipFill>
          <a:blip r:embed="rId4">
            <a:alphaModFix/>
          </a:blip>
          <a:stretch>
            <a:fillRect/>
          </a:stretch>
        </p:blipFill>
        <p:spPr>
          <a:xfrm>
            <a:off x="5857325" y="1371200"/>
            <a:ext cx="2914650" cy="2905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25"/>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Students with disabilities, like all students, should spend the majority of their time reading, speaking, writing and solving curriculum-based tasks. </a:t>
            </a:r>
            <a:endParaRPr/>
          </a:p>
          <a:p>
            <a:pPr marL="0" lvl="0" indent="0" algn="l" rtl="0">
              <a:spcBef>
                <a:spcPts val="750"/>
              </a:spcBef>
              <a:spcAft>
                <a:spcPts val="0"/>
              </a:spcAft>
              <a:buNone/>
            </a:pPr>
            <a:r>
              <a:rPr lang="en-US"/>
              <a:t>Specialized supports are strategies or tools in areas such as: </a:t>
            </a:r>
            <a:endParaRPr/>
          </a:p>
          <a:p>
            <a:pPr marL="457200" lvl="0" indent="-342900" algn="l" rtl="0">
              <a:spcBef>
                <a:spcPts val="750"/>
              </a:spcBef>
              <a:spcAft>
                <a:spcPts val="0"/>
              </a:spcAft>
              <a:buSzPts val="1800"/>
              <a:buChar char="•"/>
            </a:pPr>
            <a:r>
              <a:rPr lang="en-US"/>
              <a:t>communication,</a:t>
            </a:r>
            <a:endParaRPr/>
          </a:p>
          <a:p>
            <a:pPr marL="457200" lvl="0" indent="-342900" algn="l" rtl="0">
              <a:spcBef>
                <a:spcPts val="0"/>
              </a:spcBef>
              <a:spcAft>
                <a:spcPts val="0"/>
              </a:spcAft>
              <a:buSzPts val="1800"/>
              <a:buChar char="•"/>
            </a:pPr>
            <a:r>
              <a:rPr lang="en-US"/>
              <a:t>assistive technology,</a:t>
            </a:r>
            <a:endParaRPr/>
          </a:p>
          <a:p>
            <a:pPr marL="457200" lvl="0" indent="-342900" algn="l" rtl="0">
              <a:spcBef>
                <a:spcPts val="0"/>
              </a:spcBef>
              <a:spcAft>
                <a:spcPts val="0"/>
              </a:spcAft>
              <a:buSzPts val="1800"/>
              <a:buChar char="•"/>
            </a:pPr>
            <a:r>
              <a:rPr lang="en-US"/>
              <a:t>functional skills,</a:t>
            </a:r>
            <a:endParaRPr/>
          </a:p>
          <a:p>
            <a:pPr marL="457200" lvl="0" indent="-342900" algn="l" rtl="0">
              <a:spcBef>
                <a:spcPts val="0"/>
              </a:spcBef>
              <a:spcAft>
                <a:spcPts val="0"/>
              </a:spcAft>
              <a:buSzPts val="1800"/>
              <a:buChar char="•"/>
            </a:pPr>
            <a:r>
              <a:rPr lang="en-US"/>
              <a:t>sensory environment, and</a:t>
            </a:r>
            <a:endParaRPr/>
          </a:p>
          <a:p>
            <a:pPr marL="457200" lvl="0" indent="-342900" algn="l" rtl="0">
              <a:spcBef>
                <a:spcPts val="0"/>
              </a:spcBef>
              <a:spcAft>
                <a:spcPts val="0"/>
              </a:spcAft>
              <a:buSzPts val="1800"/>
              <a:buChar char="•"/>
            </a:pPr>
            <a:r>
              <a:rPr lang="en-US"/>
              <a:t>executive functioning</a:t>
            </a:r>
            <a:endParaRPr/>
          </a:p>
          <a:p>
            <a:pPr marL="0" lvl="0" indent="0" algn="l" rtl="0">
              <a:spcBef>
                <a:spcPts val="750"/>
              </a:spcBef>
              <a:spcAft>
                <a:spcPts val="0"/>
              </a:spcAft>
              <a:buNone/>
            </a:pPr>
            <a:r>
              <a:rPr lang="en-US"/>
              <a:t>that ensure students with disabilities can engage in the classroom, every day. </a:t>
            </a:r>
            <a:endParaRPr/>
          </a:p>
          <a:p>
            <a:pPr marL="0" lvl="0" indent="0" algn="l" rtl="0">
              <a:spcBef>
                <a:spcPts val="750"/>
              </a:spcBef>
              <a:spcAft>
                <a:spcPts val="0"/>
              </a:spcAft>
              <a:buNone/>
            </a:pPr>
            <a:endParaRPr/>
          </a:p>
          <a:p>
            <a:pPr marL="0" lvl="0" indent="0" algn="l" rtl="0">
              <a:spcBef>
                <a:spcPts val="750"/>
              </a:spcBef>
              <a:spcAft>
                <a:spcPts val="0"/>
              </a:spcAft>
              <a:buNone/>
            </a:pPr>
            <a:r>
              <a:rPr lang="en-US" i="1"/>
              <a:t>*For additional information see page 4 of the </a:t>
            </a:r>
            <a:r>
              <a:rPr lang="en-US" i="1" u="sng">
                <a:solidFill>
                  <a:schemeClr val="hlink"/>
                </a:solidFill>
                <a:hlinkClick r:id="rId3"/>
              </a:rPr>
              <a:t>Partnerships for Success Guide</a:t>
            </a:r>
            <a:r>
              <a:rPr lang="en-US" i="1"/>
              <a:t>.</a:t>
            </a:r>
            <a:endParaRPr i="1"/>
          </a:p>
        </p:txBody>
      </p:sp>
      <p:sp>
        <p:nvSpPr>
          <p:cNvPr id="482" name="Google Shape;482;p125"/>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Professional Development for Specialized Support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2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Direct Service Providers</a:t>
            </a:r>
            <a:endParaRPr/>
          </a:p>
        </p:txBody>
      </p:sp>
      <p:sp>
        <p:nvSpPr>
          <p:cNvPr id="489" name="Google Shape;489;p126"/>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Students with disabilities also need direct services from a certified provider as part of their individualized education plan. </a:t>
            </a:r>
            <a:endParaRPr/>
          </a:p>
          <a:p>
            <a:pPr marL="0" lvl="0" indent="0" algn="l" rtl="0">
              <a:spcBef>
                <a:spcPts val="750"/>
              </a:spcBef>
              <a:spcAft>
                <a:spcPts val="0"/>
              </a:spcAft>
              <a:buNone/>
            </a:pPr>
            <a:r>
              <a:rPr lang="en-US"/>
              <a:t>The </a:t>
            </a:r>
            <a:r>
              <a:rPr lang="en-US" u="sng">
                <a:solidFill>
                  <a:schemeClr val="hlink"/>
                </a:solidFill>
                <a:hlinkClick r:id="rId3"/>
              </a:rPr>
              <a:t>Partnerships for Success Guide</a:t>
            </a:r>
            <a:r>
              <a:rPr lang="en-US"/>
              <a:t> provides an informal inventory of organizations staffed with certified providers that use alternative or innovative methods to deliver direct services to students with disabilities. This includes: </a:t>
            </a:r>
            <a:endParaRPr/>
          </a:p>
          <a:p>
            <a:pPr marL="457200" lvl="0" indent="-342900" algn="l" rtl="0">
              <a:spcBef>
                <a:spcPts val="750"/>
              </a:spcBef>
              <a:spcAft>
                <a:spcPts val="0"/>
              </a:spcAft>
              <a:buSzPts val="1800"/>
              <a:buChar char="•"/>
            </a:pPr>
            <a:r>
              <a:rPr lang="en-US"/>
              <a:t>speech language therapy</a:t>
            </a:r>
            <a:endParaRPr/>
          </a:p>
          <a:p>
            <a:pPr marL="457200" lvl="0" indent="-342900" algn="l" rtl="0">
              <a:spcBef>
                <a:spcPts val="0"/>
              </a:spcBef>
              <a:spcAft>
                <a:spcPts val="0"/>
              </a:spcAft>
              <a:buSzPts val="1800"/>
              <a:buChar char="•"/>
            </a:pPr>
            <a:r>
              <a:rPr lang="en-US"/>
              <a:t>occupational therapy</a:t>
            </a:r>
            <a:endParaRPr/>
          </a:p>
          <a:p>
            <a:pPr marL="457200" lvl="0" indent="-342900" algn="l" rtl="0">
              <a:spcBef>
                <a:spcPts val="0"/>
              </a:spcBef>
              <a:spcAft>
                <a:spcPts val="0"/>
              </a:spcAft>
              <a:buSzPts val="1800"/>
              <a:buChar char="•"/>
            </a:pPr>
            <a:r>
              <a:rPr lang="en-US"/>
              <a:t>adapted physical therapy </a:t>
            </a:r>
            <a:endParaRPr/>
          </a:p>
          <a:p>
            <a:pPr marL="457200" lvl="0" indent="-342900" algn="l" rtl="0">
              <a:spcBef>
                <a:spcPts val="0"/>
              </a:spcBef>
              <a:spcAft>
                <a:spcPts val="0"/>
              </a:spcAft>
              <a:buSzPts val="1800"/>
              <a:buChar char="•"/>
            </a:pPr>
            <a:r>
              <a:rPr lang="en-US"/>
              <a:t>physical therapy</a:t>
            </a:r>
            <a:endParaRPr/>
          </a:p>
          <a:p>
            <a:pPr marL="457200" lvl="0" indent="-342900" algn="l" rtl="0">
              <a:spcBef>
                <a:spcPts val="0"/>
              </a:spcBef>
              <a:spcAft>
                <a:spcPts val="0"/>
              </a:spcAft>
              <a:buSzPts val="1800"/>
              <a:buChar char="•"/>
            </a:pPr>
            <a:r>
              <a:rPr lang="en-US"/>
              <a:t>social work / counseling / psychological services </a:t>
            </a:r>
            <a:endParaRPr/>
          </a:p>
          <a:p>
            <a:pPr marL="457200" lvl="0" indent="-342900" algn="l" rtl="0">
              <a:spcBef>
                <a:spcPts val="0"/>
              </a:spcBef>
              <a:spcAft>
                <a:spcPts val="0"/>
              </a:spcAft>
              <a:buSzPts val="1800"/>
              <a:buChar char="•"/>
            </a:pPr>
            <a:r>
              <a:rPr lang="en-US"/>
              <a:t>school health services </a:t>
            </a:r>
            <a:endParaRPr/>
          </a:p>
          <a:p>
            <a:pPr marL="0" lvl="0" indent="0" algn="l" rtl="0">
              <a:spcBef>
                <a:spcPts val="75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127"/>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Partnerships for Success Guide + School System Planning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2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Objectives:</a:t>
            </a:r>
            <a:endParaRPr/>
          </a:p>
        </p:txBody>
      </p:sp>
      <p:sp>
        <p:nvSpPr>
          <p:cNvPr id="502" name="Google Shape;502;p128"/>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Participants will</a:t>
            </a:r>
            <a:endParaRPr/>
          </a:p>
          <a:p>
            <a:pPr marL="457200" lvl="0" indent="-342900" algn="l" rtl="0">
              <a:spcBef>
                <a:spcPts val="750"/>
              </a:spcBef>
              <a:spcAft>
                <a:spcPts val="0"/>
              </a:spcAft>
              <a:buSzPts val="1800"/>
              <a:buChar char="•"/>
            </a:pPr>
            <a:r>
              <a:rPr lang="en-US"/>
              <a:t>Understand how the Partnerships for Success Guide can be used to support students with disabilities.</a:t>
            </a:r>
            <a:endParaRPr/>
          </a:p>
          <a:p>
            <a:pPr marL="457200" lvl="0" indent="-342900" algn="l" rtl="0">
              <a:spcBef>
                <a:spcPts val="0"/>
              </a:spcBef>
              <a:spcAft>
                <a:spcPts val="0"/>
              </a:spcAft>
              <a:buSzPts val="1800"/>
              <a:buChar char="•"/>
            </a:pPr>
            <a:r>
              <a:rPr lang="en-US">
                <a:highlight>
                  <a:schemeClr val="accent1"/>
                </a:highlight>
              </a:rPr>
              <a:t>Learn how to utilize the Partnerships for Success Guide in the school system planning process.</a:t>
            </a:r>
            <a:endParaRPr>
              <a:highlight>
                <a:schemeClr val="accent1"/>
              </a:highlight>
            </a:endParaRPr>
          </a:p>
          <a:p>
            <a:pPr marL="457200" lvl="0" indent="-342900" algn="l" rtl="0">
              <a:spcBef>
                <a:spcPts val="0"/>
              </a:spcBef>
              <a:spcAft>
                <a:spcPts val="0"/>
              </a:spcAft>
              <a:buSzPts val="1800"/>
              <a:buChar char="•"/>
            </a:pPr>
            <a:r>
              <a:rPr lang="en-US"/>
              <a:t>Understand how to align support from partners to a shared vision for students with disabilities. </a:t>
            </a:r>
            <a:endParaRPr/>
          </a:p>
          <a:p>
            <a:pPr marL="0" lvl="0" indent="0" algn="l" rtl="0">
              <a:spcBef>
                <a:spcPts val="75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29"/>
          <p:cNvSpPr txBox="1">
            <a:spLocks noGrp="1"/>
          </p:cNvSpPr>
          <p:nvPr>
            <p:ph type="body" idx="1"/>
          </p:nvPr>
        </p:nvSpPr>
        <p:spPr>
          <a:xfrm>
            <a:off x="152400" y="1143000"/>
            <a:ext cx="57927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The Super App organizes the way in which we support students with disabilities around four proven strategies:</a:t>
            </a:r>
            <a:endParaRPr/>
          </a:p>
          <a:p>
            <a:pPr marL="457200" lvl="0" indent="-342900" algn="l" rtl="0">
              <a:spcBef>
                <a:spcPts val="750"/>
              </a:spcBef>
              <a:spcAft>
                <a:spcPts val="0"/>
              </a:spcAft>
              <a:buSzPts val="1800"/>
              <a:buAutoNum type="arabicPeriod"/>
            </a:pPr>
            <a:r>
              <a:rPr lang="en-US"/>
              <a:t>Early &amp; Accurate Identification</a:t>
            </a:r>
            <a:endParaRPr/>
          </a:p>
          <a:p>
            <a:pPr marL="457200" lvl="0" indent="-342900" algn="l" rtl="0">
              <a:spcBef>
                <a:spcPts val="0"/>
              </a:spcBef>
              <a:spcAft>
                <a:spcPts val="0"/>
              </a:spcAft>
              <a:buSzPts val="1800"/>
              <a:buAutoNum type="arabicPeriod"/>
            </a:pPr>
            <a:r>
              <a:rPr lang="en-US"/>
              <a:t>High-Quality Instruction</a:t>
            </a:r>
            <a:endParaRPr/>
          </a:p>
          <a:p>
            <a:pPr marL="457200" lvl="0" indent="-342900" algn="l" rtl="0">
              <a:spcBef>
                <a:spcPts val="0"/>
              </a:spcBef>
              <a:spcAft>
                <a:spcPts val="0"/>
              </a:spcAft>
              <a:buSzPts val="1800"/>
              <a:buAutoNum type="arabicPeriod"/>
            </a:pPr>
            <a:r>
              <a:rPr lang="en-US" b="1"/>
              <a:t>Specialized Supports &amp; Related Services</a:t>
            </a:r>
            <a:endParaRPr b="1"/>
          </a:p>
          <a:p>
            <a:pPr marL="457200" lvl="0" indent="-342900" algn="l" rtl="0">
              <a:spcBef>
                <a:spcPts val="0"/>
              </a:spcBef>
              <a:spcAft>
                <a:spcPts val="0"/>
              </a:spcAft>
              <a:buSzPts val="1800"/>
              <a:buAutoNum type="arabicPeriod"/>
            </a:pPr>
            <a:r>
              <a:rPr lang="en-US"/>
              <a:t>Coordinated &amp; Effective Transitions</a:t>
            </a:r>
            <a:endParaRPr/>
          </a:p>
          <a:p>
            <a:pPr marL="0" lvl="0" indent="0" algn="l" rtl="0">
              <a:spcBef>
                <a:spcPts val="750"/>
              </a:spcBef>
              <a:spcAft>
                <a:spcPts val="0"/>
              </a:spcAft>
              <a:buNone/>
            </a:pPr>
            <a:endParaRPr/>
          </a:p>
          <a:p>
            <a:pPr marL="0" lvl="0" indent="0" algn="l" rtl="0">
              <a:spcBef>
                <a:spcPts val="750"/>
              </a:spcBef>
              <a:spcAft>
                <a:spcPts val="0"/>
              </a:spcAft>
              <a:buNone/>
            </a:pPr>
            <a:endParaRPr b="1" i="1"/>
          </a:p>
          <a:p>
            <a:pPr marL="0" lvl="0" indent="0" algn="l" rtl="0">
              <a:spcBef>
                <a:spcPts val="750"/>
              </a:spcBef>
              <a:spcAft>
                <a:spcPts val="0"/>
              </a:spcAft>
              <a:buNone/>
            </a:pPr>
            <a:r>
              <a:rPr lang="en-US"/>
              <a:t> </a:t>
            </a:r>
            <a:endParaRPr/>
          </a:p>
        </p:txBody>
      </p:sp>
      <p:sp>
        <p:nvSpPr>
          <p:cNvPr id="509" name="Google Shape;509;p129"/>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Students with Diverse Needs</a:t>
            </a:r>
            <a:endParaRPr/>
          </a:p>
        </p:txBody>
      </p:sp>
      <p:pic>
        <p:nvPicPr>
          <p:cNvPr id="510" name="Google Shape;510;p129"/>
          <p:cNvPicPr preferRelativeResize="0"/>
          <p:nvPr/>
        </p:nvPicPr>
        <p:blipFill>
          <a:blip r:embed="rId3">
            <a:alphaModFix/>
          </a:blip>
          <a:stretch>
            <a:fillRect/>
          </a:stretch>
        </p:blipFill>
        <p:spPr>
          <a:xfrm>
            <a:off x="5900000" y="1143000"/>
            <a:ext cx="3354625" cy="3441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0"/>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Students with Diverse Needs</a:t>
            </a:r>
            <a:endParaRPr/>
          </a:p>
        </p:txBody>
      </p:sp>
      <p:graphicFrame>
        <p:nvGraphicFramePr>
          <p:cNvPr id="517" name="Google Shape;517;p130"/>
          <p:cNvGraphicFramePr/>
          <p:nvPr/>
        </p:nvGraphicFramePr>
        <p:xfrm>
          <a:off x="152388" y="1409760"/>
          <a:ext cx="8839225" cy="1618790"/>
        </p:xfrm>
        <a:graphic>
          <a:graphicData uri="http://schemas.openxmlformats.org/drawingml/2006/table">
            <a:tbl>
              <a:tblPr>
                <a:noFill/>
                <a:tableStyleId>{4A9934D8-F786-4756-9737-F1427D7BD694}</a:tableStyleId>
              </a:tblPr>
              <a:tblGrid>
                <a:gridCol w="910575">
                  <a:extLst>
                    <a:ext uri="{9D8B030D-6E8A-4147-A177-3AD203B41FA5}">
                      <a16:colId xmlns:a16="http://schemas.microsoft.com/office/drawing/2014/main" val="20000"/>
                    </a:ext>
                  </a:extLst>
                </a:gridCol>
                <a:gridCol w="3619125">
                  <a:extLst>
                    <a:ext uri="{9D8B030D-6E8A-4147-A177-3AD203B41FA5}">
                      <a16:colId xmlns:a16="http://schemas.microsoft.com/office/drawing/2014/main" val="20001"/>
                    </a:ext>
                  </a:extLst>
                </a:gridCol>
                <a:gridCol w="4309525">
                  <a:extLst>
                    <a:ext uri="{9D8B030D-6E8A-4147-A177-3AD203B41FA5}">
                      <a16:colId xmlns:a16="http://schemas.microsoft.com/office/drawing/2014/main" val="20002"/>
                    </a:ext>
                  </a:extLst>
                </a:gridCol>
              </a:tblGrid>
              <a:tr h="399650">
                <a:tc rowSpan="3">
                  <a:txBody>
                    <a:bodyPr/>
                    <a:lstStyle/>
                    <a:p>
                      <a:pPr marL="0" lvl="0" indent="0" algn="l" rtl="0">
                        <a:spcBef>
                          <a:spcPts val="0"/>
                        </a:spcBef>
                        <a:spcAft>
                          <a:spcPts val="0"/>
                        </a:spcAft>
                        <a:buNone/>
                      </a:pPr>
                      <a:r>
                        <a:rPr lang="en-US" b="1">
                          <a:latin typeface="Calibri"/>
                          <a:ea typeface="Calibri"/>
                          <a:cs typeface="Calibri"/>
                          <a:sym typeface="Calibri"/>
                        </a:rPr>
                        <a:t>SDN5.1</a:t>
                      </a:r>
                      <a:endParaRPr b="1">
                        <a:latin typeface="Calibri"/>
                        <a:ea typeface="Calibri"/>
                        <a:cs typeface="Calibri"/>
                        <a:sym typeface="Calibri"/>
                      </a:endParaRPr>
                    </a:p>
                  </a:txBody>
                  <a:tcPr marL="91425" marR="91425" marT="91425" marB="91425" anchor="ctr">
                    <a:solidFill>
                      <a:srgbClr val="B7B7B7"/>
                    </a:solidFill>
                  </a:tcPr>
                </a:tc>
                <a:tc gridSpan="2">
                  <a:txBody>
                    <a:bodyPr/>
                    <a:lstStyle/>
                    <a:p>
                      <a:pPr marL="0" lvl="0" indent="0" algn="l" rtl="0">
                        <a:spcBef>
                          <a:spcPts val="0"/>
                        </a:spcBef>
                        <a:spcAft>
                          <a:spcPts val="0"/>
                        </a:spcAft>
                        <a:buNone/>
                      </a:pPr>
                      <a:r>
                        <a:rPr lang="en-US" b="1">
                          <a:latin typeface="Calibri"/>
                          <a:ea typeface="Calibri"/>
                          <a:cs typeface="Calibri"/>
                          <a:sym typeface="Calibri"/>
                        </a:rPr>
                        <a:t>Specialized Supports + Related Services for Students with Disabilities </a:t>
                      </a:r>
                      <a:endParaRPr b="1">
                        <a:latin typeface="Calibri"/>
                        <a:ea typeface="Calibri"/>
                        <a:cs typeface="Calibri"/>
                        <a:sym typeface="Calibri"/>
                      </a:endParaRPr>
                    </a:p>
                  </a:txBody>
                  <a:tcPr marL="91425" marR="91425" marT="91425" marB="91425">
                    <a:solidFill>
                      <a:srgbClr val="B7B7B7"/>
                    </a:solidFill>
                  </a:tcPr>
                </a:tc>
                <a:tc hMerge="1">
                  <a:txBody>
                    <a:bodyPr/>
                    <a:lstStyle/>
                    <a:p>
                      <a:endParaRPr lang="en-US"/>
                    </a:p>
                  </a:txBody>
                  <a:tcPr/>
                </a:tc>
                <a:extLst>
                  <a:ext uri="{0D108BD9-81ED-4DB2-BD59-A6C34878D82A}">
                    <a16:rowId xmlns:a16="http://schemas.microsoft.com/office/drawing/2014/main" val="10000"/>
                  </a:ext>
                </a:extLst>
              </a:tr>
              <a:tr h="355350">
                <a:tc vMerge="1">
                  <a:txBody>
                    <a:bodyPr/>
                    <a:lstStyle/>
                    <a:p>
                      <a:endParaRPr lang="en-US"/>
                    </a:p>
                  </a:txBody>
                  <a:tcPr/>
                </a:tc>
                <a:tc>
                  <a:txBody>
                    <a:bodyPr/>
                    <a:lstStyle/>
                    <a:p>
                      <a:pPr marL="0" lvl="0" indent="0" algn="l" rtl="0">
                        <a:spcBef>
                          <a:spcPts val="0"/>
                        </a:spcBef>
                        <a:spcAft>
                          <a:spcPts val="0"/>
                        </a:spcAft>
                        <a:buNone/>
                      </a:pPr>
                      <a:r>
                        <a:rPr lang="en-US" b="1">
                          <a:latin typeface="Calibri"/>
                          <a:ea typeface="Calibri"/>
                          <a:cs typeface="Calibri"/>
                          <a:sym typeface="Calibri"/>
                        </a:rPr>
                        <a:t>Indicator:</a:t>
                      </a:r>
                      <a:endParaRPr b="1">
                        <a:latin typeface="Calibri"/>
                        <a:ea typeface="Calibri"/>
                        <a:cs typeface="Calibri"/>
                        <a:sym typeface="Calibri"/>
                      </a:endParaRPr>
                    </a:p>
                  </a:txBody>
                  <a:tcPr marL="91425" marR="91425" marT="91425" marB="91425">
                    <a:solidFill>
                      <a:srgbClr val="EFEFEF"/>
                    </a:solidFill>
                  </a:tcPr>
                </a:tc>
                <a:tc>
                  <a:txBody>
                    <a:bodyPr/>
                    <a:lstStyle/>
                    <a:p>
                      <a:pPr marL="0" lvl="0" indent="0" algn="l" rtl="0">
                        <a:spcBef>
                          <a:spcPts val="0"/>
                        </a:spcBef>
                        <a:spcAft>
                          <a:spcPts val="0"/>
                        </a:spcAft>
                        <a:buNone/>
                      </a:pPr>
                      <a:r>
                        <a:rPr lang="en-US" b="1">
                          <a:latin typeface="Calibri"/>
                          <a:ea typeface="Calibri"/>
                          <a:cs typeface="Calibri"/>
                          <a:sym typeface="Calibri"/>
                        </a:rPr>
                        <a:t>Application Question:</a:t>
                      </a:r>
                      <a:endParaRPr b="1">
                        <a:latin typeface="Calibri"/>
                        <a:ea typeface="Calibri"/>
                        <a:cs typeface="Calibri"/>
                        <a:sym typeface="Calibri"/>
                      </a:endParaRPr>
                    </a:p>
                  </a:txBody>
                  <a:tcPr marL="91425" marR="91425" marT="91425" marB="91425">
                    <a:solidFill>
                      <a:srgbClr val="EFEFEF"/>
                    </a:solidFill>
                  </a:tcPr>
                </a:tc>
                <a:extLst>
                  <a:ext uri="{0D108BD9-81ED-4DB2-BD59-A6C34878D82A}">
                    <a16:rowId xmlns:a16="http://schemas.microsoft.com/office/drawing/2014/main" val="10001"/>
                  </a:ext>
                </a:extLst>
              </a:tr>
              <a:tr h="747700">
                <a:tc vMerge="1">
                  <a:txBody>
                    <a:bodyPr/>
                    <a:lstStyle/>
                    <a:p>
                      <a:endParaRPr lang="en-US"/>
                    </a:p>
                  </a:txBody>
                  <a:tcPr/>
                </a:tc>
                <a:tc>
                  <a:txBody>
                    <a:bodyPr/>
                    <a:lstStyle/>
                    <a:p>
                      <a:pPr marL="0" lvl="0" indent="0" algn="l" rtl="0">
                        <a:spcBef>
                          <a:spcPts val="0"/>
                        </a:spcBef>
                        <a:spcAft>
                          <a:spcPts val="0"/>
                        </a:spcAft>
                        <a:buNone/>
                      </a:pPr>
                      <a:r>
                        <a:rPr lang="en-US">
                          <a:latin typeface="Calibri"/>
                          <a:ea typeface="Calibri"/>
                          <a:cs typeface="Calibri"/>
                          <a:sym typeface="Calibri"/>
                        </a:rPr>
                        <a:t>Students access specialized supports and related services that allow them to access high-quality curriculum.</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a:latin typeface="Calibri"/>
                          <a:ea typeface="Calibri"/>
                          <a:cs typeface="Calibri"/>
                          <a:sym typeface="Calibri"/>
                        </a:rPr>
                        <a:t>Which partner(s) will train teachers on the use of specialized supports for students with disabilities?</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
        <p:nvSpPr>
          <p:cNvPr id="518" name="Google Shape;518;p130"/>
          <p:cNvSpPr txBox="1"/>
          <p:nvPr/>
        </p:nvSpPr>
        <p:spPr>
          <a:xfrm>
            <a:off x="278825" y="3498625"/>
            <a:ext cx="8712900" cy="1355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None/>
            </a:pPr>
            <a:endParaRPr sz="1800" i="1">
              <a:solidFill>
                <a:schemeClr val="dk1"/>
              </a:solidFill>
              <a:latin typeface="Calibri"/>
              <a:ea typeface="Calibri"/>
              <a:cs typeface="Calibri"/>
              <a:sym typeface="Calibri"/>
            </a:endParaRPr>
          </a:p>
          <a:p>
            <a:pPr marL="0" lvl="0" indent="0" algn="l" rtl="0">
              <a:lnSpc>
                <a:spcPct val="90000"/>
              </a:lnSpc>
              <a:spcBef>
                <a:spcPts val="750"/>
              </a:spcBef>
              <a:spcAft>
                <a:spcPts val="0"/>
              </a:spcAft>
              <a:buNone/>
            </a:pPr>
            <a:r>
              <a:rPr lang="en-US" sz="1800" i="1">
                <a:solidFill>
                  <a:schemeClr val="dk1"/>
                </a:solidFill>
                <a:latin typeface="Calibri"/>
                <a:ea typeface="Calibri"/>
                <a:cs typeface="Calibri"/>
                <a:sym typeface="Calibri"/>
              </a:rPr>
              <a:t>*Note-The 2020-2021 school system planning framework does not include a planning question for the direct service needs of students with disabilities. Those needs can be addressed within a school systems IDEA budget.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13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Identifying Areas of Specialized Support</a:t>
            </a:r>
            <a:endParaRPr/>
          </a:p>
        </p:txBody>
      </p:sp>
      <p:sp>
        <p:nvSpPr>
          <p:cNvPr id="525" name="Google Shape;525;p131"/>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Using the areas of specialized support, described on page 4 of the </a:t>
            </a:r>
            <a:r>
              <a:rPr lang="en-US" u="sng">
                <a:solidFill>
                  <a:schemeClr val="hlink"/>
                </a:solidFill>
                <a:hlinkClick r:id="rId3"/>
              </a:rPr>
              <a:t>Partnerships</a:t>
            </a:r>
            <a:r>
              <a:rPr lang="en-US" u="sng">
                <a:solidFill>
                  <a:schemeClr val="hlink"/>
                </a:solidFill>
                <a:hlinkClick r:id="rId3"/>
              </a:rPr>
              <a:t> for Success Guide</a:t>
            </a:r>
            <a:r>
              <a:rPr lang="en-US"/>
              <a:t>, consider the areas of targeted professional development in your school system for educators that might be required to ensure students with disabilities have every opportunity to build knowledge, read complex texts, express understanding, and solve complex problems.</a:t>
            </a:r>
            <a:endParaRPr/>
          </a:p>
          <a:p>
            <a:pPr marL="0" lvl="0" indent="0" algn="l" rtl="0">
              <a:spcBef>
                <a:spcPts val="750"/>
              </a:spcBef>
              <a:spcAft>
                <a:spcPts val="0"/>
              </a:spcAft>
              <a:buNone/>
            </a:pPr>
            <a:r>
              <a:rPr lang="en-US"/>
              <a:t>Thoughts to consider while selecting areas of specialized support:</a:t>
            </a:r>
            <a:endParaRPr/>
          </a:p>
          <a:p>
            <a:pPr marL="457200" lvl="0" indent="-342900" algn="l" rtl="0">
              <a:spcBef>
                <a:spcPts val="750"/>
              </a:spcBef>
              <a:spcAft>
                <a:spcPts val="0"/>
              </a:spcAft>
              <a:buSzPts val="1800"/>
              <a:buChar char="•"/>
            </a:pPr>
            <a:r>
              <a:rPr lang="en-US"/>
              <a:t>Specialized supports should be</a:t>
            </a:r>
            <a:r>
              <a:rPr lang="en-US" b="1"/>
              <a:t> </a:t>
            </a:r>
            <a:r>
              <a:rPr lang="en-US"/>
              <a:t>based on the </a:t>
            </a:r>
            <a:r>
              <a:rPr lang="en-US" b="1"/>
              <a:t>academic and functional needs </a:t>
            </a:r>
            <a:r>
              <a:rPr lang="en-US"/>
              <a:t>of students, not just their disability classification.</a:t>
            </a:r>
            <a:endParaRPr/>
          </a:p>
          <a:p>
            <a:pPr marL="457200" lvl="0" indent="-342900" algn="l" rtl="0">
              <a:spcBef>
                <a:spcPts val="0"/>
              </a:spcBef>
              <a:spcAft>
                <a:spcPts val="0"/>
              </a:spcAft>
              <a:buSzPts val="1800"/>
              <a:buChar char="•"/>
            </a:pPr>
            <a:r>
              <a:rPr lang="en-US"/>
              <a:t>Specialized supports should increase </a:t>
            </a:r>
            <a:r>
              <a:rPr lang="en-US" b="1"/>
              <a:t>meaningful engagement with peers</a:t>
            </a:r>
            <a:r>
              <a:rPr lang="en-US"/>
              <a:t> across settings.</a:t>
            </a:r>
            <a:endParaRPr/>
          </a:p>
          <a:p>
            <a:pPr marL="457200" lvl="0" indent="-342900" algn="l" rtl="0">
              <a:spcBef>
                <a:spcPts val="0"/>
              </a:spcBef>
              <a:spcAft>
                <a:spcPts val="0"/>
              </a:spcAft>
              <a:buSzPts val="1800"/>
              <a:buChar char="•"/>
            </a:pPr>
            <a:r>
              <a:rPr lang="en-US"/>
              <a:t>Specialized supports provide opportunities for </a:t>
            </a:r>
            <a:r>
              <a:rPr lang="en-US" b="1"/>
              <a:t>increased access to high quality instruction</a:t>
            </a:r>
            <a:r>
              <a:rPr lang="en-US"/>
              <a:t>, everyday.</a:t>
            </a:r>
            <a:endParaRPr/>
          </a:p>
          <a:p>
            <a:pPr marL="457200" lvl="0" indent="0" algn="l" rtl="0">
              <a:spcBef>
                <a:spcPts val="75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1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Objectives:</a:t>
            </a:r>
            <a:endParaRPr/>
          </a:p>
        </p:txBody>
      </p:sp>
      <p:sp>
        <p:nvSpPr>
          <p:cNvPr id="396" name="Google Shape;396;p114"/>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Participants will</a:t>
            </a:r>
            <a:endParaRPr/>
          </a:p>
          <a:p>
            <a:pPr marL="457200" lvl="0" indent="-342900" algn="l" rtl="0">
              <a:spcBef>
                <a:spcPts val="750"/>
              </a:spcBef>
              <a:spcAft>
                <a:spcPts val="0"/>
              </a:spcAft>
              <a:buSzPts val="1800"/>
              <a:buChar char="•"/>
            </a:pPr>
            <a:r>
              <a:rPr lang="en-US"/>
              <a:t>Understand how the </a:t>
            </a:r>
            <a:r>
              <a:rPr lang="en-US" u="sng">
                <a:solidFill>
                  <a:schemeClr val="hlink"/>
                </a:solidFill>
                <a:hlinkClick r:id="rId3"/>
              </a:rPr>
              <a:t>Partnerships for Success Guide</a:t>
            </a:r>
            <a:r>
              <a:rPr lang="en-US"/>
              <a:t> can be used to support students with disabilities.</a:t>
            </a:r>
            <a:endParaRPr/>
          </a:p>
          <a:p>
            <a:pPr marL="457200" lvl="0" indent="-342900" algn="l" rtl="0">
              <a:spcBef>
                <a:spcPts val="0"/>
              </a:spcBef>
              <a:spcAft>
                <a:spcPts val="0"/>
              </a:spcAft>
              <a:buSzPts val="1800"/>
              <a:buChar char="•"/>
            </a:pPr>
            <a:r>
              <a:rPr lang="en-US"/>
              <a:t>Learn how to utilize the Partnerships for Success Guide during the school system planning process.</a:t>
            </a:r>
            <a:endParaRPr/>
          </a:p>
          <a:p>
            <a:pPr marL="457200" lvl="0" indent="-342900" algn="l" rtl="0">
              <a:spcBef>
                <a:spcPts val="0"/>
              </a:spcBef>
              <a:spcAft>
                <a:spcPts val="0"/>
              </a:spcAft>
              <a:buSzPts val="1800"/>
              <a:buChar char="•"/>
            </a:pPr>
            <a:r>
              <a:rPr lang="en-US"/>
              <a:t>Understand how to align support from partners to a shared vision for students with disabilities. </a:t>
            </a:r>
            <a:endParaRPr/>
          </a:p>
          <a:p>
            <a:pPr marL="0" lvl="0" indent="0" algn="l" rtl="0">
              <a:spcBef>
                <a:spcPts val="75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3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Identifying Areas of Specialized Support</a:t>
            </a:r>
            <a:endParaRPr/>
          </a:p>
        </p:txBody>
      </p:sp>
      <p:sp>
        <p:nvSpPr>
          <p:cNvPr id="532" name="Google Shape;532;p132"/>
          <p:cNvSpPr txBox="1">
            <a:spLocks noGrp="1"/>
          </p:cNvSpPr>
          <p:nvPr>
            <p:ph type="body" idx="1"/>
          </p:nvPr>
        </p:nvSpPr>
        <p:spPr>
          <a:xfrm>
            <a:off x="152400" y="1033475"/>
            <a:ext cx="8839200" cy="36528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How can we identify the top areas of specialized support professional development educators needed, to ensure students with disabilities can meaningfully engage in high-quality instruction everyday? </a:t>
            </a:r>
            <a:endParaRPr/>
          </a:p>
          <a:p>
            <a:pPr marL="0" lvl="0" indent="0" algn="l" rtl="0">
              <a:spcBef>
                <a:spcPts val="750"/>
              </a:spcBef>
              <a:spcAft>
                <a:spcPts val="0"/>
              </a:spcAft>
              <a:buNone/>
            </a:pPr>
            <a:endParaRPr sz="1400"/>
          </a:p>
          <a:p>
            <a:pPr marL="457200" lvl="0" indent="-342900" algn="l" rtl="0">
              <a:spcBef>
                <a:spcPts val="750"/>
              </a:spcBef>
              <a:spcAft>
                <a:spcPts val="0"/>
              </a:spcAft>
              <a:buSzPts val="1800"/>
              <a:buFont typeface="Calibri"/>
              <a:buAutoNum type="arabicPeriod"/>
            </a:pPr>
            <a:r>
              <a:rPr lang="en-US"/>
              <a:t>Begin by identifying the most urgent needs in school(s) designated Urgent Interventiaon Required-Academics for students with disabilities. </a:t>
            </a:r>
            <a:endParaRPr/>
          </a:p>
          <a:p>
            <a:pPr marL="457200" lvl="0" indent="-342900" algn="l" rtl="0">
              <a:spcBef>
                <a:spcPts val="0"/>
              </a:spcBef>
              <a:spcAft>
                <a:spcPts val="0"/>
              </a:spcAft>
              <a:buSzPts val="1800"/>
              <a:buFont typeface="Calibri"/>
              <a:buAutoNum type="arabicPeriod"/>
            </a:pPr>
            <a:r>
              <a:rPr lang="en-US"/>
              <a:t>Review these factors:</a:t>
            </a:r>
            <a:endParaRPr/>
          </a:p>
          <a:p>
            <a:pPr marL="914400" lvl="1" indent="-342900" algn="l" rtl="0">
              <a:spcBef>
                <a:spcPts val="0"/>
              </a:spcBef>
              <a:spcAft>
                <a:spcPts val="0"/>
              </a:spcAft>
              <a:buSzPts val="1800"/>
              <a:buFont typeface="Calibri"/>
              <a:buAutoNum type="alphaLcPeriod"/>
            </a:pPr>
            <a:r>
              <a:rPr lang="en-US"/>
              <a:t>What related services are students receiving?</a:t>
            </a:r>
            <a:endParaRPr/>
          </a:p>
          <a:p>
            <a:pPr marL="914400" lvl="1" indent="-342900" algn="l" rtl="0">
              <a:spcBef>
                <a:spcPts val="0"/>
              </a:spcBef>
              <a:spcAft>
                <a:spcPts val="0"/>
              </a:spcAft>
              <a:buSzPts val="1800"/>
              <a:buFont typeface="Calibri"/>
              <a:buAutoNum type="alphaLcPeriod"/>
            </a:pPr>
            <a:r>
              <a:rPr lang="en-US"/>
              <a:t>What educational needs are indicated across student IEP’s?</a:t>
            </a:r>
            <a:endParaRPr/>
          </a:p>
          <a:p>
            <a:pPr marL="914400" lvl="1" indent="-342900" algn="l" rtl="0">
              <a:spcBef>
                <a:spcPts val="0"/>
              </a:spcBef>
              <a:spcAft>
                <a:spcPts val="0"/>
              </a:spcAft>
              <a:buSzPts val="1800"/>
              <a:buFont typeface="Calibri"/>
              <a:buAutoNum type="alphaLcPeriod"/>
            </a:pPr>
            <a:r>
              <a:rPr lang="en-US"/>
              <a:t>Gather feedback from educators indicating barriers that prevent students with disabilities from engaging with high-quality instruction.</a:t>
            </a:r>
            <a:endParaRPr/>
          </a:p>
          <a:p>
            <a:pPr marL="457200" lvl="0" indent="-342900" algn="l" rtl="0">
              <a:spcBef>
                <a:spcPts val="0"/>
              </a:spcBef>
              <a:spcAft>
                <a:spcPts val="0"/>
              </a:spcAft>
              <a:buSzPts val="1800"/>
              <a:buFont typeface="Calibri"/>
              <a:buAutoNum type="arabicPeriod"/>
            </a:pPr>
            <a:r>
              <a:rPr lang="en-US"/>
              <a:t>Take findings from questions 1 &amp; 2 and compare those findings across the school system. </a:t>
            </a:r>
            <a:endParaRPr/>
          </a:p>
          <a:p>
            <a:pPr marL="0" lvl="0" indent="0" algn="l" rtl="0">
              <a:spcBef>
                <a:spcPts val="750"/>
              </a:spcBef>
              <a:spcAft>
                <a:spcPts val="0"/>
              </a:spcAft>
              <a:buNone/>
            </a:pPr>
            <a:endParaRPr sz="1400"/>
          </a:p>
          <a:p>
            <a:pPr marL="0" lvl="0" indent="0" algn="l" rtl="0">
              <a:spcBef>
                <a:spcPts val="75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133"/>
          <p:cNvSpPr txBox="1">
            <a:spLocks noGrp="1"/>
          </p:cNvSpPr>
          <p:nvPr>
            <p:ph type="body" idx="1"/>
          </p:nvPr>
        </p:nvSpPr>
        <p:spPr>
          <a:xfrm>
            <a:off x="152400" y="1200150"/>
            <a:ext cx="4127700" cy="3486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Use the professional development provider matrix, found on page 4 of the </a:t>
            </a:r>
            <a:r>
              <a:rPr lang="en-US" u="sng">
                <a:solidFill>
                  <a:schemeClr val="hlink"/>
                </a:solidFill>
                <a:hlinkClick r:id="rId3"/>
              </a:rPr>
              <a:t>Partnerships for Success Guide</a:t>
            </a:r>
            <a:r>
              <a:rPr lang="en-US"/>
              <a:t>, to identify potential partner or partner that can address the areas of specialized support identified as a priority. </a:t>
            </a:r>
            <a:endParaRPr/>
          </a:p>
          <a:p>
            <a:pPr marL="0" lvl="0" indent="0" algn="l" rtl="0">
              <a:spcBef>
                <a:spcPts val="750"/>
              </a:spcBef>
              <a:spcAft>
                <a:spcPts val="0"/>
              </a:spcAft>
              <a:buNone/>
            </a:pPr>
            <a:endParaRPr/>
          </a:p>
          <a:p>
            <a:pPr marL="0" lvl="0" indent="0" algn="l" rtl="0">
              <a:spcBef>
                <a:spcPts val="750"/>
              </a:spcBef>
              <a:spcAft>
                <a:spcPts val="0"/>
              </a:spcAft>
              <a:buNone/>
            </a:pPr>
            <a:r>
              <a:rPr lang="en-US"/>
              <a:t>Reach out to potential partners to discuss the specific needs of educators who support students with disabilities in your school system. </a:t>
            </a:r>
            <a:endParaRPr/>
          </a:p>
        </p:txBody>
      </p:sp>
      <p:sp>
        <p:nvSpPr>
          <p:cNvPr id="539" name="Google Shape;539;p133"/>
          <p:cNvSpPr txBox="1">
            <a:spLocks noGrp="1"/>
          </p:cNvSpPr>
          <p:nvPr>
            <p:ph type="body" idx="2"/>
          </p:nvPr>
        </p:nvSpPr>
        <p:spPr>
          <a:xfrm>
            <a:off x="6020425" y="1200150"/>
            <a:ext cx="2952000" cy="33147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endParaRPr/>
          </a:p>
        </p:txBody>
      </p:sp>
      <p:sp>
        <p:nvSpPr>
          <p:cNvPr id="540" name="Google Shape;540;p133"/>
          <p:cNvSpPr txBox="1">
            <a:spLocks noGrp="1"/>
          </p:cNvSpPr>
          <p:nvPr>
            <p:ph type="title"/>
          </p:nvPr>
        </p:nvSpPr>
        <p:spPr>
          <a:xfrm>
            <a:off x="0" y="0"/>
            <a:ext cx="9144000" cy="9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Identifying Partnerships for Specialized Support</a:t>
            </a:r>
            <a:endParaRPr/>
          </a:p>
        </p:txBody>
      </p:sp>
      <p:pic>
        <p:nvPicPr>
          <p:cNvPr id="541" name="Google Shape;541;p133"/>
          <p:cNvPicPr preferRelativeResize="0"/>
          <p:nvPr/>
        </p:nvPicPr>
        <p:blipFill>
          <a:blip r:embed="rId4">
            <a:alphaModFix/>
          </a:blip>
          <a:stretch>
            <a:fillRect/>
          </a:stretch>
        </p:blipFill>
        <p:spPr>
          <a:xfrm>
            <a:off x="4521925" y="1104325"/>
            <a:ext cx="4450500" cy="3581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134"/>
          <p:cNvSpPr txBox="1">
            <a:spLocks noGrp="1"/>
          </p:cNvSpPr>
          <p:nvPr>
            <p:ph type="body" idx="1"/>
          </p:nvPr>
        </p:nvSpPr>
        <p:spPr>
          <a:xfrm>
            <a:off x="152400" y="1069950"/>
            <a:ext cx="8768100" cy="3616500"/>
          </a:xfrm>
          <a:prstGeom prst="rect">
            <a:avLst/>
          </a:prstGeom>
        </p:spPr>
        <p:txBody>
          <a:bodyPr spcFirstLastPara="1" wrap="square" lIns="91425" tIns="91425" rIns="91425" bIns="91425" anchor="t" anchorCtr="0">
            <a:noAutofit/>
          </a:bodyPr>
          <a:lstStyle/>
          <a:p>
            <a:pPr marL="457200" lvl="0" indent="-342900" algn="l" rtl="0">
              <a:spcBef>
                <a:spcPts val="750"/>
              </a:spcBef>
              <a:spcAft>
                <a:spcPts val="0"/>
              </a:spcAft>
              <a:buSzPts val="1800"/>
              <a:buFont typeface="Calibri"/>
              <a:buAutoNum type="arabicPeriod"/>
            </a:pPr>
            <a:r>
              <a:rPr lang="en-US"/>
              <a:t>Rank up to three areas of specialized support professional development educators need (one being the highest), to ensure students with disabilities can meaningfully engage in high-quality instruction everyday</a:t>
            </a:r>
            <a:endParaRPr/>
          </a:p>
          <a:p>
            <a:pPr marL="0" lvl="0" indent="0" algn="l" rtl="0">
              <a:spcBef>
                <a:spcPts val="750"/>
              </a:spcBef>
              <a:spcAft>
                <a:spcPts val="0"/>
              </a:spcAft>
              <a:buNone/>
            </a:pPr>
            <a:endParaRPr/>
          </a:p>
          <a:p>
            <a:pPr marL="457200" lvl="0" indent="-342900" algn="l" rtl="0">
              <a:spcBef>
                <a:spcPts val="750"/>
              </a:spcBef>
              <a:spcAft>
                <a:spcPts val="0"/>
              </a:spcAft>
              <a:buSzPts val="1800"/>
              <a:buFont typeface="Calibri"/>
              <a:buAutoNum type="arabicPeriod"/>
            </a:pPr>
            <a:r>
              <a:rPr lang="en-US"/>
              <a:t>Indicate the state and/or IDEA funds budgeted to support this work.</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i="1"/>
          </a:p>
          <a:p>
            <a:pPr marL="0" lvl="0" indent="0" algn="l" rtl="0">
              <a:spcBef>
                <a:spcPts val="750"/>
              </a:spcBef>
              <a:spcAft>
                <a:spcPts val="0"/>
              </a:spcAft>
              <a:buNone/>
            </a:pPr>
            <a:endParaRPr i="1"/>
          </a:p>
        </p:txBody>
      </p:sp>
      <p:sp>
        <p:nvSpPr>
          <p:cNvPr id="548" name="Google Shape;548;p134"/>
          <p:cNvSpPr txBox="1">
            <a:spLocks noGrp="1"/>
          </p:cNvSpPr>
          <p:nvPr>
            <p:ph type="title"/>
          </p:nvPr>
        </p:nvSpPr>
        <p:spPr>
          <a:xfrm>
            <a:off x="0" y="0"/>
            <a:ext cx="9144000" cy="9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Budgeting Partnerships for Specialized Support</a:t>
            </a:r>
            <a:endParaRPr/>
          </a:p>
        </p:txBody>
      </p:sp>
      <p:pic>
        <p:nvPicPr>
          <p:cNvPr id="549" name="Google Shape;549;p134"/>
          <p:cNvPicPr preferRelativeResize="0"/>
          <p:nvPr/>
        </p:nvPicPr>
        <p:blipFill>
          <a:blip r:embed="rId3">
            <a:alphaModFix/>
          </a:blip>
          <a:stretch>
            <a:fillRect/>
          </a:stretch>
        </p:blipFill>
        <p:spPr>
          <a:xfrm>
            <a:off x="57450" y="2868600"/>
            <a:ext cx="8987101" cy="1817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135"/>
          <p:cNvSpPr txBox="1">
            <a:spLocks noGrp="1"/>
          </p:cNvSpPr>
          <p:nvPr>
            <p:ph type="body" idx="1"/>
          </p:nvPr>
        </p:nvSpPr>
        <p:spPr>
          <a:xfrm>
            <a:off x="152400" y="883475"/>
            <a:ext cx="8768100" cy="38031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Example 1:</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r>
              <a:rPr lang="en-US"/>
              <a:t>This is a sample budget that would provide two days of  professional development in communication, one day of sensory/environment, and one day of training for the implementation of assistive technology for up to 30 educators by the same vendor. The majority of this cost would be paid for under the diverse needs tab IDEA budget. </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i="1"/>
          </a:p>
          <a:p>
            <a:pPr marL="0" lvl="0" indent="0" algn="l" rtl="0">
              <a:spcBef>
                <a:spcPts val="750"/>
              </a:spcBef>
              <a:spcAft>
                <a:spcPts val="0"/>
              </a:spcAft>
              <a:buNone/>
            </a:pPr>
            <a:endParaRPr i="1"/>
          </a:p>
        </p:txBody>
      </p:sp>
      <p:sp>
        <p:nvSpPr>
          <p:cNvPr id="556" name="Google Shape;556;p135"/>
          <p:cNvSpPr txBox="1">
            <a:spLocks noGrp="1"/>
          </p:cNvSpPr>
          <p:nvPr>
            <p:ph type="title"/>
          </p:nvPr>
        </p:nvSpPr>
        <p:spPr>
          <a:xfrm>
            <a:off x="0" y="0"/>
            <a:ext cx="9144000" cy="9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Budgeting Partnerships for Specialized Support</a:t>
            </a:r>
            <a:endParaRPr/>
          </a:p>
        </p:txBody>
      </p:sp>
      <p:pic>
        <p:nvPicPr>
          <p:cNvPr id="557" name="Google Shape;557;p135"/>
          <p:cNvPicPr preferRelativeResize="0"/>
          <p:nvPr/>
        </p:nvPicPr>
        <p:blipFill>
          <a:blip r:embed="rId3">
            <a:alphaModFix/>
          </a:blip>
          <a:stretch>
            <a:fillRect/>
          </a:stretch>
        </p:blipFill>
        <p:spPr>
          <a:xfrm>
            <a:off x="145975" y="1379700"/>
            <a:ext cx="8852049" cy="1565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136"/>
          <p:cNvSpPr txBox="1">
            <a:spLocks noGrp="1"/>
          </p:cNvSpPr>
          <p:nvPr>
            <p:ph type="body" idx="1"/>
          </p:nvPr>
        </p:nvSpPr>
        <p:spPr>
          <a:xfrm>
            <a:off x="152400" y="883475"/>
            <a:ext cx="8768100" cy="38031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Example 2:</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r>
              <a:rPr lang="en-US"/>
              <a:t>This is a sample budget utilizing three different vendors providing two days of professional development for executive functioning, one day of leadership training for the implementation of assistive technology, and one day of training to support the communication needs of students with disabilities. This cost is completely budgeted for under under the diverse needs tab IDEA budget. </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i="1"/>
          </a:p>
          <a:p>
            <a:pPr marL="0" lvl="0" indent="0" algn="l" rtl="0">
              <a:spcBef>
                <a:spcPts val="750"/>
              </a:spcBef>
              <a:spcAft>
                <a:spcPts val="0"/>
              </a:spcAft>
              <a:buNone/>
            </a:pPr>
            <a:endParaRPr i="1"/>
          </a:p>
        </p:txBody>
      </p:sp>
      <p:sp>
        <p:nvSpPr>
          <p:cNvPr id="564" name="Google Shape;564;p136"/>
          <p:cNvSpPr txBox="1">
            <a:spLocks noGrp="1"/>
          </p:cNvSpPr>
          <p:nvPr>
            <p:ph type="title"/>
          </p:nvPr>
        </p:nvSpPr>
        <p:spPr>
          <a:xfrm>
            <a:off x="0" y="0"/>
            <a:ext cx="9144000" cy="9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Budgeting Partnerships for Specialized Support</a:t>
            </a:r>
            <a:endParaRPr/>
          </a:p>
        </p:txBody>
      </p:sp>
      <p:pic>
        <p:nvPicPr>
          <p:cNvPr id="565" name="Google Shape;565;p136"/>
          <p:cNvPicPr preferRelativeResize="0"/>
          <p:nvPr/>
        </p:nvPicPr>
        <p:blipFill>
          <a:blip r:embed="rId3">
            <a:alphaModFix/>
          </a:blip>
          <a:stretch>
            <a:fillRect/>
          </a:stretch>
        </p:blipFill>
        <p:spPr>
          <a:xfrm>
            <a:off x="152400" y="1380725"/>
            <a:ext cx="8768100" cy="1448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37"/>
          <p:cNvSpPr txBox="1">
            <a:spLocks noGrp="1"/>
          </p:cNvSpPr>
          <p:nvPr>
            <p:ph type="body" idx="1"/>
          </p:nvPr>
        </p:nvSpPr>
        <p:spPr>
          <a:xfrm>
            <a:off x="152400" y="993300"/>
            <a:ext cx="8768100" cy="3693000"/>
          </a:xfrm>
          <a:prstGeom prst="rect">
            <a:avLst/>
          </a:prstGeom>
        </p:spPr>
        <p:txBody>
          <a:bodyPr spcFirstLastPara="1" wrap="square" lIns="91425" tIns="91425" rIns="91425" bIns="91425" anchor="t" anchorCtr="0">
            <a:noAutofit/>
          </a:bodyPr>
          <a:lstStyle/>
          <a:p>
            <a:pPr marL="457200" lvl="0" indent="-342900" algn="l" rtl="0">
              <a:spcBef>
                <a:spcPts val="750"/>
              </a:spcBef>
              <a:spcAft>
                <a:spcPts val="0"/>
              </a:spcAft>
              <a:buSzPts val="1800"/>
              <a:buChar char="●"/>
            </a:pPr>
            <a:r>
              <a:rPr lang="en-US"/>
              <a:t>School systems with at least one school identified as UIR in the students with disabilities subgroup may request competitive funding to subsidize professional development from vendors in the Partnerships for Success Guide. </a:t>
            </a:r>
            <a:endParaRPr/>
          </a:p>
          <a:p>
            <a:pPr marL="457200" lvl="0" indent="0" algn="l" rtl="0">
              <a:spcBef>
                <a:spcPts val="750"/>
              </a:spcBef>
              <a:spcAft>
                <a:spcPts val="0"/>
              </a:spcAft>
              <a:buNone/>
            </a:pPr>
            <a:endParaRPr/>
          </a:p>
          <a:p>
            <a:pPr marL="457200" lvl="0" indent="-342900" algn="l" rtl="0">
              <a:spcBef>
                <a:spcPts val="750"/>
              </a:spcBef>
              <a:spcAft>
                <a:spcPts val="0"/>
              </a:spcAft>
              <a:buSzPts val="1800"/>
              <a:buChar char="●"/>
            </a:pPr>
            <a:r>
              <a:rPr lang="en-US"/>
              <a:t>This funding is not exclusive to UIR school sites, but can rather support professional development for educators across the school system.</a:t>
            </a:r>
            <a:endParaRPr i="1"/>
          </a:p>
        </p:txBody>
      </p:sp>
      <p:sp>
        <p:nvSpPr>
          <p:cNvPr id="572" name="Google Shape;572;p137"/>
          <p:cNvSpPr txBox="1">
            <a:spLocks noGrp="1"/>
          </p:cNvSpPr>
          <p:nvPr>
            <p:ph type="title"/>
          </p:nvPr>
        </p:nvSpPr>
        <p:spPr>
          <a:xfrm>
            <a:off x="0" y="0"/>
            <a:ext cx="9144000" cy="9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Competitive Funding Requests for Specialized Support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38"/>
          <p:cNvSpPr txBox="1">
            <a:spLocks noGrp="1"/>
          </p:cNvSpPr>
          <p:nvPr>
            <p:ph type="title"/>
          </p:nvPr>
        </p:nvSpPr>
        <p:spPr>
          <a:xfrm>
            <a:off x="0" y="0"/>
            <a:ext cx="9144000" cy="9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Competitive Funding Requests for Specialized Support</a:t>
            </a:r>
            <a:endParaRPr/>
          </a:p>
        </p:txBody>
      </p:sp>
      <p:graphicFrame>
        <p:nvGraphicFramePr>
          <p:cNvPr id="579" name="Google Shape;579;p138"/>
          <p:cNvGraphicFramePr/>
          <p:nvPr/>
        </p:nvGraphicFramePr>
        <p:xfrm>
          <a:off x="187938" y="1372560"/>
          <a:ext cx="8768100" cy="2830725"/>
        </p:xfrm>
        <a:graphic>
          <a:graphicData uri="http://schemas.openxmlformats.org/drawingml/2006/table">
            <a:tbl>
              <a:tblPr>
                <a:noFill/>
                <a:tableStyleId>{4A9934D8-F786-4756-9737-F1427D7BD694}</a:tableStyleId>
              </a:tblPr>
              <a:tblGrid>
                <a:gridCol w="4384050">
                  <a:extLst>
                    <a:ext uri="{9D8B030D-6E8A-4147-A177-3AD203B41FA5}">
                      <a16:colId xmlns:a16="http://schemas.microsoft.com/office/drawing/2014/main" val="20000"/>
                    </a:ext>
                  </a:extLst>
                </a:gridCol>
                <a:gridCol w="4384050">
                  <a:extLst>
                    <a:ext uri="{9D8B030D-6E8A-4147-A177-3AD203B41FA5}">
                      <a16:colId xmlns:a16="http://schemas.microsoft.com/office/drawing/2014/main" val="20001"/>
                    </a:ext>
                  </a:extLst>
                </a:gridCol>
              </a:tblGrid>
              <a:tr h="336800">
                <a:tc gridSpan="2">
                  <a:txBody>
                    <a:bodyPr/>
                    <a:lstStyle/>
                    <a:p>
                      <a:pPr marL="0" lvl="0" indent="0" algn="ctr" rtl="0">
                        <a:spcBef>
                          <a:spcPts val="0"/>
                        </a:spcBef>
                        <a:spcAft>
                          <a:spcPts val="0"/>
                        </a:spcAft>
                        <a:buNone/>
                      </a:pPr>
                      <a:r>
                        <a:rPr lang="en-US" sz="1800" b="1">
                          <a:latin typeface="Calibri"/>
                          <a:ea typeface="Calibri"/>
                          <a:cs typeface="Calibri"/>
                          <a:sym typeface="Calibri"/>
                        </a:rPr>
                        <a:t>Funding Eligibility</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ED6"/>
                    </a:solidFill>
                  </a:tcPr>
                </a:tc>
                <a:tc hMerge="1">
                  <a:txBody>
                    <a:bodyPr/>
                    <a:lstStyle/>
                    <a:p>
                      <a:endParaRPr lang="en-US"/>
                    </a:p>
                  </a:txBody>
                  <a:tcPr/>
                </a:tc>
                <a:extLst>
                  <a:ext uri="{0D108BD9-81ED-4DB2-BD59-A6C34878D82A}">
                    <a16:rowId xmlns:a16="http://schemas.microsoft.com/office/drawing/2014/main" val="10000"/>
                  </a:ext>
                </a:extLst>
              </a:tr>
              <a:tr h="336800">
                <a:tc>
                  <a:txBody>
                    <a:bodyPr/>
                    <a:lstStyle/>
                    <a:p>
                      <a:pPr marL="0" lvl="0" indent="0" algn="l" rtl="0">
                        <a:spcBef>
                          <a:spcPts val="0"/>
                        </a:spcBef>
                        <a:spcAft>
                          <a:spcPts val="0"/>
                        </a:spcAft>
                        <a:buNone/>
                      </a:pPr>
                      <a:r>
                        <a:rPr lang="en-US" sz="1800" b="1">
                          <a:latin typeface="Calibri"/>
                          <a:ea typeface="Calibri"/>
                          <a:cs typeface="Calibri"/>
                          <a:sym typeface="Calibri"/>
                        </a:rPr>
                        <a:t>Qualifier </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b="1">
                          <a:latin typeface="Calibri"/>
                          <a:ea typeface="Calibri"/>
                          <a:cs typeface="Calibri"/>
                          <a:sym typeface="Calibri"/>
                        </a:rPr>
                        <a:t>Maximum funding request</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10575">
                <a:tc>
                  <a:txBody>
                    <a:bodyPr/>
                    <a:lstStyle/>
                    <a:p>
                      <a:pPr marL="0" lvl="0" indent="0" algn="l" rtl="0">
                        <a:spcBef>
                          <a:spcPts val="0"/>
                        </a:spcBef>
                        <a:spcAft>
                          <a:spcPts val="0"/>
                        </a:spcAft>
                        <a:buNone/>
                      </a:pPr>
                      <a:r>
                        <a:rPr lang="en-US" sz="1800">
                          <a:latin typeface="Calibri"/>
                          <a:ea typeface="Calibri"/>
                          <a:cs typeface="Calibri"/>
                          <a:sym typeface="Calibri"/>
                        </a:rPr>
                        <a:t>School system with </a:t>
                      </a:r>
                      <a:r>
                        <a:rPr lang="en-US" sz="1800" b="1">
                          <a:latin typeface="Calibri"/>
                          <a:ea typeface="Calibri"/>
                          <a:cs typeface="Calibri"/>
                          <a:sym typeface="Calibri"/>
                        </a:rPr>
                        <a:t>one</a:t>
                      </a:r>
                      <a:r>
                        <a:rPr lang="en-US" sz="1800">
                          <a:latin typeface="Calibri"/>
                          <a:ea typeface="Calibri"/>
                          <a:cs typeface="Calibri"/>
                          <a:sym typeface="Calibri"/>
                        </a:rPr>
                        <a:t> school designated as UIR for students with disabilities. </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Calibri"/>
                          <a:ea typeface="Calibri"/>
                          <a:cs typeface="Calibri"/>
                          <a:sym typeface="Calibri"/>
                        </a:rPr>
                        <a:t>Up to $5,000</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10575">
                <a:tc>
                  <a:txBody>
                    <a:bodyPr/>
                    <a:lstStyle/>
                    <a:p>
                      <a:pPr marL="0" lvl="0" indent="0" algn="l" rtl="0">
                        <a:spcBef>
                          <a:spcPts val="0"/>
                        </a:spcBef>
                        <a:spcAft>
                          <a:spcPts val="0"/>
                        </a:spcAft>
                        <a:buNone/>
                      </a:pPr>
                      <a:r>
                        <a:rPr lang="en-US" sz="1800">
                          <a:latin typeface="Calibri"/>
                          <a:ea typeface="Calibri"/>
                          <a:cs typeface="Calibri"/>
                          <a:sym typeface="Calibri"/>
                        </a:rPr>
                        <a:t>School systems with </a:t>
                      </a:r>
                      <a:r>
                        <a:rPr lang="en-US" sz="1800" b="1">
                          <a:latin typeface="Calibri"/>
                          <a:ea typeface="Calibri"/>
                          <a:cs typeface="Calibri"/>
                          <a:sym typeface="Calibri"/>
                        </a:rPr>
                        <a:t>two or more</a:t>
                      </a:r>
                      <a:r>
                        <a:rPr lang="en-US" sz="1800">
                          <a:latin typeface="Calibri"/>
                          <a:ea typeface="Calibri"/>
                          <a:cs typeface="Calibri"/>
                          <a:sym typeface="Calibri"/>
                        </a:rPr>
                        <a:t> schools designated as UIR for students with disabilities.</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Calibri"/>
                          <a:ea typeface="Calibri"/>
                          <a:cs typeface="Calibri"/>
                          <a:sym typeface="Calibri"/>
                        </a:rPr>
                        <a:t>Up to $10,000</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39"/>
          <p:cNvSpPr txBox="1">
            <a:spLocks noGrp="1"/>
          </p:cNvSpPr>
          <p:nvPr>
            <p:ph type="body" idx="1"/>
          </p:nvPr>
        </p:nvSpPr>
        <p:spPr>
          <a:xfrm>
            <a:off x="152400" y="993300"/>
            <a:ext cx="8768100" cy="3693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a:t>This is a sample budget that would provide two days of  professional development in communication, one day of sensory/environment, and one day of training for the implementation of assistive technology for up to 30 educators by the same vendor. </a:t>
            </a:r>
            <a:endParaRPr/>
          </a:p>
          <a:p>
            <a:pPr marL="457200" lvl="0" indent="0" algn="l" rtl="0">
              <a:spcBef>
                <a:spcPts val="750"/>
              </a:spcBef>
              <a:spcAft>
                <a:spcPts val="0"/>
              </a:spcAft>
              <a:buNone/>
            </a:pPr>
            <a:endParaRPr sz="1000"/>
          </a:p>
          <a:p>
            <a:pPr marL="457200" lvl="0" indent="-342900" algn="l" rtl="0">
              <a:spcBef>
                <a:spcPts val="750"/>
              </a:spcBef>
              <a:spcAft>
                <a:spcPts val="0"/>
              </a:spcAft>
              <a:buSzPts val="1800"/>
              <a:buChar char="●"/>
            </a:pPr>
            <a:r>
              <a:rPr lang="en-US"/>
              <a:t>This school system had only one school labeled as UIR for students with disabilities, meaning they could request up to $5,000 to subsidize funding for training educators across the school system with the specialized supports required to support students with disabilities. </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i="1"/>
          </a:p>
          <a:p>
            <a:pPr marL="0" lvl="0" indent="0" algn="l" rtl="0">
              <a:spcBef>
                <a:spcPts val="750"/>
              </a:spcBef>
              <a:spcAft>
                <a:spcPts val="0"/>
              </a:spcAft>
              <a:buNone/>
            </a:pPr>
            <a:endParaRPr i="1"/>
          </a:p>
        </p:txBody>
      </p:sp>
      <p:sp>
        <p:nvSpPr>
          <p:cNvPr id="586" name="Google Shape;586;p139"/>
          <p:cNvSpPr txBox="1">
            <a:spLocks noGrp="1"/>
          </p:cNvSpPr>
          <p:nvPr>
            <p:ph type="title"/>
          </p:nvPr>
        </p:nvSpPr>
        <p:spPr>
          <a:xfrm>
            <a:off x="0" y="0"/>
            <a:ext cx="9144000" cy="9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Budgeting Partnerships for Specialized Support</a:t>
            </a:r>
            <a:endParaRPr/>
          </a:p>
        </p:txBody>
      </p:sp>
      <p:pic>
        <p:nvPicPr>
          <p:cNvPr id="587" name="Google Shape;587;p139"/>
          <p:cNvPicPr preferRelativeResize="0"/>
          <p:nvPr/>
        </p:nvPicPr>
        <p:blipFill>
          <a:blip r:embed="rId3">
            <a:alphaModFix/>
          </a:blip>
          <a:stretch>
            <a:fillRect/>
          </a:stretch>
        </p:blipFill>
        <p:spPr>
          <a:xfrm>
            <a:off x="199188" y="3151000"/>
            <a:ext cx="8674525" cy="1535475"/>
          </a:xfrm>
          <a:prstGeom prst="rect">
            <a:avLst/>
          </a:prstGeom>
          <a:noFill/>
          <a:ln>
            <a:noFill/>
          </a:ln>
        </p:spPr>
      </p:pic>
      <p:sp>
        <p:nvSpPr>
          <p:cNvPr id="588" name="Google Shape;588;p139"/>
          <p:cNvSpPr/>
          <p:nvPr/>
        </p:nvSpPr>
        <p:spPr>
          <a:xfrm>
            <a:off x="7514400" y="3608675"/>
            <a:ext cx="1516800" cy="11868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40"/>
          <p:cNvSpPr txBox="1">
            <a:spLocks noGrp="1"/>
          </p:cNvSpPr>
          <p:nvPr>
            <p:ph type="body" idx="1"/>
          </p:nvPr>
        </p:nvSpPr>
        <p:spPr>
          <a:xfrm>
            <a:off x="152400" y="993300"/>
            <a:ext cx="8768100" cy="3693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a:t>Looking at this second example budget, this school system utilizes three different vendors providing two days of professional development for executive functioning, one day of leadership training for the implementation of assistive technology, and one day of training to support the communication needs of students with disabilities. </a:t>
            </a:r>
            <a:endParaRPr/>
          </a:p>
          <a:p>
            <a:pPr marL="457200" lvl="0" indent="0" algn="l" rtl="0">
              <a:spcBef>
                <a:spcPts val="0"/>
              </a:spcBef>
              <a:spcAft>
                <a:spcPts val="0"/>
              </a:spcAft>
              <a:buNone/>
            </a:pPr>
            <a:endParaRPr sz="1000"/>
          </a:p>
          <a:p>
            <a:pPr marL="457200" lvl="0" indent="-342900" algn="l" rtl="0">
              <a:spcBef>
                <a:spcPts val="0"/>
              </a:spcBef>
              <a:spcAft>
                <a:spcPts val="0"/>
              </a:spcAft>
              <a:buSzPts val="1800"/>
              <a:buChar char="●"/>
            </a:pPr>
            <a:r>
              <a:rPr lang="en-US"/>
              <a:t>This school system had more than two schools labeled as UIR for students with disabilities, meaning they could request up to $10,000 to subsidize funding for training educators across the school system with the specialized supports required to support students with disabilities. </a:t>
            </a: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a:p>
          <a:p>
            <a:pPr marL="0" lvl="0" indent="0" algn="l" rtl="0">
              <a:spcBef>
                <a:spcPts val="750"/>
              </a:spcBef>
              <a:spcAft>
                <a:spcPts val="0"/>
              </a:spcAft>
              <a:buNone/>
            </a:pPr>
            <a:endParaRPr i="1"/>
          </a:p>
          <a:p>
            <a:pPr marL="0" lvl="0" indent="0" algn="l" rtl="0">
              <a:spcBef>
                <a:spcPts val="750"/>
              </a:spcBef>
              <a:spcAft>
                <a:spcPts val="0"/>
              </a:spcAft>
              <a:buNone/>
            </a:pPr>
            <a:endParaRPr i="1"/>
          </a:p>
        </p:txBody>
      </p:sp>
      <p:sp>
        <p:nvSpPr>
          <p:cNvPr id="595" name="Google Shape;595;p140"/>
          <p:cNvSpPr txBox="1">
            <a:spLocks noGrp="1"/>
          </p:cNvSpPr>
          <p:nvPr>
            <p:ph type="title"/>
          </p:nvPr>
        </p:nvSpPr>
        <p:spPr>
          <a:xfrm>
            <a:off x="0" y="0"/>
            <a:ext cx="9144000" cy="99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Competitive Funding Requests for Specialized Support</a:t>
            </a:r>
            <a:endParaRPr/>
          </a:p>
        </p:txBody>
      </p:sp>
      <p:pic>
        <p:nvPicPr>
          <p:cNvPr id="596" name="Google Shape;596;p140"/>
          <p:cNvPicPr preferRelativeResize="0"/>
          <p:nvPr/>
        </p:nvPicPr>
        <p:blipFill>
          <a:blip r:embed="rId3">
            <a:alphaModFix/>
          </a:blip>
          <a:stretch>
            <a:fillRect/>
          </a:stretch>
        </p:blipFill>
        <p:spPr>
          <a:xfrm>
            <a:off x="152400" y="3234300"/>
            <a:ext cx="8768099" cy="1452275"/>
          </a:xfrm>
          <a:prstGeom prst="rect">
            <a:avLst/>
          </a:prstGeom>
          <a:noFill/>
          <a:ln>
            <a:noFill/>
          </a:ln>
        </p:spPr>
      </p:pic>
      <p:sp>
        <p:nvSpPr>
          <p:cNvPr id="597" name="Google Shape;597;p140"/>
          <p:cNvSpPr/>
          <p:nvPr/>
        </p:nvSpPr>
        <p:spPr>
          <a:xfrm>
            <a:off x="7528850" y="3606700"/>
            <a:ext cx="1516800" cy="11868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141"/>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Vision for Aligned Support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4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Objectives:</a:t>
            </a:r>
            <a:endParaRPr/>
          </a:p>
        </p:txBody>
      </p:sp>
      <p:sp>
        <p:nvSpPr>
          <p:cNvPr id="610" name="Google Shape;610;p142"/>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Participants will</a:t>
            </a:r>
            <a:endParaRPr/>
          </a:p>
          <a:p>
            <a:pPr marL="457200" lvl="0" indent="-342900" algn="l" rtl="0">
              <a:spcBef>
                <a:spcPts val="750"/>
              </a:spcBef>
              <a:spcAft>
                <a:spcPts val="0"/>
              </a:spcAft>
              <a:buSzPts val="1800"/>
              <a:buChar char="•"/>
            </a:pPr>
            <a:r>
              <a:rPr lang="en-US"/>
              <a:t>Understand how the Partnerships for Success Guide can be used to support students with disabilities.</a:t>
            </a:r>
            <a:endParaRPr/>
          </a:p>
          <a:p>
            <a:pPr marL="457200" lvl="0" indent="-342900" algn="l" rtl="0">
              <a:spcBef>
                <a:spcPts val="0"/>
              </a:spcBef>
              <a:spcAft>
                <a:spcPts val="0"/>
              </a:spcAft>
              <a:buSzPts val="1800"/>
              <a:buChar char="•"/>
            </a:pPr>
            <a:r>
              <a:rPr lang="en-US"/>
              <a:t>Learn how to utilize the Partnerships for Success Guide in the school system planning process.</a:t>
            </a:r>
            <a:endParaRPr>
              <a:highlight>
                <a:schemeClr val="accent1"/>
              </a:highlight>
            </a:endParaRPr>
          </a:p>
          <a:p>
            <a:pPr marL="457200" lvl="0" indent="-342900" algn="l" rtl="0">
              <a:spcBef>
                <a:spcPts val="0"/>
              </a:spcBef>
              <a:spcAft>
                <a:spcPts val="0"/>
              </a:spcAft>
              <a:buSzPts val="1800"/>
              <a:buChar char="•"/>
            </a:pPr>
            <a:r>
              <a:rPr lang="en-US">
                <a:highlight>
                  <a:schemeClr val="accent1"/>
                </a:highlight>
              </a:rPr>
              <a:t>Understand how to align support from partners to a shared vision for students with disabilities. </a:t>
            </a:r>
            <a:endParaRPr>
              <a:highlight>
                <a:schemeClr val="accent1"/>
              </a:highlight>
            </a:endParaRPr>
          </a:p>
          <a:p>
            <a:pPr marL="0" lvl="0" indent="0" algn="l" rtl="0">
              <a:spcBef>
                <a:spcPts val="75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4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Expectations from Vendors</a:t>
            </a:r>
            <a:endParaRPr/>
          </a:p>
        </p:txBody>
      </p:sp>
      <p:sp>
        <p:nvSpPr>
          <p:cNvPr id="622" name="Google Shape;622;p144"/>
          <p:cNvSpPr txBox="1">
            <a:spLocks noGrp="1"/>
          </p:cNvSpPr>
          <p:nvPr>
            <p:ph type="body" idx="1"/>
          </p:nvPr>
        </p:nvSpPr>
        <p:spPr>
          <a:xfrm>
            <a:off x="329100" y="1033475"/>
            <a:ext cx="8485800" cy="3403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Specialized supports and direct services should always increase opportunities for students with disabilities to build knowledge, read complex text, express understanding, and solve complex problems. Vendors in the </a:t>
            </a:r>
            <a:r>
              <a:rPr lang="en-US" u="sng">
                <a:solidFill>
                  <a:schemeClr val="hlink"/>
                </a:solidFill>
                <a:hlinkClick r:id="rId3"/>
              </a:rPr>
              <a:t>Partnerships for Success Guide</a:t>
            </a:r>
            <a:r>
              <a:rPr lang="en-US"/>
              <a:t> are expected to:</a:t>
            </a:r>
            <a:endParaRPr/>
          </a:p>
          <a:p>
            <a:pPr marL="457200" lvl="0" indent="-342900" algn="l" rtl="0">
              <a:lnSpc>
                <a:spcPct val="100000"/>
              </a:lnSpc>
              <a:spcBef>
                <a:spcPts val="1600"/>
              </a:spcBef>
              <a:spcAft>
                <a:spcPts val="0"/>
              </a:spcAft>
              <a:buSzPts val="1800"/>
              <a:buChar char="•"/>
            </a:pPr>
            <a:r>
              <a:rPr lang="en-US"/>
              <a:t>Understand the Louisiana’s strategy for supporting and students with disabilities.</a:t>
            </a:r>
            <a:endParaRPr/>
          </a:p>
          <a:p>
            <a:pPr marL="457200" lvl="0" indent="-342900" algn="l" rtl="0">
              <a:lnSpc>
                <a:spcPct val="100000"/>
              </a:lnSpc>
              <a:spcBef>
                <a:spcPts val="0"/>
              </a:spcBef>
              <a:spcAft>
                <a:spcPts val="0"/>
              </a:spcAft>
              <a:buSzPts val="1800"/>
              <a:buChar char="•"/>
            </a:pPr>
            <a:r>
              <a:rPr lang="en-US"/>
              <a:t>Ensure all training, support, and direct services are </a:t>
            </a:r>
            <a:r>
              <a:rPr lang="en-US" b="1"/>
              <a:t>aligned</a:t>
            </a:r>
            <a:r>
              <a:rPr lang="en-US"/>
              <a:t> to our vision for students with disabilities. </a:t>
            </a:r>
            <a:endParaRPr/>
          </a:p>
          <a:p>
            <a:pPr marL="457200" lvl="0" indent="-342900" algn="l" rtl="0">
              <a:lnSpc>
                <a:spcPct val="100000"/>
              </a:lnSpc>
              <a:spcBef>
                <a:spcPts val="0"/>
              </a:spcBef>
              <a:spcAft>
                <a:spcPts val="0"/>
              </a:spcAft>
              <a:buSzPts val="1800"/>
              <a:buChar char="•"/>
            </a:pPr>
            <a:r>
              <a:rPr lang="en-US"/>
              <a:t>Utilize Department</a:t>
            </a:r>
            <a:r>
              <a:rPr lang="en-US" b="1"/>
              <a:t> tools and structures</a:t>
            </a:r>
            <a:r>
              <a:rPr lang="en-US"/>
              <a:t> to assist school systems in ensuring students with disabilities are able to meaningfully engage in the most complex components of lessons.  </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145"/>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Resources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46"/>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457200" lvl="0" indent="-342900" algn="l" rtl="0">
              <a:spcBef>
                <a:spcPts val="750"/>
              </a:spcBef>
              <a:spcAft>
                <a:spcPts val="0"/>
              </a:spcAft>
              <a:buSzPts val="1800"/>
              <a:buChar char="•"/>
            </a:pPr>
            <a:r>
              <a:rPr lang="en-US" u="sng">
                <a:solidFill>
                  <a:schemeClr val="hlink"/>
                </a:solidFill>
                <a:hlinkClick r:id="rId3"/>
              </a:rPr>
              <a:t>Partnerships for Success Guide</a:t>
            </a:r>
            <a:endParaRPr/>
          </a:p>
          <a:p>
            <a:pPr marL="457200" lvl="0" indent="-342900" algn="l" rtl="0">
              <a:spcBef>
                <a:spcPts val="0"/>
              </a:spcBef>
              <a:spcAft>
                <a:spcPts val="0"/>
              </a:spcAft>
              <a:buSzPts val="1800"/>
              <a:buChar char="•"/>
            </a:pPr>
            <a:r>
              <a:rPr lang="en-US" u="sng">
                <a:solidFill>
                  <a:schemeClr val="hlink"/>
                </a:solidFill>
                <a:hlinkClick r:id="rId4"/>
              </a:rPr>
              <a:t>Strategies for Success: A Guidebook for Supporting Students with Disabilities</a:t>
            </a:r>
            <a:endParaRPr/>
          </a:p>
          <a:p>
            <a:pPr marL="457200" lvl="0" indent="-342900" algn="l" rtl="0">
              <a:spcBef>
                <a:spcPts val="0"/>
              </a:spcBef>
              <a:spcAft>
                <a:spcPts val="0"/>
              </a:spcAft>
              <a:buSzPts val="1800"/>
              <a:buChar char="•"/>
            </a:pPr>
            <a:r>
              <a:rPr lang="en-US" u="sng">
                <a:solidFill>
                  <a:schemeClr val="hlink"/>
                </a:solidFill>
                <a:hlinkClick r:id="rId5"/>
              </a:rPr>
              <a:t>Louisiana Believes Students with Disabilities Resource Library</a:t>
            </a:r>
            <a:endParaRPr/>
          </a:p>
          <a:p>
            <a:pPr marL="457200" lvl="0" indent="-342900" algn="l" rtl="0">
              <a:spcBef>
                <a:spcPts val="0"/>
              </a:spcBef>
              <a:spcAft>
                <a:spcPts val="0"/>
              </a:spcAft>
              <a:buSzPts val="1800"/>
              <a:buChar char="•"/>
            </a:pPr>
            <a:r>
              <a:rPr lang="en-US" u="sng">
                <a:solidFill>
                  <a:schemeClr val="hlink"/>
                </a:solidFill>
                <a:hlinkClick r:id="rId6"/>
              </a:rPr>
              <a:t>Louisiana PD Vendor Guide</a:t>
            </a:r>
            <a:endParaRPr/>
          </a:p>
          <a:p>
            <a:pPr marL="457200" lvl="0" indent="-342900" algn="l" rtl="0">
              <a:spcBef>
                <a:spcPts val="0"/>
              </a:spcBef>
              <a:spcAft>
                <a:spcPts val="0"/>
              </a:spcAft>
              <a:buSzPts val="1800"/>
              <a:buChar char="•"/>
            </a:pPr>
            <a:r>
              <a:rPr lang="en-US" u="sng">
                <a:solidFill>
                  <a:schemeClr val="hlink"/>
                </a:solidFill>
                <a:hlinkClick r:id="rId7"/>
              </a:rPr>
              <a:t>School System Support Toolbox</a:t>
            </a:r>
            <a:endParaRPr/>
          </a:p>
        </p:txBody>
      </p:sp>
      <p:sp>
        <p:nvSpPr>
          <p:cNvPr id="635" name="Google Shape;635;p14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Additional Resources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147"/>
          <p:cNvSpPr txBox="1">
            <a:spLocks noGrp="1"/>
          </p:cNvSpPr>
          <p:nvPr>
            <p:ph type="title"/>
          </p:nvPr>
        </p:nvSpPr>
        <p:spPr>
          <a:xfrm>
            <a:off x="457200" y="0"/>
            <a:ext cx="82296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Super App Support</a:t>
            </a:r>
            <a:endParaRPr sz="2800"/>
          </a:p>
        </p:txBody>
      </p:sp>
      <p:sp>
        <p:nvSpPr>
          <p:cNvPr id="641" name="Google Shape;641;p147"/>
          <p:cNvSpPr txBox="1">
            <a:spLocks noGrp="1"/>
          </p:cNvSpPr>
          <p:nvPr>
            <p:ph type="body" idx="1"/>
          </p:nvPr>
        </p:nvSpPr>
        <p:spPr>
          <a:xfrm>
            <a:off x="457200" y="1056450"/>
            <a:ext cx="8229600" cy="3538200"/>
          </a:xfrm>
          <a:prstGeom prst="rect">
            <a:avLst/>
          </a:prstGeom>
        </p:spPr>
        <p:txBody>
          <a:bodyPr spcFirstLastPara="1" wrap="square" lIns="91425" tIns="91425" rIns="91425" bIns="91425" anchor="t" anchorCtr="0">
            <a:noAutofit/>
          </a:bodyPr>
          <a:lstStyle/>
          <a:p>
            <a:pPr marL="76200" lvl="0" indent="0" algn="l" rtl="0">
              <a:spcBef>
                <a:spcPts val="345"/>
              </a:spcBef>
              <a:spcAft>
                <a:spcPts val="0"/>
              </a:spcAft>
              <a:buNone/>
            </a:pPr>
            <a:r>
              <a:rPr lang="en-US" sz="1800"/>
              <a:t>Support for completing the Super App will be provided through</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3"/>
              </a:rPr>
              <a:t>School Improvement Library</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4"/>
              </a:rPr>
              <a:t>LDOE Weekly Newsletters</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5"/>
              </a:rPr>
              <a:t>School System Planning and Superintendent Calls</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6"/>
              </a:rPr>
              <a:t>Network Teams</a:t>
            </a:r>
            <a:endParaRPr sz="1800"/>
          </a:p>
          <a:p>
            <a:pPr marL="457200" lvl="0" indent="-342900" algn="l" rtl="0">
              <a:spcBef>
                <a:spcPts val="0"/>
              </a:spcBef>
              <a:spcAft>
                <a:spcPts val="0"/>
              </a:spcAft>
              <a:buSzPts val="1800"/>
              <a:buFont typeface="Calibri"/>
              <a:buChar char="●"/>
            </a:pPr>
            <a:r>
              <a:rPr lang="en-US" sz="1800"/>
              <a:t>Office Hours on scheduled Mondays at 11:00 AM (details via LDOE Weekly Newsletter)</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Send all questions related to school system planning and Super App to </a:t>
            </a:r>
            <a:r>
              <a:rPr lang="en-US" sz="1800" b="1" u="sng">
                <a:solidFill>
                  <a:srgbClr val="00BED6"/>
                </a:solidFill>
                <a:hlinkClick r:id="rId7"/>
              </a:rPr>
              <a:t>LDOE.GrantsHelpDesk@la.gov</a:t>
            </a:r>
            <a:r>
              <a:rPr lang="en-US" sz="1800"/>
              <a:t> and include “Super App” in the subject line.</a:t>
            </a:r>
            <a:endParaRPr sz="1800" b="1"/>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16"/>
          <p:cNvSpPr/>
          <p:nvPr/>
        </p:nvSpPr>
        <p:spPr>
          <a:xfrm>
            <a:off x="152400" y="1109675"/>
            <a:ext cx="8741400" cy="481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16"/>
          <p:cNvSpPr txBox="1">
            <a:spLocks noGrp="1"/>
          </p:cNvSpPr>
          <p:nvPr>
            <p:ph type="body" idx="1"/>
          </p:nvPr>
        </p:nvSpPr>
        <p:spPr>
          <a:xfrm>
            <a:off x="152400" y="1109675"/>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t>In order to ensure </a:t>
            </a:r>
            <a:r>
              <a:rPr lang="en-US" b="1"/>
              <a:t>students </a:t>
            </a:r>
            <a:r>
              <a:rPr lang="en-US"/>
              <a:t>do the majority of the work every day,</a:t>
            </a:r>
            <a:endParaRPr/>
          </a:p>
          <a:p>
            <a:pPr marL="457200" lvl="0" indent="-342900" algn="l" rtl="0">
              <a:lnSpc>
                <a:spcPct val="100000"/>
              </a:lnSpc>
              <a:spcBef>
                <a:spcPts val="1600"/>
              </a:spcBef>
              <a:spcAft>
                <a:spcPts val="0"/>
              </a:spcAft>
              <a:buSzPts val="1800"/>
              <a:buFont typeface="Calibri"/>
              <a:buAutoNum type="arabicPeriod"/>
            </a:pPr>
            <a:r>
              <a:rPr lang="en-US" b="1"/>
              <a:t>All teachers</a:t>
            </a:r>
            <a:r>
              <a:rPr lang="en-US"/>
              <a:t>—including special education, English language, and reading interventionists—are fully prepared to deliver high-quality lessons.</a:t>
            </a:r>
            <a:endParaRPr/>
          </a:p>
          <a:p>
            <a:pPr marL="457200" lvl="0" indent="-342900" algn="l" rtl="0">
              <a:lnSpc>
                <a:spcPct val="100000"/>
              </a:lnSpc>
              <a:spcBef>
                <a:spcPts val="1000"/>
              </a:spcBef>
              <a:spcAft>
                <a:spcPts val="0"/>
              </a:spcAft>
              <a:buSzPts val="1800"/>
              <a:buFont typeface="Calibri"/>
              <a:buAutoNum type="arabicPeriod"/>
            </a:pPr>
            <a:r>
              <a:rPr lang="en-US" b="1"/>
              <a:t>Principals</a:t>
            </a:r>
            <a:r>
              <a:rPr lang="en-US"/>
              <a:t>, </a:t>
            </a:r>
            <a:r>
              <a:rPr lang="en-US" b="1"/>
              <a:t>leadership teams</a:t>
            </a:r>
            <a:r>
              <a:rPr lang="en-US"/>
              <a:t>, </a:t>
            </a:r>
            <a:r>
              <a:rPr lang="en-US" b="1"/>
              <a:t>content leaders </a:t>
            </a:r>
            <a:r>
              <a:rPr lang="en-US"/>
              <a:t>and </a:t>
            </a:r>
            <a:r>
              <a:rPr lang="en-US" b="1"/>
              <a:t>mentor teachers </a:t>
            </a:r>
            <a:r>
              <a:rPr lang="en-US"/>
              <a:t>use classroom observation, common planning time, and one-on-one coaching to support each teacher in delivering high-quality lessons.</a:t>
            </a:r>
            <a:endParaRPr/>
          </a:p>
          <a:p>
            <a:pPr marL="457200" lvl="0" indent="-342900" algn="l" rtl="0">
              <a:lnSpc>
                <a:spcPct val="100000"/>
              </a:lnSpc>
              <a:spcBef>
                <a:spcPts val="1000"/>
              </a:spcBef>
              <a:spcAft>
                <a:spcPts val="0"/>
              </a:spcAft>
              <a:buSzPts val="1800"/>
              <a:buFont typeface="Calibri"/>
              <a:buAutoNum type="arabicPeriod"/>
            </a:pPr>
            <a:r>
              <a:rPr lang="en-US" b="1"/>
              <a:t>School systems </a:t>
            </a:r>
            <a:r>
              <a:rPr lang="en-US"/>
              <a:t>support principals and school teams as they provide support to teachers.</a:t>
            </a:r>
            <a:endParaRPr/>
          </a:p>
          <a:p>
            <a:pPr marL="457200" lvl="0" indent="-342900" algn="l" rtl="0">
              <a:lnSpc>
                <a:spcPct val="100000"/>
              </a:lnSpc>
              <a:spcBef>
                <a:spcPts val="1000"/>
              </a:spcBef>
              <a:spcAft>
                <a:spcPts val="1000"/>
              </a:spcAft>
              <a:buSzPts val="1800"/>
              <a:buFont typeface="Calibri"/>
              <a:buAutoNum type="arabicPeriod"/>
            </a:pPr>
            <a:r>
              <a:rPr lang="en-US"/>
              <a:t>The </a:t>
            </a:r>
            <a:r>
              <a:rPr lang="en-US" b="1"/>
              <a:t>Department </a:t>
            </a:r>
            <a:r>
              <a:rPr lang="en-US"/>
              <a:t>supports school systems as they execute their improvement plans.</a:t>
            </a:r>
            <a:endParaRPr/>
          </a:p>
        </p:txBody>
      </p:sp>
      <p:sp>
        <p:nvSpPr>
          <p:cNvPr id="409" name="Google Shape;409;p11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Academic Focus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17"/>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a:solidFill>
                  <a:srgbClr val="333333"/>
                </a:solidFill>
              </a:rPr>
              <a:t>Improvements to the 2020-2021 Strategy</a:t>
            </a:r>
            <a:endParaRPr/>
          </a:p>
        </p:txBody>
      </p:sp>
      <p:sp>
        <p:nvSpPr>
          <p:cNvPr id="416" name="Google Shape;416;p117"/>
          <p:cNvSpPr txBox="1">
            <a:spLocks noGrp="1"/>
          </p:cNvSpPr>
          <p:nvPr>
            <p:ph type="body" idx="1"/>
          </p:nvPr>
        </p:nvSpPr>
        <p:spPr>
          <a:xfrm>
            <a:off x="63000" y="971550"/>
            <a:ext cx="8954100" cy="3828900"/>
          </a:xfrm>
          <a:prstGeom prst="rect">
            <a:avLst/>
          </a:prstGeom>
        </p:spPr>
        <p:txBody>
          <a:bodyPr spcFirstLastPara="1" wrap="square" lIns="91425" tIns="91425" rIns="91425" bIns="91425" anchor="t" anchorCtr="0">
            <a:noAutofit/>
          </a:bodyPr>
          <a:lstStyle/>
          <a:p>
            <a:pPr marL="0" marR="59689" lvl="0" indent="0" algn="l" rtl="0">
              <a:lnSpc>
                <a:spcPct val="100000"/>
              </a:lnSpc>
              <a:spcBef>
                <a:spcPts val="0"/>
              </a:spcBef>
              <a:spcAft>
                <a:spcPts val="0"/>
              </a:spcAft>
              <a:buNone/>
            </a:pPr>
            <a:r>
              <a:rPr lang="en-US" sz="1600" b="1"/>
              <a:t>CIR and UIR Improvements</a:t>
            </a:r>
            <a:endParaRPr sz="1600" b="1"/>
          </a:p>
          <a:p>
            <a:pPr marL="457200" marR="59689" lvl="0" indent="-330200" algn="l" rtl="0">
              <a:lnSpc>
                <a:spcPct val="100000"/>
              </a:lnSpc>
              <a:spcBef>
                <a:spcPts val="0"/>
              </a:spcBef>
              <a:spcAft>
                <a:spcPts val="0"/>
              </a:spcAft>
              <a:buSzPts val="1600"/>
              <a:buFont typeface="Calibri"/>
              <a:buAutoNum type="arabicPeriod"/>
            </a:pPr>
            <a:r>
              <a:rPr lang="en-US" sz="1600" b="1"/>
              <a:t>Professional Development Plan</a:t>
            </a:r>
            <a:r>
              <a:rPr lang="en-US" sz="1600"/>
              <a:t>: School systems submit a plan that includes content module redelivery and unit unpacking for CIR schools.</a:t>
            </a:r>
            <a:endParaRPr sz="1600"/>
          </a:p>
          <a:p>
            <a:pPr marL="457200" marR="148590" lvl="0" indent="-330200" algn="l" rtl="0">
              <a:lnSpc>
                <a:spcPct val="100000"/>
              </a:lnSpc>
              <a:spcBef>
                <a:spcPts val="0"/>
              </a:spcBef>
              <a:spcAft>
                <a:spcPts val="0"/>
              </a:spcAft>
              <a:buSzPts val="1600"/>
              <a:buFont typeface="Calibri"/>
              <a:buAutoNum type="arabicPeriod"/>
            </a:pPr>
            <a:r>
              <a:rPr lang="en-US" sz="1600" b="1"/>
              <a:t>Post-secondary planning partner</a:t>
            </a:r>
            <a:r>
              <a:rPr lang="en-US" sz="1600"/>
              <a:t>: Schools will have at least one partner  to support Individual Graduation Plans (IGPs) at CIR high schools.</a:t>
            </a:r>
            <a:endParaRPr sz="1600"/>
          </a:p>
          <a:p>
            <a:pPr marL="457200" marR="148590" lvl="0" indent="-330200" algn="l" rtl="0">
              <a:lnSpc>
                <a:spcPct val="100000"/>
              </a:lnSpc>
              <a:spcBef>
                <a:spcPts val="0"/>
              </a:spcBef>
              <a:spcAft>
                <a:spcPts val="0"/>
              </a:spcAft>
              <a:buSzPts val="1600"/>
              <a:buFont typeface="Calibri"/>
              <a:buAutoNum type="arabicPeriod"/>
            </a:pPr>
            <a:r>
              <a:rPr lang="en-US" sz="1600" b="1"/>
              <a:t>District leader responsible for UIR-D schools</a:t>
            </a:r>
            <a:r>
              <a:rPr lang="en-US" sz="1600"/>
              <a:t>: School systems will have a leader to coordinate support and planning for UIR-D schools.</a:t>
            </a:r>
            <a:endParaRPr sz="1600"/>
          </a:p>
          <a:p>
            <a:pPr marL="0" marR="148590" lvl="0" indent="0" algn="l" rtl="0">
              <a:lnSpc>
                <a:spcPct val="100000"/>
              </a:lnSpc>
              <a:spcBef>
                <a:spcPts val="0"/>
              </a:spcBef>
              <a:spcAft>
                <a:spcPts val="0"/>
              </a:spcAft>
              <a:buNone/>
            </a:pPr>
            <a:endParaRPr sz="1600"/>
          </a:p>
          <a:p>
            <a:pPr marL="0" marR="148590" lvl="0" indent="0" algn="l" rtl="0">
              <a:lnSpc>
                <a:spcPct val="100000"/>
              </a:lnSpc>
              <a:spcBef>
                <a:spcPts val="0"/>
              </a:spcBef>
              <a:spcAft>
                <a:spcPts val="0"/>
              </a:spcAft>
              <a:buNone/>
            </a:pPr>
            <a:r>
              <a:rPr lang="en-US" sz="1600" b="1"/>
              <a:t>Other Strategy Improvements</a:t>
            </a:r>
            <a:endParaRPr sz="1600" b="1"/>
          </a:p>
          <a:p>
            <a:pPr marL="457200" lvl="0" indent="-330200" algn="l" rtl="0">
              <a:lnSpc>
                <a:spcPct val="100000"/>
              </a:lnSpc>
              <a:spcBef>
                <a:spcPts val="0"/>
              </a:spcBef>
              <a:spcAft>
                <a:spcPts val="0"/>
              </a:spcAft>
              <a:buClr>
                <a:schemeClr val="dk1"/>
              </a:buClr>
              <a:buSzPts val="1600"/>
              <a:buFont typeface="Calibri"/>
              <a:buAutoNum type="arabicPeriod"/>
            </a:pPr>
            <a:r>
              <a:rPr lang="en-US" sz="1600" b="1">
                <a:solidFill>
                  <a:schemeClr val="dk1"/>
                </a:solidFill>
              </a:rPr>
              <a:t>Science: </a:t>
            </a:r>
            <a:r>
              <a:rPr lang="en-US" sz="1600">
                <a:solidFill>
                  <a:schemeClr val="dk1"/>
                </a:solidFill>
              </a:rPr>
              <a:t>School systems can apply for funds to support the purchase of science curricula and the training of teachers on this curricula.</a:t>
            </a:r>
            <a:endParaRPr sz="1600">
              <a:solidFill>
                <a:schemeClr val="dk1"/>
              </a:solidFill>
            </a:endParaRPr>
          </a:p>
          <a:p>
            <a:pPr marL="457200" lvl="0" indent="-330200" algn="l" rtl="0">
              <a:lnSpc>
                <a:spcPct val="100000"/>
              </a:lnSpc>
              <a:spcBef>
                <a:spcPts val="0"/>
              </a:spcBef>
              <a:spcAft>
                <a:spcPts val="0"/>
              </a:spcAft>
              <a:buClr>
                <a:schemeClr val="dk1"/>
              </a:buClr>
              <a:buSzPts val="1600"/>
              <a:buFont typeface="Calibri"/>
              <a:buAutoNum type="arabicPeriod"/>
            </a:pPr>
            <a:r>
              <a:rPr lang="en-US" sz="1600" b="1">
                <a:solidFill>
                  <a:schemeClr val="dk1"/>
                </a:solidFill>
              </a:rPr>
              <a:t>Early Childhood</a:t>
            </a:r>
            <a:r>
              <a:rPr lang="en-US" sz="1600">
                <a:solidFill>
                  <a:schemeClr val="dk1"/>
                </a:solidFill>
              </a:rPr>
              <a:t>: The planning process for governance, access, and quality is now included in Super App.</a:t>
            </a:r>
            <a:endParaRPr sz="1600">
              <a:solidFill>
                <a:schemeClr val="dk1"/>
              </a:solidFill>
            </a:endParaRPr>
          </a:p>
          <a:p>
            <a:pPr marL="457200" lvl="0" indent="-330200" algn="l" rtl="0">
              <a:lnSpc>
                <a:spcPct val="100000"/>
              </a:lnSpc>
              <a:spcBef>
                <a:spcPts val="0"/>
              </a:spcBef>
              <a:spcAft>
                <a:spcPts val="0"/>
              </a:spcAft>
              <a:buClr>
                <a:schemeClr val="dk1"/>
              </a:buClr>
              <a:buSzPts val="1600"/>
              <a:buFont typeface="Calibri"/>
              <a:buAutoNum type="arabicPeriod"/>
            </a:pPr>
            <a:r>
              <a:rPr lang="en-US" sz="1600" b="1">
                <a:solidFill>
                  <a:schemeClr val="dk1"/>
                </a:solidFill>
              </a:rPr>
              <a:t>Special Education</a:t>
            </a:r>
            <a:r>
              <a:rPr lang="en-US" sz="1600">
                <a:solidFill>
                  <a:schemeClr val="dk1"/>
                </a:solidFill>
              </a:rPr>
              <a:t>: Funding for professional development on specialized supports is available for schools with a UIR label for the subgroup with students with disabilities.</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18"/>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School System Planning Framework</a:t>
            </a:r>
            <a:endParaRPr/>
          </a:p>
        </p:txBody>
      </p:sp>
      <p:pic>
        <p:nvPicPr>
          <p:cNvPr id="422" name="Google Shape;422;p118"/>
          <p:cNvPicPr preferRelativeResize="0"/>
          <p:nvPr/>
        </p:nvPicPr>
        <p:blipFill>
          <a:blip r:embed="rId3">
            <a:alphaModFix/>
          </a:blip>
          <a:stretch>
            <a:fillRect/>
          </a:stretch>
        </p:blipFill>
        <p:spPr>
          <a:xfrm>
            <a:off x="971348" y="1727225"/>
            <a:ext cx="7201300" cy="2327200"/>
          </a:xfrm>
          <a:prstGeom prst="rect">
            <a:avLst/>
          </a:prstGeom>
          <a:noFill/>
          <a:ln>
            <a:noFill/>
          </a:ln>
        </p:spPr>
      </p:pic>
      <p:cxnSp>
        <p:nvCxnSpPr>
          <p:cNvPr id="423" name="Google Shape;423;p118"/>
          <p:cNvCxnSpPr/>
          <p:nvPr/>
        </p:nvCxnSpPr>
        <p:spPr>
          <a:xfrm>
            <a:off x="3705850" y="1277600"/>
            <a:ext cx="631500" cy="427800"/>
          </a:xfrm>
          <a:prstGeom prst="straightConnector1">
            <a:avLst/>
          </a:prstGeom>
          <a:noFill/>
          <a:ln w="28575" cap="flat" cmpd="sng">
            <a:solidFill>
              <a:srgbClr val="FF0000"/>
            </a:solidFill>
            <a:prstDash val="solid"/>
            <a:round/>
            <a:headEnd type="none" w="med" len="med"/>
            <a:tailEnd type="triangle" w="med" len="med"/>
          </a:ln>
        </p:spPr>
      </p:cxnSp>
      <p:cxnSp>
        <p:nvCxnSpPr>
          <p:cNvPr id="424" name="Google Shape;424;p118"/>
          <p:cNvCxnSpPr/>
          <p:nvPr/>
        </p:nvCxnSpPr>
        <p:spPr>
          <a:xfrm>
            <a:off x="1613550" y="1466825"/>
            <a:ext cx="257100" cy="450000"/>
          </a:xfrm>
          <a:prstGeom prst="straightConnector1">
            <a:avLst/>
          </a:prstGeom>
          <a:noFill/>
          <a:ln w="28575" cap="flat" cmpd="sng">
            <a:solidFill>
              <a:srgbClr val="FF0000"/>
            </a:solidFill>
            <a:prstDash val="solid"/>
            <a:round/>
            <a:headEnd type="none" w="med" len="med"/>
            <a:tailEnd type="triangle" w="med" len="med"/>
          </a:ln>
        </p:spPr>
      </p:cxnSp>
      <p:cxnSp>
        <p:nvCxnSpPr>
          <p:cNvPr id="425" name="Google Shape;425;p118"/>
          <p:cNvCxnSpPr/>
          <p:nvPr/>
        </p:nvCxnSpPr>
        <p:spPr>
          <a:xfrm rot="10800000" flipH="1">
            <a:off x="410350" y="3566500"/>
            <a:ext cx="561000" cy="526200"/>
          </a:xfrm>
          <a:prstGeom prst="straightConnector1">
            <a:avLst/>
          </a:prstGeom>
          <a:noFill/>
          <a:ln w="28575" cap="flat" cmpd="sng">
            <a:solidFill>
              <a:srgbClr val="FF0000"/>
            </a:solidFill>
            <a:prstDash val="solid"/>
            <a:round/>
            <a:headEnd type="none" w="med" len="med"/>
            <a:tailEnd type="triangle" w="med" len="med"/>
          </a:ln>
        </p:spPr>
      </p:cxnSp>
      <p:cxnSp>
        <p:nvCxnSpPr>
          <p:cNvPr id="426" name="Google Shape;426;p118"/>
          <p:cNvCxnSpPr/>
          <p:nvPr/>
        </p:nvCxnSpPr>
        <p:spPr>
          <a:xfrm rot="10800000">
            <a:off x="3606225" y="3271900"/>
            <a:ext cx="1040400" cy="1115400"/>
          </a:xfrm>
          <a:prstGeom prst="straightConnector1">
            <a:avLst/>
          </a:prstGeom>
          <a:noFill/>
          <a:ln w="28575" cap="flat" cmpd="sng">
            <a:solidFill>
              <a:srgbClr val="FF0000"/>
            </a:solidFill>
            <a:prstDash val="solid"/>
            <a:round/>
            <a:headEnd type="none" w="med" len="med"/>
            <a:tailEnd type="triangle" w="med" len="med"/>
          </a:ln>
        </p:spPr>
      </p:cxnSp>
      <p:cxnSp>
        <p:nvCxnSpPr>
          <p:cNvPr id="427" name="Google Shape;427;p118"/>
          <p:cNvCxnSpPr/>
          <p:nvPr/>
        </p:nvCxnSpPr>
        <p:spPr>
          <a:xfrm flipH="1">
            <a:off x="7703900" y="1848000"/>
            <a:ext cx="713100" cy="723900"/>
          </a:xfrm>
          <a:prstGeom prst="straightConnector1">
            <a:avLst/>
          </a:prstGeom>
          <a:noFill/>
          <a:ln w="28575" cap="flat" cmpd="sng">
            <a:solidFill>
              <a:srgbClr val="FF0000"/>
            </a:solidFill>
            <a:prstDash val="solid"/>
            <a:round/>
            <a:headEnd type="none" w="med" len="med"/>
            <a:tailEnd type="triangle" w="med" len="med"/>
          </a:ln>
        </p:spPr>
      </p:cxnSp>
      <p:sp>
        <p:nvSpPr>
          <p:cNvPr id="428" name="Google Shape;428;p118"/>
          <p:cNvSpPr txBox="1"/>
          <p:nvPr/>
        </p:nvSpPr>
        <p:spPr>
          <a:xfrm>
            <a:off x="327450" y="1193375"/>
            <a:ext cx="1215600" cy="327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Area of Focus</a:t>
            </a:r>
            <a:endParaRPr>
              <a:latin typeface="Calibri"/>
              <a:ea typeface="Calibri"/>
              <a:cs typeface="Calibri"/>
              <a:sym typeface="Calibri"/>
            </a:endParaRPr>
          </a:p>
        </p:txBody>
      </p:sp>
      <p:sp>
        <p:nvSpPr>
          <p:cNvPr id="429" name="Google Shape;429;p118"/>
          <p:cNvSpPr txBox="1"/>
          <p:nvPr/>
        </p:nvSpPr>
        <p:spPr>
          <a:xfrm>
            <a:off x="2612925" y="1139525"/>
            <a:ext cx="993300" cy="327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Domain</a:t>
            </a:r>
            <a:endParaRPr>
              <a:latin typeface="Calibri"/>
              <a:ea typeface="Calibri"/>
              <a:cs typeface="Calibri"/>
              <a:sym typeface="Calibri"/>
            </a:endParaRPr>
          </a:p>
        </p:txBody>
      </p:sp>
      <p:sp>
        <p:nvSpPr>
          <p:cNvPr id="430" name="Google Shape;430;p118"/>
          <p:cNvSpPr txBox="1"/>
          <p:nvPr/>
        </p:nvSpPr>
        <p:spPr>
          <a:xfrm>
            <a:off x="7599600" y="1277600"/>
            <a:ext cx="1215600" cy="427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Planning Questions</a:t>
            </a:r>
            <a:endParaRPr>
              <a:latin typeface="Calibri"/>
              <a:ea typeface="Calibri"/>
              <a:cs typeface="Calibri"/>
              <a:sym typeface="Calibri"/>
            </a:endParaRPr>
          </a:p>
        </p:txBody>
      </p:sp>
      <p:sp>
        <p:nvSpPr>
          <p:cNvPr id="431" name="Google Shape;431;p118"/>
          <p:cNvSpPr txBox="1"/>
          <p:nvPr/>
        </p:nvSpPr>
        <p:spPr>
          <a:xfrm>
            <a:off x="4793175" y="4313625"/>
            <a:ext cx="1215600" cy="327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Indicators</a:t>
            </a:r>
            <a:endParaRPr>
              <a:latin typeface="Calibri"/>
              <a:ea typeface="Calibri"/>
              <a:cs typeface="Calibri"/>
              <a:sym typeface="Calibri"/>
            </a:endParaRPr>
          </a:p>
        </p:txBody>
      </p:sp>
      <p:sp>
        <p:nvSpPr>
          <p:cNvPr id="432" name="Google Shape;432;p118"/>
          <p:cNvSpPr txBox="1"/>
          <p:nvPr/>
        </p:nvSpPr>
        <p:spPr>
          <a:xfrm>
            <a:off x="200850" y="4260975"/>
            <a:ext cx="1215600" cy="432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Domain and Row Number</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1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Students with Diverse Needs</a:t>
            </a:r>
            <a:endParaRPr/>
          </a:p>
        </p:txBody>
      </p:sp>
      <p:graphicFrame>
        <p:nvGraphicFramePr>
          <p:cNvPr id="439" name="Google Shape;439;p119"/>
          <p:cNvGraphicFramePr/>
          <p:nvPr/>
        </p:nvGraphicFramePr>
        <p:xfrm>
          <a:off x="152388" y="1866960"/>
          <a:ext cx="8839225" cy="2194470"/>
        </p:xfrm>
        <a:graphic>
          <a:graphicData uri="http://schemas.openxmlformats.org/drawingml/2006/table">
            <a:tbl>
              <a:tblPr>
                <a:noFill/>
                <a:tableStyleId>{4A9934D8-F786-4756-9737-F1427D7BD694}</a:tableStyleId>
              </a:tblPr>
              <a:tblGrid>
                <a:gridCol w="910575">
                  <a:extLst>
                    <a:ext uri="{9D8B030D-6E8A-4147-A177-3AD203B41FA5}">
                      <a16:colId xmlns:a16="http://schemas.microsoft.com/office/drawing/2014/main" val="20000"/>
                    </a:ext>
                  </a:extLst>
                </a:gridCol>
                <a:gridCol w="3964325">
                  <a:extLst>
                    <a:ext uri="{9D8B030D-6E8A-4147-A177-3AD203B41FA5}">
                      <a16:colId xmlns:a16="http://schemas.microsoft.com/office/drawing/2014/main" val="20001"/>
                    </a:ext>
                  </a:extLst>
                </a:gridCol>
                <a:gridCol w="3964325">
                  <a:extLst>
                    <a:ext uri="{9D8B030D-6E8A-4147-A177-3AD203B41FA5}">
                      <a16:colId xmlns:a16="http://schemas.microsoft.com/office/drawing/2014/main" val="20002"/>
                    </a:ext>
                  </a:extLst>
                </a:gridCol>
              </a:tblGrid>
              <a:tr h="399650">
                <a:tc rowSpan="3">
                  <a:txBody>
                    <a:bodyPr/>
                    <a:lstStyle/>
                    <a:p>
                      <a:pPr marL="0" lvl="0" indent="0" algn="ctr" rtl="0">
                        <a:spcBef>
                          <a:spcPts val="0"/>
                        </a:spcBef>
                        <a:spcAft>
                          <a:spcPts val="0"/>
                        </a:spcAft>
                        <a:buNone/>
                      </a:pPr>
                      <a:r>
                        <a:rPr lang="en-US" sz="1800" b="1">
                          <a:latin typeface="Calibri"/>
                          <a:ea typeface="Calibri"/>
                          <a:cs typeface="Calibri"/>
                          <a:sym typeface="Calibri"/>
                        </a:rPr>
                        <a:t>SDN5</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FD1DB">
                        <a:alpha val="58850"/>
                      </a:srgbClr>
                    </a:solidFill>
                  </a:tcPr>
                </a:tc>
                <a:tc gridSpan="2">
                  <a:txBody>
                    <a:bodyPr/>
                    <a:lstStyle/>
                    <a:p>
                      <a:pPr marL="0" lvl="0" indent="0" algn="l" rtl="0">
                        <a:spcBef>
                          <a:spcPts val="0"/>
                        </a:spcBef>
                        <a:spcAft>
                          <a:spcPts val="0"/>
                        </a:spcAft>
                        <a:buNone/>
                      </a:pPr>
                      <a:r>
                        <a:rPr lang="en-US" sz="1800" b="1">
                          <a:latin typeface="Calibri"/>
                          <a:ea typeface="Calibri"/>
                          <a:cs typeface="Calibri"/>
                          <a:sym typeface="Calibri"/>
                        </a:rPr>
                        <a:t>Specialized Supports + Related Services for Students with Disabilities </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ED6"/>
                    </a:solidFill>
                  </a:tcPr>
                </a:tc>
                <a:tc hMerge="1">
                  <a:txBody>
                    <a:bodyPr/>
                    <a:lstStyle/>
                    <a:p>
                      <a:endParaRPr lang="en-US"/>
                    </a:p>
                  </a:txBody>
                  <a:tcPr/>
                </a:tc>
                <a:extLst>
                  <a:ext uri="{0D108BD9-81ED-4DB2-BD59-A6C34878D82A}">
                    <a16:rowId xmlns:a16="http://schemas.microsoft.com/office/drawing/2014/main" val="10000"/>
                  </a:ext>
                </a:extLst>
              </a:tr>
              <a:tr h="355350">
                <a:tc vMerge="1">
                  <a:txBody>
                    <a:bodyPr/>
                    <a:lstStyle/>
                    <a:p>
                      <a:endParaRPr lang="en-US"/>
                    </a:p>
                  </a:txBody>
                  <a:tcPr/>
                </a:tc>
                <a:tc>
                  <a:txBody>
                    <a:bodyPr/>
                    <a:lstStyle/>
                    <a:p>
                      <a:pPr marL="0" lvl="0" indent="0" algn="l" rtl="0">
                        <a:spcBef>
                          <a:spcPts val="0"/>
                        </a:spcBef>
                        <a:spcAft>
                          <a:spcPts val="0"/>
                        </a:spcAft>
                        <a:buNone/>
                      </a:pPr>
                      <a:r>
                        <a:rPr lang="en-US" sz="1800" b="1">
                          <a:latin typeface="Calibri"/>
                          <a:ea typeface="Calibri"/>
                          <a:cs typeface="Calibri"/>
                          <a:sym typeface="Calibri"/>
                        </a:rPr>
                        <a:t>Indicator</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b="1">
                          <a:latin typeface="Calibri"/>
                          <a:ea typeface="Calibri"/>
                          <a:cs typeface="Calibri"/>
                          <a:sym typeface="Calibri"/>
                        </a:rPr>
                        <a:t>Application Question</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47700">
                <a:tc vMerge="1">
                  <a:txBody>
                    <a:bodyPr/>
                    <a:lstStyle/>
                    <a:p>
                      <a:endParaRPr lang="en-US"/>
                    </a:p>
                  </a:txBody>
                  <a:tcPr/>
                </a:tc>
                <a:tc>
                  <a:txBody>
                    <a:bodyPr/>
                    <a:lstStyle/>
                    <a:p>
                      <a:pPr marL="0" lvl="0" indent="0" algn="l" rtl="0">
                        <a:spcBef>
                          <a:spcPts val="0"/>
                        </a:spcBef>
                        <a:spcAft>
                          <a:spcPts val="0"/>
                        </a:spcAft>
                        <a:buNone/>
                      </a:pPr>
                      <a:r>
                        <a:rPr lang="en-US" sz="1800">
                          <a:latin typeface="Calibri"/>
                          <a:ea typeface="Calibri"/>
                          <a:cs typeface="Calibri"/>
                          <a:sym typeface="Calibri"/>
                        </a:rPr>
                        <a:t>Students have specialized supports and related services that provide them with the tools they need to access high-quality curriculum. </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Calibri"/>
                          <a:ea typeface="Calibri"/>
                          <a:cs typeface="Calibri"/>
                          <a:sym typeface="Calibri"/>
                        </a:rPr>
                        <a:t>Which partner(s) will train teachers on the use of specialized supports for students with disabilities?</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40" name="Google Shape;440;p119"/>
          <p:cNvSpPr txBox="1">
            <a:spLocks noGrp="1"/>
          </p:cNvSpPr>
          <p:nvPr>
            <p:ph type="body" idx="1"/>
          </p:nvPr>
        </p:nvSpPr>
        <p:spPr>
          <a:xfrm>
            <a:off x="152400" y="1066800"/>
            <a:ext cx="8839200" cy="615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This session will provide information related to the School System Planning Framework area(s) below. </a:t>
            </a:r>
            <a:endParaRPr/>
          </a:p>
        </p:txBody>
      </p:sp>
      <p:sp>
        <p:nvSpPr>
          <p:cNvPr id="441" name="Google Shape;441;p119"/>
          <p:cNvSpPr txBox="1"/>
          <p:nvPr/>
        </p:nvSpPr>
        <p:spPr>
          <a:xfrm>
            <a:off x="10781400" y="2365725"/>
            <a:ext cx="1371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120"/>
          <p:cNvSpPr txBox="1">
            <a:spLocks noGrp="1"/>
          </p:cNvSpPr>
          <p:nvPr>
            <p:ph type="title"/>
          </p:nvPr>
        </p:nvSpPr>
        <p:spPr>
          <a:xfrm>
            <a:off x="0" y="1600200"/>
            <a:ext cx="9144000" cy="16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Partnerships for Success Guide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21"/>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Objectives:</a:t>
            </a:r>
            <a:endParaRPr/>
          </a:p>
        </p:txBody>
      </p:sp>
      <p:sp>
        <p:nvSpPr>
          <p:cNvPr id="454" name="Google Shape;454;p121"/>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Participants will</a:t>
            </a:r>
            <a:endParaRPr/>
          </a:p>
          <a:p>
            <a:pPr marL="457200" lvl="0" indent="-342900" algn="l" rtl="0">
              <a:spcBef>
                <a:spcPts val="750"/>
              </a:spcBef>
              <a:spcAft>
                <a:spcPts val="0"/>
              </a:spcAft>
              <a:buSzPts val="1800"/>
              <a:buChar char="•"/>
            </a:pPr>
            <a:r>
              <a:rPr lang="en-US">
                <a:highlight>
                  <a:schemeClr val="accent1"/>
                </a:highlight>
              </a:rPr>
              <a:t>Understand how the Partnerships for Success Guide can be used to support students with disabilities.</a:t>
            </a:r>
            <a:endParaRPr>
              <a:highlight>
                <a:schemeClr val="accent1"/>
              </a:highlight>
            </a:endParaRPr>
          </a:p>
          <a:p>
            <a:pPr marL="457200" lvl="0" indent="-342900" algn="l" rtl="0">
              <a:spcBef>
                <a:spcPts val="0"/>
              </a:spcBef>
              <a:spcAft>
                <a:spcPts val="0"/>
              </a:spcAft>
              <a:buSzPts val="1800"/>
              <a:buChar char="•"/>
            </a:pPr>
            <a:r>
              <a:rPr lang="en-US"/>
              <a:t>Learn how to utilize the Partnerships for Success Guide in the school system planning process.</a:t>
            </a:r>
            <a:endParaRPr/>
          </a:p>
          <a:p>
            <a:pPr marL="457200" lvl="0" indent="-342900" algn="l" rtl="0">
              <a:spcBef>
                <a:spcPts val="0"/>
              </a:spcBef>
              <a:spcAft>
                <a:spcPts val="0"/>
              </a:spcAft>
              <a:buSzPts val="1800"/>
              <a:buChar char="•"/>
            </a:pPr>
            <a:r>
              <a:rPr lang="en-US"/>
              <a:t>Understand how to align support from partners to a shared vision for students with disabilities. </a:t>
            </a:r>
            <a:endParaRPr/>
          </a:p>
          <a:p>
            <a:pPr marL="0" lvl="0" indent="0" algn="l" rtl="0">
              <a:spcBef>
                <a:spcPts val="750"/>
              </a:spcBef>
              <a:spcAft>
                <a:spcPts val="0"/>
              </a:spcAft>
              <a:buNone/>
            </a:pPr>
            <a:endParaRPr/>
          </a:p>
        </p:txBody>
      </p:sp>
    </p:spTree>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1970</Words>
  <Application>Microsoft Office PowerPoint</Application>
  <PresentationFormat>On-screen Show (16:9)</PresentationFormat>
  <Paragraphs>242</Paragraphs>
  <Slides>35</Slides>
  <Notes>35</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35</vt:i4>
      </vt:variant>
    </vt:vector>
  </HeadingPairs>
  <TitlesOfParts>
    <vt:vector size="44" baseType="lpstr">
      <vt:lpstr>Arial</vt:lpstr>
      <vt:lpstr>Calibri</vt:lpstr>
      <vt:lpstr>LA Believes</vt:lpstr>
      <vt:lpstr>LA Believes</vt:lpstr>
      <vt:lpstr>LA Believes</vt:lpstr>
      <vt:lpstr>LA Believes</vt:lpstr>
      <vt:lpstr>LA Believes</vt:lpstr>
      <vt:lpstr>Louisiana Believes</vt:lpstr>
      <vt:lpstr>Louisiana Believes</vt:lpstr>
      <vt:lpstr>Planning for Specialized Support and Direct Services November 2019</vt:lpstr>
      <vt:lpstr>Objectives:</vt:lpstr>
      <vt:lpstr>PowerPoint Presentation</vt:lpstr>
      <vt:lpstr>Academic Focus</vt:lpstr>
      <vt:lpstr>Improvements to the 2020-2021 Strategy</vt:lpstr>
      <vt:lpstr>School System Planning Framework</vt:lpstr>
      <vt:lpstr>Students with Diverse Needs</vt:lpstr>
      <vt:lpstr>Partnerships for Success Guide</vt:lpstr>
      <vt:lpstr>Objectives:</vt:lpstr>
      <vt:lpstr>PowerPoint Presentation</vt:lpstr>
      <vt:lpstr>Supporting Students with Disabilities</vt:lpstr>
      <vt:lpstr>Partnerships for Success Guide</vt:lpstr>
      <vt:lpstr>Professional Development for Specialized Support</vt:lpstr>
      <vt:lpstr>Direct Service Providers</vt:lpstr>
      <vt:lpstr>Partnerships for Success Guide + School System Planning</vt:lpstr>
      <vt:lpstr>Objectives:</vt:lpstr>
      <vt:lpstr>Students with Diverse Needs</vt:lpstr>
      <vt:lpstr>Students with Diverse Needs</vt:lpstr>
      <vt:lpstr>Identifying Areas of Specialized Support</vt:lpstr>
      <vt:lpstr>Identifying Areas of Specialized Support</vt:lpstr>
      <vt:lpstr>Identifying Partnerships for Specialized Support</vt:lpstr>
      <vt:lpstr>Budgeting Partnerships for Specialized Support</vt:lpstr>
      <vt:lpstr>Budgeting Partnerships for Specialized Support</vt:lpstr>
      <vt:lpstr>Budgeting Partnerships for Specialized Support</vt:lpstr>
      <vt:lpstr>Competitive Funding Requests for Specialized Support</vt:lpstr>
      <vt:lpstr>Competitive Funding Requests for Specialized Support</vt:lpstr>
      <vt:lpstr>Budgeting Partnerships for Specialized Support</vt:lpstr>
      <vt:lpstr>Competitive Funding Requests for Specialized Support</vt:lpstr>
      <vt:lpstr>Vision for Aligned Support </vt:lpstr>
      <vt:lpstr>Objectives:</vt:lpstr>
      <vt:lpstr>PowerPoint Presentation</vt:lpstr>
      <vt:lpstr>Expectations from Vendors</vt:lpstr>
      <vt:lpstr>Resources</vt:lpstr>
      <vt:lpstr>Additional Resources</vt:lpstr>
      <vt:lpstr>Super App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Specialized Support and Direct Services November 2019</dc:title>
  <dc:creator>Em Cooper</dc:creator>
  <cp:lastModifiedBy>Em Cooper</cp:lastModifiedBy>
  <cp:revision>1</cp:revision>
  <dcterms:modified xsi:type="dcterms:W3CDTF">2019-10-30T14:02:46Z</dcterms:modified>
</cp:coreProperties>
</file>