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6" r:id="rId1"/>
    <p:sldMasterId id="2147483737" r:id="rId2"/>
    <p:sldMasterId id="2147483738" r:id="rId3"/>
    <p:sldMasterId id="2147483739" r:id="rId4"/>
    <p:sldMasterId id="2147483740" r:id="rId5"/>
    <p:sldMasterId id="2147483741" r:id="rId6"/>
    <p:sldMasterId id="2147483742" r:id="rId7"/>
    <p:sldMasterId id="2147483743" r:id="rId8"/>
  </p:sldMasterIdLst>
  <p:notesMasterIdLst>
    <p:notesMasterId r:id="rId33"/>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99159B-8E55-46B3-B8DD-D2972E14C3CF}">
  <a:tblStyle styleId="{4B99159B-8E55-46B3-B8DD-D2972E14C3C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85" autoAdjust="0"/>
  </p:normalViewPr>
  <p:slideViewPr>
    <p:cSldViewPr snapToGrid="0">
      <p:cViewPr varScale="1">
        <p:scale>
          <a:sx n="88" d="100"/>
          <a:sy n="88" d="100"/>
        </p:scale>
        <p:origin x="8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358" name="Google Shape;35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8" name="Google Shape;42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2" name="Google Shape;442;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9" name="Google Shape;44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6" name="Google Shape;45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3" name="Google Shape;46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69" name="Google Shape;46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77" name="Google Shape;47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84" name="Google Shape;48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91" name="Google Shape;49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20000"/>
              </a:lnSpc>
              <a:spcBef>
                <a:spcPts val="0"/>
              </a:spcBef>
              <a:spcAft>
                <a:spcPts val="0"/>
              </a:spcAft>
              <a:buSzPts val="1400"/>
              <a:buNone/>
            </a:pPr>
            <a:endParaRPr sz="1800">
              <a:highlight>
                <a:srgbClr val="FFFFFF"/>
              </a:highlight>
            </a:endParaRPr>
          </a:p>
          <a:p>
            <a:pPr marL="45720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endParaRPr/>
          </a:p>
        </p:txBody>
      </p:sp>
      <p:sp>
        <p:nvSpPr>
          <p:cNvPr id="364" name="Google Shape;36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97" name="Google Shape;49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z="1400"/>
          </a:p>
        </p:txBody>
      </p:sp>
      <p:sp>
        <p:nvSpPr>
          <p:cNvPr id="504" name="Google Shape;50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11" name="Google Shape;51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19" name="Google Shape;519;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fac76267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fac76267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6f770f50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6f770f509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2 minutes</a:t>
            </a:r>
            <a:endParaRPr dirty="0"/>
          </a:p>
        </p:txBody>
      </p:sp>
      <p:sp>
        <p:nvSpPr>
          <p:cNvPr id="371" name="Google Shape;371;g6f770f5090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6f770f509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6f770f509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a:latin typeface="Calibri"/>
                <a:ea typeface="Calibri"/>
                <a:cs typeface="Calibri"/>
                <a:sym typeface="Calibri"/>
              </a:rPr>
              <a:t>2 minutes</a:t>
            </a:r>
            <a:endParaRPr sz="1000">
              <a:latin typeface="Calibri"/>
              <a:ea typeface="Calibri"/>
              <a:cs typeface="Calibri"/>
              <a:sym typeface="Calibri"/>
            </a:endParaRPr>
          </a:p>
        </p:txBody>
      </p:sp>
      <p:sp>
        <p:nvSpPr>
          <p:cNvPr id="376" name="Google Shape;376;g6f770f5090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f770f509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f770f5090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g6f770f5090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6f770f5090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6f770f509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06" name="Google Shape;4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4" name="Google Shape;41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1" name="Google Shape;42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pic>
        <p:nvPicPr>
          <p:cNvPr id="11" name="Google Shape;11;p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 name="Google Shape;12;p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55"/>
        <p:cNvGrpSpPr/>
        <p:nvPr/>
      </p:nvGrpSpPr>
      <p:grpSpPr>
        <a:xfrm>
          <a:off x="0" y="0"/>
          <a:ext cx="0" cy="0"/>
          <a:chOff x="0" y="0"/>
          <a:chExt cx="0" cy="0"/>
        </a:xfrm>
      </p:grpSpPr>
      <p:pic>
        <p:nvPicPr>
          <p:cNvPr id="56" name="Google Shape;56;p1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57"/>
        <p:cNvGrpSpPr/>
        <p:nvPr/>
      </p:nvGrpSpPr>
      <p:grpSpPr>
        <a:xfrm>
          <a:off x="0" y="0"/>
          <a:ext cx="0" cy="0"/>
          <a:chOff x="0" y="0"/>
          <a:chExt cx="0" cy="0"/>
        </a:xfrm>
      </p:grpSpPr>
      <p:pic>
        <p:nvPicPr>
          <p:cNvPr id="58" name="Google Shape;58;p1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59"/>
        <p:cNvGrpSpPr/>
        <p:nvPr/>
      </p:nvGrpSpPr>
      <p:grpSpPr>
        <a:xfrm>
          <a:off x="0" y="0"/>
          <a:ext cx="0" cy="0"/>
          <a:chOff x="0" y="0"/>
          <a:chExt cx="0" cy="0"/>
        </a:xfrm>
      </p:grpSpPr>
      <p:pic>
        <p:nvPicPr>
          <p:cNvPr id="60" name="Google Shape;60;p13"/>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65"/>
        <p:cNvGrpSpPr/>
        <p:nvPr/>
      </p:nvGrpSpPr>
      <p:grpSpPr>
        <a:xfrm>
          <a:off x="0" y="0"/>
          <a:ext cx="0" cy="0"/>
          <a:chOff x="0" y="0"/>
          <a:chExt cx="0" cy="0"/>
        </a:xfrm>
      </p:grpSpPr>
      <p:pic>
        <p:nvPicPr>
          <p:cNvPr id="66" name="Google Shape;66;p16"/>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67"/>
        <p:cNvGrpSpPr/>
        <p:nvPr/>
      </p:nvGrpSpPr>
      <p:grpSpPr>
        <a:xfrm>
          <a:off x="0" y="0"/>
          <a:ext cx="0" cy="0"/>
          <a:chOff x="0" y="0"/>
          <a:chExt cx="0" cy="0"/>
        </a:xfrm>
      </p:grpSpPr>
      <p:pic>
        <p:nvPicPr>
          <p:cNvPr id="68" name="Google Shape;68;p17"/>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69"/>
        <p:cNvGrpSpPr/>
        <p:nvPr/>
      </p:nvGrpSpPr>
      <p:grpSpPr>
        <a:xfrm>
          <a:off x="0" y="0"/>
          <a:ext cx="0" cy="0"/>
          <a:chOff x="0" y="0"/>
          <a:chExt cx="0" cy="0"/>
        </a:xfrm>
      </p:grpSpPr>
      <p:pic>
        <p:nvPicPr>
          <p:cNvPr id="70" name="Google Shape;70;p18"/>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71"/>
        <p:cNvGrpSpPr/>
        <p:nvPr/>
      </p:nvGrpSpPr>
      <p:grpSpPr>
        <a:xfrm>
          <a:off x="0" y="0"/>
          <a:ext cx="0" cy="0"/>
          <a:chOff x="0" y="0"/>
          <a:chExt cx="0" cy="0"/>
        </a:xfrm>
      </p:grpSpPr>
      <p:pic>
        <p:nvPicPr>
          <p:cNvPr id="72" name="Google Shape;72;p19"/>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73"/>
        <p:cNvGrpSpPr/>
        <p:nvPr/>
      </p:nvGrpSpPr>
      <p:grpSpPr>
        <a:xfrm>
          <a:off x="0" y="0"/>
          <a:ext cx="0" cy="0"/>
          <a:chOff x="0" y="0"/>
          <a:chExt cx="0" cy="0"/>
        </a:xfrm>
      </p:grpSpPr>
      <p:pic>
        <p:nvPicPr>
          <p:cNvPr id="74" name="Google Shape;74;p2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5" name="Google Shape;15;p3"/>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6" name="Google Shape;16;p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75"/>
        <p:cNvGrpSpPr/>
        <p:nvPr/>
      </p:nvGrpSpPr>
      <p:grpSpPr>
        <a:xfrm>
          <a:off x="0" y="0"/>
          <a:ext cx="0" cy="0"/>
          <a:chOff x="0" y="0"/>
          <a:chExt cx="0" cy="0"/>
        </a:xfrm>
      </p:grpSpPr>
      <p:pic>
        <p:nvPicPr>
          <p:cNvPr id="76" name="Google Shape;76;p21"/>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77"/>
        <p:cNvGrpSpPr/>
        <p:nvPr/>
      </p:nvGrpSpPr>
      <p:grpSpPr>
        <a:xfrm>
          <a:off x="0" y="0"/>
          <a:ext cx="0" cy="0"/>
          <a:chOff x="0" y="0"/>
          <a:chExt cx="0" cy="0"/>
        </a:xfrm>
      </p:grpSpPr>
      <p:pic>
        <p:nvPicPr>
          <p:cNvPr id="78" name="Google Shape;78;p22"/>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79"/>
        <p:cNvGrpSpPr/>
        <p:nvPr/>
      </p:nvGrpSpPr>
      <p:grpSpPr>
        <a:xfrm>
          <a:off x="0" y="0"/>
          <a:ext cx="0" cy="0"/>
          <a:chOff x="0" y="0"/>
          <a:chExt cx="0" cy="0"/>
        </a:xfrm>
      </p:grpSpPr>
      <p:sp>
        <p:nvSpPr>
          <p:cNvPr id="80" name="Google Shape;80;p23"/>
          <p:cNvSpPr/>
          <p:nvPr/>
        </p:nvSpPr>
        <p:spPr>
          <a:xfrm>
            <a:off x="0" y="10"/>
            <a:ext cx="9144003" cy="514349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81"/>
        <p:cNvGrpSpPr/>
        <p:nvPr/>
      </p:nvGrpSpPr>
      <p:grpSpPr>
        <a:xfrm>
          <a:off x="0" y="0"/>
          <a:ext cx="0" cy="0"/>
          <a:chOff x="0" y="0"/>
          <a:chExt cx="0" cy="0"/>
        </a:xfrm>
      </p:grpSpPr>
      <p:pic>
        <p:nvPicPr>
          <p:cNvPr id="82" name="Google Shape;82;p2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9"/>
        <p:cNvGrpSpPr/>
        <p:nvPr/>
      </p:nvGrpSpPr>
      <p:grpSpPr>
        <a:xfrm>
          <a:off x="0" y="0"/>
          <a:ext cx="0" cy="0"/>
          <a:chOff x="0" y="0"/>
          <a:chExt cx="0" cy="0"/>
        </a:xfrm>
      </p:grpSpPr>
      <p:sp>
        <p:nvSpPr>
          <p:cNvPr id="90" name="Google Shape;90;p2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2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2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2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5"/>
        <p:cNvGrpSpPr/>
        <p:nvPr/>
      </p:nvGrpSpPr>
      <p:grpSpPr>
        <a:xfrm>
          <a:off x="0" y="0"/>
          <a:ext cx="0" cy="0"/>
          <a:chOff x="0" y="0"/>
          <a:chExt cx="0" cy="0"/>
        </a:xfrm>
      </p:grpSpPr>
      <p:sp>
        <p:nvSpPr>
          <p:cNvPr id="96" name="Google Shape;96;p2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2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2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00"/>
        <p:cNvGrpSpPr/>
        <p:nvPr/>
      </p:nvGrpSpPr>
      <p:grpSpPr>
        <a:xfrm>
          <a:off x="0" y="0"/>
          <a:ext cx="0" cy="0"/>
          <a:chOff x="0" y="0"/>
          <a:chExt cx="0" cy="0"/>
        </a:xfrm>
      </p:grpSpPr>
      <p:sp>
        <p:nvSpPr>
          <p:cNvPr id="101" name="Google Shape;101;p3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3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3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3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3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30"/>
          <p:cNvSpPr txBox="1"/>
          <p:nvPr/>
        </p:nvSpPr>
        <p:spPr>
          <a:xfrm>
            <a:off x="0" y="0"/>
            <a:ext cx="9030000" cy="1060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endParaRPr sz="36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US" sz="2800" b="0" i="0" u="none" strike="noStrike" cap="none">
                <a:solidFill>
                  <a:schemeClr val="dk1"/>
                </a:solidFill>
                <a:highlight>
                  <a:srgbClr val="FFFFFF"/>
                </a:highlight>
                <a:latin typeface="Calibri"/>
                <a:ea typeface="Calibri"/>
                <a:cs typeface="Calibri"/>
                <a:sym typeface="Calibri"/>
              </a:rPr>
              <a:t>NAEP 2019-2020 Assessment:</a:t>
            </a:r>
            <a:endParaRPr sz="2800" b="0" i="0" u="none" strike="noStrike" cap="none">
              <a:solidFill>
                <a:schemeClr val="dk1"/>
              </a:solidFill>
              <a:highlight>
                <a:srgbClr val="FFFFFF"/>
              </a:highlight>
              <a:latin typeface="Calibri"/>
              <a:ea typeface="Calibri"/>
              <a:cs typeface="Calibri"/>
              <a:sym typeface="Calibri"/>
            </a:endParaRPr>
          </a:p>
          <a:p>
            <a:pPr marL="1828800" marR="0" lvl="0" indent="457200" algn="l" rtl="0">
              <a:lnSpc>
                <a:spcPct val="100000"/>
              </a:lnSpc>
              <a:spcBef>
                <a:spcPts val="0"/>
              </a:spcBef>
              <a:spcAft>
                <a:spcPts val="0"/>
              </a:spcAft>
              <a:buClr>
                <a:schemeClr val="dk1"/>
              </a:buClr>
              <a:buSzPts val="1100"/>
              <a:buFont typeface="Arial"/>
              <a:buNone/>
            </a:pPr>
            <a:r>
              <a:rPr lang="en-US" sz="2800" b="0" i="0" u="none" strike="noStrike" cap="none">
                <a:solidFill>
                  <a:schemeClr val="dk1"/>
                </a:solidFill>
                <a:highlight>
                  <a:srgbClr val="FFFFFF"/>
                </a:highlight>
                <a:latin typeface="Calibri"/>
                <a:ea typeface="Calibri"/>
                <a:cs typeface="Calibri"/>
                <a:sym typeface="Calibri"/>
              </a:rPr>
              <a:t>      Long-Term Trend (LTT)</a:t>
            </a:r>
            <a:endParaRPr sz="28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US" sz="3600" b="0" i="0" u="none" strike="noStrike" cap="none">
                <a:solidFill>
                  <a:schemeClr val="dk1"/>
                </a:solidFill>
                <a:highlight>
                  <a:srgbClr val="FFFFFF"/>
                </a:highlight>
                <a:latin typeface="Calibri"/>
                <a:ea typeface="Calibri"/>
                <a:cs typeface="Calibri"/>
                <a:sym typeface="Calibri"/>
              </a:rPr>
              <a:t> </a:t>
            </a:r>
            <a:endParaRPr sz="3600" b="0" i="0" u="none" strike="noStrike" cap="none">
              <a:solidFill>
                <a:srgbClr val="333333"/>
              </a:solidFill>
              <a:highlight>
                <a:srgbClr val="FFFFFF"/>
              </a:highlight>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8"/>
        <p:cNvGrpSpPr/>
        <p:nvPr/>
      </p:nvGrpSpPr>
      <p:grpSpPr>
        <a:xfrm>
          <a:off x="0" y="0"/>
          <a:ext cx="0" cy="0"/>
          <a:chOff x="0" y="0"/>
          <a:chExt cx="0" cy="0"/>
        </a:xfrm>
      </p:grpSpPr>
      <p:pic>
        <p:nvPicPr>
          <p:cNvPr id="109" name="Google Shape;109;p32"/>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10" name="Google Shape;110;p32"/>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11" name="Google Shape;111;p3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3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3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3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15"/>
        <p:cNvGrpSpPr/>
        <p:nvPr/>
      </p:nvGrpSpPr>
      <p:grpSpPr>
        <a:xfrm>
          <a:off x="0" y="0"/>
          <a:ext cx="0" cy="0"/>
          <a:chOff x="0" y="0"/>
          <a:chExt cx="0" cy="0"/>
        </a:xfrm>
      </p:grpSpPr>
      <p:pic>
        <p:nvPicPr>
          <p:cNvPr id="116" name="Google Shape;116;p3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17" name="Google Shape;117;p33"/>
          <p:cNvSpPr txBox="1">
            <a:spLocks noGrp="1"/>
          </p:cNvSpPr>
          <p:nvPr>
            <p:ph type="title"/>
          </p:nvPr>
        </p:nvSpPr>
        <p:spPr>
          <a:xfrm>
            <a:off x="0" y="1600200"/>
            <a:ext cx="9144000" cy="1657500"/>
          </a:xfrm>
          <a:prstGeom prst="rect">
            <a:avLst/>
          </a:prstGeom>
          <a:solidFill>
            <a:schemeClr val="lt1">
              <a:alpha val="49019"/>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18"/>
        <p:cNvGrpSpPr/>
        <p:nvPr/>
      </p:nvGrpSpPr>
      <p:grpSpPr>
        <a:xfrm>
          <a:off x="0" y="0"/>
          <a:ext cx="0" cy="0"/>
          <a:chOff x="0" y="0"/>
          <a:chExt cx="0" cy="0"/>
        </a:xfrm>
      </p:grpSpPr>
      <p:pic>
        <p:nvPicPr>
          <p:cNvPr id="119" name="Google Shape;119;p34"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20" name="Google Shape;120;p34"/>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21"/>
        <p:cNvGrpSpPr/>
        <p:nvPr/>
      </p:nvGrpSpPr>
      <p:grpSpPr>
        <a:xfrm>
          <a:off x="0" y="0"/>
          <a:ext cx="0" cy="0"/>
          <a:chOff x="0" y="0"/>
          <a:chExt cx="0" cy="0"/>
        </a:xfrm>
      </p:grpSpPr>
      <p:pic>
        <p:nvPicPr>
          <p:cNvPr id="122" name="Google Shape;122;p35"/>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23" name="Google Shape;123;p3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3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p35"/>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7" name="Google Shape;127;p3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28" name="Google Shape;128;p35"/>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29" name="Google Shape;129;p3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30"/>
        <p:cNvGrpSpPr/>
        <p:nvPr/>
      </p:nvGrpSpPr>
      <p:grpSpPr>
        <a:xfrm>
          <a:off x="0" y="0"/>
          <a:ext cx="0" cy="0"/>
          <a:chOff x="0" y="0"/>
          <a:chExt cx="0" cy="0"/>
        </a:xfrm>
      </p:grpSpPr>
      <p:pic>
        <p:nvPicPr>
          <p:cNvPr id="131" name="Google Shape;131;p36"/>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32" name="Google Shape;132;p3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p3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p36"/>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1568"/>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36"/>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36" name="Google Shape;136;p36"/>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37" name="Google Shape;137;p36"/>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38" name="Google Shape;138;p3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39"/>
        <p:cNvGrpSpPr/>
        <p:nvPr/>
      </p:nvGrpSpPr>
      <p:grpSpPr>
        <a:xfrm>
          <a:off x="0" y="0"/>
          <a:ext cx="0" cy="0"/>
          <a:chOff x="0" y="0"/>
          <a:chExt cx="0" cy="0"/>
        </a:xfrm>
      </p:grpSpPr>
      <p:pic>
        <p:nvPicPr>
          <p:cNvPr id="140" name="Google Shape;140;p37"/>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141" name="Google Shape;141;p37"/>
          <p:cNvPicPr preferRelativeResize="0"/>
          <p:nvPr/>
        </p:nvPicPr>
        <p:blipFill rotWithShape="1">
          <a:blip r:embed="rId3">
            <a:alphaModFix/>
          </a:blip>
          <a:srcRect l="29370" r="1942"/>
          <a:stretch/>
        </p:blipFill>
        <p:spPr>
          <a:xfrm>
            <a:off x="2857500" y="678942"/>
            <a:ext cx="5960975" cy="463942"/>
          </a:xfrm>
          <a:prstGeom prst="rect">
            <a:avLst/>
          </a:prstGeom>
          <a:noFill/>
          <a:ln>
            <a:noFill/>
          </a:ln>
        </p:spPr>
      </p:pic>
      <p:sp>
        <p:nvSpPr>
          <p:cNvPr id="142" name="Google Shape;142;p37"/>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3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37"/>
          <p:cNvSpPr txBox="1">
            <a:spLocks noGrp="1"/>
          </p:cNvSpPr>
          <p:nvPr>
            <p:ph type="body" idx="2"/>
          </p:nvPr>
        </p:nvSpPr>
        <p:spPr>
          <a:xfrm>
            <a:off x="190500" y="171450"/>
            <a:ext cx="2400300" cy="48006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37"/>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
        <p:cNvGrpSpPr/>
        <p:nvPr/>
      </p:nvGrpSpPr>
      <p:grpSpPr>
        <a:xfrm>
          <a:off x="0" y="0"/>
          <a:ext cx="0" cy="0"/>
          <a:chOff x="0" y="0"/>
          <a:chExt cx="0" cy="0"/>
        </a:xfrm>
      </p:grpSpPr>
      <p:pic>
        <p:nvPicPr>
          <p:cNvPr id="148" name="Google Shape;148;p39"/>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49" name="Google Shape;149;p39"/>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50" name="Google Shape;150;p3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1" name="Google Shape;151;p39"/>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3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3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4"/>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55"/>
        <p:cNvGrpSpPr/>
        <p:nvPr/>
      </p:nvGrpSpPr>
      <p:grpSpPr>
        <a:xfrm>
          <a:off x="0" y="0"/>
          <a:ext cx="0" cy="0"/>
          <a:chOff x="0" y="0"/>
          <a:chExt cx="0" cy="0"/>
        </a:xfrm>
      </p:grpSpPr>
      <p:pic>
        <p:nvPicPr>
          <p:cNvPr id="156" name="Google Shape;156;p4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7" name="Google Shape;157;p41"/>
          <p:cNvSpPr txBox="1">
            <a:spLocks noGrp="1"/>
          </p:cNvSpPr>
          <p:nvPr>
            <p:ph type="title"/>
          </p:nvPr>
        </p:nvSpPr>
        <p:spPr>
          <a:xfrm>
            <a:off x="0" y="1600200"/>
            <a:ext cx="9144000" cy="1657500"/>
          </a:xfrm>
          <a:prstGeom prst="rect">
            <a:avLst/>
          </a:prstGeom>
          <a:solidFill>
            <a:schemeClr val="lt1">
              <a:alpha val="48627"/>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58"/>
        <p:cNvGrpSpPr/>
        <p:nvPr/>
      </p:nvGrpSpPr>
      <p:grpSpPr>
        <a:xfrm>
          <a:off x="0" y="0"/>
          <a:ext cx="0" cy="0"/>
          <a:chOff x="0" y="0"/>
          <a:chExt cx="0" cy="0"/>
        </a:xfrm>
      </p:grpSpPr>
      <p:pic>
        <p:nvPicPr>
          <p:cNvPr id="159" name="Google Shape;159;p4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60" name="Google Shape;160;p4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61"/>
        <p:cNvGrpSpPr/>
        <p:nvPr/>
      </p:nvGrpSpPr>
      <p:grpSpPr>
        <a:xfrm>
          <a:off x="0" y="0"/>
          <a:ext cx="0" cy="0"/>
          <a:chOff x="0" y="0"/>
          <a:chExt cx="0" cy="0"/>
        </a:xfrm>
      </p:grpSpPr>
      <p:pic>
        <p:nvPicPr>
          <p:cNvPr id="162" name="Google Shape;162;p4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63" name="Google Shape;163;p43"/>
          <p:cNvSpPr txBox="1">
            <a:spLocks noGrp="1"/>
          </p:cNvSpPr>
          <p:nvPr>
            <p:ph type="body" idx="1"/>
          </p:nvPr>
        </p:nvSpPr>
        <p:spPr>
          <a:xfrm>
            <a:off x="400050" y="1200150"/>
            <a:ext cx="8343900" cy="3543300"/>
          </a:xfrm>
          <a:prstGeom prst="rect">
            <a:avLst/>
          </a:prstGeom>
          <a:solidFill>
            <a:schemeClr val="lt1">
              <a:alpha val="48627"/>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3"/>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3" name="Google Shape;23;p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5"/>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7" name="Google Shape;27;p5"/>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8" name="Google Shape;28;p5"/>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9" name="Google Shape;29;p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65"/>
        <p:cNvGrpSpPr/>
        <p:nvPr/>
      </p:nvGrpSpPr>
      <p:grpSpPr>
        <a:xfrm>
          <a:off x="0" y="0"/>
          <a:ext cx="0" cy="0"/>
          <a:chOff x="0" y="0"/>
          <a:chExt cx="0" cy="0"/>
        </a:xfrm>
      </p:grpSpPr>
      <p:pic>
        <p:nvPicPr>
          <p:cNvPr id="166" name="Google Shape;166;p44"/>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67" name="Google Shape;167;p4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8" name="Google Shape;168;p4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4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4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71" name="Google Shape;171;p4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72" name="Google Shape;172;p44"/>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73" name="Google Shape;173;p4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74"/>
        <p:cNvGrpSpPr/>
        <p:nvPr/>
      </p:nvGrpSpPr>
      <p:grpSpPr>
        <a:xfrm>
          <a:off x="0" y="0"/>
          <a:ext cx="0" cy="0"/>
          <a:chOff x="0" y="0"/>
          <a:chExt cx="0" cy="0"/>
        </a:xfrm>
      </p:grpSpPr>
      <p:pic>
        <p:nvPicPr>
          <p:cNvPr id="175" name="Google Shape;175;p45"/>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76" name="Google Shape;176;p4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4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8" name="Google Shape;178;p45"/>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2"/>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p4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80" name="Google Shape;180;p4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81" name="Google Shape;181;p45"/>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82" name="Google Shape;182;p4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84"/>
        <p:cNvGrpSpPr/>
        <p:nvPr/>
      </p:nvGrpSpPr>
      <p:grpSpPr>
        <a:xfrm>
          <a:off x="0" y="0"/>
          <a:ext cx="0" cy="0"/>
          <a:chOff x="0" y="0"/>
          <a:chExt cx="0" cy="0"/>
        </a:xfrm>
      </p:grpSpPr>
      <p:pic>
        <p:nvPicPr>
          <p:cNvPr id="185" name="Google Shape;185;p47"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186" name="Google Shape;186;p47"/>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7"/>
        <p:cNvGrpSpPr/>
        <p:nvPr/>
      </p:nvGrpSpPr>
      <p:grpSpPr>
        <a:xfrm>
          <a:off x="0" y="0"/>
          <a:ext cx="0" cy="0"/>
          <a:chOff x="0" y="0"/>
          <a:chExt cx="0" cy="0"/>
        </a:xfrm>
      </p:grpSpPr>
      <p:pic>
        <p:nvPicPr>
          <p:cNvPr id="188" name="Google Shape;188;p48"/>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189" name="Google Shape;189;p48"/>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90" name="Google Shape;190;p4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1" name="Google Shape;191;p4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Google Shape;192;p4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p4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94"/>
        <p:cNvGrpSpPr/>
        <p:nvPr/>
      </p:nvGrpSpPr>
      <p:grpSpPr>
        <a:xfrm>
          <a:off x="0" y="0"/>
          <a:ext cx="0" cy="0"/>
          <a:chOff x="0" y="0"/>
          <a:chExt cx="0" cy="0"/>
        </a:xfrm>
      </p:grpSpPr>
      <p:pic>
        <p:nvPicPr>
          <p:cNvPr id="195" name="Google Shape;195;p49"/>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96" name="Google Shape;196;p4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7" name="Google Shape;197;p4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8" name="Google Shape;198;p49"/>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L="171450" marR="0" lvl="0" indent="-1524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905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200150" marR="0" lvl="3"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543050" marR="0" lvl="4"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1885950" marR="0" lvl="5"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228850" marR="0" lvl="6"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571750" marR="0" lvl="7"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2914650" marR="0" lvl="8" indent="-20002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 name="Google Shape;199;p4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00" name="Google Shape;200;p4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01" name="Google Shape;201;p49"/>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02" name="Google Shape;202;p4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03"/>
        <p:cNvGrpSpPr/>
        <p:nvPr/>
      </p:nvGrpSpPr>
      <p:grpSpPr>
        <a:xfrm>
          <a:off x="0" y="0"/>
          <a:ext cx="0" cy="0"/>
          <a:chOff x="0" y="0"/>
          <a:chExt cx="0" cy="0"/>
        </a:xfrm>
      </p:grpSpPr>
      <p:pic>
        <p:nvPicPr>
          <p:cNvPr id="204" name="Google Shape;204;p50"/>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05" name="Google Shape;205;p5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6" name="Google Shape;206;p5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7" name="Google Shape;207;p50"/>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5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09" name="Google Shape;209;p5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10" name="Google Shape;210;p50"/>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211" name="Google Shape;211;p5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12"/>
        <p:cNvGrpSpPr/>
        <p:nvPr/>
      </p:nvGrpSpPr>
      <p:grpSpPr>
        <a:xfrm>
          <a:off x="0" y="0"/>
          <a:ext cx="0" cy="0"/>
          <a:chOff x="0" y="0"/>
          <a:chExt cx="0" cy="0"/>
        </a:xfrm>
      </p:grpSpPr>
      <p:pic>
        <p:nvPicPr>
          <p:cNvPr id="213" name="Google Shape;213;p51"/>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214" name="Google Shape;214;p51"/>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215" name="Google Shape;215;p51"/>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6" name="Google Shape;216;p5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7" name="Google Shape;217;p51"/>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8" name="Google Shape;218;p51"/>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19"/>
        <p:cNvGrpSpPr/>
        <p:nvPr/>
      </p:nvGrpSpPr>
      <p:grpSpPr>
        <a:xfrm>
          <a:off x="0" y="0"/>
          <a:ext cx="0" cy="0"/>
          <a:chOff x="0" y="0"/>
          <a:chExt cx="0" cy="0"/>
        </a:xfrm>
      </p:grpSpPr>
      <p:pic>
        <p:nvPicPr>
          <p:cNvPr id="220" name="Google Shape;220;p5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21" name="Google Shape;221;p52"/>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22"/>
        <p:cNvGrpSpPr/>
        <p:nvPr/>
      </p:nvGrpSpPr>
      <p:grpSpPr>
        <a:xfrm>
          <a:off x="0" y="0"/>
          <a:ext cx="0" cy="0"/>
          <a:chOff x="0" y="0"/>
          <a:chExt cx="0" cy="0"/>
        </a:xfrm>
      </p:grpSpPr>
      <p:pic>
        <p:nvPicPr>
          <p:cNvPr id="223" name="Google Shape;223;p5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24" name="Google Shape;224;p53"/>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53"/>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226"/>
        <p:cNvGrpSpPr/>
        <p:nvPr/>
      </p:nvGrpSpPr>
      <p:grpSpPr>
        <a:xfrm>
          <a:off x="0" y="0"/>
          <a:ext cx="0" cy="0"/>
          <a:chOff x="0" y="0"/>
          <a:chExt cx="0" cy="0"/>
        </a:xfrm>
      </p:grpSpPr>
      <p:pic>
        <p:nvPicPr>
          <p:cNvPr id="227" name="Google Shape;227;p5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2" name="Google Shape;32;p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6"/>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196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6" name="Google Shape;36;p6"/>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7" name="Google Shape;37;p6"/>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8" name="Google Shape;38;p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228"/>
        <p:cNvGrpSpPr/>
        <p:nvPr/>
      </p:nvGrpSpPr>
      <p:grpSpPr>
        <a:xfrm>
          <a:off x="0" y="0"/>
          <a:ext cx="0" cy="0"/>
          <a:chOff x="0" y="0"/>
          <a:chExt cx="0" cy="0"/>
        </a:xfrm>
      </p:grpSpPr>
      <p:pic>
        <p:nvPicPr>
          <p:cNvPr id="229" name="Google Shape;229;p5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230"/>
        <p:cNvGrpSpPr/>
        <p:nvPr/>
      </p:nvGrpSpPr>
      <p:grpSpPr>
        <a:xfrm>
          <a:off x="0" y="0"/>
          <a:ext cx="0" cy="0"/>
          <a:chOff x="0" y="0"/>
          <a:chExt cx="0" cy="0"/>
        </a:xfrm>
      </p:grpSpPr>
      <p:pic>
        <p:nvPicPr>
          <p:cNvPr id="231" name="Google Shape;231;p5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232"/>
        <p:cNvGrpSpPr/>
        <p:nvPr/>
      </p:nvGrpSpPr>
      <p:grpSpPr>
        <a:xfrm>
          <a:off x="0" y="0"/>
          <a:ext cx="0" cy="0"/>
          <a:chOff x="0" y="0"/>
          <a:chExt cx="0" cy="0"/>
        </a:xfrm>
      </p:grpSpPr>
      <p:pic>
        <p:nvPicPr>
          <p:cNvPr id="233" name="Google Shape;233;p5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234"/>
        <p:cNvGrpSpPr/>
        <p:nvPr/>
      </p:nvGrpSpPr>
      <p:grpSpPr>
        <a:xfrm>
          <a:off x="0" y="0"/>
          <a:ext cx="0" cy="0"/>
          <a:chOff x="0" y="0"/>
          <a:chExt cx="0" cy="0"/>
        </a:xfrm>
      </p:grpSpPr>
      <p:pic>
        <p:nvPicPr>
          <p:cNvPr id="235" name="Google Shape;235;p5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236"/>
        <p:cNvGrpSpPr/>
        <p:nvPr/>
      </p:nvGrpSpPr>
      <p:grpSpPr>
        <a:xfrm>
          <a:off x="0" y="0"/>
          <a:ext cx="0" cy="0"/>
          <a:chOff x="0" y="0"/>
          <a:chExt cx="0" cy="0"/>
        </a:xfrm>
      </p:grpSpPr>
      <p:pic>
        <p:nvPicPr>
          <p:cNvPr id="237" name="Google Shape;237;p59"/>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1 1">
  <p:cSld name="CUSTOM_10_1">
    <p:spTree>
      <p:nvGrpSpPr>
        <p:cNvPr id="1" name="Shape 238"/>
        <p:cNvGrpSpPr/>
        <p:nvPr/>
      </p:nvGrpSpPr>
      <p:grpSpPr>
        <a:xfrm>
          <a:off x="0" y="0"/>
          <a:ext cx="0" cy="0"/>
          <a:chOff x="0" y="0"/>
          <a:chExt cx="0" cy="0"/>
        </a:xfrm>
      </p:grpSpPr>
      <p:pic>
        <p:nvPicPr>
          <p:cNvPr id="239" name="Google Shape;239;p60"/>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ustom Layout 1 1 1">
  <p:cSld name="CUSTOM_10_1_1">
    <p:spTree>
      <p:nvGrpSpPr>
        <p:cNvPr id="1" name="Shape 240"/>
        <p:cNvGrpSpPr/>
        <p:nvPr/>
      </p:nvGrpSpPr>
      <p:grpSpPr>
        <a:xfrm>
          <a:off x="0" y="0"/>
          <a:ext cx="0" cy="0"/>
          <a:chOff x="0" y="0"/>
          <a:chExt cx="0" cy="0"/>
        </a:xfrm>
      </p:grpSpPr>
      <p:pic>
        <p:nvPicPr>
          <p:cNvPr id="241" name="Google Shape;241;p61"/>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ustom Layout 1 1 1 1">
  <p:cSld name="CUSTOM_10_1_1_1">
    <p:spTree>
      <p:nvGrpSpPr>
        <p:cNvPr id="1" name="Shape 242"/>
        <p:cNvGrpSpPr/>
        <p:nvPr/>
      </p:nvGrpSpPr>
      <p:grpSpPr>
        <a:xfrm>
          <a:off x="0" y="0"/>
          <a:ext cx="0" cy="0"/>
          <a:chOff x="0" y="0"/>
          <a:chExt cx="0" cy="0"/>
        </a:xfrm>
      </p:grpSpPr>
      <p:pic>
        <p:nvPicPr>
          <p:cNvPr id="243" name="Google Shape;243;p62"/>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ustom Layout 1 1 1 1 1">
  <p:cSld name="CUSTOM_10_1_1_1_1">
    <p:spTree>
      <p:nvGrpSpPr>
        <p:cNvPr id="1" name="Shape 244"/>
        <p:cNvGrpSpPr/>
        <p:nvPr/>
      </p:nvGrpSpPr>
      <p:grpSpPr>
        <a:xfrm>
          <a:off x="0" y="0"/>
          <a:ext cx="0" cy="0"/>
          <a:chOff x="0" y="0"/>
          <a:chExt cx="0" cy="0"/>
        </a:xfrm>
      </p:grpSpPr>
      <p:pic>
        <p:nvPicPr>
          <p:cNvPr id="245" name="Google Shape;245;p63"/>
          <p:cNvPicPr preferRelativeResize="0"/>
          <p:nvPr/>
        </p:nvPicPr>
        <p:blipFill rotWithShape="1">
          <a:blip r:embed="rId2">
            <a:alphaModFix/>
          </a:blip>
          <a:srcRect/>
          <a:stretch/>
        </p:blipFill>
        <p:spPr>
          <a:xfrm>
            <a:off x="0" y="0"/>
            <a:ext cx="9144003" cy="514349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246"/>
        <p:cNvGrpSpPr/>
        <p:nvPr/>
      </p:nvGrpSpPr>
      <p:grpSpPr>
        <a:xfrm>
          <a:off x="0" y="0"/>
          <a:ext cx="0" cy="0"/>
          <a:chOff x="0" y="0"/>
          <a:chExt cx="0" cy="0"/>
        </a:xfrm>
      </p:grpSpPr>
      <p:pic>
        <p:nvPicPr>
          <p:cNvPr id="247" name="Google Shape;247;p64"/>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41" name="Google Shape;41;p7"/>
          <p:cNvPicPr preferRelativeResize="0"/>
          <p:nvPr/>
        </p:nvPicPr>
        <p:blipFill rotWithShape="1">
          <a:blip r:embed="rId3">
            <a:alphaModFix/>
          </a:blip>
          <a:srcRect l="29372" r="1941"/>
          <a:stretch/>
        </p:blipFill>
        <p:spPr>
          <a:xfrm>
            <a:off x="2857500" y="678942"/>
            <a:ext cx="5960974" cy="463942"/>
          </a:xfrm>
          <a:prstGeom prst="rect">
            <a:avLst/>
          </a:prstGeom>
          <a:noFill/>
          <a:ln>
            <a:noFill/>
          </a:ln>
        </p:spPr>
      </p:pic>
      <p:sp>
        <p:nvSpPr>
          <p:cNvPr id="42" name="Google Shape;42;p7"/>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7"/>
          <p:cNvSpPr txBox="1">
            <a:spLocks noGrp="1"/>
          </p:cNvSpPr>
          <p:nvPr>
            <p:ph type="body" idx="2"/>
          </p:nvPr>
        </p:nvSpPr>
        <p:spPr>
          <a:xfrm>
            <a:off x="190500" y="171450"/>
            <a:ext cx="2400300" cy="48006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248"/>
        <p:cNvGrpSpPr/>
        <p:nvPr/>
      </p:nvGrpSpPr>
      <p:grpSpPr>
        <a:xfrm>
          <a:off x="0" y="0"/>
          <a:ext cx="0" cy="0"/>
          <a:chOff x="0" y="0"/>
          <a:chExt cx="0" cy="0"/>
        </a:xfrm>
      </p:grpSpPr>
      <p:pic>
        <p:nvPicPr>
          <p:cNvPr id="249" name="Google Shape;249;p65"/>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250"/>
        <p:cNvGrpSpPr/>
        <p:nvPr/>
      </p:nvGrpSpPr>
      <p:grpSpPr>
        <a:xfrm>
          <a:off x="0" y="0"/>
          <a:ext cx="0" cy="0"/>
          <a:chOff x="0" y="0"/>
          <a:chExt cx="0" cy="0"/>
        </a:xfrm>
      </p:grpSpPr>
      <p:pic>
        <p:nvPicPr>
          <p:cNvPr id="251" name="Google Shape;251;p66"/>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252"/>
        <p:cNvGrpSpPr/>
        <p:nvPr/>
      </p:nvGrpSpPr>
      <p:grpSpPr>
        <a:xfrm>
          <a:off x="0" y="0"/>
          <a:ext cx="0" cy="0"/>
          <a:chOff x="0" y="0"/>
          <a:chExt cx="0" cy="0"/>
        </a:xfrm>
      </p:grpSpPr>
      <p:pic>
        <p:nvPicPr>
          <p:cNvPr id="253" name="Google Shape;253;p67"/>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254"/>
        <p:cNvGrpSpPr/>
        <p:nvPr/>
      </p:nvGrpSpPr>
      <p:grpSpPr>
        <a:xfrm>
          <a:off x="0" y="0"/>
          <a:ext cx="0" cy="0"/>
          <a:chOff x="0" y="0"/>
          <a:chExt cx="0" cy="0"/>
        </a:xfrm>
      </p:grpSpPr>
      <p:pic>
        <p:nvPicPr>
          <p:cNvPr id="255" name="Google Shape;255;p68"/>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7"/>
        <p:cNvGrpSpPr/>
        <p:nvPr/>
      </p:nvGrpSpPr>
      <p:grpSpPr>
        <a:xfrm>
          <a:off x="0" y="0"/>
          <a:ext cx="0" cy="0"/>
          <a:chOff x="0" y="0"/>
          <a:chExt cx="0" cy="0"/>
        </a:xfrm>
      </p:grpSpPr>
      <p:pic>
        <p:nvPicPr>
          <p:cNvPr id="258" name="Google Shape;258;p70"/>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259" name="Google Shape;259;p70"/>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60" name="Google Shape;260;p7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1" name="Google Shape;261;p7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 name="Google Shape;262;p7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3" name="Google Shape;263;p7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64"/>
        <p:cNvGrpSpPr/>
        <p:nvPr/>
      </p:nvGrpSpPr>
      <p:grpSpPr>
        <a:xfrm>
          <a:off x="0" y="0"/>
          <a:ext cx="0" cy="0"/>
          <a:chOff x="0" y="0"/>
          <a:chExt cx="0" cy="0"/>
        </a:xfrm>
      </p:grpSpPr>
      <p:pic>
        <p:nvPicPr>
          <p:cNvPr id="265" name="Google Shape;265;p71"/>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66" name="Google Shape;266;p71"/>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7" name="Google Shape;267;p7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8" name="Google Shape;268;p71"/>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noAutofit/>
          </a:bodyPr>
          <a:lstStyle>
            <a:lvl1pPr marR="0" lvl="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p7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70" name="Google Shape;270;p7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71" name="Google Shape;271;p71"/>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72" name="Google Shape;272;p7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73"/>
        <p:cNvGrpSpPr/>
        <p:nvPr/>
      </p:nvGrpSpPr>
      <p:grpSpPr>
        <a:xfrm>
          <a:off x="0" y="0"/>
          <a:ext cx="0" cy="0"/>
          <a:chOff x="0" y="0"/>
          <a:chExt cx="0" cy="0"/>
        </a:xfrm>
      </p:grpSpPr>
      <p:pic>
        <p:nvPicPr>
          <p:cNvPr id="274" name="Google Shape;274;p72"/>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75" name="Google Shape;275;p72"/>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276" name="Google Shape;276;p72"/>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7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8" name="Google Shape;278;p72"/>
          <p:cNvSpPr txBox="1">
            <a:spLocks noGrp="1"/>
          </p:cNvSpPr>
          <p:nvPr>
            <p:ph type="body" idx="2"/>
          </p:nvPr>
        </p:nvSpPr>
        <p:spPr>
          <a:xfrm>
            <a:off x="190500" y="171450"/>
            <a:ext cx="2400300" cy="48006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72"/>
          <p:cNvSpPr txBox="1">
            <a:spLocks noGrp="1"/>
          </p:cNvSpPr>
          <p:nvPr>
            <p:ph type="title"/>
          </p:nvPr>
        </p:nvSpPr>
        <p:spPr>
          <a:xfrm>
            <a:off x="2762250" y="0"/>
            <a:ext cx="6381600" cy="7620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80"/>
        <p:cNvGrpSpPr/>
        <p:nvPr/>
      </p:nvGrpSpPr>
      <p:grpSpPr>
        <a:xfrm>
          <a:off x="0" y="0"/>
          <a:ext cx="0" cy="0"/>
          <a:chOff x="0" y="0"/>
          <a:chExt cx="0" cy="0"/>
        </a:xfrm>
      </p:grpSpPr>
      <p:pic>
        <p:nvPicPr>
          <p:cNvPr id="281" name="Google Shape;281;p7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82" name="Google Shape;282;p73"/>
          <p:cNvSpPr txBox="1">
            <a:spLocks noGrp="1"/>
          </p:cNvSpPr>
          <p:nvPr>
            <p:ph type="body" idx="1"/>
          </p:nvPr>
        </p:nvSpPr>
        <p:spPr>
          <a:xfrm>
            <a:off x="400050" y="1200150"/>
            <a:ext cx="8343900" cy="3543300"/>
          </a:xfrm>
          <a:prstGeom prst="rect">
            <a:avLst/>
          </a:prstGeom>
          <a:solidFill>
            <a:schemeClr val="lt1">
              <a:alpha val="49410"/>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3" name="Google Shape;283;p73"/>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284"/>
        <p:cNvGrpSpPr/>
        <p:nvPr/>
      </p:nvGrpSpPr>
      <p:grpSpPr>
        <a:xfrm>
          <a:off x="0" y="0"/>
          <a:ext cx="0" cy="0"/>
          <a:chOff x="0" y="0"/>
          <a:chExt cx="0" cy="0"/>
        </a:xfrm>
      </p:grpSpPr>
      <p:pic>
        <p:nvPicPr>
          <p:cNvPr id="285" name="Google Shape;285;p74"/>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Five Areas of Focus">
  <p:cSld name="CUSTOM_1">
    <p:spTree>
      <p:nvGrpSpPr>
        <p:cNvPr id="1" name="Shape 286"/>
        <p:cNvGrpSpPr/>
        <p:nvPr/>
      </p:nvGrpSpPr>
      <p:grpSpPr>
        <a:xfrm>
          <a:off x="0" y="0"/>
          <a:ext cx="0" cy="0"/>
          <a:chOff x="0" y="0"/>
          <a:chExt cx="0" cy="0"/>
        </a:xfrm>
      </p:grpSpPr>
      <p:pic>
        <p:nvPicPr>
          <p:cNvPr id="287" name="Google Shape;287;p75"/>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8" name="Google Shape;48;p8"/>
          <p:cNvSpPr txBox="1">
            <a:spLocks noGrp="1"/>
          </p:cNvSpPr>
          <p:nvPr>
            <p:ph type="title"/>
          </p:nvPr>
        </p:nvSpPr>
        <p:spPr>
          <a:xfrm>
            <a:off x="0" y="1600200"/>
            <a:ext cx="9144000" cy="1657350"/>
          </a:xfrm>
          <a:prstGeom prst="rect">
            <a:avLst/>
          </a:prstGeom>
          <a:solidFill>
            <a:schemeClr val="lt1">
              <a:alpha val="49019"/>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Louisiana's Birth through 12 System">
  <p:cSld name="CUSTOM_2">
    <p:spTree>
      <p:nvGrpSpPr>
        <p:cNvPr id="1" name="Shape 288"/>
        <p:cNvGrpSpPr/>
        <p:nvPr/>
      </p:nvGrpSpPr>
      <p:grpSpPr>
        <a:xfrm>
          <a:off x="0" y="0"/>
          <a:ext cx="0" cy="0"/>
          <a:chOff x="0" y="0"/>
          <a:chExt cx="0" cy="0"/>
        </a:xfrm>
      </p:grpSpPr>
      <p:pic>
        <p:nvPicPr>
          <p:cNvPr id="289" name="Google Shape;289;p76"/>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Unified Early Childhood Systems">
  <p:cSld name="CUSTOM_4">
    <p:spTree>
      <p:nvGrpSpPr>
        <p:cNvPr id="1" name="Shape 290"/>
        <p:cNvGrpSpPr/>
        <p:nvPr/>
      </p:nvGrpSpPr>
      <p:grpSpPr>
        <a:xfrm>
          <a:off x="0" y="0"/>
          <a:ext cx="0" cy="0"/>
          <a:chOff x="0" y="0"/>
          <a:chExt cx="0" cy="0"/>
        </a:xfrm>
      </p:grpSpPr>
      <p:pic>
        <p:nvPicPr>
          <p:cNvPr id="291" name="Google Shape;291;p77"/>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cademic Alignment">
  <p:cSld name="CUSTOM_5">
    <p:spTree>
      <p:nvGrpSpPr>
        <p:cNvPr id="1" name="Shape 292"/>
        <p:cNvGrpSpPr/>
        <p:nvPr/>
      </p:nvGrpSpPr>
      <p:grpSpPr>
        <a:xfrm>
          <a:off x="0" y="0"/>
          <a:ext cx="0" cy="0"/>
          <a:chOff x="0" y="0"/>
          <a:chExt cx="0" cy="0"/>
        </a:xfrm>
      </p:grpSpPr>
      <p:pic>
        <p:nvPicPr>
          <p:cNvPr id="293" name="Google Shape;293;p78"/>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cher and Leader Preparation">
  <p:cSld name="CUSTOM_6">
    <p:spTree>
      <p:nvGrpSpPr>
        <p:cNvPr id="1" name="Shape 294"/>
        <p:cNvGrpSpPr/>
        <p:nvPr/>
      </p:nvGrpSpPr>
      <p:grpSpPr>
        <a:xfrm>
          <a:off x="0" y="0"/>
          <a:ext cx="0" cy="0"/>
          <a:chOff x="0" y="0"/>
          <a:chExt cx="0" cy="0"/>
        </a:xfrm>
      </p:grpSpPr>
      <p:pic>
        <p:nvPicPr>
          <p:cNvPr id="295" name="Google Shape;295;p79"/>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Pathways to College or a Career">
  <p:cSld name="CUSTOM_7">
    <p:spTree>
      <p:nvGrpSpPr>
        <p:cNvPr id="1" name="Shape 296"/>
        <p:cNvGrpSpPr/>
        <p:nvPr/>
      </p:nvGrpSpPr>
      <p:grpSpPr>
        <a:xfrm>
          <a:off x="0" y="0"/>
          <a:ext cx="0" cy="0"/>
          <a:chOff x="0" y="0"/>
          <a:chExt cx="0" cy="0"/>
        </a:xfrm>
      </p:grpSpPr>
      <p:pic>
        <p:nvPicPr>
          <p:cNvPr id="297" name="Google Shape;297;p80"/>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chool System Improvement Strategy">
  <p:cSld name="CUSTOM_8">
    <p:spTree>
      <p:nvGrpSpPr>
        <p:cNvPr id="1" name="Shape 298"/>
        <p:cNvGrpSpPr/>
        <p:nvPr/>
      </p:nvGrpSpPr>
      <p:grpSpPr>
        <a:xfrm>
          <a:off x="0" y="0"/>
          <a:ext cx="0" cy="0"/>
          <a:chOff x="0" y="0"/>
          <a:chExt cx="0" cy="0"/>
        </a:xfrm>
      </p:grpSpPr>
      <p:pic>
        <p:nvPicPr>
          <p:cNvPr id="299" name="Google Shape;299;p81"/>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300"/>
        <p:cNvGrpSpPr/>
        <p:nvPr/>
      </p:nvGrpSpPr>
      <p:grpSpPr>
        <a:xfrm>
          <a:off x="0" y="0"/>
          <a:ext cx="0" cy="0"/>
          <a:chOff x="0" y="0"/>
          <a:chExt cx="0" cy="0"/>
        </a:xfrm>
      </p:grpSpPr>
      <p:pic>
        <p:nvPicPr>
          <p:cNvPr id="301" name="Google Shape;301;p82" descr="Louisiana Believes (PPT Cover 16x9).jpg"/>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302" name="Google Shape;302;p82"/>
          <p:cNvSpPr txBox="1">
            <a:spLocks noGrp="1"/>
          </p:cNvSpPr>
          <p:nvPr>
            <p:ph type="title"/>
          </p:nvPr>
        </p:nvSpPr>
        <p:spPr>
          <a:xfrm>
            <a:off x="827575" y="1699350"/>
            <a:ext cx="7530300" cy="174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303"/>
        <p:cNvGrpSpPr/>
        <p:nvPr/>
      </p:nvGrpSpPr>
      <p:grpSpPr>
        <a:xfrm>
          <a:off x="0" y="0"/>
          <a:ext cx="0" cy="0"/>
          <a:chOff x="0" y="0"/>
          <a:chExt cx="0" cy="0"/>
        </a:xfrm>
      </p:grpSpPr>
      <p:pic>
        <p:nvPicPr>
          <p:cNvPr id="304" name="Google Shape;304;p8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05" name="Google Shape;305;p83"/>
          <p:cNvSpPr txBox="1">
            <a:spLocks noGrp="1"/>
          </p:cNvSpPr>
          <p:nvPr>
            <p:ph type="title"/>
          </p:nvPr>
        </p:nvSpPr>
        <p:spPr>
          <a:xfrm>
            <a:off x="0" y="1600200"/>
            <a:ext cx="9144000" cy="1657500"/>
          </a:xfrm>
          <a:prstGeom prst="rect">
            <a:avLst/>
          </a:prstGeom>
          <a:solidFill>
            <a:schemeClr val="lt1">
              <a:alpha val="49410"/>
            </a:schemeClr>
          </a:solid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06"/>
        <p:cNvGrpSpPr/>
        <p:nvPr/>
      </p:nvGrpSpPr>
      <p:grpSpPr>
        <a:xfrm>
          <a:off x="0" y="0"/>
          <a:ext cx="0" cy="0"/>
          <a:chOff x="0" y="0"/>
          <a:chExt cx="0" cy="0"/>
        </a:xfrm>
      </p:grpSpPr>
      <p:pic>
        <p:nvPicPr>
          <p:cNvPr id="307" name="Google Shape;307;p84"/>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08" name="Google Shape;308;p8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8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0" name="Google Shape;310;p84"/>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0"/>
              </a:srgbClr>
            </a:outerShdw>
          </a:effectLst>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84"/>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12" name="Google Shape;312;p84"/>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US"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13" name="Google Shape;313;p84"/>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14" name="Google Shape;314;p8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333333"/>
              </a:buClr>
              <a:buSzPts val="2800"/>
              <a:buFont typeface="Calibri"/>
              <a:buNone/>
              <a:defRPr sz="28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Louisiana Students 1">
  <p:cSld name="CUSTOM_9">
    <p:spTree>
      <p:nvGrpSpPr>
        <p:cNvPr id="1" name="Shape 315"/>
        <p:cNvGrpSpPr/>
        <p:nvPr/>
      </p:nvGrpSpPr>
      <p:grpSpPr>
        <a:xfrm>
          <a:off x="0" y="0"/>
          <a:ext cx="0" cy="0"/>
          <a:chOff x="0" y="0"/>
          <a:chExt cx="0" cy="0"/>
        </a:xfrm>
      </p:grpSpPr>
      <p:pic>
        <p:nvPicPr>
          <p:cNvPr id="316" name="Google Shape;316;p85"/>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49"/>
        <p:cNvGrpSpPr/>
        <p:nvPr/>
      </p:nvGrpSpPr>
      <p:grpSpPr>
        <a:xfrm>
          <a:off x="0" y="0"/>
          <a:ext cx="0" cy="0"/>
          <a:chOff x="0" y="0"/>
          <a:chExt cx="0" cy="0"/>
        </a:xfrm>
      </p:grpSpPr>
      <p:pic>
        <p:nvPicPr>
          <p:cNvPr id="50" name="Google Shape;50;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1" name="Google Shape;51;p9"/>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Every Day">
  <p:cSld name="CUSTOM_3">
    <p:spTree>
      <p:nvGrpSpPr>
        <p:cNvPr id="1" name="Shape 317"/>
        <p:cNvGrpSpPr/>
        <p:nvPr/>
      </p:nvGrpSpPr>
      <p:grpSpPr>
        <a:xfrm>
          <a:off x="0" y="0"/>
          <a:ext cx="0" cy="0"/>
          <a:chOff x="0" y="0"/>
          <a:chExt cx="0" cy="0"/>
        </a:xfrm>
      </p:grpSpPr>
      <p:pic>
        <p:nvPicPr>
          <p:cNvPr id="318" name="Google Shape;318;p86"/>
          <p:cNvPicPr preferRelativeResize="0"/>
          <p:nvPr/>
        </p:nvPicPr>
        <p:blipFill rotWithShape="1">
          <a:blip r:embed="rId2">
            <a:alphaModFix/>
          </a:blip>
          <a:srcRect/>
          <a:stretch/>
        </p:blipFill>
        <p:spPr>
          <a:xfrm>
            <a:off x="0" y="10"/>
            <a:ext cx="9144000" cy="5143489"/>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ustom Layout 1">
  <p:cSld name="CUSTOM_10">
    <p:spTree>
      <p:nvGrpSpPr>
        <p:cNvPr id="1" name="Shape 319"/>
        <p:cNvGrpSpPr/>
        <p:nvPr/>
      </p:nvGrpSpPr>
      <p:grpSpPr>
        <a:xfrm>
          <a:off x="0" y="0"/>
          <a:ext cx="0" cy="0"/>
          <a:chOff x="0" y="0"/>
          <a:chExt cx="0" cy="0"/>
        </a:xfrm>
      </p:grpSpPr>
      <p:pic>
        <p:nvPicPr>
          <p:cNvPr id="320" name="Google Shape;320;p87"/>
          <p:cNvPicPr preferRelativeResize="0"/>
          <p:nvPr/>
        </p:nvPicPr>
        <p:blipFill rotWithShape="1">
          <a:blip r:embed="rId2">
            <a:alphaModFix/>
          </a:blip>
          <a:srcRect/>
          <a:stretch/>
        </p:blipFill>
        <p:spPr>
          <a:xfrm>
            <a:off x="0" y="0"/>
            <a:ext cx="9144000" cy="5143489"/>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5"/>
        <p:cNvGrpSpPr/>
        <p:nvPr/>
      </p:nvGrpSpPr>
      <p:grpSpPr>
        <a:xfrm>
          <a:off x="0" y="0"/>
          <a:ext cx="0" cy="0"/>
          <a:chOff x="0" y="0"/>
          <a:chExt cx="0" cy="0"/>
        </a:xfrm>
      </p:grpSpPr>
      <p:sp>
        <p:nvSpPr>
          <p:cNvPr id="326" name="Google Shape;326;p8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4400"/>
              <a:buFont typeface="Calibri"/>
              <a:buNone/>
              <a:defRPr sz="2800" i="0" u="none" strike="noStrike" cap="none">
                <a:latin typeface="Calibri"/>
                <a:ea typeface="Calibri"/>
                <a:cs typeface="Calibri"/>
                <a:sym typeface="Calibri"/>
              </a:defRPr>
            </a:lvl1pPr>
            <a:lvl2pPr lvl="1" rtl="0">
              <a:spcBef>
                <a:spcPts val="0"/>
              </a:spcBef>
              <a:spcAft>
                <a:spcPts val="0"/>
              </a:spcAft>
              <a:buSzPts val="1400"/>
              <a:buFont typeface="Calibri"/>
              <a:buNone/>
              <a:defRPr sz="1800">
                <a:latin typeface="Calibri"/>
                <a:ea typeface="Calibri"/>
                <a:cs typeface="Calibri"/>
                <a:sym typeface="Calibri"/>
              </a:defRPr>
            </a:lvl2pPr>
            <a:lvl3pPr lvl="2" rtl="0">
              <a:spcBef>
                <a:spcPts val="0"/>
              </a:spcBef>
              <a:spcAft>
                <a:spcPts val="0"/>
              </a:spcAft>
              <a:buSzPts val="1400"/>
              <a:buFont typeface="Calibri"/>
              <a:buNone/>
              <a:defRPr sz="1800">
                <a:latin typeface="Calibri"/>
                <a:ea typeface="Calibri"/>
                <a:cs typeface="Calibri"/>
                <a:sym typeface="Calibri"/>
              </a:defRPr>
            </a:lvl3pPr>
            <a:lvl4pPr lvl="3" rtl="0">
              <a:spcBef>
                <a:spcPts val="0"/>
              </a:spcBef>
              <a:spcAft>
                <a:spcPts val="0"/>
              </a:spcAft>
              <a:buSzPts val="1400"/>
              <a:buFont typeface="Calibri"/>
              <a:buNone/>
              <a:defRPr sz="1800">
                <a:latin typeface="Calibri"/>
                <a:ea typeface="Calibri"/>
                <a:cs typeface="Calibri"/>
                <a:sym typeface="Calibri"/>
              </a:defRPr>
            </a:lvl4pPr>
            <a:lvl5pPr lvl="4" rtl="0">
              <a:spcBef>
                <a:spcPts val="0"/>
              </a:spcBef>
              <a:spcAft>
                <a:spcPts val="0"/>
              </a:spcAft>
              <a:buSzPts val="1400"/>
              <a:buFont typeface="Calibri"/>
              <a:buNone/>
              <a:defRPr sz="1800">
                <a:latin typeface="Calibri"/>
                <a:ea typeface="Calibri"/>
                <a:cs typeface="Calibri"/>
                <a:sym typeface="Calibri"/>
              </a:defRPr>
            </a:lvl5pPr>
            <a:lvl6pPr lvl="5" rtl="0">
              <a:spcBef>
                <a:spcPts val="0"/>
              </a:spcBef>
              <a:spcAft>
                <a:spcPts val="0"/>
              </a:spcAft>
              <a:buSzPts val="1400"/>
              <a:buFont typeface="Calibri"/>
              <a:buNone/>
              <a:defRPr sz="1800">
                <a:latin typeface="Calibri"/>
                <a:ea typeface="Calibri"/>
                <a:cs typeface="Calibri"/>
                <a:sym typeface="Calibri"/>
              </a:defRPr>
            </a:lvl6pPr>
            <a:lvl7pPr lvl="6" rtl="0">
              <a:spcBef>
                <a:spcPts val="0"/>
              </a:spcBef>
              <a:spcAft>
                <a:spcPts val="0"/>
              </a:spcAft>
              <a:buSzPts val="1400"/>
              <a:buFont typeface="Calibri"/>
              <a:buNone/>
              <a:defRPr sz="1800">
                <a:latin typeface="Calibri"/>
                <a:ea typeface="Calibri"/>
                <a:cs typeface="Calibri"/>
                <a:sym typeface="Calibri"/>
              </a:defRPr>
            </a:lvl7pPr>
            <a:lvl8pPr lvl="7" rtl="0">
              <a:spcBef>
                <a:spcPts val="0"/>
              </a:spcBef>
              <a:spcAft>
                <a:spcPts val="0"/>
              </a:spcAft>
              <a:buSzPts val="1400"/>
              <a:buFont typeface="Calibri"/>
              <a:buNone/>
              <a:defRPr sz="1800">
                <a:latin typeface="Calibri"/>
                <a:ea typeface="Calibri"/>
                <a:cs typeface="Calibri"/>
                <a:sym typeface="Calibri"/>
              </a:defRPr>
            </a:lvl8pPr>
            <a:lvl9pPr lvl="8" rtl="0">
              <a:spcBef>
                <a:spcPts val="0"/>
              </a:spcBef>
              <a:spcAft>
                <a:spcPts val="0"/>
              </a:spcAft>
              <a:buSzPts val="1400"/>
              <a:buFont typeface="Calibri"/>
              <a:buNone/>
              <a:defRPr sz="1800">
                <a:latin typeface="Calibri"/>
                <a:ea typeface="Calibri"/>
                <a:cs typeface="Calibri"/>
                <a:sym typeface="Calibri"/>
              </a:defRPr>
            </a:lvl9pPr>
          </a:lstStyle>
          <a:p>
            <a:endParaRPr/>
          </a:p>
        </p:txBody>
      </p:sp>
      <p:sp>
        <p:nvSpPr>
          <p:cNvPr id="327" name="Google Shape;327;p8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8"/>
        <p:cNvGrpSpPr/>
        <p:nvPr/>
      </p:nvGrpSpPr>
      <p:grpSpPr>
        <a:xfrm>
          <a:off x="0" y="0"/>
          <a:ext cx="0" cy="0"/>
          <a:chOff x="0" y="0"/>
          <a:chExt cx="0" cy="0"/>
        </a:xfrm>
      </p:grpSpPr>
      <p:pic>
        <p:nvPicPr>
          <p:cNvPr id="329" name="Google Shape;329;p90" descr="Louisiana Believes (PPT Transition Background).jpg"/>
          <p:cNvPicPr preferRelativeResize="0"/>
          <p:nvPr/>
        </p:nvPicPr>
        <p:blipFill rotWithShape="1">
          <a:blip r:embed="rId2">
            <a:alphaModFix/>
          </a:blip>
          <a:srcRect/>
          <a:stretch/>
        </p:blipFill>
        <p:spPr>
          <a:xfrm>
            <a:off x="0" y="0"/>
            <a:ext cx="6858001" cy="5143501"/>
          </a:xfrm>
          <a:prstGeom prst="rect">
            <a:avLst/>
          </a:prstGeom>
          <a:noFill/>
          <a:ln>
            <a:noFill/>
          </a:ln>
        </p:spPr>
      </p:pic>
      <p:sp>
        <p:nvSpPr>
          <p:cNvPr id="330" name="Google Shape;330;p90"/>
          <p:cNvSpPr txBox="1">
            <a:spLocks noGrp="1"/>
          </p:cNvSpPr>
          <p:nvPr>
            <p:ph type="title"/>
          </p:nvPr>
        </p:nvSpPr>
        <p:spPr>
          <a:xfrm>
            <a:off x="0" y="1742963"/>
            <a:ext cx="9144000" cy="1657500"/>
          </a:xfrm>
          <a:prstGeom prst="rect">
            <a:avLst/>
          </a:prstGeom>
          <a:solidFill>
            <a:schemeClr val="lt1">
              <a:alpha val="49800"/>
            </a:schemeClr>
          </a:solidFill>
          <a:ln>
            <a:noFill/>
          </a:ln>
        </p:spPr>
        <p:txBody>
          <a:bodyPr spcFirstLastPara="1" wrap="square" lIns="121900" tIns="121900" rIns="121900" bIns="121900" anchor="ctr" anchorCtr="0">
            <a:noAutofit/>
          </a:bodyPr>
          <a:lstStyle>
            <a:lvl1pPr marL="0" marR="0" lvl="0" indent="0" algn="ctr" rtl="0">
              <a:lnSpc>
                <a:spcPct val="90000"/>
              </a:lnSpc>
              <a:spcBef>
                <a:spcPts val="0"/>
              </a:spcBef>
              <a:spcAft>
                <a:spcPts val="0"/>
              </a:spcAft>
              <a:buSzPts val="4400"/>
              <a:buFont typeface="Calibri"/>
              <a:buNone/>
              <a:defRPr sz="4400" b="0" i="0" u="none" strike="noStrike" cap="none">
                <a:latin typeface="Calibri"/>
                <a:ea typeface="Calibri"/>
                <a:cs typeface="Calibri"/>
                <a:sym typeface="Calibri"/>
              </a:defRPr>
            </a:lvl1pPr>
            <a:lvl2pPr lvl="1" indent="0" rtl="0">
              <a:spcBef>
                <a:spcPts val="0"/>
              </a:spcBef>
              <a:spcAft>
                <a:spcPts val="0"/>
              </a:spcAft>
              <a:buSzPts val="4400"/>
              <a:buNone/>
              <a:defRPr sz="4400"/>
            </a:lvl2pPr>
            <a:lvl3pPr lvl="2" indent="0" rtl="0">
              <a:spcBef>
                <a:spcPts val="0"/>
              </a:spcBef>
              <a:spcAft>
                <a:spcPts val="0"/>
              </a:spcAft>
              <a:buSzPts val="4400"/>
              <a:buNone/>
              <a:defRPr sz="4400"/>
            </a:lvl3pPr>
            <a:lvl4pPr lvl="3" indent="0" rtl="0">
              <a:spcBef>
                <a:spcPts val="0"/>
              </a:spcBef>
              <a:spcAft>
                <a:spcPts val="0"/>
              </a:spcAft>
              <a:buSzPts val="4400"/>
              <a:buNone/>
              <a:defRPr sz="4400"/>
            </a:lvl4pPr>
            <a:lvl5pPr lvl="4" indent="0" rtl="0">
              <a:spcBef>
                <a:spcPts val="0"/>
              </a:spcBef>
              <a:spcAft>
                <a:spcPts val="0"/>
              </a:spcAft>
              <a:buSzPts val="4400"/>
              <a:buNone/>
              <a:defRPr sz="4400"/>
            </a:lvl5pPr>
            <a:lvl6pPr lvl="5" indent="0" rtl="0">
              <a:spcBef>
                <a:spcPts val="0"/>
              </a:spcBef>
              <a:spcAft>
                <a:spcPts val="0"/>
              </a:spcAft>
              <a:buSzPts val="4400"/>
              <a:buNone/>
              <a:defRPr sz="4400"/>
            </a:lvl6pPr>
            <a:lvl7pPr lvl="6" indent="0" rtl="0">
              <a:spcBef>
                <a:spcPts val="0"/>
              </a:spcBef>
              <a:spcAft>
                <a:spcPts val="0"/>
              </a:spcAft>
              <a:buSzPts val="4400"/>
              <a:buNone/>
              <a:defRPr sz="4400"/>
            </a:lvl7pPr>
            <a:lvl8pPr lvl="7" indent="0" rtl="0">
              <a:spcBef>
                <a:spcPts val="0"/>
              </a:spcBef>
              <a:spcAft>
                <a:spcPts val="0"/>
              </a:spcAft>
              <a:buSzPts val="4400"/>
              <a:buNone/>
              <a:defRPr sz="4400"/>
            </a:lvl8pPr>
            <a:lvl9pPr lvl="8" indent="0" rtl="0">
              <a:spcBef>
                <a:spcPts val="0"/>
              </a:spcBef>
              <a:spcAft>
                <a:spcPts val="0"/>
              </a:spcAft>
              <a:buSzPts val="4400"/>
              <a:buNone/>
              <a:defRPr sz="4400"/>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6"/>
        <p:cNvGrpSpPr/>
        <p:nvPr/>
      </p:nvGrpSpPr>
      <p:grpSpPr>
        <a:xfrm>
          <a:off x="0" y="0"/>
          <a:ext cx="0" cy="0"/>
          <a:chOff x="0" y="0"/>
          <a:chExt cx="0" cy="0"/>
        </a:xfrm>
      </p:grpSpPr>
      <p:sp>
        <p:nvSpPr>
          <p:cNvPr id="337" name="Google Shape;337;p9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8" name="Google Shape;338;p9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p9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0"/>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1"/>
        <p:cNvGrpSpPr/>
        <p:nvPr/>
      </p:nvGrpSpPr>
      <p:grpSpPr>
        <a:xfrm>
          <a:off x="0" y="0"/>
          <a:ext cx="0" cy="0"/>
          <a:chOff x="0" y="0"/>
          <a:chExt cx="0" cy="0"/>
        </a:xfrm>
      </p:grpSpPr>
      <p:sp>
        <p:nvSpPr>
          <p:cNvPr id="342" name="Google Shape;342;p9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3" name="Google Shape;343;p9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4" name="Google Shape;344;p9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5" name="Google Shape;345;p9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6" name="Google Shape;346;p9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7"/>
        <p:cNvGrpSpPr/>
        <p:nvPr/>
      </p:nvGrpSpPr>
      <p:grpSpPr>
        <a:xfrm>
          <a:off x="0" y="0"/>
          <a:ext cx="0" cy="0"/>
          <a:chOff x="0" y="0"/>
          <a:chExt cx="0" cy="0"/>
        </a:xfrm>
      </p:grpSpPr>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48"/>
        <p:cNvGrpSpPr/>
        <p:nvPr/>
      </p:nvGrpSpPr>
      <p:grpSpPr>
        <a:xfrm>
          <a:off x="0" y="0"/>
          <a:ext cx="0" cy="0"/>
          <a:chOff x="0" y="0"/>
          <a:chExt cx="0" cy="0"/>
        </a:xfrm>
      </p:grpSpPr>
      <p:sp>
        <p:nvSpPr>
          <p:cNvPr id="349" name="Google Shape;349;p9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0" name="Google Shape;350;p9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1" name="Google Shape;351;p9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2" name="Google Shape;352;p9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3" name="Google Shape;353;p9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54" name="Google Shape;354;p96"/>
          <p:cNvSpPr txBox="1"/>
          <p:nvPr/>
        </p:nvSpPr>
        <p:spPr>
          <a:xfrm>
            <a:off x="0" y="0"/>
            <a:ext cx="9030000" cy="1060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endParaRPr sz="36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US" sz="2800" b="0" i="0" u="none" strike="noStrike" cap="none">
                <a:solidFill>
                  <a:schemeClr val="dk1"/>
                </a:solidFill>
                <a:highlight>
                  <a:srgbClr val="FFFFFF"/>
                </a:highlight>
                <a:latin typeface="Calibri"/>
                <a:ea typeface="Calibri"/>
                <a:cs typeface="Calibri"/>
                <a:sym typeface="Calibri"/>
              </a:rPr>
              <a:t>NAEP 2019-2020 Assessment:</a:t>
            </a:r>
            <a:endParaRPr sz="2800" b="0" i="0" u="none" strike="noStrike" cap="none">
              <a:solidFill>
                <a:schemeClr val="dk1"/>
              </a:solidFill>
              <a:highlight>
                <a:srgbClr val="FFFFFF"/>
              </a:highlight>
              <a:latin typeface="Calibri"/>
              <a:ea typeface="Calibri"/>
              <a:cs typeface="Calibri"/>
              <a:sym typeface="Calibri"/>
            </a:endParaRPr>
          </a:p>
          <a:p>
            <a:pPr marL="1828800" marR="0" lvl="0" indent="457200" algn="l" rtl="0">
              <a:lnSpc>
                <a:spcPct val="100000"/>
              </a:lnSpc>
              <a:spcBef>
                <a:spcPts val="0"/>
              </a:spcBef>
              <a:spcAft>
                <a:spcPts val="0"/>
              </a:spcAft>
              <a:buClr>
                <a:schemeClr val="dk1"/>
              </a:buClr>
              <a:buSzPts val="1100"/>
              <a:buFont typeface="Arial"/>
              <a:buNone/>
            </a:pPr>
            <a:r>
              <a:rPr lang="en-US" sz="2800" b="0" i="0" u="none" strike="noStrike" cap="none">
                <a:solidFill>
                  <a:schemeClr val="dk1"/>
                </a:solidFill>
                <a:highlight>
                  <a:srgbClr val="FFFFFF"/>
                </a:highlight>
                <a:latin typeface="Calibri"/>
                <a:ea typeface="Calibri"/>
                <a:cs typeface="Calibri"/>
                <a:sym typeface="Calibri"/>
              </a:rPr>
              <a:t>      Long-Term Trend (LTT)</a:t>
            </a:r>
            <a:endParaRPr sz="2800" b="0" i="0" u="none" strike="noStrike" cap="none">
              <a:solidFill>
                <a:schemeClr val="dk1"/>
              </a:solidFill>
              <a:highlight>
                <a:srgbClr val="FFFFFF"/>
              </a:highlight>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US" sz="3600" b="0" i="0" u="none" strike="noStrike" cap="none">
                <a:solidFill>
                  <a:schemeClr val="dk1"/>
                </a:solidFill>
                <a:highlight>
                  <a:srgbClr val="FFFFFF"/>
                </a:highlight>
                <a:latin typeface="Calibri"/>
                <a:ea typeface="Calibri"/>
                <a:cs typeface="Calibri"/>
                <a:sym typeface="Calibri"/>
              </a:rPr>
              <a:t> </a:t>
            </a:r>
            <a:endParaRPr sz="3600" b="0" i="0" u="none" strike="noStrike" cap="none">
              <a:solidFill>
                <a:srgbClr val="333333"/>
              </a:solidFill>
              <a:highlight>
                <a:srgbClr val="FFFFFF"/>
              </a:highlight>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uisiana Students">
  <p:cSld name="CUSTOM">
    <p:spTree>
      <p:nvGrpSpPr>
        <p:cNvPr id="1"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a:stretch/>
        </p:blipFill>
        <p:spPr>
          <a:xfrm>
            <a:off x="0" y="10"/>
            <a:ext cx="9144003" cy="514349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6.xml"/><Relationship Id="rId7" Type="http://schemas.openxmlformats.org/officeDocument/2006/relationships/image" Target="../media/image2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2.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5.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theme" Target="../theme/theme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2.png"/><Relationship Id="rId4" Type="http://schemas.openxmlformats.org/officeDocument/2006/relationships/image" Target="../media/image3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86.xml"/><Relationship Id="rId7" Type="http://schemas.openxmlformats.org/officeDocument/2006/relationships/image" Target="../media/image21.png"/><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theme" Target="../theme/theme8.xml"/><Relationship Id="rId5" Type="http://schemas.openxmlformats.org/officeDocument/2006/relationships/slideLayout" Target="../slideLayouts/slideLayout88.xml"/><Relationship Id="rId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25"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85" name="Google Shape;85;p25"/>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86" name="Google Shape;86;p2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pic>
        <p:nvPicPr>
          <p:cNvPr id="322" name="Google Shape;322;p88" descr="Louisiana Believes (PPT Footer)_Footer.png"/>
          <p:cNvPicPr preferRelativeResize="0"/>
          <p:nvPr/>
        </p:nvPicPr>
        <p:blipFill rotWithShape="1">
          <a:blip r:embed="rId4">
            <a:alphaModFix/>
          </a:blip>
          <a:srcRect/>
          <a:stretch/>
        </p:blipFill>
        <p:spPr>
          <a:xfrm>
            <a:off x="0" y="4740749"/>
            <a:ext cx="6857999" cy="418338"/>
          </a:xfrm>
          <a:prstGeom prst="rect">
            <a:avLst/>
          </a:prstGeom>
          <a:noFill/>
          <a:ln>
            <a:noFill/>
          </a:ln>
        </p:spPr>
      </p:pic>
      <p:pic>
        <p:nvPicPr>
          <p:cNvPr id="323" name="Google Shape;323;p88"/>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324" name="Google Shape;324;p8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SzPts val="3200"/>
              <a:buFont typeface="Arial"/>
              <a:buChar char="•"/>
              <a:defRPr sz="3200" b="0" i="0" u="none" strike="noStrike" cap="none">
                <a:latin typeface="Calibri"/>
                <a:ea typeface="Calibri"/>
                <a:cs typeface="Calibri"/>
                <a:sym typeface="Calibri"/>
              </a:defRPr>
            </a:lvl1pPr>
            <a:lvl2pPr marL="914400" marR="0" lvl="1" indent="-406400" algn="l" rtl="0">
              <a:spcBef>
                <a:spcPts val="560"/>
              </a:spcBef>
              <a:spcAft>
                <a:spcPts val="0"/>
              </a:spcAft>
              <a:buSzPts val="2800"/>
              <a:buFont typeface="Arial"/>
              <a:buChar char="•"/>
              <a:defRPr sz="2800" b="0" i="0" u="none" strike="noStrike" cap="none">
                <a:latin typeface="Calibri"/>
                <a:ea typeface="Calibri"/>
                <a:cs typeface="Calibri"/>
                <a:sym typeface="Calibri"/>
              </a:defRPr>
            </a:lvl2pPr>
            <a:lvl3pPr marL="1371600" marR="0" lvl="2" indent="-381000" algn="l" rtl="0">
              <a:spcBef>
                <a:spcPts val="480"/>
              </a:spcBef>
              <a:spcAft>
                <a:spcPts val="0"/>
              </a:spcAft>
              <a:buSzPts val="2400"/>
              <a:buFont typeface="Arial"/>
              <a:buChar char="•"/>
              <a:defRPr sz="2400" b="0" i="0" u="none" strike="noStrike" cap="none">
                <a:latin typeface="Calibri"/>
                <a:ea typeface="Calibri"/>
                <a:cs typeface="Calibri"/>
                <a:sym typeface="Calibri"/>
              </a:defRPr>
            </a:lvl3pPr>
            <a:lvl4pPr marL="1828800" marR="0" lvl="3"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4pPr>
            <a:lvl5pPr marL="2286000" marR="0" lvl="4"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5pPr>
            <a:lvl6pPr marL="2743200" marR="0" lvl="5"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29" r:id="rId1"/>
    <p:sldLayoutId id="214748373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pic>
        <p:nvPicPr>
          <p:cNvPr id="332" name="Google Shape;332;p91"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333" name="Google Shape;333;p91"/>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334" name="Google Shape;334;p9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5" name="Google Shape;335;p9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hyperlink" Target="https://louisianabelieves.com/docs/default-source/students-with-disabilities/ceis-allowable-costs-budget-planning.pdf?sfvrsn=497c911f_4"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hyperlink" Target="https://www.louisianabelieves.com/resources/library/school-improvement" TargetMode="External"/><Relationship Id="rId7" Type="http://schemas.openxmlformats.org/officeDocument/2006/relationships/hyperlink" Target="mailto:LDOE.GrantsHelpDesk@la.gov" TargetMode="External"/><Relationship Id="rId2" Type="http://schemas.openxmlformats.org/officeDocument/2006/relationships/notesSlide" Target="../notesSlides/notesSlide24.xml"/><Relationship Id="rId1" Type="http://schemas.openxmlformats.org/officeDocument/2006/relationships/slideLayout" Target="../slideLayouts/slideLayout86.xml"/><Relationship Id="rId6" Type="http://schemas.openxmlformats.org/officeDocument/2006/relationships/hyperlink" Target="https://www.louisianabelieves.com/docs/default-source/teacher-toolbox-resources/network-structure-map.pdf" TargetMode="External"/><Relationship Id="rId5" Type="http://schemas.openxmlformats.org/officeDocument/2006/relationships/hyperlink" Target="https://www.louisianabelieves.com/docs/default-source/teacher-toolbox-resources/school-system-support-calendar.pdf?sfvrsn=3b1d8d1f_205" TargetMode="External"/><Relationship Id="rId4" Type="http://schemas.openxmlformats.org/officeDocument/2006/relationships/hyperlink" Target="https://www.louisianabelieves.com/newsroom/newsletter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97"/>
          <p:cNvSpPr txBox="1">
            <a:spLocks noGrp="1"/>
          </p:cNvSpPr>
          <p:nvPr>
            <p:ph type="title"/>
          </p:nvPr>
        </p:nvSpPr>
        <p:spPr>
          <a:xfrm>
            <a:off x="827575" y="1699350"/>
            <a:ext cx="7530300" cy="2321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2800"/>
              <a:buNone/>
            </a:pPr>
            <a:r>
              <a:rPr lang="en-US">
                <a:solidFill>
                  <a:srgbClr val="333333"/>
                </a:solidFill>
              </a:rPr>
              <a:t>Federal Funding 101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06"/>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Title I Part A</a:t>
            </a:r>
            <a:endParaRPr/>
          </a:p>
        </p:txBody>
      </p:sp>
      <p:sp>
        <p:nvSpPr>
          <p:cNvPr id="431" name="Google Shape;431;p10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US" dirty="0"/>
              <a:t>Allowable costs based on school needs include:</a:t>
            </a:r>
            <a:endParaRPr dirty="0"/>
          </a:p>
          <a:p>
            <a:pPr marL="457200" lvl="0" indent="-342900" algn="l" rtl="0">
              <a:lnSpc>
                <a:spcPct val="90000"/>
              </a:lnSpc>
              <a:spcBef>
                <a:spcPts val="750"/>
              </a:spcBef>
              <a:spcAft>
                <a:spcPts val="0"/>
              </a:spcAft>
              <a:buSzPts val="1800"/>
              <a:buChar char="•"/>
            </a:pPr>
            <a:r>
              <a:rPr lang="en-US" dirty="0"/>
              <a:t>High-quality curriculum, professional development, assessments and interventions </a:t>
            </a:r>
            <a:endParaRPr dirty="0"/>
          </a:p>
          <a:p>
            <a:pPr marL="457200" lvl="0" indent="-342900" algn="l" rtl="0">
              <a:lnSpc>
                <a:spcPct val="90000"/>
              </a:lnSpc>
              <a:spcBef>
                <a:spcPts val="0"/>
              </a:spcBef>
              <a:spcAft>
                <a:spcPts val="0"/>
              </a:spcAft>
              <a:buSzPts val="1800"/>
              <a:buChar char="•"/>
            </a:pPr>
            <a:r>
              <a:rPr lang="en-US" dirty="0"/>
              <a:t>AP/Dual Enrollment/IB assessment and course-related fees for ED students </a:t>
            </a:r>
            <a:endParaRPr dirty="0"/>
          </a:p>
          <a:p>
            <a:pPr marL="457200" lvl="0" indent="-342900" algn="l" rtl="0">
              <a:spcBef>
                <a:spcPts val="0"/>
              </a:spcBef>
              <a:spcAft>
                <a:spcPts val="0"/>
              </a:spcAft>
              <a:buSzPts val="1800"/>
              <a:buChar char="•"/>
            </a:pPr>
            <a:r>
              <a:rPr lang="en-US" dirty="0"/>
              <a:t>Middle and High School Academic Counseling</a:t>
            </a:r>
            <a:endParaRPr dirty="0"/>
          </a:p>
          <a:p>
            <a:pPr marL="457200" lvl="0" indent="-342900" algn="l" rtl="0">
              <a:spcBef>
                <a:spcPts val="0"/>
              </a:spcBef>
              <a:spcAft>
                <a:spcPts val="0"/>
              </a:spcAft>
              <a:buSzPts val="1800"/>
              <a:buChar char="•"/>
            </a:pPr>
            <a:r>
              <a:rPr lang="en-US" dirty="0"/>
              <a:t>Early Childhood Education </a:t>
            </a:r>
            <a:endParaRPr dirty="0"/>
          </a:p>
          <a:p>
            <a:pPr marL="457200" lvl="0" indent="-342900" algn="l" rtl="0">
              <a:lnSpc>
                <a:spcPct val="90000"/>
              </a:lnSpc>
              <a:spcBef>
                <a:spcPts val="0"/>
              </a:spcBef>
              <a:spcAft>
                <a:spcPts val="0"/>
              </a:spcAft>
              <a:buSzPts val="1800"/>
              <a:buChar char="•"/>
            </a:pPr>
            <a:r>
              <a:rPr lang="en-US" dirty="0"/>
              <a:t>PBIS/Discipline </a:t>
            </a:r>
            <a:endParaRPr dirty="0"/>
          </a:p>
          <a:p>
            <a:pPr marL="457200" lvl="0" indent="-342900" algn="l" rtl="0">
              <a:lnSpc>
                <a:spcPct val="90000"/>
              </a:lnSpc>
              <a:spcBef>
                <a:spcPts val="0"/>
              </a:spcBef>
              <a:spcAft>
                <a:spcPts val="0"/>
              </a:spcAft>
              <a:buSzPts val="1800"/>
              <a:buChar char="•"/>
            </a:pPr>
            <a:r>
              <a:rPr lang="en-US" dirty="0"/>
              <a:t>STEM</a:t>
            </a:r>
            <a:endParaRPr dirty="0"/>
          </a:p>
          <a:p>
            <a:pPr marL="457200" lvl="0" indent="-342900" algn="l" rtl="0">
              <a:lnSpc>
                <a:spcPct val="90000"/>
              </a:lnSpc>
              <a:spcBef>
                <a:spcPts val="0"/>
              </a:spcBef>
              <a:spcAft>
                <a:spcPts val="0"/>
              </a:spcAft>
              <a:buSzPts val="1800"/>
              <a:buChar char="•"/>
            </a:pPr>
            <a:r>
              <a:rPr lang="en-US" dirty="0"/>
              <a:t>Supplement School Redesign Activities for CIR/UIR schools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0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1003A - Direct Student Services (DSS)</a:t>
            </a:r>
            <a:endParaRPr/>
          </a:p>
        </p:txBody>
      </p:sp>
      <p:sp>
        <p:nvSpPr>
          <p:cNvPr id="438" name="Google Shape;438;p107"/>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DSS is Title I allotment to support school systems and students in gaining access to academic courses, credentials, and services that are not otherwise available at their schools.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US"/>
              <a:t>Allowable costs based on prioritization of CIR/UIR schools and low achieving students: </a:t>
            </a:r>
            <a:endParaRPr/>
          </a:p>
          <a:p>
            <a:pPr marL="457200" lvl="0" indent="-342900" algn="l" rtl="0">
              <a:lnSpc>
                <a:spcPct val="100000"/>
              </a:lnSpc>
              <a:spcBef>
                <a:spcPts val="0"/>
              </a:spcBef>
              <a:spcAft>
                <a:spcPts val="0"/>
              </a:spcAft>
              <a:buSzPts val="1800"/>
              <a:buChar char="•"/>
            </a:pPr>
            <a:r>
              <a:rPr lang="en-US"/>
              <a:t>Post-secondary planning: college application and financial aid coaching</a:t>
            </a:r>
            <a:endParaRPr/>
          </a:p>
          <a:p>
            <a:pPr marL="457200" lvl="0" indent="-342900" algn="l" rtl="0">
              <a:lnSpc>
                <a:spcPct val="100000"/>
              </a:lnSpc>
              <a:spcBef>
                <a:spcPts val="0"/>
              </a:spcBef>
              <a:spcAft>
                <a:spcPts val="0"/>
              </a:spcAft>
              <a:buSzPts val="1800"/>
              <a:buChar char="•"/>
            </a:pPr>
            <a:r>
              <a:rPr lang="en-US"/>
              <a:t>Career and technical education: stipends for work-based learning opportunities; intermediary-provided IBC training courses and fees for certification </a:t>
            </a:r>
            <a:endParaRPr/>
          </a:p>
          <a:p>
            <a:pPr marL="457200" lvl="0" indent="-342900" algn="l" rtl="0">
              <a:lnSpc>
                <a:spcPct val="100000"/>
              </a:lnSpc>
              <a:spcBef>
                <a:spcPts val="0"/>
              </a:spcBef>
              <a:spcAft>
                <a:spcPts val="0"/>
              </a:spcAft>
              <a:buSzPts val="1800"/>
              <a:buChar char="•"/>
            </a:pPr>
            <a:r>
              <a:rPr lang="en-US"/>
              <a:t>TOPS academic: Algebra II</a:t>
            </a:r>
            <a:endParaRPr/>
          </a:p>
          <a:p>
            <a:pPr marL="457200" lvl="0" indent="-342900" algn="l" rtl="0">
              <a:lnSpc>
                <a:spcPct val="100000"/>
              </a:lnSpc>
              <a:spcBef>
                <a:spcPts val="0"/>
              </a:spcBef>
              <a:spcAft>
                <a:spcPts val="0"/>
              </a:spcAft>
              <a:buSzPts val="1800"/>
              <a:buChar char="•"/>
            </a:pPr>
            <a:r>
              <a:rPr lang="en-US"/>
              <a:t>College-level coursework: dual enrollment in college credit-bearing courses; AP, IB, and CLEP fee coverage</a:t>
            </a:r>
            <a:endParaRPr/>
          </a:p>
          <a:p>
            <a:pPr marL="457200" lvl="0" indent="-342900" algn="l" rtl="0">
              <a:lnSpc>
                <a:spcPct val="100000"/>
              </a:lnSpc>
              <a:spcBef>
                <a:spcPts val="0"/>
              </a:spcBef>
              <a:spcAft>
                <a:spcPts val="0"/>
              </a:spcAft>
              <a:buSzPts val="1800"/>
              <a:buChar char="•"/>
            </a:pPr>
            <a:r>
              <a:rPr lang="en-US"/>
              <a:t>Arts and world languages: instruction provided a high-quality intermediary</a:t>
            </a:r>
            <a:endParaRPr/>
          </a:p>
          <a:p>
            <a:pPr marL="457200" lvl="0" indent="-342900" algn="l" rtl="0">
              <a:lnSpc>
                <a:spcPct val="100000"/>
              </a:lnSpc>
              <a:spcBef>
                <a:spcPts val="0"/>
              </a:spcBef>
              <a:spcAft>
                <a:spcPts val="0"/>
              </a:spcAft>
              <a:buSzPts val="1800"/>
              <a:buChar char="•"/>
            </a:pPr>
            <a:r>
              <a:rPr lang="en-US"/>
              <a:t>Tutoring for economically-disadvantaged students</a:t>
            </a:r>
            <a:endParaRPr/>
          </a:p>
          <a:p>
            <a:pPr marL="457200" lvl="0" indent="-342900" algn="l" rtl="0">
              <a:lnSpc>
                <a:spcPct val="100000"/>
              </a:lnSpc>
              <a:spcBef>
                <a:spcPts val="0"/>
              </a:spcBef>
              <a:spcAft>
                <a:spcPts val="0"/>
              </a:spcAft>
              <a:buSzPts val="1800"/>
              <a:buChar char="•"/>
            </a:pPr>
            <a:r>
              <a:rPr lang="en-US"/>
              <a:t>Credit recovery </a:t>
            </a:r>
            <a:endParaRPr/>
          </a:p>
          <a:p>
            <a:pPr marL="457200" lvl="0" indent="0" algn="l" rtl="0">
              <a:lnSpc>
                <a:spcPct val="100000"/>
              </a:lnSpc>
              <a:spcBef>
                <a:spcPts val="750"/>
              </a:spcBef>
              <a:spcAft>
                <a:spcPts val="0"/>
              </a:spcAft>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0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Title II Part A</a:t>
            </a:r>
            <a:endParaRPr/>
          </a:p>
        </p:txBody>
      </p:sp>
      <p:sp>
        <p:nvSpPr>
          <p:cNvPr id="445" name="Google Shape;445;p10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US">
                <a:solidFill>
                  <a:srgbClr val="030A13"/>
                </a:solidFill>
                <a:highlight>
                  <a:srgbClr val="FFFFFF"/>
                </a:highlight>
              </a:rPr>
              <a:t>The purpose of the program is to increase academic achievement by improving teacher and principal quality. </a:t>
            </a:r>
            <a:endParaRPr>
              <a:solidFill>
                <a:srgbClr val="030A13"/>
              </a:solidFill>
              <a:highlight>
                <a:srgbClr val="FFFFFF"/>
              </a:highlight>
            </a:endParaRPr>
          </a:p>
          <a:p>
            <a:pPr marL="0" lvl="0" indent="0" algn="l" rtl="0">
              <a:lnSpc>
                <a:spcPct val="90000"/>
              </a:lnSpc>
              <a:spcBef>
                <a:spcPts val="750"/>
              </a:spcBef>
              <a:spcAft>
                <a:spcPts val="0"/>
              </a:spcAft>
              <a:buSzPts val="1800"/>
              <a:buNone/>
            </a:pPr>
            <a:endParaRPr sz="600">
              <a:solidFill>
                <a:srgbClr val="030A13"/>
              </a:solidFill>
              <a:highlight>
                <a:srgbClr val="FFFFFF"/>
              </a:highlight>
            </a:endParaRPr>
          </a:p>
          <a:p>
            <a:pPr marL="0" lvl="0" indent="0" algn="l" rtl="0">
              <a:lnSpc>
                <a:spcPct val="90000"/>
              </a:lnSpc>
              <a:spcBef>
                <a:spcPts val="750"/>
              </a:spcBef>
              <a:spcAft>
                <a:spcPts val="0"/>
              </a:spcAft>
              <a:buSzPts val="1800"/>
              <a:buNone/>
            </a:pPr>
            <a:r>
              <a:rPr lang="en-US">
                <a:solidFill>
                  <a:srgbClr val="030A13"/>
                </a:solidFill>
                <a:highlight>
                  <a:srgbClr val="FFFFFF"/>
                </a:highlight>
              </a:rPr>
              <a:t>This program is carried out by: increasing the number of highly effective teachers in classrooms; increasing the number of highly qualified principals and assistant principals in schools; and increasing the effectiveness of teachers and principals </a:t>
            </a:r>
            <a:endParaRPr/>
          </a:p>
          <a:p>
            <a:pPr marL="0" lvl="0" indent="0" algn="l" rtl="0">
              <a:lnSpc>
                <a:spcPct val="90000"/>
              </a:lnSpc>
              <a:spcBef>
                <a:spcPts val="750"/>
              </a:spcBef>
              <a:spcAft>
                <a:spcPts val="0"/>
              </a:spcAft>
              <a:buSzPts val="1800"/>
              <a:buNone/>
            </a:pPr>
            <a:endParaRPr sz="600"/>
          </a:p>
          <a:p>
            <a:pPr marL="0" lvl="0" indent="0" algn="l" rtl="0">
              <a:lnSpc>
                <a:spcPct val="90000"/>
              </a:lnSpc>
              <a:spcBef>
                <a:spcPts val="750"/>
              </a:spcBef>
              <a:spcAft>
                <a:spcPts val="0"/>
              </a:spcAft>
              <a:buSzPts val="1800"/>
              <a:buNone/>
            </a:pPr>
            <a:r>
              <a:rPr lang="en-US"/>
              <a:t>Allowable costs based on workforce needs include:</a:t>
            </a:r>
            <a:endParaRPr/>
          </a:p>
          <a:p>
            <a:pPr marL="457200" lvl="0" indent="-342900" algn="l" rtl="0">
              <a:lnSpc>
                <a:spcPct val="90000"/>
              </a:lnSpc>
              <a:spcBef>
                <a:spcPts val="750"/>
              </a:spcBef>
              <a:spcAft>
                <a:spcPts val="0"/>
              </a:spcAft>
              <a:buSzPts val="1800"/>
              <a:buChar char="•"/>
            </a:pPr>
            <a:r>
              <a:rPr lang="en-US"/>
              <a:t>High-quality professional development (i.e. Teacher Leader travel expenses, Eureka PD)</a:t>
            </a:r>
            <a:endParaRPr/>
          </a:p>
          <a:p>
            <a:pPr marL="457200" lvl="0" indent="-342900" algn="l" rtl="0">
              <a:lnSpc>
                <a:spcPct val="90000"/>
              </a:lnSpc>
              <a:spcBef>
                <a:spcPts val="0"/>
              </a:spcBef>
              <a:spcAft>
                <a:spcPts val="0"/>
              </a:spcAft>
              <a:buSzPts val="1800"/>
              <a:buChar char="•"/>
            </a:pPr>
            <a:r>
              <a:rPr lang="en-US"/>
              <a:t>Mentor stipends and training </a:t>
            </a:r>
            <a:endParaRPr/>
          </a:p>
          <a:p>
            <a:pPr marL="457200" lvl="0" indent="-342900" algn="l" rtl="0">
              <a:lnSpc>
                <a:spcPct val="90000"/>
              </a:lnSpc>
              <a:spcBef>
                <a:spcPts val="0"/>
              </a:spcBef>
              <a:spcAft>
                <a:spcPts val="0"/>
              </a:spcAft>
              <a:buSzPts val="1800"/>
              <a:buChar char="•"/>
            </a:pPr>
            <a:r>
              <a:rPr lang="en-US"/>
              <a:t>Performance-based incentives  </a:t>
            </a:r>
            <a:endParaRPr/>
          </a:p>
          <a:p>
            <a:pPr marL="457200" lvl="0" indent="-342900" algn="l" rtl="0">
              <a:lnSpc>
                <a:spcPct val="90000"/>
              </a:lnSpc>
              <a:spcBef>
                <a:spcPts val="0"/>
              </a:spcBef>
              <a:spcAft>
                <a:spcPts val="0"/>
              </a:spcAft>
              <a:buSzPts val="1800"/>
              <a:buChar char="•"/>
            </a:pPr>
            <a:r>
              <a:rPr lang="en-US"/>
              <a:t>Recruitment and retention efforts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0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Title III Part A</a:t>
            </a:r>
            <a:endParaRPr/>
          </a:p>
        </p:txBody>
      </p:sp>
      <p:sp>
        <p:nvSpPr>
          <p:cNvPr id="452" name="Google Shape;452;p109"/>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US">
                <a:solidFill>
                  <a:srgbClr val="030A13"/>
                </a:solidFill>
                <a:highlight>
                  <a:srgbClr val="FFFFFF"/>
                </a:highlight>
              </a:rPr>
              <a:t>This program is designed to improve the education of limited English proficient (LEP) children and youths by helping them learn English and meet challenging state academic content and student academic achievement standards. </a:t>
            </a:r>
            <a:endParaRPr>
              <a:solidFill>
                <a:srgbClr val="030A13"/>
              </a:solidFill>
              <a:highlight>
                <a:srgbClr val="FFFFFF"/>
              </a:highlight>
            </a:endParaRPr>
          </a:p>
          <a:p>
            <a:pPr marL="0" lvl="0" indent="0" algn="l" rtl="0">
              <a:lnSpc>
                <a:spcPct val="90000"/>
              </a:lnSpc>
              <a:spcBef>
                <a:spcPts val="750"/>
              </a:spcBef>
              <a:spcAft>
                <a:spcPts val="0"/>
              </a:spcAft>
              <a:buSzPts val="1800"/>
              <a:buNone/>
            </a:pPr>
            <a:endParaRPr sz="600">
              <a:solidFill>
                <a:srgbClr val="030A13"/>
              </a:solidFill>
              <a:highlight>
                <a:srgbClr val="FFFFFF"/>
              </a:highlight>
            </a:endParaRPr>
          </a:p>
          <a:p>
            <a:pPr marL="0" lvl="0" indent="0" algn="l" rtl="0">
              <a:lnSpc>
                <a:spcPct val="90000"/>
              </a:lnSpc>
              <a:spcBef>
                <a:spcPts val="750"/>
              </a:spcBef>
              <a:spcAft>
                <a:spcPts val="0"/>
              </a:spcAft>
              <a:buSzPts val="1800"/>
              <a:buNone/>
            </a:pPr>
            <a:r>
              <a:rPr lang="en-US"/>
              <a:t>Allowable costs based on English learner (EL) needs include:</a:t>
            </a:r>
            <a:endParaRPr/>
          </a:p>
          <a:p>
            <a:pPr marL="457200" lvl="0" indent="-342900" algn="l" rtl="0">
              <a:lnSpc>
                <a:spcPct val="90000"/>
              </a:lnSpc>
              <a:spcBef>
                <a:spcPts val="750"/>
              </a:spcBef>
              <a:spcAft>
                <a:spcPts val="0"/>
              </a:spcAft>
              <a:buClr>
                <a:srgbClr val="030A13"/>
              </a:buClr>
              <a:buSzPts val="1800"/>
              <a:buChar char="•"/>
            </a:pPr>
            <a:r>
              <a:rPr lang="en-US">
                <a:solidFill>
                  <a:srgbClr val="030A13"/>
                </a:solidFill>
                <a:highlight>
                  <a:srgbClr val="FFFFFF"/>
                </a:highlight>
              </a:rPr>
              <a:t>Language instruction programs designed to help EL students access the curriculum and  achieve</a:t>
            </a:r>
            <a:endParaRPr>
              <a:solidFill>
                <a:srgbClr val="030A13"/>
              </a:solidFill>
              <a:highlight>
                <a:srgbClr val="FFFFFF"/>
              </a:highlight>
            </a:endParaRPr>
          </a:p>
          <a:p>
            <a:pPr marL="457200" lvl="0" indent="-342900" algn="l" rtl="0">
              <a:lnSpc>
                <a:spcPct val="90000"/>
              </a:lnSpc>
              <a:spcBef>
                <a:spcPts val="0"/>
              </a:spcBef>
              <a:spcAft>
                <a:spcPts val="0"/>
              </a:spcAft>
              <a:buClr>
                <a:srgbClr val="030A13"/>
              </a:buClr>
              <a:buSzPts val="1800"/>
              <a:buChar char="•"/>
            </a:pPr>
            <a:r>
              <a:rPr lang="en-US">
                <a:solidFill>
                  <a:srgbClr val="000000"/>
                </a:solidFill>
              </a:rPr>
              <a:t>PD for all teachers on how to implement a curriculum that supports EL students</a:t>
            </a: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Parent and family engagement activities </a:t>
            </a: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EL Instructional Coach</a:t>
            </a: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Translation services </a:t>
            </a:r>
            <a:endParaRPr>
              <a:solidFill>
                <a:srgbClr val="000000"/>
              </a:solidFill>
            </a:endParaRPr>
          </a:p>
          <a:p>
            <a:pPr marL="0" lvl="0" indent="0" algn="l" rtl="0">
              <a:lnSpc>
                <a:spcPct val="90000"/>
              </a:lnSpc>
              <a:spcBef>
                <a:spcPts val="750"/>
              </a:spcBef>
              <a:spcAft>
                <a:spcPts val="0"/>
              </a:spcAft>
              <a:buSzPts val="1800"/>
              <a:buNone/>
            </a:pPr>
            <a:endParaRPr>
              <a:solidFill>
                <a:srgbClr val="030A13"/>
              </a:solidFill>
              <a:highlight>
                <a:srgbClr val="FFFFFF"/>
              </a:highlight>
            </a:endParaRPr>
          </a:p>
          <a:p>
            <a:pPr marL="0" lvl="0" indent="0" algn="l" rtl="0">
              <a:lnSpc>
                <a:spcPct val="90000"/>
              </a:lnSpc>
              <a:spcBef>
                <a:spcPts val="750"/>
              </a:spcBef>
              <a:spcAft>
                <a:spcPts val="0"/>
              </a:spcAft>
              <a:buSzPts val="1800"/>
              <a:buNone/>
            </a:pPr>
            <a:endParaRPr>
              <a:solidFill>
                <a:srgbClr val="030A13"/>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1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Title IV Part A</a:t>
            </a:r>
            <a:endParaRPr/>
          </a:p>
        </p:txBody>
      </p:sp>
      <p:sp>
        <p:nvSpPr>
          <p:cNvPr id="459" name="Google Shape;459;p11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US">
                <a:solidFill>
                  <a:srgbClr val="030A13"/>
                </a:solidFill>
                <a:highlight>
                  <a:srgbClr val="FFFFFF"/>
                </a:highlight>
              </a:rPr>
              <a:t>This program is designed to improve student’s academic achievement by increasing the capacity of LEA and schools to: (1) provide all students with access to a well-rounded education; (2) improve school conditions for student learning- Safe and Healthy; and (3) improve the use of technology in order to improve the academic achievement and digital literacy for all students –  PD focus and small percentage for infrastructure.</a:t>
            </a:r>
            <a:endParaRPr>
              <a:solidFill>
                <a:srgbClr val="030A13"/>
              </a:solidFill>
              <a:highlight>
                <a:srgbClr val="FFFFFF"/>
              </a:highlight>
            </a:endParaRPr>
          </a:p>
          <a:p>
            <a:pPr marL="0" lvl="0" indent="0" algn="l" rtl="0">
              <a:lnSpc>
                <a:spcPct val="90000"/>
              </a:lnSpc>
              <a:spcBef>
                <a:spcPts val="750"/>
              </a:spcBef>
              <a:spcAft>
                <a:spcPts val="0"/>
              </a:spcAft>
              <a:buSzPts val="1800"/>
              <a:buNone/>
            </a:pPr>
            <a:r>
              <a:rPr lang="en-US"/>
              <a:t>Allowable costs based on LEA needs assessment results include:</a:t>
            </a:r>
            <a:endParaRPr/>
          </a:p>
          <a:p>
            <a:pPr marL="457200" lvl="0" indent="-342900" algn="l" rtl="0">
              <a:spcBef>
                <a:spcPts val="750"/>
              </a:spcBef>
              <a:spcAft>
                <a:spcPts val="0"/>
              </a:spcAft>
              <a:buSzPts val="1800"/>
              <a:buChar char="•"/>
            </a:pPr>
            <a:r>
              <a:rPr lang="en-US"/>
              <a:t>High-quality curriculum, professional development, assessments and interventions </a:t>
            </a:r>
            <a:endParaRPr/>
          </a:p>
          <a:p>
            <a:pPr marL="457200" lvl="0" indent="-342900" algn="l" rtl="0">
              <a:spcBef>
                <a:spcPts val="0"/>
              </a:spcBef>
              <a:spcAft>
                <a:spcPts val="0"/>
              </a:spcAft>
              <a:buSzPts val="1800"/>
              <a:buChar char="•"/>
            </a:pPr>
            <a:r>
              <a:rPr lang="en-US"/>
              <a:t>AP/Dual Enrollment/IB assessment and course-related fees for ED students </a:t>
            </a:r>
            <a:endParaRPr/>
          </a:p>
          <a:p>
            <a:pPr marL="457200" lvl="0" indent="-342900" algn="l" rtl="0">
              <a:spcBef>
                <a:spcPts val="0"/>
              </a:spcBef>
              <a:spcAft>
                <a:spcPts val="0"/>
              </a:spcAft>
              <a:buSzPts val="1800"/>
              <a:buChar char="•"/>
            </a:pPr>
            <a:r>
              <a:rPr lang="en-US"/>
              <a:t>Middle and High School Academic Counseling</a:t>
            </a:r>
            <a:endParaRPr/>
          </a:p>
          <a:p>
            <a:pPr marL="457200" lvl="0" indent="-342900" algn="l" rtl="0">
              <a:spcBef>
                <a:spcPts val="0"/>
              </a:spcBef>
              <a:spcAft>
                <a:spcPts val="0"/>
              </a:spcAft>
              <a:buSzPts val="1800"/>
              <a:buChar char="•"/>
            </a:pPr>
            <a:r>
              <a:rPr lang="en-US"/>
              <a:t>PBIS/Discipline </a:t>
            </a:r>
            <a:endParaRPr/>
          </a:p>
          <a:p>
            <a:pPr marL="457200" lvl="0" indent="-342900" algn="l" rtl="0">
              <a:spcBef>
                <a:spcPts val="0"/>
              </a:spcBef>
              <a:spcAft>
                <a:spcPts val="0"/>
              </a:spcAft>
              <a:buSzPts val="1800"/>
              <a:buChar char="•"/>
            </a:pPr>
            <a:r>
              <a:rPr lang="en-US"/>
              <a:t>STEM</a:t>
            </a:r>
            <a:endParaRPr/>
          </a:p>
          <a:p>
            <a:pPr marL="457200" lvl="0" indent="-342900" algn="l" rtl="0">
              <a:spcBef>
                <a:spcPts val="0"/>
              </a:spcBef>
              <a:spcAft>
                <a:spcPts val="0"/>
              </a:spcAft>
              <a:buSzPts val="1800"/>
              <a:buChar char="•"/>
            </a:pPr>
            <a:r>
              <a:rPr lang="en-US"/>
              <a:t>Supplement School Redesign Activities for CIR/UIR schools</a:t>
            </a:r>
            <a:endParaRPr/>
          </a:p>
          <a:p>
            <a:pPr marL="457200" lvl="0" indent="0" algn="l" rtl="0">
              <a:lnSpc>
                <a:spcPct val="90000"/>
              </a:lnSpc>
              <a:spcBef>
                <a:spcPts val="0"/>
              </a:spcBef>
              <a:spcAft>
                <a:spcPts val="0"/>
              </a:spcAft>
              <a:buNone/>
            </a:pPr>
            <a:endParaRPr>
              <a:solidFill>
                <a:srgbClr val="030A13"/>
              </a:solidFill>
              <a:highlight>
                <a:srgbClr val="FFFFFF"/>
              </a:highlight>
            </a:endParaRPr>
          </a:p>
          <a:p>
            <a:pPr marL="0" lvl="0" indent="0" algn="l" rtl="0">
              <a:lnSpc>
                <a:spcPct val="90000"/>
              </a:lnSpc>
              <a:spcBef>
                <a:spcPts val="750"/>
              </a:spcBef>
              <a:spcAft>
                <a:spcPts val="0"/>
              </a:spcAft>
              <a:buSzPts val="1800"/>
              <a:buNone/>
            </a:pPr>
            <a:endParaRPr>
              <a:solidFill>
                <a:srgbClr val="030A13"/>
              </a:solidFill>
              <a:highlight>
                <a:srgbClr val="FFFFFF"/>
              </a:highlight>
            </a:endParaRPr>
          </a:p>
          <a:p>
            <a:pPr marL="0" lvl="0" indent="0" algn="l" rtl="0">
              <a:lnSpc>
                <a:spcPct val="90000"/>
              </a:lnSpc>
              <a:spcBef>
                <a:spcPts val="750"/>
              </a:spcBef>
              <a:spcAft>
                <a:spcPts val="0"/>
              </a:spcAft>
              <a:buSzPts val="1800"/>
              <a:buNone/>
            </a:pPr>
            <a:endParaRPr>
              <a:solidFill>
                <a:srgbClr val="030A13"/>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1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Title V Part A</a:t>
            </a:r>
            <a:endParaRPr/>
          </a:p>
        </p:txBody>
      </p:sp>
      <p:sp>
        <p:nvSpPr>
          <p:cNvPr id="466" name="Google Shape;466;p111"/>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US">
                <a:solidFill>
                  <a:srgbClr val="030A13"/>
                </a:solidFill>
                <a:highlight>
                  <a:srgbClr val="FFFFFF"/>
                </a:highlight>
              </a:rPr>
              <a:t>The purpose of the Rural and Low-Income School (RLIS) grant program is to provide rural districts with financial assistance for initiatives aimed at improving student achievement. The grant is non-competitive, and eligibility is determined by statute.</a:t>
            </a:r>
            <a:endParaRPr>
              <a:solidFill>
                <a:srgbClr val="030A13"/>
              </a:solidFill>
              <a:highlight>
                <a:srgbClr val="FFFFFF"/>
              </a:highlight>
            </a:endParaRPr>
          </a:p>
          <a:p>
            <a:pPr marL="0" lvl="0" indent="0" algn="l" rtl="0">
              <a:lnSpc>
                <a:spcPct val="90000"/>
              </a:lnSpc>
              <a:spcBef>
                <a:spcPts val="750"/>
              </a:spcBef>
              <a:spcAft>
                <a:spcPts val="0"/>
              </a:spcAft>
              <a:buSzPts val="1800"/>
              <a:buNone/>
            </a:pPr>
            <a:endParaRPr sz="600"/>
          </a:p>
          <a:p>
            <a:pPr marL="0" lvl="0" indent="0" algn="l" rtl="0">
              <a:lnSpc>
                <a:spcPct val="90000"/>
              </a:lnSpc>
              <a:spcBef>
                <a:spcPts val="750"/>
              </a:spcBef>
              <a:spcAft>
                <a:spcPts val="0"/>
              </a:spcAft>
              <a:buSzPts val="1800"/>
              <a:buNone/>
            </a:pPr>
            <a:r>
              <a:rPr lang="en-US"/>
              <a:t>Allowable costs based on LEA needs include:</a:t>
            </a:r>
            <a:endParaRPr/>
          </a:p>
          <a:p>
            <a:pPr marL="457200" lvl="0" indent="-342900" algn="l" rtl="0">
              <a:spcBef>
                <a:spcPts val="750"/>
              </a:spcBef>
              <a:spcAft>
                <a:spcPts val="0"/>
              </a:spcAft>
              <a:buSzPts val="1800"/>
              <a:buChar char="•"/>
            </a:pPr>
            <a:r>
              <a:rPr lang="en-US"/>
              <a:t>High-quality curriculum, professional development, assessments and interventions </a:t>
            </a:r>
            <a:endParaRPr/>
          </a:p>
          <a:p>
            <a:pPr marL="457200" lvl="0" indent="-342900" algn="l" rtl="0">
              <a:spcBef>
                <a:spcPts val="0"/>
              </a:spcBef>
              <a:spcAft>
                <a:spcPts val="0"/>
              </a:spcAft>
              <a:buSzPts val="1800"/>
              <a:buChar char="•"/>
            </a:pPr>
            <a:r>
              <a:rPr lang="en-US"/>
              <a:t>AP/Dual Enrollment/IB assessment and course-related fees for ED students </a:t>
            </a:r>
            <a:endParaRPr/>
          </a:p>
          <a:p>
            <a:pPr marL="457200" lvl="0" indent="-342900" algn="l" rtl="0">
              <a:spcBef>
                <a:spcPts val="0"/>
              </a:spcBef>
              <a:spcAft>
                <a:spcPts val="0"/>
              </a:spcAft>
              <a:buSzPts val="1800"/>
              <a:buChar char="•"/>
            </a:pPr>
            <a:r>
              <a:rPr lang="en-US"/>
              <a:t>PBIS/Discipline </a:t>
            </a:r>
            <a:endParaRPr/>
          </a:p>
          <a:p>
            <a:pPr marL="457200" lvl="0" indent="-342900" algn="l" rtl="0">
              <a:spcBef>
                <a:spcPts val="0"/>
              </a:spcBef>
              <a:spcAft>
                <a:spcPts val="0"/>
              </a:spcAft>
              <a:buSzPts val="1800"/>
              <a:buChar char="•"/>
            </a:pPr>
            <a:r>
              <a:rPr lang="en-US"/>
              <a:t>STEM</a:t>
            </a:r>
            <a:endParaRPr/>
          </a:p>
          <a:p>
            <a:pPr marL="457200" lvl="0" indent="-342900" algn="l" rtl="0">
              <a:spcBef>
                <a:spcPts val="0"/>
              </a:spcBef>
              <a:spcAft>
                <a:spcPts val="0"/>
              </a:spcAft>
              <a:buSzPts val="1800"/>
              <a:buChar char="•"/>
            </a:pPr>
            <a:r>
              <a:rPr lang="en-US"/>
              <a:t>Middle and High School Academic Counseling</a:t>
            </a:r>
            <a:endParaRPr/>
          </a:p>
          <a:p>
            <a:pPr marL="457200" lvl="0" indent="-342900" algn="l" rtl="0">
              <a:spcBef>
                <a:spcPts val="0"/>
              </a:spcBef>
              <a:spcAft>
                <a:spcPts val="0"/>
              </a:spcAft>
              <a:buSzPts val="1800"/>
              <a:buChar char="•"/>
            </a:pPr>
            <a:r>
              <a:rPr lang="en-US"/>
              <a:t>Supplement School Redesign Activities for CIR/UIR schools</a:t>
            </a:r>
            <a:endParaRPr/>
          </a:p>
          <a:p>
            <a:pPr marL="457200" lvl="0" indent="-342900" algn="l" rtl="0">
              <a:spcBef>
                <a:spcPts val="0"/>
              </a:spcBef>
              <a:spcAft>
                <a:spcPts val="0"/>
              </a:spcAft>
              <a:buSzPts val="1800"/>
              <a:buChar char="•"/>
            </a:pPr>
            <a:r>
              <a:rPr lang="en-US"/>
              <a:t>Early Childhood Education </a:t>
            </a:r>
            <a:endParaRPr/>
          </a:p>
          <a:p>
            <a:pPr marL="457200" lvl="0" indent="0" algn="l" rtl="0">
              <a:lnSpc>
                <a:spcPct val="90000"/>
              </a:lnSpc>
              <a:spcBef>
                <a:spcPts val="0"/>
              </a:spcBef>
              <a:spcAft>
                <a:spcPts val="0"/>
              </a:spcAft>
              <a:buNone/>
            </a:pPr>
            <a:endParaRPr/>
          </a:p>
          <a:p>
            <a:pPr marL="457200" lvl="0" indent="0" algn="l" rtl="0">
              <a:lnSpc>
                <a:spcPct val="90000"/>
              </a:lnSpc>
              <a:spcBef>
                <a:spcPts val="0"/>
              </a:spcBef>
              <a:spcAft>
                <a:spcPts val="0"/>
              </a:spcAft>
              <a:buNone/>
            </a:pPr>
            <a:endParaRPr/>
          </a:p>
          <a:p>
            <a:pPr marL="457200" lvl="0" indent="0" algn="l" rtl="0">
              <a:lnSpc>
                <a:spcPct val="90000"/>
              </a:lnSpc>
              <a:spcBef>
                <a:spcPts val="750"/>
              </a:spcBef>
              <a:spcAft>
                <a:spcPts val="0"/>
              </a:spcAft>
              <a:buSzPts val="1800"/>
              <a:buNone/>
            </a:pPr>
            <a:endParaRPr>
              <a:solidFill>
                <a:srgbClr val="030A13"/>
              </a:solidFill>
              <a:highlight>
                <a:srgbClr val="FFFFFF"/>
              </a:highlight>
            </a:endParaRPr>
          </a:p>
          <a:p>
            <a:pPr marL="0" lvl="0" indent="0" algn="l" rtl="0">
              <a:lnSpc>
                <a:spcPct val="90000"/>
              </a:lnSpc>
              <a:spcBef>
                <a:spcPts val="750"/>
              </a:spcBef>
              <a:spcAft>
                <a:spcPts val="0"/>
              </a:spcAft>
              <a:buSzPts val="1800"/>
              <a:buNone/>
            </a:pPr>
            <a:endParaRPr>
              <a:solidFill>
                <a:srgbClr val="030A13"/>
              </a:solidFill>
              <a:highlight>
                <a:srgbClr val="FFFFFF"/>
              </a:highlight>
            </a:endParaRPr>
          </a:p>
          <a:p>
            <a:pPr marL="0" lvl="0" indent="0" algn="l" rtl="0">
              <a:lnSpc>
                <a:spcPct val="90000"/>
              </a:lnSpc>
              <a:spcBef>
                <a:spcPts val="750"/>
              </a:spcBef>
              <a:spcAft>
                <a:spcPts val="0"/>
              </a:spcAft>
              <a:buSzPts val="1800"/>
              <a:buNone/>
            </a:pPr>
            <a:endParaRPr>
              <a:solidFill>
                <a:srgbClr val="030A13"/>
              </a:solidFill>
              <a:highlight>
                <a:srgbClr val="FFFFFF"/>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11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72" name="Google Shape;472;p11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750"/>
              </a:spcBef>
              <a:spcAft>
                <a:spcPts val="0"/>
              </a:spcAft>
              <a:buClr>
                <a:schemeClr val="dk1"/>
              </a:buClr>
              <a:buSzPts val="1100"/>
              <a:buFont typeface="Arial"/>
              <a:buNone/>
            </a:pPr>
            <a:r>
              <a:rPr lang="en-US" sz="2800" b="0" i="0" u="none" strike="noStrike" cap="none">
                <a:solidFill>
                  <a:srgbClr val="212121"/>
                </a:solidFill>
                <a:latin typeface="Calibri"/>
                <a:ea typeface="Calibri"/>
                <a:cs typeface="Calibri"/>
                <a:sym typeface="Calibri"/>
              </a:rPr>
              <a:t>IDEA Programs</a:t>
            </a:r>
            <a:endParaRPr sz="2800" b="0" i="0" u="none" strike="noStrike" cap="none">
              <a:solidFill>
                <a:srgbClr val="000000"/>
              </a:solidFill>
              <a:latin typeface="Calibri"/>
              <a:ea typeface="Calibri"/>
              <a:cs typeface="Calibri"/>
              <a:sym typeface="Calibri"/>
            </a:endParaRPr>
          </a:p>
        </p:txBody>
      </p:sp>
      <p:sp>
        <p:nvSpPr>
          <p:cNvPr id="473" name="Google Shape;473;p112"/>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1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IDEA Funding Basics</a:t>
            </a:r>
            <a:endParaRPr/>
          </a:p>
        </p:txBody>
      </p:sp>
      <p:graphicFrame>
        <p:nvGraphicFramePr>
          <p:cNvPr id="480" name="Google Shape;480;p113"/>
          <p:cNvGraphicFramePr/>
          <p:nvPr>
            <p:extLst>
              <p:ext uri="{D42A27DB-BD31-4B8C-83A1-F6EECF244321}">
                <p14:modId xmlns:p14="http://schemas.microsoft.com/office/powerpoint/2010/main" val="4277131071"/>
              </p:ext>
            </p:extLst>
          </p:nvPr>
        </p:nvGraphicFramePr>
        <p:xfrm>
          <a:off x="353325" y="1189863"/>
          <a:ext cx="8439025" cy="2986860"/>
        </p:xfrm>
        <a:graphic>
          <a:graphicData uri="http://schemas.openxmlformats.org/drawingml/2006/table">
            <a:tbl>
              <a:tblPr>
                <a:noFill/>
                <a:tableStyleId>{4B99159B-8E55-46B3-B8DD-D2972E14C3CF}</a:tableStyleId>
              </a:tblPr>
              <a:tblGrid>
                <a:gridCol w="1893525">
                  <a:extLst>
                    <a:ext uri="{9D8B030D-6E8A-4147-A177-3AD203B41FA5}">
                      <a16:colId xmlns:a16="http://schemas.microsoft.com/office/drawing/2014/main" val="20000"/>
                    </a:ext>
                  </a:extLst>
                </a:gridCol>
                <a:gridCol w="6545500">
                  <a:extLst>
                    <a:ext uri="{9D8B030D-6E8A-4147-A177-3AD203B41FA5}">
                      <a16:colId xmlns:a16="http://schemas.microsoft.com/office/drawing/2014/main" val="20001"/>
                    </a:ext>
                  </a:extLst>
                </a:gridCol>
              </a:tblGrid>
              <a:tr h="290594">
                <a:tc>
                  <a:txBody>
                    <a:bodyPr/>
                    <a:lstStyle/>
                    <a:p>
                      <a:pPr marL="0" marR="0" lvl="0" indent="0" algn="ctr" rtl="0">
                        <a:lnSpc>
                          <a:spcPct val="100000"/>
                        </a:lnSpc>
                        <a:spcBef>
                          <a:spcPts val="0"/>
                        </a:spcBef>
                        <a:spcAft>
                          <a:spcPts val="0"/>
                        </a:spcAft>
                        <a:buClr>
                          <a:srgbClr val="000000"/>
                        </a:buClr>
                        <a:buSzPts val="1400"/>
                        <a:buFont typeface="Arial"/>
                        <a:buNone/>
                      </a:pPr>
                      <a:r>
                        <a:rPr lang="en-US" sz="1600" b="1" u="none" strike="noStrike" cap="none" dirty="0">
                          <a:latin typeface="Calibri"/>
                          <a:ea typeface="Calibri"/>
                          <a:cs typeface="Calibri"/>
                          <a:sym typeface="Calibri"/>
                        </a:rPr>
                        <a:t>Fund</a:t>
                      </a:r>
                      <a:endParaRPr sz="1600" b="1" u="none" strike="noStrike" cap="none" dirty="0">
                        <a:latin typeface="Calibri"/>
                        <a:ea typeface="Calibri"/>
                        <a:cs typeface="Calibri"/>
                        <a:sym typeface="Calibri"/>
                      </a:endParaRPr>
                    </a:p>
                  </a:txBody>
                  <a:tcPr marL="91425" marR="91425" marT="91425" marB="91425" anchor="b">
                    <a:solidFill>
                      <a:srgbClr val="A2C4C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b="1" u="none" strike="noStrike" cap="none" dirty="0">
                          <a:latin typeface="Calibri"/>
                          <a:ea typeface="Calibri"/>
                          <a:cs typeface="Calibri"/>
                          <a:sym typeface="Calibri"/>
                        </a:rPr>
                        <a:t>Program Description</a:t>
                      </a:r>
                      <a:endParaRPr sz="1600" b="1" u="none" strike="noStrike" cap="none" dirty="0">
                        <a:latin typeface="Calibri"/>
                        <a:ea typeface="Calibri"/>
                        <a:cs typeface="Calibri"/>
                        <a:sym typeface="Calibri"/>
                      </a:endParaRPr>
                    </a:p>
                  </a:txBody>
                  <a:tcPr marL="91425" marR="91425" marT="91425" marB="91425" anchor="b">
                    <a:solidFill>
                      <a:srgbClr val="A2C4C9"/>
                    </a:solidFill>
                  </a:tcPr>
                </a:tc>
                <a:extLst>
                  <a:ext uri="{0D108BD9-81ED-4DB2-BD59-A6C34878D82A}">
                    <a16:rowId xmlns:a16="http://schemas.microsoft.com/office/drawing/2014/main" val="10000"/>
                  </a:ext>
                </a:extLst>
              </a:tr>
              <a:tr h="83900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Calibri"/>
                          <a:ea typeface="Calibri"/>
                          <a:cs typeface="Calibri"/>
                          <a:sym typeface="Calibri"/>
                        </a:rPr>
                        <a:t>IDEA B 611</a:t>
                      </a:r>
                      <a:endParaRPr sz="16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Calibri"/>
                          <a:ea typeface="Calibri"/>
                          <a:cs typeface="Calibri"/>
                          <a:sym typeface="Calibri"/>
                        </a:rPr>
                        <a:t>Students with Disabilities, ages 3-21</a:t>
                      </a:r>
                      <a:endParaRPr sz="1600" u="none" strike="noStrike" cap="none">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80680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Calibri"/>
                          <a:ea typeface="Calibri"/>
                          <a:cs typeface="Calibri"/>
                          <a:sym typeface="Calibri"/>
                        </a:rPr>
                        <a:t>IDEA B 619</a:t>
                      </a:r>
                      <a:endParaRPr sz="16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a:latin typeface="Calibri"/>
                          <a:ea typeface="Calibri"/>
                          <a:cs typeface="Calibri"/>
                          <a:sym typeface="Calibri"/>
                        </a:rPr>
                        <a:t>Students with Disabilities, ages 3-5</a:t>
                      </a:r>
                      <a:endParaRPr sz="1600" u="none" strike="noStrike" cap="none">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2"/>
                  </a:ext>
                </a:extLst>
              </a:tr>
              <a:tr h="80680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Calibri"/>
                          <a:ea typeface="Calibri"/>
                          <a:cs typeface="Calibri"/>
                          <a:sym typeface="Calibri"/>
                        </a:rPr>
                        <a:t>**CEIS</a:t>
                      </a:r>
                      <a:endParaRPr sz="16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600" u="none" strike="noStrike" cap="none" dirty="0">
                          <a:latin typeface="Calibri"/>
                          <a:ea typeface="Calibri"/>
                          <a:cs typeface="Calibri"/>
                          <a:sym typeface="Calibri"/>
                        </a:rPr>
                        <a:t>Coordinated Early Intervening Services -  funding flexibility to address significant disproportionality, providing services to children who need academic and behavioral supports</a:t>
                      </a:r>
                      <a:endParaRPr sz="1600" u="none" strike="noStrike" cap="none" dirty="0">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1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IDEA Part B - 611 &amp; 619-Preschool</a:t>
            </a:r>
            <a:endParaRPr/>
          </a:p>
        </p:txBody>
      </p:sp>
      <p:sp>
        <p:nvSpPr>
          <p:cNvPr id="487" name="Google Shape;487;p11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rgbClr val="000000"/>
                </a:solidFill>
              </a:rPr>
              <a:t>The purpose of</a:t>
            </a:r>
            <a:r>
              <a:rPr lang="en-US" b="1">
                <a:solidFill>
                  <a:srgbClr val="000000"/>
                </a:solidFill>
              </a:rPr>
              <a:t> </a:t>
            </a:r>
            <a:r>
              <a:rPr lang="en-US">
                <a:solidFill>
                  <a:srgbClr val="000000"/>
                </a:solidFill>
              </a:rPr>
              <a:t>IDEA is to ensure that all children with disabilities are provided a free appropriate public education including special education and related services designed to meet their unique needs and prepare them for further education, employment, and independent living.</a:t>
            </a:r>
            <a:endParaRPr>
              <a:solidFill>
                <a:srgbClr val="000000"/>
              </a:solidFill>
            </a:endParaRPr>
          </a:p>
          <a:p>
            <a:pPr marL="0" lvl="0" indent="0" algn="l" rtl="0">
              <a:lnSpc>
                <a:spcPct val="90000"/>
              </a:lnSpc>
              <a:spcBef>
                <a:spcPts val="0"/>
              </a:spcBef>
              <a:spcAft>
                <a:spcPts val="0"/>
              </a:spcAft>
              <a:buSzPts val="1800"/>
              <a:buNone/>
            </a:pPr>
            <a:endParaRPr sz="600">
              <a:solidFill>
                <a:srgbClr val="000000"/>
              </a:solidFill>
            </a:endParaRPr>
          </a:p>
          <a:p>
            <a:pPr marL="0" lvl="0" indent="0" algn="l" rtl="0">
              <a:lnSpc>
                <a:spcPct val="90000"/>
              </a:lnSpc>
              <a:spcBef>
                <a:spcPts val="0"/>
              </a:spcBef>
              <a:spcAft>
                <a:spcPts val="0"/>
              </a:spcAft>
              <a:buSzPts val="1800"/>
              <a:buNone/>
            </a:pPr>
            <a:r>
              <a:rPr lang="en-US">
                <a:solidFill>
                  <a:srgbClr val="000000"/>
                </a:solidFill>
              </a:rPr>
              <a:t>Allowable costs based on SWD needs include:</a:t>
            </a:r>
            <a:endParaRPr>
              <a:solidFill>
                <a:srgbClr val="000000"/>
              </a:solidFill>
            </a:endParaRPr>
          </a:p>
          <a:p>
            <a:pPr marL="457200" lvl="0" indent="-342900" algn="l" rtl="0">
              <a:lnSpc>
                <a:spcPct val="90000"/>
              </a:lnSpc>
              <a:spcBef>
                <a:spcPts val="750"/>
              </a:spcBef>
              <a:spcAft>
                <a:spcPts val="0"/>
              </a:spcAft>
              <a:buClr>
                <a:srgbClr val="030A13"/>
              </a:buClr>
              <a:buSzPts val="1800"/>
              <a:buChar char="•"/>
            </a:pPr>
            <a:r>
              <a:rPr lang="en-US">
                <a:solidFill>
                  <a:srgbClr val="030A13"/>
                </a:solidFill>
                <a:highlight>
                  <a:srgbClr val="FFFFFF"/>
                </a:highlight>
              </a:rPr>
              <a:t>Instructional programs designed to help SWD access the curriculum and achieve</a:t>
            </a:r>
            <a:endParaRPr>
              <a:solidFill>
                <a:srgbClr val="030A13"/>
              </a:solidFill>
              <a:highlight>
                <a:srgbClr val="FFFFFF"/>
              </a:highlight>
            </a:endParaRPr>
          </a:p>
          <a:p>
            <a:pPr marL="457200" lvl="0" indent="-342900" algn="l" rtl="0">
              <a:lnSpc>
                <a:spcPct val="90000"/>
              </a:lnSpc>
              <a:spcBef>
                <a:spcPts val="0"/>
              </a:spcBef>
              <a:spcAft>
                <a:spcPts val="0"/>
              </a:spcAft>
              <a:buClr>
                <a:srgbClr val="030A13"/>
              </a:buClr>
              <a:buSzPts val="1800"/>
              <a:buChar char="•"/>
            </a:pPr>
            <a:r>
              <a:rPr lang="en-US">
                <a:solidFill>
                  <a:srgbClr val="000000"/>
                </a:solidFill>
              </a:rPr>
              <a:t>PD for all teachers on how to implement curriculum that supports SWD students</a:t>
            </a: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Assistive technology </a:t>
            </a: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Related services and supports</a:t>
            </a: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Transition to employment and secondary education </a:t>
            </a:r>
            <a:endParaRPr>
              <a:solidFill>
                <a:srgbClr val="000000"/>
              </a:solidFill>
            </a:endParaRPr>
          </a:p>
          <a:p>
            <a:pPr marL="457200" lvl="0" indent="-342900" algn="l" rtl="0">
              <a:lnSpc>
                <a:spcPct val="90000"/>
              </a:lnSpc>
              <a:spcBef>
                <a:spcPts val="0"/>
              </a:spcBef>
              <a:spcAft>
                <a:spcPts val="0"/>
              </a:spcAft>
              <a:buClr>
                <a:srgbClr val="000000"/>
              </a:buClr>
              <a:buSzPts val="1800"/>
              <a:buChar char="•"/>
            </a:pPr>
            <a:r>
              <a:rPr lang="en-US">
                <a:solidFill>
                  <a:srgbClr val="000000"/>
                </a:solidFill>
              </a:rPr>
              <a:t>619-preschool services and support to SWD, ages 3-5</a:t>
            </a:r>
            <a:endParaRPr>
              <a:solidFill>
                <a:srgbClr val="000000"/>
              </a:solidFill>
            </a:endParaRPr>
          </a:p>
          <a:p>
            <a:pPr marL="0" lvl="0" indent="0" algn="l" rtl="0">
              <a:lnSpc>
                <a:spcPct val="90000"/>
              </a:lnSpc>
              <a:spcBef>
                <a:spcPts val="0"/>
              </a:spcBef>
              <a:spcAft>
                <a:spcPts val="0"/>
              </a:spcAft>
              <a:buSzPts val="1800"/>
              <a:buNone/>
            </a:pPr>
            <a:endParaRPr>
              <a:solidFill>
                <a:srgbClr val="000000"/>
              </a:solidFill>
            </a:endParaRPr>
          </a:p>
          <a:p>
            <a:pPr marL="457200" lvl="0" indent="0" algn="l" rtl="0">
              <a:lnSpc>
                <a:spcPct val="90000"/>
              </a:lnSpc>
              <a:spcBef>
                <a:spcPts val="0"/>
              </a:spcBef>
              <a:spcAft>
                <a:spcPts val="0"/>
              </a:spcAft>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1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Coordinated Early Intervening Services (CEIS)</a:t>
            </a:r>
            <a:endParaRPr/>
          </a:p>
        </p:txBody>
      </p:sp>
      <p:sp>
        <p:nvSpPr>
          <p:cNvPr id="494" name="Google Shape;494;p115"/>
          <p:cNvSpPr txBox="1">
            <a:spLocks noGrp="1"/>
          </p:cNvSpPr>
          <p:nvPr>
            <p:ph type="body" idx="1"/>
          </p:nvPr>
        </p:nvSpPr>
        <p:spPr>
          <a:xfrm>
            <a:off x="152400" y="1066800"/>
            <a:ext cx="8839200" cy="37257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1600">
                <a:solidFill>
                  <a:srgbClr val="000000"/>
                </a:solidFill>
              </a:rPr>
              <a:t>CEIS is a flexibility under IDEA that allows (and sometimes requires) LEAs to set aside up to 15% of their IDEA Part B funds for academic and behavioral interventions. </a:t>
            </a:r>
            <a:endParaRPr sz="1600">
              <a:solidFill>
                <a:srgbClr val="000000"/>
              </a:solidFill>
            </a:endParaRPr>
          </a:p>
          <a:p>
            <a:pPr marL="0" lvl="0" indent="0" algn="just" rtl="0">
              <a:lnSpc>
                <a:spcPct val="100000"/>
              </a:lnSpc>
              <a:spcBef>
                <a:spcPts val="0"/>
              </a:spcBef>
              <a:spcAft>
                <a:spcPts val="0"/>
              </a:spcAft>
              <a:buNone/>
            </a:pPr>
            <a:endParaRPr sz="1600">
              <a:solidFill>
                <a:srgbClr val="000000"/>
              </a:solidFill>
            </a:endParaRPr>
          </a:p>
          <a:p>
            <a:pPr marL="0" lvl="0" indent="0" algn="l" rtl="0">
              <a:lnSpc>
                <a:spcPct val="100000"/>
              </a:lnSpc>
              <a:spcBef>
                <a:spcPts val="0"/>
              </a:spcBef>
              <a:spcAft>
                <a:spcPts val="0"/>
              </a:spcAft>
              <a:buNone/>
            </a:pPr>
            <a:r>
              <a:rPr lang="en-US" sz="1600" b="1">
                <a:solidFill>
                  <a:srgbClr val="000000"/>
                </a:solidFill>
              </a:rPr>
              <a:t>Required CEIS</a:t>
            </a:r>
            <a:r>
              <a:rPr lang="en-US" sz="1600">
                <a:solidFill>
                  <a:srgbClr val="000000"/>
                </a:solidFill>
              </a:rPr>
              <a:t> - LEAs may be required to set aside </a:t>
            </a:r>
            <a:r>
              <a:rPr lang="en-US" sz="1600" b="1">
                <a:solidFill>
                  <a:srgbClr val="000000"/>
                </a:solidFill>
              </a:rPr>
              <a:t>exactly 15% </a:t>
            </a:r>
            <a:r>
              <a:rPr lang="en-US" sz="1600">
                <a:solidFill>
                  <a:srgbClr val="000000"/>
                </a:solidFill>
              </a:rPr>
              <a:t>of IDEA funds for CEIS due to discipline, identification or placement outcomes. LEAs can use these funds for children </a:t>
            </a:r>
            <a:r>
              <a:rPr lang="en-US" sz="1600" b="1">
                <a:solidFill>
                  <a:srgbClr val="000000"/>
                </a:solidFill>
              </a:rPr>
              <a:t>ages 3 through grade 12 </a:t>
            </a:r>
            <a:r>
              <a:rPr lang="en-US" sz="1600">
                <a:solidFill>
                  <a:srgbClr val="000000"/>
                </a:solidFill>
              </a:rPr>
              <a:t>who are 1) </a:t>
            </a:r>
            <a:r>
              <a:rPr lang="en-US" sz="1600" b="1">
                <a:solidFill>
                  <a:srgbClr val="000000"/>
                </a:solidFill>
              </a:rPr>
              <a:t>general education</a:t>
            </a:r>
            <a:r>
              <a:rPr lang="en-US" sz="1600">
                <a:solidFill>
                  <a:srgbClr val="000000"/>
                </a:solidFill>
              </a:rPr>
              <a:t> students, or 2) </a:t>
            </a:r>
            <a:r>
              <a:rPr lang="en-US" sz="1600" b="1">
                <a:solidFill>
                  <a:srgbClr val="000000"/>
                </a:solidFill>
              </a:rPr>
              <a:t>general education</a:t>
            </a:r>
            <a:r>
              <a:rPr lang="en-US" sz="1600">
                <a:solidFill>
                  <a:srgbClr val="000000"/>
                </a:solidFill>
              </a:rPr>
              <a:t> and </a:t>
            </a:r>
            <a:r>
              <a:rPr lang="en-US" sz="1600" b="1">
                <a:solidFill>
                  <a:srgbClr val="000000"/>
                </a:solidFill>
              </a:rPr>
              <a:t>special education</a:t>
            </a:r>
            <a:r>
              <a:rPr lang="en-US" sz="1600">
                <a:solidFill>
                  <a:srgbClr val="000000"/>
                </a:solidFill>
              </a:rPr>
              <a:t> students.</a:t>
            </a:r>
            <a:endParaRPr sz="1600">
              <a:solidFill>
                <a:srgbClr val="000000"/>
              </a:solidFill>
            </a:endParaRPr>
          </a:p>
          <a:p>
            <a:pPr marL="0" lvl="0" indent="0" algn="l" rtl="0">
              <a:lnSpc>
                <a:spcPct val="100000"/>
              </a:lnSpc>
              <a:spcBef>
                <a:spcPts val="0"/>
              </a:spcBef>
              <a:spcAft>
                <a:spcPts val="0"/>
              </a:spcAft>
              <a:buNone/>
            </a:pPr>
            <a:endParaRPr sz="1600" b="1">
              <a:solidFill>
                <a:srgbClr val="000000"/>
              </a:solidFill>
            </a:endParaRPr>
          </a:p>
          <a:p>
            <a:pPr marL="0" lvl="0" indent="0" algn="l" rtl="0">
              <a:lnSpc>
                <a:spcPct val="100000"/>
              </a:lnSpc>
              <a:spcBef>
                <a:spcPts val="0"/>
              </a:spcBef>
              <a:spcAft>
                <a:spcPts val="0"/>
              </a:spcAft>
              <a:buNone/>
            </a:pPr>
            <a:r>
              <a:rPr lang="en-US" sz="1600" b="1">
                <a:solidFill>
                  <a:srgbClr val="000000"/>
                </a:solidFill>
              </a:rPr>
              <a:t>Voluntary CEIS - </a:t>
            </a:r>
            <a:r>
              <a:rPr lang="en-US" sz="1600">
                <a:solidFill>
                  <a:srgbClr val="000000"/>
                </a:solidFill>
              </a:rPr>
              <a:t> An LEA can also volunteer to set aside</a:t>
            </a:r>
            <a:r>
              <a:rPr lang="en-US" sz="1600" b="1">
                <a:solidFill>
                  <a:srgbClr val="000000"/>
                </a:solidFill>
              </a:rPr>
              <a:t> up to 15% </a:t>
            </a:r>
            <a:r>
              <a:rPr lang="en-US" sz="1600">
                <a:solidFill>
                  <a:srgbClr val="000000"/>
                </a:solidFill>
              </a:rPr>
              <a:t>of their IDEA funds. LEAs must use funds for children in </a:t>
            </a:r>
            <a:r>
              <a:rPr lang="en-US" sz="1600" b="1">
                <a:solidFill>
                  <a:srgbClr val="000000"/>
                </a:solidFill>
              </a:rPr>
              <a:t>kindergarten through grade 12</a:t>
            </a:r>
            <a:r>
              <a:rPr lang="en-US" sz="1600">
                <a:solidFill>
                  <a:srgbClr val="000000"/>
                </a:solidFill>
              </a:rPr>
              <a:t> who are </a:t>
            </a:r>
            <a:r>
              <a:rPr lang="en-US" sz="1600" b="1">
                <a:solidFill>
                  <a:srgbClr val="000000"/>
                </a:solidFill>
              </a:rPr>
              <a:t>general education </a:t>
            </a:r>
            <a:r>
              <a:rPr lang="en-US" sz="1600">
                <a:solidFill>
                  <a:srgbClr val="000000"/>
                </a:solidFill>
              </a:rPr>
              <a:t>students. </a:t>
            </a:r>
            <a:endParaRPr sz="1600">
              <a:solidFill>
                <a:srgbClr val="000000"/>
              </a:solidFill>
            </a:endParaRPr>
          </a:p>
          <a:p>
            <a:pPr marL="0" lvl="0" indent="0" algn="l" rtl="0">
              <a:lnSpc>
                <a:spcPct val="100000"/>
              </a:lnSpc>
              <a:spcBef>
                <a:spcPts val="0"/>
              </a:spcBef>
              <a:spcAft>
                <a:spcPts val="0"/>
              </a:spcAft>
              <a:buNone/>
            </a:pPr>
            <a:endParaRPr sz="1600" b="1">
              <a:solidFill>
                <a:srgbClr val="000000"/>
              </a:solidFill>
            </a:endParaRPr>
          </a:p>
          <a:p>
            <a:pPr marL="0" lvl="0" indent="0" algn="l" rtl="0">
              <a:lnSpc>
                <a:spcPct val="100000"/>
              </a:lnSpc>
              <a:spcBef>
                <a:spcPts val="0"/>
              </a:spcBef>
              <a:spcAft>
                <a:spcPts val="0"/>
              </a:spcAft>
              <a:buNone/>
            </a:pPr>
            <a:r>
              <a:rPr lang="en-US" sz="1600">
                <a:solidFill>
                  <a:srgbClr val="000000"/>
                </a:solidFill>
              </a:rPr>
              <a:t>In general, CEIS can fund </a:t>
            </a:r>
            <a:endParaRPr sz="1600">
              <a:solidFill>
                <a:srgbClr val="000000"/>
              </a:solidFill>
            </a:endParaRPr>
          </a:p>
          <a:p>
            <a:pPr marL="457200" lvl="0" indent="-298450" algn="l" rtl="0">
              <a:lnSpc>
                <a:spcPct val="100000"/>
              </a:lnSpc>
              <a:spcBef>
                <a:spcPts val="0"/>
              </a:spcBef>
              <a:spcAft>
                <a:spcPts val="0"/>
              </a:spcAft>
              <a:buClr>
                <a:srgbClr val="000000"/>
              </a:buClr>
              <a:buSzPts val="1100"/>
              <a:buChar char="•"/>
            </a:pPr>
            <a:r>
              <a:rPr lang="en-US" sz="1600">
                <a:solidFill>
                  <a:srgbClr val="000000"/>
                </a:solidFill>
              </a:rPr>
              <a:t>academic and behavioral interventions including salaries, benefits, and PD, and </a:t>
            </a:r>
            <a:endParaRPr sz="1600">
              <a:solidFill>
                <a:srgbClr val="000000"/>
              </a:solidFill>
            </a:endParaRPr>
          </a:p>
          <a:p>
            <a:pPr marL="457200" lvl="0" indent="-298450" algn="l" rtl="0">
              <a:lnSpc>
                <a:spcPct val="100000"/>
              </a:lnSpc>
              <a:spcBef>
                <a:spcPts val="0"/>
              </a:spcBef>
              <a:spcAft>
                <a:spcPts val="0"/>
              </a:spcAft>
              <a:buClr>
                <a:srgbClr val="000000"/>
              </a:buClr>
              <a:buSzPts val="1100"/>
              <a:buChar char="•"/>
            </a:pPr>
            <a:r>
              <a:rPr lang="en-US" sz="1600">
                <a:solidFill>
                  <a:srgbClr val="000000"/>
                </a:solidFill>
              </a:rPr>
              <a:t>educational and behavioral evaluations and supports. </a:t>
            </a:r>
            <a:endParaRPr sz="1600">
              <a:solidFill>
                <a:srgbClr val="000000"/>
              </a:solidFill>
            </a:endParaRPr>
          </a:p>
          <a:p>
            <a:pPr marL="0" lvl="0" indent="0" algn="l" rtl="0">
              <a:lnSpc>
                <a:spcPct val="100000"/>
              </a:lnSpc>
              <a:spcBef>
                <a:spcPts val="0"/>
              </a:spcBef>
              <a:spcAft>
                <a:spcPts val="0"/>
              </a:spcAft>
              <a:buNone/>
            </a:pPr>
            <a:endParaRPr sz="500">
              <a:solidFill>
                <a:srgbClr val="000000"/>
              </a:solidFill>
            </a:endParaRPr>
          </a:p>
          <a:p>
            <a:pPr marL="0" lvl="0" indent="0" algn="l" rtl="0">
              <a:lnSpc>
                <a:spcPct val="100000"/>
              </a:lnSpc>
              <a:spcBef>
                <a:spcPts val="0"/>
              </a:spcBef>
              <a:spcAft>
                <a:spcPts val="0"/>
              </a:spcAft>
              <a:buNone/>
            </a:pPr>
            <a:r>
              <a:rPr lang="en-US" sz="1600">
                <a:solidFill>
                  <a:srgbClr val="000000"/>
                </a:solidFill>
              </a:rPr>
              <a:t>Detailed allowability guidance can be found </a:t>
            </a:r>
            <a:r>
              <a:rPr lang="en-US" sz="1600" u="sng">
                <a:solidFill>
                  <a:schemeClr val="hlink"/>
                </a:solidFill>
                <a:hlinkClick r:id="rId3"/>
              </a:rPr>
              <a:t>here</a:t>
            </a:r>
            <a:r>
              <a:rPr lang="en-US" sz="1600">
                <a:solidFill>
                  <a:srgbClr val="000000"/>
                </a:solidFill>
              </a:rPr>
              <a:t>. </a:t>
            </a:r>
            <a:br>
              <a:rPr lang="en-US" sz="1600">
                <a:solidFill>
                  <a:srgbClr val="000000"/>
                </a:solidFill>
              </a:rPr>
            </a:br>
            <a:r>
              <a:rPr lang="en-US" sz="1000">
                <a:solidFill>
                  <a:srgbClr val="000000"/>
                </a:solidFill>
                <a:latin typeface="Arial"/>
                <a:ea typeface="Arial"/>
                <a:cs typeface="Arial"/>
                <a:sym typeface="Arial"/>
              </a:rPr>
              <a:t> 				</a:t>
            </a:r>
            <a:endParaRPr sz="1600">
              <a:solidFill>
                <a:srgbClr val="000000"/>
              </a:solidFill>
            </a:endParaRPr>
          </a:p>
          <a:p>
            <a:pPr marL="0" lvl="0" indent="0" algn="l" rtl="0">
              <a:lnSpc>
                <a:spcPct val="115000"/>
              </a:lnSpc>
              <a:spcBef>
                <a:spcPts val="0"/>
              </a:spcBef>
              <a:spcAft>
                <a:spcPts val="0"/>
              </a:spcAft>
              <a:buNone/>
            </a:pPr>
            <a:r>
              <a:rPr lang="en-US">
                <a:solidFill>
                  <a:srgbClr val="000000"/>
                </a:solidFill>
              </a:rPr>
              <a:t>	</a:t>
            </a:r>
            <a:r>
              <a:rPr lang="en-U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just" rtl="0">
              <a:lnSpc>
                <a:spcPct val="100000"/>
              </a:lnSpc>
              <a:spcBef>
                <a:spcPts val="0"/>
              </a:spcBef>
              <a:spcAft>
                <a:spcPts val="0"/>
              </a:spcAft>
              <a:buNone/>
            </a:pPr>
            <a:r>
              <a:rPr lang="en-U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just" rtl="0">
              <a:lnSpc>
                <a:spcPct val="100000"/>
              </a:lnSpc>
              <a:spcBef>
                <a:spcPts val="0"/>
              </a:spcBef>
              <a:spcAft>
                <a:spcPts val="0"/>
              </a:spcAft>
              <a:buNone/>
            </a:pPr>
            <a:r>
              <a:rPr lang="en-U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just" rtl="0">
              <a:lnSpc>
                <a:spcPct val="100000"/>
              </a:lnSpc>
              <a:spcBef>
                <a:spcPts val="0"/>
              </a:spcBef>
              <a:spcAft>
                <a:spcPts val="0"/>
              </a:spcAft>
              <a:buNone/>
            </a:pPr>
            <a:endParaRPr>
              <a:solidFill>
                <a:srgbClr val="030A13"/>
              </a:solidFill>
              <a:highlight>
                <a:srgbClr val="FFFFFF"/>
              </a:highlight>
            </a:endParaRPr>
          </a:p>
          <a:p>
            <a:pPr marL="0" lvl="0" indent="0" algn="l" rtl="0">
              <a:lnSpc>
                <a:spcPct val="90000"/>
              </a:lnSpc>
              <a:spcBef>
                <a:spcPts val="0"/>
              </a:spcBef>
              <a:spcAft>
                <a:spcPts val="0"/>
              </a:spcAft>
              <a:buSzPts val="1800"/>
              <a:buNone/>
            </a:pPr>
            <a:endParaRPr>
              <a:solidFill>
                <a:srgbClr val="000000"/>
              </a:solidFill>
            </a:endParaRPr>
          </a:p>
          <a:p>
            <a:pPr marL="457200" lvl="0" indent="0" algn="l" rtl="0">
              <a:lnSpc>
                <a:spcPct val="90000"/>
              </a:lnSpc>
              <a:spcBef>
                <a:spcPts val="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98"/>
          <p:cNvSpPr txBox="1">
            <a:spLocks noGrp="1"/>
          </p:cNvSpPr>
          <p:nvPr>
            <p:ph type="body" idx="1"/>
          </p:nvPr>
        </p:nvSpPr>
        <p:spPr>
          <a:xfrm>
            <a:off x="152400" y="1033475"/>
            <a:ext cx="8839200" cy="376019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750"/>
              </a:spcBef>
              <a:spcAft>
                <a:spcPts val="0"/>
              </a:spcAft>
              <a:buSzPts val="1800"/>
              <a:buNone/>
            </a:pPr>
            <a:r>
              <a:rPr lang="en-US" sz="1700"/>
              <a:t>By the end of the presentation, participants should be able to:</a:t>
            </a:r>
            <a:endParaRPr sz="1700"/>
          </a:p>
          <a:p>
            <a:pPr marL="457200" lvl="0" indent="-342900" algn="l" rtl="0">
              <a:lnSpc>
                <a:spcPct val="100000"/>
              </a:lnSpc>
              <a:spcBef>
                <a:spcPts val="1000"/>
              </a:spcBef>
              <a:spcAft>
                <a:spcPts val="0"/>
              </a:spcAft>
              <a:buSzPts val="1800"/>
              <a:buChar char="•"/>
            </a:pPr>
            <a:r>
              <a:rPr lang="en-US" sz="1700">
                <a:highlight>
                  <a:srgbClr val="FFFFFF"/>
                </a:highlight>
              </a:rPr>
              <a:t>Make connections between Super App priorities and funding sources </a:t>
            </a:r>
            <a:endParaRPr sz="1700">
              <a:highlight>
                <a:srgbClr val="FFFFFF"/>
              </a:highlight>
            </a:endParaRPr>
          </a:p>
          <a:p>
            <a:pPr marL="457200" lvl="0" indent="-342900" algn="l" rtl="0">
              <a:lnSpc>
                <a:spcPct val="100000"/>
              </a:lnSpc>
              <a:spcBef>
                <a:spcPts val="0"/>
              </a:spcBef>
              <a:spcAft>
                <a:spcPts val="0"/>
              </a:spcAft>
              <a:buSzPts val="1800"/>
              <a:buChar char="•"/>
            </a:pPr>
            <a:r>
              <a:rPr lang="en-US" sz="1700">
                <a:highlight>
                  <a:srgbClr val="FFFFFF"/>
                </a:highlight>
              </a:rPr>
              <a:t>Support districts with funding-related questions during the Super App process</a:t>
            </a:r>
            <a:endParaRPr sz="1700"/>
          </a:p>
          <a:p>
            <a:pPr marL="0" lvl="0" indent="0" algn="l" rtl="0">
              <a:lnSpc>
                <a:spcPct val="100000"/>
              </a:lnSpc>
              <a:spcBef>
                <a:spcPts val="1000"/>
              </a:spcBef>
              <a:spcAft>
                <a:spcPts val="0"/>
              </a:spcAft>
              <a:buSzPts val="1800"/>
              <a:buNone/>
            </a:pPr>
            <a:endParaRPr sz="1700"/>
          </a:p>
          <a:p>
            <a:pPr marL="0" lvl="0" indent="0" algn="l" rtl="0">
              <a:lnSpc>
                <a:spcPct val="100000"/>
              </a:lnSpc>
              <a:spcBef>
                <a:spcPts val="1000"/>
              </a:spcBef>
              <a:spcAft>
                <a:spcPts val="0"/>
              </a:spcAft>
              <a:buSzPts val="1800"/>
              <a:buNone/>
            </a:pPr>
            <a:r>
              <a:rPr lang="en-US" sz="1700"/>
              <a:t>Today we will cover: </a:t>
            </a:r>
            <a:endParaRPr sz="1700"/>
          </a:p>
          <a:p>
            <a:pPr marL="457200" lvl="0" indent="-342900" algn="l" rtl="0">
              <a:lnSpc>
                <a:spcPct val="100000"/>
              </a:lnSpc>
              <a:spcBef>
                <a:spcPts val="1000"/>
              </a:spcBef>
              <a:spcAft>
                <a:spcPts val="0"/>
              </a:spcAft>
              <a:buSzPts val="1800"/>
              <a:buChar char="•"/>
            </a:pPr>
            <a:r>
              <a:rPr lang="en-US" sz="1700"/>
              <a:t>ESSA Programs</a:t>
            </a:r>
            <a:endParaRPr sz="1700"/>
          </a:p>
          <a:p>
            <a:pPr marL="457200" lvl="0" indent="-342900" algn="l" rtl="0">
              <a:lnSpc>
                <a:spcPct val="100000"/>
              </a:lnSpc>
              <a:spcBef>
                <a:spcPts val="1000"/>
              </a:spcBef>
              <a:spcAft>
                <a:spcPts val="0"/>
              </a:spcAft>
              <a:buSzPts val="1800"/>
              <a:buChar char="•"/>
            </a:pPr>
            <a:r>
              <a:rPr lang="en-US" sz="1700"/>
              <a:t>IDEA Programs</a:t>
            </a:r>
            <a:endParaRPr/>
          </a:p>
          <a:p>
            <a:pPr marL="457200" lvl="0" indent="-342900" algn="l" rtl="0">
              <a:lnSpc>
                <a:spcPct val="100000"/>
              </a:lnSpc>
              <a:spcBef>
                <a:spcPts val="1000"/>
              </a:spcBef>
              <a:spcAft>
                <a:spcPts val="0"/>
              </a:spcAft>
              <a:buSzPts val="1800"/>
              <a:buChar char="•"/>
            </a:pPr>
            <a:r>
              <a:rPr lang="en-US" sz="1700"/>
              <a:t>Supplement Not Supplant</a:t>
            </a:r>
            <a:endParaRPr/>
          </a:p>
          <a:p>
            <a:pPr marL="0" lvl="0" indent="0" algn="l" rtl="0">
              <a:lnSpc>
                <a:spcPct val="100000"/>
              </a:lnSpc>
              <a:spcBef>
                <a:spcPts val="1000"/>
              </a:spcBef>
              <a:spcAft>
                <a:spcPts val="0"/>
              </a:spcAft>
              <a:buSzPts val="1800"/>
              <a:buNone/>
            </a:pPr>
            <a:endParaRPr/>
          </a:p>
          <a:p>
            <a:pPr marL="457200" lvl="0" indent="0" algn="l" rtl="0">
              <a:lnSpc>
                <a:spcPct val="100000"/>
              </a:lnSpc>
              <a:spcBef>
                <a:spcPts val="1000"/>
              </a:spcBef>
              <a:spcAft>
                <a:spcPts val="0"/>
              </a:spcAft>
              <a:buSzPts val="1800"/>
              <a:buNone/>
            </a:pPr>
            <a:endParaRPr/>
          </a:p>
        </p:txBody>
      </p:sp>
      <p:sp>
        <p:nvSpPr>
          <p:cNvPr id="367" name="Google Shape;367;p9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11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00" name="Google Shape;500;p116"/>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rgbClr val="434343"/>
                </a:solidFill>
                <a:latin typeface="Calibri"/>
                <a:ea typeface="Calibri"/>
                <a:cs typeface="Calibri"/>
                <a:sym typeface="Calibri"/>
              </a:rPr>
              <a:t>NEW: Title I Supplement, Not Supplant Guidance </a:t>
            </a:r>
            <a:endParaRPr sz="2800" b="0" i="0" u="none" strike="noStrike" cap="none">
              <a:solidFill>
                <a:schemeClr val="dk1"/>
              </a:solidFill>
              <a:latin typeface="Calibri"/>
              <a:ea typeface="Calibri"/>
              <a:cs typeface="Calibri"/>
              <a:sym typeface="Calibri"/>
            </a:endParaRPr>
          </a:p>
        </p:txBody>
      </p:sp>
      <p:sp>
        <p:nvSpPr>
          <p:cNvPr id="501" name="Google Shape;501;p11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1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Title I Supplement, Not Supplant</a:t>
            </a:r>
            <a:endParaRPr/>
          </a:p>
        </p:txBody>
      </p:sp>
      <p:sp>
        <p:nvSpPr>
          <p:cNvPr id="507" name="Google Shape;507;p117"/>
          <p:cNvSpPr txBox="1">
            <a:spLocks noGrp="1"/>
          </p:cNvSpPr>
          <p:nvPr>
            <p:ph type="body" idx="1"/>
          </p:nvPr>
        </p:nvSpPr>
        <p:spPr>
          <a:xfrm>
            <a:off x="152400" y="992075"/>
            <a:ext cx="8839200" cy="3694200"/>
          </a:xfrm>
          <a:prstGeom prst="rect">
            <a:avLst/>
          </a:prstGeom>
          <a:noFill/>
          <a:ln>
            <a:noFill/>
          </a:ln>
        </p:spPr>
        <p:txBody>
          <a:bodyPr spcFirstLastPara="1" wrap="square" lIns="91425" tIns="91425" rIns="91425" bIns="91425" anchor="t" anchorCtr="0">
            <a:noAutofit/>
          </a:bodyPr>
          <a:lstStyle/>
          <a:p>
            <a:pPr marL="0" lvl="0" indent="0" algn="l" rtl="0">
              <a:spcBef>
                <a:spcPts val="800"/>
              </a:spcBef>
              <a:spcAft>
                <a:spcPts val="0"/>
              </a:spcAft>
              <a:buNone/>
            </a:pPr>
            <a:r>
              <a:rPr lang="en-US" sz="1600"/>
              <a:t>To demonstrate compliance with the Title I supplement not supplant requirement, the ESEA now requires a LEA to demonstrate that the methodology used to allocate state and local funds to its schools is </a:t>
            </a:r>
            <a:r>
              <a:rPr lang="en-US" sz="1600" b="1" i="1"/>
              <a:t>Title I-neutral</a:t>
            </a:r>
            <a:r>
              <a:rPr lang="en-US" sz="1600"/>
              <a:t> (i.e. schools receive funding regardless of Title I status).  </a:t>
            </a:r>
            <a:endParaRPr sz="1600"/>
          </a:p>
          <a:p>
            <a:pPr marL="0" lvl="0" indent="0" algn="l" rtl="0">
              <a:spcBef>
                <a:spcPts val="800"/>
              </a:spcBef>
              <a:spcAft>
                <a:spcPts val="0"/>
              </a:spcAft>
              <a:buNone/>
            </a:pPr>
            <a:endParaRPr sz="600" b="1"/>
          </a:p>
          <a:p>
            <a:pPr marL="0" lvl="0" indent="0" algn="l" rtl="0">
              <a:spcBef>
                <a:spcPts val="800"/>
              </a:spcBef>
              <a:spcAft>
                <a:spcPts val="0"/>
              </a:spcAft>
              <a:buNone/>
            </a:pPr>
            <a:r>
              <a:rPr lang="en-US" sz="1600"/>
              <a:t>There is no supplanting regarding Title I school level expenditures if the school is:</a:t>
            </a:r>
            <a:endParaRPr sz="1600"/>
          </a:p>
          <a:p>
            <a:pPr marL="457200" lvl="0" indent="-330200" algn="l" rtl="0">
              <a:lnSpc>
                <a:spcPct val="115000"/>
              </a:lnSpc>
              <a:spcBef>
                <a:spcPts val="0"/>
              </a:spcBef>
              <a:spcAft>
                <a:spcPts val="0"/>
              </a:spcAft>
              <a:buSzPts val="1600"/>
              <a:buChar char="•"/>
            </a:pPr>
            <a:r>
              <a:rPr lang="en-US" sz="1600"/>
              <a:t>Receiving its share of state and local funds</a:t>
            </a:r>
            <a:endParaRPr sz="1600"/>
          </a:p>
          <a:p>
            <a:pPr marL="457200" lvl="0" indent="-330200" algn="l" rtl="0">
              <a:lnSpc>
                <a:spcPct val="115000"/>
              </a:lnSpc>
              <a:spcBef>
                <a:spcPts val="0"/>
              </a:spcBef>
              <a:spcAft>
                <a:spcPts val="0"/>
              </a:spcAft>
              <a:buSzPts val="1600"/>
              <a:buChar char="•"/>
            </a:pPr>
            <a:r>
              <a:rPr lang="en-US" sz="1600"/>
              <a:t>Identified as its own LEA</a:t>
            </a:r>
            <a:endParaRPr sz="1600"/>
          </a:p>
          <a:p>
            <a:pPr marL="457200" lvl="0" indent="-330200" algn="l" rtl="0">
              <a:lnSpc>
                <a:spcPct val="115000"/>
              </a:lnSpc>
              <a:spcBef>
                <a:spcPts val="0"/>
              </a:spcBef>
              <a:spcAft>
                <a:spcPts val="0"/>
              </a:spcAft>
              <a:buSzPts val="1600"/>
              <a:buChar char="•"/>
            </a:pPr>
            <a:r>
              <a:rPr lang="en-US" sz="1600"/>
              <a:t>Located in a grade span with all Title I schools</a:t>
            </a:r>
            <a:endParaRPr sz="1600"/>
          </a:p>
          <a:p>
            <a:pPr marL="0" lvl="0" indent="0" algn="l" rtl="0">
              <a:lnSpc>
                <a:spcPct val="115000"/>
              </a:lnSpc>
              <a:spcBef>
                <a:spcPts val="800"/>
              </a:spcBef>
              <a:spcAft>
                <a:spcPts val="0"/>
              </a:spcAft>
              <a:buNone/>
            </a:pPr>
            <a:endParaRPr sz="600" b="1"/>
          </a:p>
          <a:p>
            <a:pPr marL="0" lvl="0" indent="0" algn="l" rtl="0">
              <a:lnSpc>
                <a:spcPct val="115000"/>
              </a:lnSpc>
              <a:spcBef>
                <a:spcPts val="800"/>
              </a:spcBef>
              <a:spcAft>
                <a:spcPts val="0"/>
              </a:spcAft>
              <a:buNone/>
            </a:pPr>
            <a:r>
              <a:rPr lang="en-US" sz="1600"/>
              <a:t>Although there is no supplanting at the Title I school level, expenditures still must be:</a:t>
            </a:r>
            <a:endParaRPr sz="1600"/>
          </a:p>
          <a:p>
            <a:pPr marL="457200" lvl="0" indent="-330200" algn="l" rtl="0">
              <a:lnSpc>
                <a:spcPct val="115000"/>
              </a:lnSpc>
              <a:spcBef>
                <a:spcPts val="0"/>
              </a:spcBef>
              <a:spcAft>
                <a:spcPts val="0"/>
              </a:spcAft>
              <a:buSzPts val="1600"/>
              <a:buChar char="•"/>
            </a:pPr>
            <a:r>
              <a:rPr lang="en-US" sz="1600"/>
              <a:t>Aligned to schools needs assessment and schoolwide plan</a:t>
            </a:r>
            <a:endParaRPr sz="1600"/>
          </a:p>
          <a:p>
            <a:pPr marL="457200" lvl="0" indent="-330200" algn="l" rtl="0">
              <a:lnSpc>
                <a:spcPct val="115000"/>
              </a:lnSpc>
              <a:spcBef>
                <a:spcPts val="0"/>
              </a:spcBef>
              <a:spcAft>
                <a:spcPts val="0"/>
              </a:spcAft>
              <a:buSzPts val="1600"/>
              <a:buChar char="•"/>
            </a:pPr>
            <a:r>
              <a:rPr lang="en-US" sz="1600"/>
              <a:t>“Reasonable and necessary”</a:t>
            </a:r>
            <a:endParaRPr sz="1600"/>
          </a:p>
          <a:p>
            <a:pPr marL="457200" lvl="0" indent="-330200" algn="l" rtl="0">
              <a:lnSpc>
                <a:spcPct val="115000"/>
              </a:lnSpc>
              <a:spcBef>
                <a:spcPts val="0"/>
              </a:spcBef>
              <a:spcAft>
                <a:spcPts val="0"/>
              </a:spcAft>
              <a:buSzPts val="1600"/>
              <a:buChar char="•"/>
            </a:pPr>
            <a:r>
              <a:rPr lang="en-US" sz="1600"/>
              <a:t>Allowable under Title I </a:t>
            </a:r>
            <a:endParaRPr sz="1600"/>
          </a:p>
          <a:p>
            <a:pPr marL="0" marR="0" lvl="0" indent="0" algn="l" rtl="0">
              <a:lnSpc>
                <a:spcPct val="90000"/>
              </a:lnSpc>
              <a:spcBef>
                <a:spcPts val="750"/>
              </a:spcBef>
              <a:spcAft>
                <a:spcPts val="0"/>
              </a:spcAft>
              <a:buSzPts val="1800"/>
              <a:buNone/>
            </a:pPr>
            <a:endParaRPr sz="1600" b="1" i="1"/>
          </a:p>
          <a:p>
            <a:pPr marL="0" marR="0" lvl="0" indent="0" algn="l" rtl="0">
              <a:lnSpc>
                <a:spcPct val="90000"/>
              </a:lnSpc>
              <a:spcBef>
                <a:spcPts val="750"/>
              </a:spcBef>
              <a:spcAft>
                <a:spcPts val="0"/>
              </a:spcAft>
              <a:buSzPts val="1800"/>
              <a:buNone/>
            </a:pPr>
            <a:endParaRPr sz="1600" b="1" i="1"/>
          </a:p>
          <a:p>
            <a:pPr marL="457200" marR="0" lvl="0" indent="0" algn="l" rtl="0">
              <a:lnSpc>
                <a:spcPct val="90000"/>
              </a:lnSpc>
              <a:spcBef>
                <a:spcPts val="75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1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Supplement, Not Supplant for other ESSA Programs</a:t>
            </a:r>
            <a:endParaRPr/>
          </a:p>
        </p:txBody>
      </p:sp>
      <p:sp>
        <p:nvSpPr>
          <p:cNvPr id="514" name="Google Shape;514;p11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750"/>
              </a:spcBef>
              <a:spcAft>
                <a:spcPts val="0"/>
              </a:spcAft>
              <a:buSzPts val="1800"/>
              <a:buNone/>
            </a:pPr>
            <a:r>
              <a:rPr lang="en-US"/>
              <a:t>There is the presumption of supplanting regarding other ESSA Programs (Titles II, IV, V, etc.)  if the funded expenditure is: </a:t>
            </a:r>
            <a:endParaRPr/>
          </a:p>
          <a:p>
            <a:pPr marL="914400" lvl="1" indent="-342900" algn="l" rtl="0">
              <a:lnSpc>
                <a:spcPct val="115000"/>
              </a:lnSpc>
              <a:spcBef>
                <a:spcPts val="1000"/>
              </a:spcBef>
              <a:spcAft>
                <a:spcPts val="0"/>
              </a:spcAft>
              <a:buSzPts val="1800"/>
              <a:buChar char="•"/>
            </a:pPr>
            <a:r>
              <a:rPr lang="en-US"/>
              <a:t>Required by federal, state, or local law</a:t>
            </a:r>
            <a:endParaRPr/>
          </a:p>
          <a:p>
            <a:pPr marL="914400" lvl="1" indent="-342900" algn="l" rtl="0">
              <a:lnSpc>
                <a:spcPct val="115000"/>
              </a:lnSpc>
              <a:spcBef>
                <a:spcPts val="1000"/>
              </a:spcBef>
              <a:spcAft>
                <a:spcPts val="0"/>
              </a:spcAft>
              <a:buSzPts val="1800"/>
              <a:buChar char="•"/>
            </a:pPr>
            <a:r>
              <a:rPr lang="en-US"/>
              <a:t>Funded previously by state and local funds</a:t>
            </a:r>
            <a:endParaRPr/>
          </a:p>
          <a:p>
            <a:pPr marL="914400" lvl="1" indent="-342900" algn="l" rtl="0">
              <a:lnSpc>
                <a:spcPct val="115000"/>
              </a:lnSpc>
              <a:spcBef>
                <a:spcPts val="1000"/>
              </a:spcBef>
              <a:spcAft>
                <a:spcPts val="0"/>
              </a:spcAft>
              <a:buSzPts val="1800"/>
              <a:buChar char="•"/>
            </a:pPr>
            <a:r>
              <a:rPr lang="en-US"/>
              <a:t>Considered not supplemental</a:t>
            </a: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b="1">
              <a:solidFill>
                <a:srgbClr val="000000"/>
              </a:solidFill>
              <a:latin typeface="Twentieth Century"/>
              <a:ea typeface="Twentieth Century"/>
              <a:cs typeface="Twentieth Century"/>
              <a:sym typeface="Twentieth Century"/>
            </a:endParaRPr>
          </a:p>
        </p:txBody>
      </p:sp>
      <p:sp>
        <p:nvSpPr>
          <p:cNvPr id="515" name="Google Shape;515;p118"/>
          <p:cNvSpPr txBox="1"/>
          <p:nvPr/>
        </p:nvSpPr>
        <p:spPr>
          <a:xfrm>
            <a:off x="1132764" y="1487606"/>
            <a:ext cx="184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1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Supplement, Not Supplant and IDEA</a:t>
            </a:r>
            <a:endParaRPr/>
          </a:p>
        </p:txBody>
      </p:sp>
      <p:sp>
        <p:nvSpPr>
          <p:cNvPr id="522" name="Google Shape;522;p119"/>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750"/>
              </a:spcBef>
              <a:spcAft>
                <a:spcPts val="0"/>
              </a:spcAft>
              <a:buSzPts val="1800"/>
              <a:buNone/>
            </a:pPr>
            <a:r>
              <a:rPr lang="en-US"/>
              <a:t>There is no supplanting regarding IDEA expenditures</a:t>
            </a:r>
            <a:r>
              <a:rPr lang="en-US" b="1"/>
              <a:t> </a:t>
            </a:r>
            <a:r>
              <a:rPr lang="en-US"/>
              <a:t>if the LEA meets its Maintenance of Effort (MOE) requirement.</a:t>
            </a:r>
            <a:endParaRPr/>
          </a:p>
          <a:p>
            <a:pPr marL="114300" lvl="0" indent="0" algn="l" rtl="0">
              <a:lnSpc>
                <a:spcPct val="115000"/>
              </a:lnSpc>
              <a:spcBef>
                <a:spcPts val="750"/>
              </a:spcBef>
              <a:spcAft>
                <a:spcPts val="0"/>
              </a:spcAft>
              <a:buSzPts val="1800"/>
              <a:buNone/>
            </a:pPr>
            <a:endParaRPr/>
          </a:p>
          <a:p>
            <a:pPr marL="114300" lvl="0" indent="0" algn="l" rtl="0">
              <a:lnSpc>
                <a:spcPct val="115000"/>
              </a:lnSpc>
              <a:spcBef>
                <a:spcPts val="750"/>
              </a:spcBef>
              <a:spcAft>
                <a:spcPts val="0"/>
              </a:spcAft>
              <a:buSzPts val="1800"/>
              <a:buNone/>
            </a:pPr>
            <a:r>
              <a:rPr lang="en-US"/>
              <a:t>IDEA expenditures still must:</a:t>
            </a:r>
            <a:endParaRPr/>
          </a:p>
          <a:p>
            <a:pPr marL="457200" lvl="0" indent="-342900" algn="l" rtl="0">
              <a:lnSpc>
                <a:spcPct val="115000"/>
              </a:lnSpc>
              <a:spcBef>
                <a:spcPts val="750"/>
              </a:spcBef>
              <a:spcAft>
                <a:spcPts val="0"/>
              </a:spcAft>
              <a:buSzPts val="1800"/>
              <a:buChar char="•"/>
            </a:pPr>
            <a:r>
              <a:rPr lang="en-US"/>
              <a:t>Be allowable </a:t>
            </a:r>
            <a:endParaRPr/>
          </a:p>
          <a:p>
            <a:pPr marL="457200" lvl="0" indent="-342900" algn="l" rtl="0">
              <a:lnSpc>
                <a:spcPct val="115000"/>
              </a:lnSpc>
              <a:spcBef>
                <a:spcPts val="750"/>
              </a:spcBef>
              <a:spcAft>
                <a:spcPts val="0"/>
              </a:spcAft>
              <a:buSzPts val="1800"/>
              <a:buChar char="•"/>
            </a:pPr>
            <a:r>
              <a:rPr lang="en-US"/>
              <a:t>Meet the excess cost requirement</a:t>
            </a:r>
            <a:endParaRPr/>
          </a:p>
          <a:p>
            <a:pPr marL="457200" lvl="0" indent="-342900" algn="l" rtl="0">
              <a:lnSpc>
                <a:spcPct val="115000"/>
              </a:lnSpc>
              <a:spcBef>
                <a:spcPts val="750"/>
              </a:spcBef>
              <a:spcAft>
                <a:spcPts val="0"/>
              </a:spcAft>
              <a:buSzPts val="1800"/>
              <a:buChar char="•"/>
            </a:pPr>
            <a:r>
              <a:rPr lang="en-US"/>
              <a:t>Align to the student’s IEP</a:t>
            </a:r>
            <a:endParaRPr/>
          </a:p>
          <a:p>
            <a:pPr marL="571500" lvl="1" indent="0" algn="l" rtl="0">
              <a:lnSpc>
                <a:spcPct val="115000"/>
              </a:lnSpc>
              <a:spcBef>
                <a:spcPts val="1000"/>
              </a:spcBef>
              <a:spcAft>
                <a:spcPts val="0"/>
              </a:spcAft>
              <a:buSzPts val="1800"/>
              <a:buNone/>
            </a:pPr>
            <a:endParaRPr/>
          </a:p>
          <a:p>
            <a:pPr marL="114300" lvl="0" indent="0" algn="l" rtl="0">
              <a:lnSpc>
                <a:spcPct val="90000"/>
              </a:lnSpc>
              <a:spcBef>
                <a:spcPts val="750"/>
              </a:spcBef>
              <a:spcAft>
                <a:spcPts val="0"/>
              </a:spcAft>
              <a:buSzPts val="1800"/>
              <a:buNone/>
            </a:pPr>
            <a:endParaRPr/>
          </a:p>
          <a:p>
            <a:pPr marL="114300" lvl="0" indent="0" algn="l" rtl="0">
              <a:lnSpc>
                <a:spcPct val="90000"/>
              </a:lnSpc>
              <a:spcBef>
                <a:spcPts val="750"/>
              </a:spcBef>
              <a:spcAft>
                <a:spcPts val="0"/>
              </a:spcAft>
              <a:buSzPts val="1800"/>
              <a:buNone/>
            </a:pPr>
            <a:endParaRPr b="1">
              <a:solidFill>
                <a:srgbClr val="000000"/>
              </a:solidFill>
              <a:latin typeface="Twentieth Century"/>
              <a:ea typeface="Twentieth Century"/>
              <a:cs typeface="Twentieth Century"/>
              <a:sym typeface="Twentieth Century"/>
            </a:endParaRPr>
          </a:p>
        </p:txBody>
      </p:sp>
      <p:sp>
        <p:nvSpPr>
          <p:cNvPr id="523" name="Google Shape;523;p119"/>
          <p:cNvSpPr txBox="1"/>
          <p:nvPr/>
        </p:nvSpPr>
        <p:spPr>
          <a:xfrm>
            <a:off x="1132764" y="1487606"/>
            <a:ext cx="184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20"/>
          <p:cNvSpPr txBox="1">
            <a:spLocks noGrp="1"/>
          </p:cNvSpPr>
          <p:nvPr>
            <p:ph type="title"/>
          </p:nvPr>
        </p:nvSpPr>
        <p:spPr>
          <a:xfrm>
            <a:off x="457200" y="0"/>
            <a:ext cx="8229600" cy="10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a:t>Super App Support</a:t>
            </a:r>
            <a:endParaRPr sz="2800"/>
          </a:p>
        </p:txBody>
      </p:sp>
      <p:sp>
        <p:nvSpPr>
          <p:cNvPr id="529" name="Google Shape;529;p120"/>
          <p:cNvSpPr txBox="1">
            <a:spLocks noGrp="1"/>
          </p:cNvSpPr>
          <p:nvPr>
            <p:ph type="body" idx="1"/>
          </p:nvPr>
        </p:nvSpPr>
        <p:spPr>
          <a:xfrm>
            <a:off x="457200" y="1056450"/>
            <a:ext cx="8229600" cy="3538200"/>
          </a:xfrm>
          <a:prstGeom prst="rect">
            <a:avLst/>
          </a:prstGeom>
        </p:spPr>
        <p:txBody>
          <a:bodyPr spcFirstLastPara="1" wrap="square" lIns="91425" tIns="91425" rIns="91425" bIns="91425" anchor="t" anchorCtr="0">
            <a:noAutofit/>
          </a:bodyPr>
          <a:lstStyle/>
          <a:p>
            <a:pPr marL="76200" lvl="0" indent="0" algn="l" rtl="0">
              <a:spcBef>
                <a:spcPts val="345"/>
              </a:spcBef>
              <a:spcAft>
                <a:spcPts val="0"/>
              </a:spcAft>
              <a:buNone/>
            </a:pPr>
            <a:r>
              <a:rPr lang="en-US" sz="1800"/>
              <a:t>Support for completing the Super App will be provided through</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3"/>
              </a:rPr>
              <a:t>School Improvement Library</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4"/>
              </a:rPr>
              <a:t>LDOE Weekly Newsletters</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5"/>
              </a:rPr>
              <a:t>School System Planning and Superintendent Calls</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6"/>
              </a:rPr>
              <a:t>Network Teams</a:t>
            </a:r>
            <a:endParaRPr sz="1800"/>
          </a:p>
          <a:p>
            <a:pPr marL="457200" lvl="0" indent="-342900" algn="l" rtl="0">
              <a:spcBef>
                <a:spcPts val="0"/>
              </a:spcBef>
              <a:spcAft>
                <a:spcPts val="0"/>
              </a:spcAft>
              <a:buSzPts val="1800"/>
              <a:buFont typeface="Calibri"/>
              <a:buChar char="●"/>
            </a:pPr>
            <a:r>
              <a:rPr lang="en-US" sz="1800"/>
              <a:t>Office Hours on scheduled Mondays at 11:00 AM (details via LDOE Weekly Newsletter)</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Send all questions related to school system planning and Super App to </a:t>
            </a:r>
            <a:r>
              <a:rPr lang="en-US" sz="1800" b="1" u="sng">
                <a:solidFill>
                  <a:srgbClr val="00BED6"/>
                </a:solidFill>
                <a:hlinkClick r:id="rId7"/>
              </a:rPr>
              <a:t>LDOE.GrantsHelpDesk@la.gov</a:t>
            </a:r>
            <a:r>
              <a:rPr lang="en-US" sz="1800"/>
              <a:t> and include “Super App” in the subject line.</a:t>
            </a:r>
            <a:endParaRPr sz="1800" b="1"/>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00"/>
          <p:cNvSpPr/>
          <p:nvPr/>
        </p:nvSpPr>
        <p:spPr>
          <a:xfrm>
            <a:off x="152400" y="1109675"/>
            <a:ext cx="8741400" cy="48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00"/>
          <p:cNvSpPr txBox="1">
            <a:spLocks noGrp="1"/>
          </p:cNvSpPr>
          <p:nvPr>
            <p:ph type="body" idx="1"/>
          </p:nvPr>
        </p:nvSpPr>
        <p:spPr>
          <a:xfrm>
            <a:off x="152400" y="1109675"/>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In order to ensure </a:t>
            </a:r>
            <a:r>
              <a:rPr lang="en-US" b="1"/>
              <a:t>students </a:t>
            </a:r>
            <a:r>
              <a:rPr lang="en-US"/>
              <a:t>do the majority of the work every day,</a:t>
            </a:r>
            <a:endParaRPr/>
          </a:p>
          <a:p>
            <a:pPr marL="457200" lvl="0" indent="-342900" algn="l" rtl="0">
              <a:lnSpc>
                <a:spcPct val="100000"/>
              </a:lnSpc>
              <a:spcBef>
                <a:spcPts val="1600"/>
              </a:spcBef>
              <a:spcAft>
                <a:spcPts val="0"/>
              </a:spcAft>
              <a:buSzPts val="1800"/>
              <a:buFont typeface="Calibri"/>
              <a:buAutoNum type="arabicPeriod"/>
            </a:pPr>
            <a:r>
              <a:rPr lang="en-US" b="1"/>
              <a:t>All teachers</a:t>
            </a:r>
            <a:r>
              <a:rPr lang="en-US"/>
              <a:t>—including special education, English language, and reading interventionists—are fully prepared to deliver high-quality lessons.</a:t>
            </a:r>
            <a:endParaRPr/>
          </a:p>
          <a:p>
            <a:pPr marL="457200" lvl="0" indent="-342900" algn="l" rtl="0">
              <a:lnSpc>
                <a:spcPct val="100000"/>
              </a:lnSpc>
              <a:spcBef>
                <a:spcPts val="1000"/>
              </a:spcBef>
              <a:spcAft>
                <a:spcPts val="0"/>
              </a:spcAft>
              <a:buSzPts val="1800"/>
              <a:buFont typeface="Calibri"/>
              <a:buAutoNum type="arabicPeriod"/>
            </a:pPr>
            <a:r>
              <a:rPr lang="en-US" b="1"/>
              <a:t>Principals</a:t>
            </a:r>
            <a:r>
              <a:rPr lang="en-US"/>
              <a:t>, </a:t>
            </a:r>
            <a:r>
              <a:rPr lang="en-US" b="1"/>
              <a:t>leadership teams</a:t>
            </a:r>
            <a:r>
              <a:rPr lang="en-US"/>
              <a:t>, </a:t>
            </a:r>
            <a:r>
              <a:rPr lang="en-US" b="1"/>
              <a:t>content leaders </a:t>
            </a:r>
            <a:r>
              <a:rPr lang="en-US"/>
              <a:t>and </a:t>
            </a:r>
            <a:r>
              <a:rPr lang="en-US" b="1"/>
              <a:t>mentor teachers </a:t>
            </a:r>
            <a:r>
              <a:rPr lang="en-US"/>
              <a:t>use classroom observation, common planning time, and one-on-one coaching to support each teacher in delivering high-quality lessons.</a:t>
            </a:r>
            <a:endParaRPr/>
          </a:p>
          <a:p>
            <a:pPr marL="457200" lvl="0" indent="-342900" algn="l" rtl="0">
              <a:lnSpc>
                <a:spcPct val="100000"/>
              </a:lnSpc>
              <a:spcBef>
                <a:spcPts val="1000"/>
              </a:spcBef>
              <a:spcAft>
                <a:spcPts val="0"/>
              </a:spcAft>
              <a:buSzPts val="1800"/>
              <a:buFont typeface="Calibri"/>
              <a:buAutoNum type="arabicPeriod"/>
            </a:pPr>
            <a:r>
              <a:rPr lang="en-US" b="1"/>
              <a:t>School systems </a:t>
            </a:r>
            <a:r>
              <a:rPr lang="en-US"/>
              <a:t>support principals and school teams as they provide support to teachers.</a:t>
            </a:r>
            <a:endParaRPr/>
          </a:p>
          <a:p>
            <a:pPr marL="457200" lvl="0" indent="-342900" algn="l" rtl="0">
              <a:lnSpc>
                <a:spcPct val="100000"/>
              </a:lnSpc>
              <a:spcBef>
                <a:spcPts val="1000"/>
              </a:spcBef>
              <a:spcAft>
                <a:spcPts val="1000"/>
              </a:spcAft>
              <a:buSzPts val="1800"/>
              <a:buFont typeface="Calibri"/>
              <a:buAutoNum type="arabicPeriod"/>
            </a:pPr>
            <a:r>
              <a:rPr lang="en-US"/>
              <a:t>The </a:t>
            </a:r>
            <a:r>
              <a:rPr lang="en-US" b="1"/>
              <a:t>Department </a:t>
            </a:r>
            <a:r>
              <a:rPr lang="en-US"/>
              <a:t>supports school systems as they execute their improvement plans.</a:t>
            </a:r>
            <a:endParaRPr/>
          </a:p>
        </p:txBody>
      </p:sp>
      <p:sp>
        <p:nvSpPr>
          <p:cNvPr id="380" name="Google Shape;380;p10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Academic Focus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0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a:solidFill>
                  <a:srgbClr val="333333"/>
                </a:solidFill>
              </a:rPr>
              <a:t>Improvements to the 2020-2021 Strategy</a:t>
            </a:r>
            <a:endParaRPr/>
          </a:p>
        </p:txBody>
      </p:sp>
      <p:sp>
        <p:nvSpPr>
          <p:cNvPr id="387" name="Google Shape;387;p101"/>
          <p:cNvSpPr txBox="1">
            <a:spLocks noGrp="1"/>
          </p:cNvSpPr>
          <p:nvPr>
            <p:ph type="body" idx="1"/>
          </p:nvPr>
        </p:nvSpPr>
        <p:spPr>
          <a:xfrm>
            <a:off x="63000" y="971550"/>
            <a:ext cx="8954100" cy="3828900"/>
          </a:xfrm>
          <a:prstGeom prst="rect">
            <a:avLst/>
          </a:prstGeom>
        </p:spPr>
        <p:txBody>
          <a:bodyPr spcFirstLastPara="1" wrap="square" lIns="91425" tIns="91425" rIns="91425" bIns="91425" anchor="t" anchorCtr="0">
            <a:noAutofit/>
          </a:bodyPr>
          <a:lstStyle/>
          <a:p>
            <a:pPr marL="0" marR="59689" lvl="0" indent="0" algn="l" rtl="0">
              <a:lnSpc>
                <a:spcPct val="100000"/>
              </a:lnSpc>
              <a:spcBef>
                <a:spcPts val="0"/>
              </a:spcBef>
              <a:spcAft>
                <a:spcPts val="0"/>
              </a:spcAft>
              <a:buNone/>
            </a:pPr>
            <a:r>
              <a:rPr lang="en-US" sz="1600" b="1" dirty="0"/>
              <a:t>CIR and UIR Improvements</a:t>
            </a:r>
            <a:endParaRPr sz="1600" b="1" dirty="0"/>
          </a:p>
          <a:p>
            <a:pPr marL="457200" marR="59689" lvl="0" indent="-330200" algn="l" rtl="0">
              <a:lnSpc>
                <a:spcPct val="100000"/>
              </a:lnSpc>
              <a:spcBef>
                <a:spcPts val="0"/>
              </a:spcBef>
              <a:spcAft>
                <a:spcPts val="0"/>
              </a:spcAft>
              <a:buSzPts val="1600"/>
              <a:buFont typeface="Calibri"/>
              <a:buAutoNum type="arabicPeriod"/>
            </a:pPr>
            <a:r>
              <a:rPr lang="en-US" sz="1600" b="1" dirty="0"/>
              <a:t>Professional Development Plan</a:t>
            </a:r>
            <a:r>
              <a:rPr lang="en-US" sz="1600" dirty="0"/>
              <a:t>: School systems submit a plan that includes content module redelivery and unit unpacking for CIR schools.</a:t>
            </a:r>
            <a:endParaRPr sz="1600" dirty="0"/>
          </a:p>
          <a:p>
            <a:pPr marL="457200" marR="148590" lvl="0" indent="-330200" algn="l" rtl="0">
              <a:lnSpc>
                <a:spcPct val="100000"/>
              </a:lnSpc>
              <a:spcBef>
                <a:spcPts val="0"/>
              </a:spcBef>
              <a:spcAft>
                <a:spcPts val="0"/>
              </a:spcAft>
              <a:buSzPts val="1600"/>
              <a:buFont typeface="Calibri"/>
              <a:buAutoNum type="arabicPeriod"/>
            </a:pPr>
            <a:r>
              <a:rPr lang="en-US" sz="1600" b="1" dirty="0"/>
              <a:t>Post-secondary planning partner</a:t>
            </a:r>
            <a:r>
              <a:rPr lang="en-US" sz="1600" dirty="0"/>
              <a:t>: Schools will have at least one partner  to support Individual Graduation Plans (IGPs) at CIR high schools.</a:t>
            </a:r>
            <a:endParaRPr sz="1600" dirty="0"/>
          </a:p>
          <a:p>
            <a:pPr marL="457200" marR="148590" lvl="0" indent="-330200" algn="l" rtl="0">
              <a:lnSpc>
                <a:spcPct val="100000"/>
              </a:lnSpc>
              <a:spcBef>
                <a:spcPts val="0"/>
              </a:spcBef>
              <a:spcAft>
                <a:spcPts val="0"/>
              </a:spcAft>
              <a:buSzPts val="1600"/>
              <a:buFont typeface="Calibri"/>
              <a:buAutoNum type="arabicPeriod"/>
            </a:pPr>
            <a:r>
              <a:rPr lang="en-US" sz="1600" b="1" dirty="0"/>
              <a:t>District leader responsible for UIR-D schools</a:t>
            </a:r>
            <a:r>
              <a:rPr lang="en-US" sz="1600" dirty="0"/>
              <a:t>: School systems will have a leader to coordinate support and planning for UIR-D schools.</a:t>
            </a:r>
            <a:endParaRPr sz="1600" dirty="0"/>
          </a:p>
          <a:p>
            <a:pPr marL="0" marR="148590" lvl="0" indent="0" algn="l" rtl="0">
              <a:lnSpc>
                <a:spcPct val="100000"/>
              </a:lnSpc>
              <a:spcBef>
                <a:spcPts val="0"/>
              </a:spcBef>
              <a:spcAft>
                <a:spcPts val="0"/>
              </a:spcAft>
              <a:buNone/>
            </a:pPr>
            <a:endParaRPr sz="1600" dirty="0"/>
          </a:p>
          <a:p>
            <a:pPr marL="0" marR="148590" lvl="0" indent="0" algn="l" rtl="0">
              <a:lnSpc>
                <a:spcPct val="100000"/>
              </a:lnSpc>
              <a:spcBef>
                <a:spcPts val="0"/>
              </a:spcBef>
              <a:spcAft>
                <a:spcPts val="0"/>
              </a:spcAft>
              <a:buNone/>
            </a:pPr>
            <a:r>
              <a:rPr lang="en-US" sz="1600" b="1" dirty="0"/>
              <a:t>Other Strategy Improvements</a:t>
            </a:r>
            <a:endParaRPr sz="1600" b="1" dirty="0"/>
          </a:p>
          <a:p>
            <a:pPr marL="457200" lvl="0" indent="-330200" algn="l" rtl="0">
              <a:lnSpc>
                <a:spcPct val="100000"/>
              </a:lnSpc>
              <a:spcBef>
                <a:spcPts val="0"/>
              </a:spcBef>
              <a:spcAft>
                <a:spcPts val="0"/>
              </a:spcAft>
              <a:buClr>
                <a:schemeClr val="dk1"/>
              </a:buClr>
              <a:buSzPts val="1600"/>
              <a:buFont typeface="Calibri"/>
              <a:buAutoNum type="arabicPeriod"/>
            </a:pPr>
            <a:r>
              <a:rPr lang="en-US" sz="1600" b="1" dirty="0">
                <a:solidFill>
                  <a:schemeClr val="dk1"/>
                </a:solidFill>
              </a:rPr>
              <a:t>Science: </a:t>
            </a:r>
            <a:r>
              <a:rPr lang="en-US" sz="1600" dirty="0">
                <a:solidFill>
                  <a:schemeClr val="dk1"/>
                </a:solidFill>
              </a:rPr>
              <a:t>School systems can apply for funds to support the purchase of science curricula and the training of teachers on this curricula.</a:t>
            </a:r>
            <a:endParaRPr sz="1600" dirty="0">
              <a:solidFill>
                <a:schemeClr val="dk1"/>
              </a:solidFill>
            </a:endParaRPr>
          </a:p>
          <a:p>
            <a:pPr marL="457200" lvl="0" indent="-330200" algn="l" rtl="0">
              <a:lnSpc>
                <a:spcPct val="100000"/>
              </a:lnSpc>
              <a:spcBef>
                <a:spcPts val="0"/>
              </a:spcBef>
              <a:spcAft>
                <a:spcPts val="0"/>
              </a:spcAft>
              <a:buClr>
                <a:schemeClr val="dk1"/>
              </a:buClr>
              <a:buSzPts val="1600"/>
              <a:buFont typeface="Calibri"/>
              <a:buAutoNum type="arabicPeriod"/>
            </a:pPr>
            <a:r>
              <a:rPr lang="en-US" sz="1600" b="1" dirty="0">
                <a:solidFill>
                  <a:schemeClr val="dk1"/>
                </a:solidFill>
              </a:rPr>
              <a:t>Early Childhood</a:t>
            </a:r>
            <a:r>
              <a:rPr lang="en-US" sz="1600" dirty="0">
                <a:solidFill>
                  <a:schemeClr val="dk1"/>
                </a:solidFill>
              </a:rPr>
              <a:t>: The planning process for governance, access, and quality </a:t>
            </a:r>
            <a:r>
              <a:rPr lang="en-US" sz="1600" dirty="0" smtClean="0">
                <a:solidFill>
                  <a:schemeClr val="dk1"/>
                </a:solidFill>
              </a:rPr>
              <a:t>is </a:t>
            </a:r>
            <a:r>
              <a:rPr lang="en-US" sz="1600" dirty="0">
                <a:solidFill>
                  <a:schemeClr val="dk1"/>
                </a:solidFill>
              </a:rPr>
              <a:t>now included in Super App.</a:t>
            </a:r>
            <a:endParaRPr sz="1600" dirty="0">
              <a:solidFill>
                <a:schemeClr val="dk1"/>
              </a:solidFill>
            </a:endParaRPr>
          </a:p>
          <a:p>
            <a:pPr marL="457200" lvl="0" indent="-330200" algn="l" rtl="0">
              <a:lnSpc>
                <a:spcPct val="100000"/>
              </a:lnSpc>
              <a:spcBef>
                <a:spcPts val="0"/>
              </a:spcBef>
              <a:spcAft>
                <a:spcPts val="0"/>
              </a:spcAft>
              <a:buClr>
                <a:schemeClr val="dk1"/>
              </a:buClr>
              <a:buSzPts val="1600"/>
              <a:buFont typeface="Calibri"/>
              <a:buAutoNum type="arabicPeriod"/>
            </a:pPr>
            <a:r>
              <a:rPr lang="en-US" sz="1600" b="1" dirty="0">
                <a:solidFill>
                  <a:schemeClr val="dk1"/>
                </a:solidFill>
              </a:rPr>
              <a:t>Special Education</a:t>
            </a:r>
            <a:r>
              <a:rPr lang="en-US" sz="1600" dirty="0">
                <a:solidFill>
                  <a:schemeClr val="dk1"/>
                </a:solidFill>
              </a:rPr>
              <a:t>: Funding for professional development on specialized supports is available for schools with a UIR label for the subgroup with students with disabilities.</a:t>
            </a:r>
            <a:endParaRP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0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School System Planning Framework</a:t>
            </a:r>
            <a:endParaRPr/>
          </a:p>
        </p:txBody>
      </p:sp>
      <p:pic>
        <p:nvPicPr>
          <p:cNvPr id="393" name="Google Shape;393;p102"/>
          <p:cNvPicPr preferRelativeResize="0"/>
          <p:nvPr/>
        </p:nvPicPr>
        <p:blipFill>
          <a:blip r:embed="rId3">
            <a:alphaModFix/>
          </a:blip>
          <a:stretch>
            <a:fillRect/>
          </a:stretch>
        </p:blipFill>
        <p:spPr>
          <a:xfrm>
            <a:off x="971348" y="1727225"/>
            <a:ext cx="7201300" cy="2327200"/>
          </a:xfrm>
          <a:prstGeom prst="rect">
            <a:avLst/>
          </a:prstGeom>
          <a:noFill/>
          <a:ln>
            <a:noFill/>
          </a:ln>
        </p:spPr>
      </p:pic>
      <p:cxnSp>
        <p:nvCxnSpPr>
          <p:cNvPr id="394" name="Google Shape;394;p102"/>
          <p:cNvCxnSpPr/>
          <p:nvPr/>
        </p:nvCxnSpPr>
        <p:spPr>
          <a:xfrm>
            <a:off x="3705850" y="1277600"/>
            <a:ext cx="631500" cy="427800"/>
          </a:xfrm>
          <a:prstGeom prst="straightConnector1">
            <a:avLst/>
          </a:prstGeom>
          <a:noFill/>
          <a:ln w="28575" cap="flat" cmpd="sng">
            <a:solidFill>
              <a:srgbClr val="FF0000"/>
            </a:solidFill>
            <a:prstDash val="solid"/>
            <a:round/>
            <a:headEnd type="none" w="med" len="med"/>
            <a:tailEnd type="triangle" w="med" len="med"/>
          </a:ln>
        </p:spPr>
      </p:cxnSp>
      <p:cxnSp>
        <p:nvCxnSpPr>
          <p:cNvPr id="395" name="Google Shape;395;p102"/>
          <p:cNvCxnSpPr/>
          <p:nvPr/>
        </p:nvCxnSpPr>
        <p:spPr>
          <a:xfrm>
            <a:off x="1613550" y="1466825"/>
            <a:ext cx="257100" cy="450000"/>
          </a:xfrm>
          <a:prstGeom prst="straightConnector1">
            <a:avLst/>
          </a:prstGeom>
          <a:noFill/>
          <a:ln w="28575" cap="flat" cmpd="sng">
            <a:solidFill>
              <a:srgbClr val="FF0000"/>
            </a:solidFill>
            <a:prstDash val="solid"/>
            <a:round/>
            <a:headEnd type="none" w="med" len="med"/>
            <a:tailEnd type="triangle" w="med" len="med"/>
          </a:ln>
        </p:spPr>
      </p:cxnSp>
      <p:cxnSp>
        <p:nvCxnSpPr>
          <p:cNvPr id="396" name="Google Shape;396;p102"/>
          <p:cNvCxnSpPr/>
          <p:nvPr/>
        </p:nvCxnSpPr>
        <p:spPr>
          <a:xfrm rot="10800000" flipH="1">
            <a:off x="410350" y="3566500"/>
            <a:ext cx="561000" cy="526200"/>
          </a:xfrm>
          <a:prstGeom prst="straightConnector1">
            <a:avLst/>
          </a:prstGeom>
          <a:noFill/>
          <a:ln w="28575" cap="flat" cmpd="sng">
            <a:solidFill>
              <a:srgbClr val="FF0000"/>
            </a:solidFill>
            <a:prstDash val="solid"/>
            <a:round/>
            <a:headEnd type="none" w="med" len="med"/>
            <a:tailEnd type="triangle" w="med" len="med"/>
          </a:ln>
        </p:spPr>
      </p:cxnSp>
      <p:cxnSp>
        <p:nvCxnSpPr>
          <p:cNvPr id="397" name="Google Shape;397;p102"/>
          <p:cNvCxnSpPr/>
          <p:nvPr/>
        </p:nvCxnSpPr>
        <p:spPr>
          <a:xfrm rot="10800000">
            <a:off x="3606225" y="3271900"/>
            <a:ext cx="1040400" cy="1115400"/>
          </a:xfrm>
          <a:prstGeom prst="straightConnector1">
            <a:avLst/>
          </a:prstGeom>
          <a:noFill/>
          <a:ln w="28575" cap="flat" cmpd="sng">
            <a:solidFill>
              <a:srgbClr val="FF0000"/>
            </a:solidFill>
            <a:prstDash val="solid"/>
            <a:round/>
            <a:headEnd type="none" w="med" len="med"/>
            <a:tailEnd type="triangle" w="med" len="med"/>
          </a:ln>
        </p:spPr>
      </p:cxnSp>
      <p:cxnSp>
        <p:nvCxnSpPr>
          <p:cNvPr id="398" name="Google Shape;398;p102"/>
          <p:cNvCxnSpPr/>
          <p:nvPr/>
        </p:nvCxnSpPr>
        <p:spPr>
          <a:xfrm flipH="1">
            <a:off x="7703900" y="1848000"/>
            <a:ext cx="713100" cy="723900"/>
          </a:xfrm>
          <a:prstGeom prst="straightConnector1">
            <a:avLst/>
          </a:prstGeom>
          <a:noFill/>
          <a:ln w="28575" cap="flat" cmpd="sng">
            <a:solidFill>
              <a:srgbClr val="FF0000"/>
            </a:solidFill>
            <a:prstDash val="solid"/>
            <a:round/>
            <a:headEnd type="none" w="med" len="med"/>
            <a:tailEnd type="triangle" w="med" len="med"/>
          </a:ln>
        </p:spPr>
      </p:cxnSp>
      <p:sp>
        <p:nvSpPr>
          <p:cNvPr id="399" name="Google Shape;399;p102"/>
          <p:cNvSpPr txBox="1"/>
          <p:nvPr/>
        </p:nvSpPr>
        <p:spPr>
          <a:xfrm>
            <a:off x="327450" y="1193375"/>
            <a:ext cx="12156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Area of Focus</a:t>
            </a:r>
            <a:endParaRPr>
              <a:latin typeface="Calibri"/>
              <a:ea typeface="Calibri"/>
              <a:cs typeface="Calibri"/>
              <a:sym typeface="Calibri"/>
            </a:endParaRPr>
          </a:p>
        </p:txBody>
      </p:sp>
      <p:sp>
        <p:nvSpPr>
          <p:cNvPr id="400" name="Google Shape;400;p102"/>
          <p:cNvSpPr txBox="1"/>
          <p:nvPr/>
        </p:nvSpPr>
        <p:spPr>
          <a:xfrm>
            <a:off x="2612925" y="1139525"/>
            <a:ext cx="9933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Domain</a:t>
            </a:r>
            <a:endParaRPr>
              <a:latin typeface="Calibri"/>
              <a:ea typeface="Calibri"/>
              <a:cs typeface="Calibri"/>
              <a:sym typeface="Calibri"/>
            </a:endParaRPr>
          </a:p>
        </p:txBody>
      </p:sp>
      <p:sp>
        <p:nvSpPr>
          <p:cNvPr id="401" name="Google Shape;401;p102"/>
          <p:cNvSpPr txBox="1"/>
          <p:nvPr/>
        </p:nvSpPr>
        <p:spPr>
          <a:xfrm>
            <a:off x="7599600" y="1277600"/>
            <a:ext cx="1215600" cy="427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Planning Questions</a:t>
            </a:r>
            <a:endParaRPr>
              <a:latin typeface="Calibri"/>
              <a:ea typeface="Calibri"/>
              <a:cs typeface="Calibri"/>
              <a:sym typeface="Calibri"/>
            </a:endParaRPr>
          </a:p>
        </p:txBody>
      </p:sp>
      <p:sp>
        <p:nvSpPr>
          <p:cNvPr id="402" name="Google Shape;402;p102"/>
          <p:cNvSpPr txBox="1"/>
          <p:nvPr/>
        </p:nvSpPr>
        <p:spPr>
          <a:xfrm>
            <a:off x="4793175" y="4313625"/>
            <a:ext cx="12156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Indicators</a:t>
            </a:r>
            <a:endParaRPr>
              <a:latin typeface="Calibri"/>
              <a:ea typeface="Calibri"/>
              <a:cs typeface="Calibri"/>
              <a:sym typeface="Calibri"/>
            </a:endParaRPr>
          </a:p>
        </p:txBody>
      </p:sp>
      <p:sp>
        <p:nvSpPr>
          <p:cNvPr id="403" name="Google Shape;403;p102"/>
          <p:cNvSpPr txBox="1"/>
          <p:nvPr/>
        </p:nvSpPr>
        <p:spPr>
          <a:xfrm>
            <a:off x="200850" y="4260975"/>
            <a:ext cx="1215600" cy="432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Domain and Row Number</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10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09" name="Google Shape;409;p10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750"/>
              </a:spcBef>
              <a:spcAft>
                <a:spcPts val="0"/>
              </a:spcAft>
              <a:buClr>
                <a:schemeClr val="dk1"/>
              </a:buClr>
              <a:buSzPts val="1100"/>
              <a:buFont typeface="Arial"/>
              <a:buNone/>
            </a:pPr>
            <a:r>
              <a:rPr lang="en-US" sz="2800" b="0" i="0" u="none" strike="noStrike" cap="none">
                <a:solidFill>
                  <a:srgbClr val="212121"/>
                </a:solidFill>
                <a:latin typeface="Calibri"/>
                <a:ea typeface="Calibri"/>
                <a:cs typeface="Calibri"/>
                <a:sym typeface="Calibri"/>
              </a:rPr>
              <a:t>ESSA Programs </a:t>
            </a:r>
            <a:endParaRPr sz="2800" b="0" i="0" u="none" strike="noStrike" cap="none">
              <a:solidFill>
                <a:srgbClr val="000000"/>
              </a:solidFill>
              <a:latin typeface="Calibri"/>
              <a:ea typeface="Calibri"/>
              <a:cs typeface="Calibri"/>
              <a:sym typeface="Calibri"/>
            </a:endParaRPr>
          </a:p>
        </p:txBody>
      </p:sp>
      <p:sp>
        <p:nvSpPr>
          <p:cNvPr id="410" name="Google Shape;410;p103"/>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04"/>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ESSA Funding Basics</a:t>
            </a:r>
            <a:endParaRPr/>
          </a:p>
        </p:txBody>
      </p:sp>
      <p:graphicFrame>
        <p:nvGraphicFramePr>
          <p:cNvPr id="417" name="Google Shape;417;p104"/>
          <p:cNvGraphicFramePr/>
          <p:nvPr/>
        </p:nvGraphicFramePr>
        <p:xfrm>
          <a:off x="461313" y="1108550"/>
          <a:ext cx="8261850" cy="3703050"/>
        </p:xfrm>
        <a:graphic>
          <a:graphicData uri="http://schemas.openxmlformats.org/drawingml/2006/table">
            <a:tbl>
              <a:tblPr>
                <a:noFill/>
                <a:tableStyleId>{4B99159B-8E55-46B3-B8DD-D2972E14C3CF}</a:tableStyleId>
              </a:tblPr>
              <a:tblGrid>
                <a:gridCol w="1702200">
                  <a:extLst>
                    <a:ext uri="{9D8B030D-6E8A-4147-A177-3AD203B41FA5}">
                      <a16:colId xmlns:a16="http://schemas.microsoft.com/office/drawing/2014/main" val="20000"/>
                    </a:ext>
                  </a:extLst>
                </a:gridCol>
                <a:gridCol w="6559650">
                  <a:extLst>
                    <a:ext uri="{9D8B030D-6E8A-4147-A177-3AD203B41FA5}">
                      <a16:colId xmlns:a16="http://schemas.microsoft.com/office/drawing/2014/main" val="20001"/>
                    </a:ext>
                  </a:extLst>
                </a:gridCol>
              </a:tblGrid>
              <a:tr h="317050">
                <a:tc>
                  <a:txBody>
                    <a:bodyPr/>
                    <a:lstStyle/>
                    <a:p>
                      <a:pPr marL="0" marR="0" lvl="0" indent="0" algn="ctr" rtl="0">
                        <a:lnSpc>
                          <a:spcPct val="100000"/>
                        </a:lnSpc>
                        <a:spcBef>
                          <a:spcPts val="0"/>
                        </a:spcBef>
                        <a:spcAft>
                          <a:spcPts val="0"/>
                        </a:spcAft>
                        <a:buClr>
                          <a:srgbClr val="000000"/>
                        </a:buClr>
                        <a:buSzPts val="1300"/>
                        <a:buFont typeface="Arial"/>
                        <a:buNone/>
                      </a:pPr>
                      <a:r>
                        <a:rPr lang="en-US" sz="1500" b="1" u="none" strike="noStrike" cap="none">
                          <a:latin typeface="Calibri"/>
                          <a:ea typeface="Calibri"/>
                          <a:cs typeface="Calibri"/>
                          <a:sym typeface="Calibri"/>
                        </a:rPr>
                        <a:t>Title</a:t>
                      </a:r>
                      <a:endParaRPr sz="15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A2C4C9"/>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500" b="1" u="none" strike="noStrike" cap="none">
                          <a:latin typeface="Calibri"/>
                          <a:ea typeface="Calibri"/>
                          <a:cs typeface="Calibri"/>
                          <a:sym typeface="Calibri"/>
                        </a:rPr>
                        <a:t>Program Description </a:t>
                      </a:r>
                      <a:endParaRPr sz="1500" b="1"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A2C4C9"/>
                    </a:solidFill>
                  </a:tcPr>
                </a:tc>
                <a:extLst>
                  <a:ext uri="{0D108BD9-81ED-4DB2-BD59-A6C34878D82A}">
                    <a16:rowId xmlns:a16="http://schemas.microsoft.com/office/drawing/2014/main" val="10000"/>
                  </a:ext>
                </a:extLst>
              </a:tr>
              <a:tr h="403725">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Title I, Part A</a:t>
                      </a:r>
                      <a:endParaRPr sz="1500" u="none" strike="noStrike" cap="none">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Basic Programs (mostly Schoolwide Programs)</a:t>
                      </a:r>
                      <a:endParaRPr sz="1500" u="none" strike="noStrike" cap="none">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403725">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Title I, Part C</a:t>
                      </a:r>
                      <a:endParaRPr sz="15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Migrant</a:t>
                      </a:r>
                      <a:endParaRPr sz="15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03725">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Title I, Part D</a:t>
                      </a:r>
                      <a:endParaRPr sz="15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Neglected/Delinquent (SSD, OJJ, DOC)</a:t>
                      </a:r>
                      <a:endParaRPr sz="15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403725">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Title II</a:t>
                      </a:r>
                      <a:endParaRPr sz="15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Prepare/Recruit/Train Teachers, Principals, School Leaders</a:t>
                      </a:r>
                      <a:endParaRPr sz="15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403725">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Title III</a:t>
                      </a:r>
                      <a:endParaRPr sz="15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English Learners / Immigrants</a:t>
                      </a:r>
                      <a:endParaRPr sz="15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403725">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Title IVA</a:t>
                      </a:r>
                      <a:endParaRPr sz="15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Student Support and Academic Enrichment Grants</a:t>
                      </a:r>
                      <a:endParaRPr sz="15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403725">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Title V</a:t>
                      </a:r>
                      <a:endParaRPr sz="15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Rural Education (mostly same allowability as Title I)</a:t>
                      </a:r>
                      <a:endParaRPr sz="15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r h="403725">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Title I 1003A</a:t>
                      </a:r>
                      <a:endParaRPr sz="15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200"/>
                        <a:buFont typeface="Arial"/>
                        <a:buNone/>
                      </a:pPr>
                      <a:r>
                        <a:rPr lang="en-US" sz="1500" u="none" strike="noStrike" cap="none">
                          <a:latin typeface="Calibri"/>
                          <a:ea typeface="Calibri"/>
                          <a:cs typeface="Calibri"/>
                          <a:sym typeface="Calibri"/>
                        </a:rPr>
                        <a:t>Direct Student Services (DSS)</a:t>
                      </a:r>
                      <a:endParaRPr sz="15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0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a:t>Title I Part A</a:t>
            </a:r>
            <a:endParaRPr/>
          </a:p>
        </p:txBody>
      </p:sp>
      <p:sp>
        <p:nvSpPr>
          <p:cNvPr id="424" name="Google Shape;424;p105"/>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SzPts val="1800"/>
              <a:buNone/>
            </a:pPr>
            <a:r>
              <a:rPr lang="en-US" sz="1700"/>
              <a:t>The purpose of Title I Part A is to provide all children significant opportunity to receive a fair, equitable, and high-quality education, and to close educational achievement gaps. </a:t>
            </a:r>
            <a:endParaRPr sz="1700"/>
          </a:p>
          <a:p>
            <a:pPr marL="0" lvl="0" indent="0" algn="l" rtl="0">
              <a:lnSpc>
                <a:spcPct val="90000"/>
              </a:lnSpc>
              <a:spcBef>
                <a:spcPts val="750"/>
              </a:spcBef>
              <a:spcAft>
                <a:spcPts val="0"/>
              </a:spcAft>
              <a:buSzPts val="1800"/>
              <a:buNone/>
            </a:pPr>
            <a:endParaRPr sz="1700"/>
          </a:p>
          <a:p>
            <a:pPr marL="0" lvl="0" indent="0" algn="l" rtl="0">
              <a:lnSpc>
                <a:spcPct val="90000"/>
              </a:lnSpc>
              <a:spcBef>
                <a:spcPts val="750"/>
              </a:spcBef>
              <a:spcAft>
                <a:spcPts val="0"/>
              </a:spcAft>
              <a:buSzPts val="1800"/>
              <a:buNone/>
            </a:pPr>
            <a:r>
              <a:rPr lang="en-US" sz="1700"/>
              <a:t>Title I Programs:</a:t>
            </a:r>
            <a:endParaRPr/>
          </a:p>
          <a:p>
            <a:pPr marL="285750" lvl="0" indent="-285750" algn="l" rtl="0">
              <a:lnSpc>
                <a:spcPct val="90000"/>
              </a:lnSpc>
              <a:spcBef>
                <a:spcPts val="750"/>
              </a:spcBef>
              <a:spcAft>
                <a:spcPts val="0"/>
              </a:spcAft>
              <a:buSzPts val="1800"/>
              <a:buChar char="•"/>
            </a:pPr>
            <a:r>
              <a:rPr lang="en-US" sz="1700" b="1"/>
              <a:t>Schoolwide</a:t>
            </a:r>
            <a:r>
              <a:rPr lang="en-US" sz="1700"/>
              <a:t> – every student eligible for Title I services</a:t>
            </a:r>
            <a:endParaRPr/>
          </a:p>
          <a:p>
            <a:pPr marL="285750" lvl="0" indent="-285750" algn="l" rtl="0">
              <a:lnSpc>
                <a:spcPct val="90000"/>
              </a:lnSpc>
              <a:spcBef>
                <a:spcPts val="750"/>
              </a:spcBef>
              <a:spcAft>
                <a:spcPts val="0"/>
              </a:spcAft>
              <a:buSzPts val="1800"/>
              <a:buChar char="•"/>
            </a:pPr>
            <a:r>
              <a:rPr lang="en-US" sz="1700" b="1"/>
              <a:t>Targeted Assistance</a:t>
            </a:r>
            <a:r>
              <a:rPr lang="en-US" sz="1700"/>
              <a:t> – only students identified by objective criteria eligible for services</a:t>
            </a:r>
            <a:endParaRPr/>
          </a:p>
          <a:p>
            <a:pPr marL="0" lvl="0" indent="0" algn="l" rtl="0">
              <a:lnSpc>
                <a:spcPct val="90000"/>
              </a:lnSpc>
              <a:spcBef>
                <a:spcPts val="750"/>
              </a:spcBef>
              <a:spcAft>
                <a:spcPts val="0"/>
              </a:spcAft>
              <a:buSzPts val="1800"/>
              <a:buNone/>
            </a:pPr>
            <a:endParaRPr sz="1700" b="1" u="sng"/>
          </a:p>
          <a:p>
            <a:pPr marL="0" lvl="0" indent="0" algn="l" rtl="0">
              <a:lnSpc>
                <a:spcPct val="90000"/>
              </a:lnSpc>
              <a:spcBef>
                <a:spcPts val="750"/>
              </a:spcBef>
              <a:spcAft>
                <a:spcPts val="0"/>
              </a:spcAft>
              <a:buSzPts val="1800"/>
              <a:buNone/>
            </a:pPr>
            <a:r>
              <a:rPr lang="en-US" sz="1700"/>
              <a:t>Levels of Support</a:t>
            </a:r>
            <a:endParaRPr sz="1700"/>
          </a:p>
          <a:p>
            <a:pPr marL="285750" lvl="0" indent="-285750" algn="l" rtl="0">
              <a:lnSpc>
                <a:spcPct val="90000"/>
              </a:lnSpc>
              <a:spcBef>
                <a:spcPts val="750"/>
              </a:spcBef>
              <a:spcAft>
                <a:spcPts val="0"/>
              </a:spcAft>
              <a:buSzPts val="1800"/>
              <a:buChar char="•"/>
            </a:pPr>
            <a:r>
              <a:rPr lang="en-US" sz="1700"/>
              <a:t>School Level – required (75%+ poverty) and supports school-level activities based on the plan</a:t>
            </a:r>
            <a:endParaRPr sz="1700"/>
          </a:p>
          <a:p>
            <a:pPr marL="285750" lvl="0" indent="-285750" algn="l" rtl="0">
              <a:lnSpc>
                <a:spcPct val="90000"/>
              </a:lnSpc>
              <a:spcBef>
                <a:spcPts val="750"/>
              </a:spcBef>
              <a:spcAft>
                <a:spcPts val="0"/>
              </a:spcAft>
              <a:buSzPts val="1800"/>
              <a:buChar char="•"/>
            </a:pPr>
            <a:r>
              <a:rPr lang="en-US" sz="1700"/>
              <a:t>District Level – district-wide Instructional and PD activities</a:t>
            </a:r>
            <a:endParaRPr sz="1700"/>
          </a:p>
          <a:p>
            <a:pPr marL="285750" lvl="0" indent="-171450" algn="l" rtl="0">
              <a:lnSpc>
                <a:spcPct val="90000"/>
              </a:lnSpc>
              <a:spcBef>
                <a:spcPts val="750"/>
              </a:spcBef>
              <a:spcAft>
                <a:spcPts val="0"/>
              </a:spcAft>
              <a:buSzPts val="1800"/>
              <a:buNone/>
            </a:pPr>
            <a:endParaRPr/>
          </a:p>
        </p:txBody>
      </p:sp>
    </p:spTree>
  </p:cSld>
  <p:clrMapOvr>
    <a:masterClrMapping/>
  </p:clrMapOvr>
</p:sld>
</file>

<file path=ppt/theme/theme1.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1676</Words>
  <Application>Microsoft Office PowerPoint</Application>
  <PresentationFormat>On-screen Show (16:9)</PresentationFormat>
  <Paragraphs>222</Paragraphs>
  <Slides>24</Slides>
  <Notes>24</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24</vt:i4>
      </vt:variant>
    </vt:vector>
  </HeadingPairs>
  <TitlesOfParts>
    <vt:vector size="35" baseType="lpstr">
      <vt:lpstr>Arial</vt:lpstr>
      <vt:lpstr>Calibri</vt:lpstr>
      <vt:lpstr>Twentieth Century</vt:lpstr>
      <vt:lpstr>LA Believes</vt:lpstr>
      <vt:lpstr>Louisiana Believes</vt:lpstr>
      <vt:lpstr>LA Believes</vt:lpstr>
      <vt:lpstr>LA Believes</vt:lpstr>
      <vt:lpstr>LA Believes</vt:lpstr>
      <vt:lpstr>LA Believes</vt:lpstr>
      <vt:lpstr>Louisiana Believes</vt:lpstr>
      <vt:lpstr>Louisiana Believes</vt:lpstr>
      <vt:lpstr>Federal Funding 101 </vt:lpstr>
      <vt:lpstr>Agenda</vt:lpstr>
      <vt:lpstr>PowerPoint Presentation</vt:lpstr>
      <vt:lpstr>Academic Focus</vt:lpstr>
      <vt:lpstr>Improvements to the 2020-2021 Strategy</vt:lpstr>
      <vt:lpstr>School System Planning Framework</vt:lpstr>
      <vt:lpstr>PowerPoint Presentation</vt:lpstr>
      <vt:lpstr>ESSA Funding Basics</vt:lpstr>
      <vt:lpstr>Title I Part A</vt:lpstr>
      <vt:lpstr>Title I Part A</vt:lpstr>
      <vt:lpstr>1003A - Direct Student Services (DSS)</vt:lpstr>
      <vt:lpstr>Title II Part A</vt:lpstr>
      <vt:lpstr>Title III Part A</vt:lpstr>
      <vt:lpstr>Title IV Part A</vt:lpstr>
      <vt:lpstr>Title V Part A</vt:lpstr>
      <vt:lpstr>PowerPoint Presentation</vt:lpstr>
      <vt:lpstr>IDEA Funding Basics</vt:lpstr>
      <vt:lpstr>IDEA Part B - 611 &amp; 619-Preschool</vt:lpstr>
      <vt:lpstr>Coordinated Early Intervening Services (CEIS)</vt:lpstr>
      <vt:lpstr>PowerPoint Presentation</vt:lpstr>
      <vt:lpstr>Title I Supplement, Not Supplant</vt:lpstr>
      <vt:lpstr>Supplement, Not Supplant for other ESSA Programs</vt:lpstr>
      <vt:lpstr>Supplement, Not Supplant and IDEA</vt:lpstr>
      <vt:lpstr>Super App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Funding 101 </dc:title>
  <dc:creator>Em Cooper</dc:creator>
  <cp:lastModifiedBy>Em Cooper</cp:lastModifiedBy>
  <cp:revision>1</cp:revision>
  <dcterms:modified xsi:type="dcterms:W3CDTF">2019-10-30T13:59:42Z</dcterms:modified>
</cp:coreProperties>
</file>