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6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5" r:id="rId1"/>
    <p:sldMasterId id="2147483776" r:id="rId2"/>
    <p:sldMasterId id="2147483777" r:id="rId3"/>
    <p:sldMasterId id="2147483778" r:id="rId4"/>
    <p:sldMasterId id="2147483779" r:id="rId5"/>
    <p:sldMasterId id="2147483780" r:id="rId6"/>
    <p:sldMasterId id="2147483781" r:id="rId7"/>
    <p:sldMasterId id="2147483782" r:id="rId8"/>
  </p:sldMasterIdLst>
  <p:notesMasterIdLst>
    <p:notesMasterId r:id="rId3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B4A6CF-9393-4843-A19B-46D7BEC4F7BA}">
  <a:tblStyle styleId="{2AB4A6CF-9393-4843-A19B-46D7BEC4F7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181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986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64c8bb520b_8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64c8bb520b_8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g64c8bb520b_8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714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65372f0963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65372f0963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65372f0963_7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596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64c8bb520b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64c8bb520b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 mimutes</a:t>
            </a:r>
            <a:endParaRPr/>
          </a:p>
        </p:txBody>
      </p:sp>
      <p:sp>
        <p:nvSpPr>
          <p:cNvPr id="544" name="Google Shape;544;g64c8bb520b_8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3885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6f71d4fec1_16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6f71d4fec1_16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g6f71d4fec1_16_2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5782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6f71d4fec1_16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6f71d4fec1_16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560" name="Google Shape;560;g6f71d4fec1_16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105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f71d4fec1_16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f71d4fec1_16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7" name="Google Shape;567;g6f71d4fec1_16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4933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6f71d4fec1_1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6f71d4fec1_1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574" name="Google Shape;574;g6f71d4fec1_1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143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64892bac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64892bac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g64892bac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702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64c8bb520b_8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64c8bb520b_8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g64c8bb520b_8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9728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64c8bb520b_8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64c8bb520b_8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g64c8bb520b_8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23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647e028257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647e028257_2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647e028257_2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3700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64c8bb520b_8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64c8bb520b_8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 mimutes</a:t>
            </a:r>
            <a:endParaRPr/>
          </a:p>
        </p:txBody>
      </p:sp>
      <p:sp>
        <p:nvSpPr>
          <p:cNvPr id="603" name="Google Shape;603;g64c8bb520b_8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730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647e028257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647e028257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g647e028257_2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2241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64c8bb520b_8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64c8bb520b_8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g64c8bb520b_8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6465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64c8bb520b_8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64c8bb520b_8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3" name="Google Shape;623;g64c8bb520b_8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058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64c8bb520b_8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64c8bb520b_8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1" name="Google Shape;631;g64c8bb520b_8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152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64c8bb520b_8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64c8bb520b_8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g64c8bb520b_8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9895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64c8bb520b_8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64c8bb520b_8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g64c8bb520b_8_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653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647e028257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647e028257_2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g647e028257_2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918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647e0282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647e0282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g647e02825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8747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6fac3dd79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6fac3dd79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72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2d99490f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2d99490f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g62d99490f5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9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65372f0963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65372f0963_2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minutes</a:t>
            </a:r>
            <a:endParaRPr/>
          </a:p>
        </p:txBody>
      </p:sp>
      <p:sp>
        <p:nvSpPr>
          <p:cNvPr id="480" name="Google Shape;480;g65372f0963_2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45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6fac3dd7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g6fac3dd7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2 minutes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g6fac3dd79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240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6fac3dd79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6fac3dd79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g6fac3dd796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846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65372f0963_2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65372f0963_2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32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65372f0963_2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65372f0963_2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65372f0963_2_2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5114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4c8bb520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4c8bb520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minutes</a:t>
            </a:r>
            <a:endParaRPr/>
          </a:p>
        </p:txBody>
      </p:sp>
      <p:sp>
        <p:nvSpPr>
          <p:cNvPr id="524" name="Google Shape;524;g64c8bb520b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83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583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09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3" name="Google Shape;363;p109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109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5" name="Google Shape;365;p109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10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110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110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110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10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10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11"/>
          <p:cNvPicPr preferRelativeResize="0"/>
          <p:nvPr/>
        </p:nvPicPr>
        <p:blipFill rotWithShape="1">
          <a:blip r:embed="rId3">
            <a:alphaModFix/>
          </a:blip>
          <a:srcRect l="29370" r="1943"/>
          <a:stretch/>
        </p:blipFill>
        <p:spPr>
          <a:xfrm>
            <a:off x="2857500" y="678942"/>
            <a:ext cx="5960975" cy="463942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11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111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p111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111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12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112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121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21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1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22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23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" name="Google Shape;411;p123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2" name="Google Shape;412;p123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35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Google Shape;413;p123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23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23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1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1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280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9" name="Google Shape;429;p128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129" descr="Louisiana Believes (PPT Transition Background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29"/>
          <p:cNvSpPr txBox="1">
            <a:spLocks noGrp="1"/>
          </p:cNvSpPr>
          <p:nvPr>
            <p:ph type="title"/>
          </p:nvPr>
        </p:nvSpPr>
        <p:spPr>
          <a:xfrm>
            <a:off x="0" y="1742963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0" name="Google Shape;440;p131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1" name="Google Shape;441;p131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5" name="Google Shape;445;p1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p1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7" name="Google Shape;447;p1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8" name="Google Shape;448;p1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 type="obj">
  <p:cSld name="OBJECT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Google Shape;452;p1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Google Shape;453;p1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4" name="Google Shape;454;p1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" name="Google Shape;455;p1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6" name="Google Shape;456;p135"/>
          <p:cNvSpPr txBox="1"/>
          <p:nvPr/>
        </p:nvSpPr>
        <p:spPr>
          <a:xfrm>
            <a:off x="0" y="0"/>
            <a:ext cx="9030000" cy="106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NAEP 2019-2020 Assessment:</a:t>
            </a: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8288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    Long-Term Trend (LTT)</a:t>
            </a: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0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0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">
  <p:cSld name="CUSTOM_10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 1">
  <p:cSld name="CUSTOM_10_1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583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6800850" y="4800600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5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5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583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6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26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27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marR="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190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7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7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7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8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5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8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8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9"/>
          <p:cNvPicPr preferRelativeResize="0"/>
          <p:nvPr/>
        </p:nvPicPr>
        <p:blipFill rotWithShape="1">
          <a:blip r:embed="rId3">
            <a:alphaModFix/>
          </a:blip>
          <a:srcRect l="29370" r="1943"/>
          <a:stretch/>
        </p:blipFill>
        <p:spPr>
          <a:xfrm>
            <a:off x="2857500" y="678942"/>
            <a:ext cx="5960974" cy="46394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0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3000" b="0" i="0" u="none" strike="noStrike" cap="none">
                <a:solidFill>
                  <a:srgbClr val="4140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1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4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marR="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190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6800850" y="4800600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6800850" y="4800600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0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0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">
  <p:cSld name="CUSTOM_10_1_1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 1">
  <p:cSld name="CUSTOM_10_1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125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/>
          <p:nvPr/>
        </p:nvSpPr>
        <p:spPr>
          <a:xfrm>
            <a:off x="6800850" y="4803321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/>
          <p:nvPr/>
        </p:nvSpPr>
        <p:spPr>
          <a:xfrm>
            <a:off x="6800850" y="4803321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8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8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583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9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3" name="Google Shape;163;p49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49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49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0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50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50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marR="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190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50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0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0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1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51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51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5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51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1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1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2"/>
          <p:cNvPicPr preferRelativeResize="0"/>
          <p:nvPr/>
        </p:nvPicPr>
        <p:blipFill rotWithShape="1">
          <a:blip r:embed="rId3">
            <a:alphaModFix/>
          </a:blip>
          <a:srcRect l="29370" r="1943"/>
          <a:stretch/>
        </p:blipFill>
        <p:spPr>
          <a:xfrm>
            <a:off x="2857500" y="678942"/>
            <a:ext cx="5960974" cy="46394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2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52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52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52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 l="29372" r="1943"/>
          <a:stretch/>
        </p:blipFill>
        <p:spPr>
          <a:xfrm>
            <a:off x="2857500" y="678942"/>
            <a:ext cx="5960974" cy="46394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35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885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3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4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54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0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0_1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35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">
  <p:cSld name="CUSTOM_10_1_1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 1">
  <p:cSld name="CUSTOM_10_1_1_1_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71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71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583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72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72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72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p72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73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73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73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marR="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190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73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3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73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74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74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p74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5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74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4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74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5"/>
          <p:cNvPicPr preferRelativeResize="0"/>
          <p:nvPr/>
        </p:nvPicPr>
        <p:blipFill rotWithShape="1">
          <a:blip r:embed="rId3">
            <a:alphaModFix/>
          </a:blip>
          <a:srcRect l="29370" r="1943"/>
          <a:stretch/>
        </p:blipFill>
        <p:spPr>
          <a:xfrm>
            <a:off x="2857500" y="678942"/>
            <a:ext cx="5960974" cy="46394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75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75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75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75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76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77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77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90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90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583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91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91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p91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91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92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92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" name="Google Shape;308;p92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marR="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190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92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2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92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93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93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93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5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93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93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93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4"/>
          <p:cNvPicPr preferRelativeResize="0"/>
          <p:nvPr/>
        </p:nvPicPr>
        <p:blipFill rotWithShape="1">
          <a:blip r:embed="rId3">
            <a:alphaModFix/>
          </a:blip>
          <a:srcRect l="29370" r="1943"/>
          <a:stretch/>
        </p:blipFill>
        <p:spPr>
          <a:xfrm>
            <a:off x="2857500" y="678942"/>
            <a:ext cx="5960974" cy="46394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94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94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7" name="Google Shape;327;p94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94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95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96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Google Shape;335;p96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2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27" descr="Louisiana Believes (PPT Footer)_Foo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40749"/>
            <a:ext cx="6857999" cy="41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399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27"/>
          <p:cNvSpPr txBox="1">
            <a:spLocks noGrp="1"/>
          </p:cNvSpPr>
          <p:nvPr>
            <p:ph type="body" idx="1"/>
          </p:nvPr>
        </p:nvSpPr>
        <p:spPr>
          <a:xfrm>
            <a:off x="152400" y="1085850"/>
            <a:ext cx="8839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130" descr="Louisiana Believes (PPT Footer)_Foot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740749"/>
            <a:ext cx="9144000" cy="4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399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30"/>
          <p:cNvSpPr txBox="1">
            <a:spLocks noGrp="1"/>
          </p:cNvSpPr>
          <p:nvPr>
            <p:ph type="body" idx="1"/>
          </p:nvPr>
        </p:nvSpPr>
        <p:spPr>
          <a:xfrm>
            <a:off x="152400" y="1085850"/>
            <a:ext cx="8839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Google Shape;437;p130"/>
          <p:cNvSpPr txBox="1">
            <a:spLocks noGrp="1"/>
          </p:cNvSpPr>
          <p:nvPr>
            <p:ph type="sldNum" idx="12"/>
          </p:nvPr>
        </p:nvSpPr>
        <p:spPr>
          <a:xfrm>
            <a:off x="7010400" y="4886326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isianabelieves.com/docs/default-source/professional-development/professional-development-calendar-guidance.pdf?sfvrsn=db039d1f_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louisianabelieves.com/docs/default-source/professional-development/professional-development-planning-template8607fc5b8c9b66d6b292ff0000215f92.docx?sfvrsn=1b9c9a1f_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isianabelieves.com/docs/default-source/professional-development/professional-development-calendar-guidance.pdf?sfvrsn=db039d1f_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isianabelieves.com/docs/default-source/year-long-planning/common-planning-time-look-for-tool.pdf?sfvrsn=998a9c1f_1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isianabelieves.com/docs/default-source/professional-development/professional-development-planning-template8607fc5b8c9b66d6b292ff0000215f92.docx?sfvrsn=1b9c9a1f_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uisianabelieves.com/academics/louisiana-content-leaders" TargetMode="External"/><Relationship Id="rId3" Type="http://schemas.openxmlformats.org/officeDocument/2006/relationships/hyperlink" Target="https://www.louisianabelieves.com/docs/default-source/professional-development/professional-development-calendar-guidance.pdf?sfvrsn=db039d1f_2" TargetMode="External"/><Relationship Id="rId7" Type="http://schemas.openxmlformats.org/officeDocument/2006/relationships/hyperlink" Target="https://www.louisianabelieves.com/docs/default-source/professional-development/science-content-leader-overview.pdf?sfvrsn=db489d1f_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louisianabelieves.com/docs/default-source/professional-development/approved-mentor-and-content-leader-training-providers-(sept_2019).pdf?sfvrsn=a3169d1f_6" TargetMode="External"/><Relationship Id="rId5" Type="http://schemas.openxmlformats.org/officeDocument/2006/relationships/hyperlink" Target="https://www.louisianabelieves.com/docs/default-source/professional-development/mentor-and-content-leader-training-participants.pdf?sfvrsn=d4039d1f_2" TargetMode="External"/><Relationship Id="rId10" Type="http://schemas.openxmlformats.org/officeDocument/2006/relationships/hyperlink" Target="https://www.louisianabelieves.com/docs/default-source/professional-development/sample-professional-development-calendar.pdf?sfvrsn=c4749d1f_4" TargetMode="External"/><Relationship Id="rId4" Type="http://schemas.openxmlformats.org/officeDocument/2006/relationships/hyperlink" Target="https://www.louisianabelieves.com/docs/default-source/professional-development/professional-development-planning-template8607fc5b8c9b66d6b292ff0000215f92.docx?sfvrsn=1b9c9a1f_4" TargetMode="External"/><Relationship Id="rId9" Type="http://schemas.openxmlformats.org/officeDocument/2006/relationships/hyperlink" Target="https://www.louisianabelieves.com/docs/default-source/professional-development/instructional-support-team-guide-docx.pdf?sfvrsn=c5749d1f_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isianabelieves.com/docs/default-source/professional-development/professional-development-calendar-guidance.pdf?sfvrsn=db039d1f_2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ouisianabelieves.com/docs/default-source/professional-development/professional-development-planning-template8607fc5b8c9b66d6b292ff0000215f92.docx?sfvrsn=1b9c9a1f_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isianabelieves.com/resources/library/school-improvement" TargetMode="External"/><Relationship Id="rId7" Type="http://schemas.openxmlformats.org/officeDocument/2006/relationships/hyperlink" Target="mailto:LDOE.GrantsHelpDesk@la.gov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5.xml"/><Relationship Id="rId6" Type="http://schemas.openxmlformats.org/officeDocument/2006/relationships/hyperlink" Target="https://www.louisianabelieves.com/docs/default-source/teacher-toolbox-resources/network-structure-map.pdf" TargetMode="External"/><Relationship Id="rId5" Type="http://schemas.openxmlformats.org/officeDocument/2006/relationships/hyperlink" Target="https://www.louisianabelieves.com/docs/default-source/teacher-toolbox-resources/school-system-support-calendar.pdf?sfvrsn=3b1d8d1f_205" TargetMode="External"/><Relationship Id="rId4" Type="http://schemas.openxmlformats.org/officeDocument/2006/relationships/hyperlink" Target="https://www.louisianabelieves.com/newsroom/newsletter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6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Coordinating School System Professional Development Opportunities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November 2019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45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Components of Strong Professional Development Plans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6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Professional Development Plans</a:t>
            </a:r>
            <a:endParaRPr/>
          </a:p>
        </p:txBody>
      </p:sp>
      <p:sp>
        <p:nvSpPr>
          <p:cNvPr id="540" name="Google Shape;540;p146"/>
          <p:cNvSpPr txBox="1">
            <a:spLocks noGrp="1"/>
          </p:cNvSpPr>
          <p:nvPr>
            <p:ph type="body" idx="1"/>
          </p:nvPr>
        </p:nvSpPr>
        <p:spPr>
          <a:xfrm>
            <a:off x="152400" y="1033475"/>
            <a:ext cx="8806800" cy="3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In order for all students to achieve grade level standards, all teachers—including special education, English language, and reading interventionists—must deliver high quality lessons.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295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Each year, school systems build a plan to ensure that all teachers receive training and ongoing support. Plans should include: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Content module redelivery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Unit and lesson preparation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u="sng" dirty="0" smtClean="0">
                <a:solidFill>
                  <a:schemeClr val="hlink"/>
                </a:solidFill>
                <a:hlinkClick r:id="rId3"/>
              </a:rPr>
              <a:t>Professional Development Planning Guidance </a:t>
            </a:r>
            <a:r>
              <a:rPr lang="en-US" dirty="0" smtClean="0">
                <a:solidFill>
                  <a:srgbClr val="000000"/>
                </a:solidFill>
              </a:rPr>
              <a:t>will </a:t>
            </a:r>
            <a:r>
              <a:rPr lang="en-US" dirty="0">
                <a:solidFill>
                  <a:srgbClr val="000000"/>
                </a:solidFill>
              </a:rPr>
              <a:t>help schools and school systems to complete the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Professional Development Planning Template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b="1" dirty="0">
                <a:solidFill>
                  <a:srgbClr val="000000"/>
                </a:solidFill>
              </a:rPr>
              <a:t>required for CIR schools</a:t>
            </a:r>
            <a:r>
              <a:rPr lang="en-US" dirty="0">
                <a:solidFill>
                  <a:srgbClr val="000000"/>
                </a:solidFill>
              </a:rPr>
              <a:t> in Super App.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47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Professional Development Plans</a:t>
            </a:r>
            <a:endParaRPr/>
          </a:p>
        </p:txBody>
      </p:sp>
      <p:sp>
        <p:nvSpPr>
          <p:cNvPr id="547" name="Google Shape;547;p147"/>
          <p:cNvSpPr txBox="1">
            <a:spLocks noGrp="1"/>
          </p:cNvSpPr>
          <p:nvPr>
            <p:ph type="body" idx="1"/>
          </p:nvPr>
        </p:nvSpPr>
        <p:spPr>
          <a:xfrm>
            <a:off x="152400" y="1033475"/>
            <a:ext cx="8806800" cy="3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3 minutes: </a:t>
            </a:r>
            <a:r>
              <a:rPr lang="en-US" dirty="0">
                <a:solidFill>
                  <a:srgbClr val="000000"/>
                </a:solidFill>
              </a:rPr>
              <a:t>Review the 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Professional Development Planning Guidance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As you review consider the following questions: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What stands out to you as important?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What information is new or surprising?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What information will be most helpful?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Where do you have questions?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5 minutes:</a:t>
            </a:r>
            <a:r>
              <a:rPr lang="en-US" dirty="0">
                <a:solidFill>
                  <a:srgbClr val="000000"/>
                </a:solidFill>
              </a:rPr>
              <a:t> Group Discussion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48"/>
          <p:cNvSpPr txBox="1">
            <a:spLocks noGrp="1"/>
          </p:cNvSpPr>
          <p:nvPr>
            <p:ph type="body" idx="1"/>
          </p:nvPr>
        </p:nvSpPr>
        <p:spPr>
          <a:xfrm>
            <a:off x="118875" y="1133325"/>
            <a:ext cx="4040400" cy="36252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</a:rPr>
              <a:t>ELA and Math Content Leaders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Provide content- and curriculum-specific professional development to teachers in their school and school system using turnkey session materials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US" sz="1600">
                <a:solidFill>
                  <a:srgbClr val="000000"/>
                </a:solidFill>
              </a:rPr>
              <a:t>Lead professional learning communities in schools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US" sz="1600">
                <a:solidFill>
                  <a:srgbClr val="000000"/>
                </a:solidFill>
              </a:rPr>
              <a:t>Lead content module re-delivery at school and school system professional development days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700">
              <a:solidFill>
                <a:srgbClr val="434343"/>
              </a:solidFill>
            </a:endParaRPr>
          </a:p>
          <a:p>
            <a:pPr marL="171450" lvl="0" indent="-3810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48"/>
          <p:cNvSpPr txBox="1">
            <a:spLocks noGrp="1"/>
          </p:cNvSpPr>
          <p:nvPr>
            <p:ph type="title"/>
          </p:nvPr>
        </p:nvSpPr>
        <p:spPr>
          <a:xfrm>
            <a:off x="15240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Distinction Between Content Leader Roles</a:t>
            </a:r>
            <a:endParaRPr/>
          </a:p>
        </p:txBody>
      </p:sp>
      <p:pic>
        <p:nvPicPr>
          <p:cNvPr id="555" name="Google Shape;555;p148"/>
          <p:cNvPicPr preferRelativeResize="0"/>
          <p:nvPr/>
        </p:nvPicPr>
        <p:blipFill rotWithShape="1">
          <a:blip r:embed="rId3">
            <a:alphaModFix/>
          </a:blip>
          <a:srcRect l="4241" t="4004" r="3148" b="4370"/>
          <a:stretch/>
        </p:blipFill>
        <p:spPr>
          <a:xfrm>
            <a:off x="3457925" y="4151622"/>
            <a:ext cx="514800" cy="51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6" name="Google Shape;556;p148"/>
          <p:cNvSpPr txBox="1"/>
          <p:nvPr/>
        </p:nvSpPr>
        <p:spPr>
          <a:xfrm>
            <a:off x="4231350" y="1133325"/>
            <a:ext cx="4725300" cy="3625200"/>
          </a:xfrm>
          <a:prstGeom prst="rect">
            <a:avLst/>
          </a:prstGeom>
          <a:solidFill>
            <a:srgbClr val="41B7B3">
              <a:alpha val="18040"/>
            </a:srgbClr>
          </a:solidFill>
          <a:ln w="38100" cap="flat" cmpd="sng">
            <a:solidFill>
              <a:srgbClr val="27AA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Intervention Content Leaders</a:t>
            </a: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Ensure all students can access a high quality curriculum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Train teachers to use core instruction and intervention time effectively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Support general education teachers in lesson preparation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Ensure all teachers in the school use effective intervention strategies and that staffing and scheduling decisions support collaboration and lesson preparation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Do not re-deliver content modules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49"/>
          <p:cNvSpPr txBox="1">
            <a:spLocks noGrp="1"/>
          </p:cNvSpPr>
          <p:nvPr>
            <p:ph type="body" idx="1"/>
          </p:nvPr>
        </p:nvSpPr>
        <p:spPr>
          <a:xfrm>
            <a:off x="152400" y="1033475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</a:rPr>
              <a:t>Redelivery of content can begin at any time throughout the school year and can have an immediate impact on teacher practice. 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685800" lvl="1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modules (36 hours total) are flexible to fit school/district needs and can be </a:t>
            </a:r>
            <a:r>
              <a:rPr lang="en-US" sz="1600" b="1" dirty="0">
                <a:solidFill>
                  <a:srgbClr val="000000"/>
                </a:solidFill>
              </a:rPr>
              <a:t>delivered in chunks </a:t>
            </a:r>
            <a:r>
              <a:rPr lang="en-US" sz="1600" dirty="0">
                <a:solidFill>
                  <a:srgbClr val="000000"/>
                </a:solidFill>
              </a:rPr>
              <a:t>from ranging from one to six hours.</a:t>
            </a:r>
            <a:endParaRPr sz="1600" dirty="0">
              <a:solidFill>
                <a:srgbClr val="000000"/>
              </a:solidFill>
            </a:endParaRPr>
          </a:p>
          <a:p>
            <a:pPr marL="685800" lvl="1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All modules include facilitator notes, handouts, and a recommended facilitation time.</a:t>
            </a:r>
            <a:endParaRPr sz="1600" dirty="0">
              <a:solidFill>
                <a:srgbClr val="000000"/>
              </a:solidFill>
            </a:endParaRPr>
          </a:p>
          <a:p>
            <a:pPr marL="685800" lvl="1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ELA</a:t>
            </a:r>
            <a:r>
              <a:rPr lang="en-US" sz="1600" dirty="0">
                <a:solidFill>
                  <a:srgbClr val="000000"/>
                </a:solidFill>
              </a:rPr>
              <a:t> content modules are best delivered in </a:t>
            </a:r>
            <a:r>
              <a:rPr lang="en-US" sz="1600" b="1" dirty="0">
                <a:solidFill>
                  <a:srgbClr val="000000"/>
                </a:solidFill>
              </a:rPr>
              <a:t>grade bands</a:t>
            </a:r>
            <a:r>
              <a:rPr lang="en-US" sz="1600" dirty="0">
                <a:solidFill>
                  <a:srgbClr val="000000"/>
                </a:solidFill>
              </a:rPr>
              <a:t> (3-5, 6-8, 9-10); teachers spend time digging into the texts in each unit of the Guidebook.</a:t>
            </a:r>
            <a:endParaRPr sz="1600" dirty="0">
              <a:solidFill>
                <a:srgbClr val="000000"/>
              </a:solidFill>
            </a:endParaRPr>
          </a:p>
          <a:p>
            <a:pPr marL="685800" lvl="1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Math</a:t>
            </a:r>
            <a:r>
              <a:rPr lang="en-US" sz="1600" dirty="0">
                <a:solidFill>
                  <a:srgbClr val="000000"/>
                </a:solidFill>
              </a:rPr>
              <a:t> content modules are best delivered in </a:t>
            </a:r>
            <a:r>
              <a:rPr lang="en-US" sz="1600" b="1" dirty="0">
                <a:solidFill>
                  <a:srgbClr val="000000"/>
                </a:solidFill>
              </a:rPr>
              <a:t>grade bands</a:t>
            </a:r>
            <a:r>
              <a:rPr lang="en-US" sz="1600" dirty="0">
                <a:solidFill>
                  <a:srgbClr val="000000"/>
                </a:solidFill>
              </a:rPr>
              <a:t> (K-5, 6-9) because of the emphasis on understanding the vertical progression of the standards.</a:t>
            </a:r>
            <a:endParaRPr sz="1600" dirty="0">
              <a:solidFill>
                <a:srgbClr val="000000"/>
              </a:solidFill>
            </a:endParaRPr>
          </a:p>
          <a:p>
            <a:pPr marL="68580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Science</a:t>
            </a:r>
            <a:r>
              <a:rPr lang="en-US" sz="1600" dirty="0">
                <a:solidFill>
                  <a:srgbClr val="000000"/>
                </a:solidFill>
              </a:rPr>
              <a:t> content modules are currently in development and will require three days for redelivery. </a:t>
            </a:r>
            <a:endParaRPr sz="1600" dirty="0">
              <a:solidFill>
                <a:srgbClr val="000000"/>
              </a:solidFill>
            </a:endParaRPr>
          </a:p>
          <a:p>
            <a:pPr marL="685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2100"/>
              <a:buFont typeface="Arial"/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</a:rPr>
              <a:t>The first several sessions are focused on studying content and training.  Content Leaders are generally ready to redeliver training content at day nine of training. 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563" name="Google Shape;563;p149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Schoolbook"/>
              <a:buNone/>
            </a:pPr>
            <a:r>
              <a:rPr lang="en-US" sz="3000">
                <a:solidFill>
                  <a:srgbClr val="000000"/>
                </a:solidFill>
              </a:rPr>
              <a:t>Redelivery of Content Modules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50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0000"/>
                </a:solidFill>
              </a:rPr>
              <a:t>ELA Content Modules</a:t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570" name="Google Shape;570;p150"/>
          <p:cNvGraphicFramePr/>
          <p:nvPr/>
        </p:nvGraphicFramePr>
        <p:xfrm>
          <a:off x="1151450" y="1423025"/>
          <a:ext cx="7239000" cy="2986830"/>
        </p:xfrm>
        <a:graphic>
          <a:graphicData uri="http://schemas.openxmlformats.org/drawingml/2006/table">
            <a:tbl>
              <a:tblPr>
                <a:noFill/>
                <a:tableStyleId>{2AB4A6CF-9393-4843-A19B-46D7BEC4F7BA}</a:tableStyleId>
              </a:tblPr>
              <a:tblGrid>
                <a:gridCol w="1416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22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Module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Unpacking the Guidebooks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 Knowledge to Support Understanding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 Reading to Build Understanding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Supporting All Students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Developing Writing and Language Skills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Supporting All Students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51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00000"/>
                </a:solidFill>
              </a:rPr>
              <a:t>Math K-5 Content Modules</a:t>
            </a:r>
            <a:endParaRPr sz="3000">
              <a:solidFill>
                <a:srgbClr val="000000"/>
              </a:solidFill>
            </a:endParaRPr>
          </a:p>
        </p:txBody>
      </p:sp>
      <p:graphicFrame>
        <p:nvGraphicFramePr>
          <p:cNvPr id="577" name="Google Shape;577;p151"/>
          <p:cNvGraphicFramePr/>
          <p:nvPr/>
        </p:nvGraphicFramePr>
        <p:xfrm>
          <a:off x="871425" y="1108875"/>
          <a:ext cx="7239000" cy="3474510"/>
        </p:xfrm>
        <a:graphic>
          <a:graphicData uri="http://schemas.openxmlformats.org/drawingml/2006/table">
            <a:tbl>
              <a:tblPr>
                <a:noFill/>
                <a:tableStyleId>{2AB4A6CF-9393-4843-A19B-46D7BEC4F7BA}</a:tableStyleId>
              </a:tblPr>
              <a:tblGrid>
                <a:gridCol w="131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5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Module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Setting the foundation for implementing the curriculum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Operations and Algebraic Thinking: </a:t>
                      </a:r>
                      <a:b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 and Subtraction of Whole Numbers and Problem Types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Operations and Algebraic Thinking: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Multiplication and Division of Whole Numbers and Problem Types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Numbers and Base Ten: Place Value and Fluency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Numbers and Operations—Fractions: Understanding Fractions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and Operations—Fractions: Operations With Fractions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52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Components of Professional Development Plans </a:t>
            </a:r>
            <a:endParaRPr/>
          </a:p>
        </p:txBody>
      </p:sp>
      <p:sp>
        <p:nvSpPr>
          <p:cNvPr id="584" name="Google Shape;584;p152"/>
          <p:cNvSpPr txBox="1">
            <a:spLocks noGrp="1"/>
          </p:cNvSpPr>
          <p:nvPr>
            <p:ph type="body" idx="1"/>
          </p:nvPr>
        </p:nvSpPr>
        <p:spPr>
          <a:xfrm>
            <a:off x="71100" y="971500"/>
            <a:ext cx="9001800" cy="37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Content Leader redelivery of</a:t>
            </a:r>
            <a:r>
              <a:rPr lang="en-US" b="1">
                <a:solidFill>
                  <a:srgbClr val="000000"/>
                </a:solidFill>
              </a:rPr>
              <a:t> Content Modules 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400"/>
              <a:t>*There may be exceptions when qualified Content Leaders are not available.</a:t>
            </a:r>
            <a:endParaRPr sz="1400"/>
          </a:p>
        </p:txBody>
      </p:sp>
      <p:graphicFrame>
        <p:nvGraphicFramePr>
          <p:cNvPr id="585" name="Google Shape;585;p152"/>
          <p:cNvGraphicFramePr/>
          <p:nvPr/>
        </p:nvGraphicFramePr>
        <p:xfrm>
          <a:off x="456750" y="1545250"/>
          <a:ext cx="8180975" cy="2883348"/>
        </p:xfrm>
        <a:graphic>
          <a:graphicData uri="http://schemas.openxmlformats.org/drawingml/2006/table">
            <a:tbl>
              <a:tblPr>
                <a:noFill/>
                <a:tableStyleId>{2AB4A6CF-9393-4843-A19B-46D7BEC4F7BA}</a:tableStyleId>
              </a:tblPr>
              <a:tblGrid>
                <a:gridCol w="500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8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1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Should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Should Not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7625"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Char char="•"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effectively train teachers to develop a deeper understanding of curriculum design, connection to the standards, and key instructional practices within the curriculum that lead to student comprehension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•"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should be re-delivered as intended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Char char="•"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happen at the beginning of the school year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•"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vendors to redeliver when qualified Content Leaders are unavailable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Char char="•"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replaced by a general vendor professional development*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•"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redeliver part of modules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•"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redelivered by an ineffective Content Leader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53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Components of Professional Development Plans </a:t>
            </a:r>
            <a:endParaRPr/>
          </a:p>
        </p:txBody>
      </p:sp>
      <p:sp>
        <p:nvSpPr>
          <p:cNvPr id="592" name="Google Shape;592;p153"/>
          <p:cNvSpPr txBox="1">
            <a:spLocks noGrp="1"/>
          </p:cNvSpPr>
          <p:nvPr>
            <p:ph type="body" idx="1"/>
          </p:nvPr>
        </p:nvSpPr>
        <p:spPr>
          <a:xfrm>
            <a:off x="207025" y="1033475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</a:rPr>
              <a:t>Unit preparation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93" name="Google Shape;593;p153"/>
          <p:cNvGraphicFramePr/>
          <p:nvPr/>
        </p:nvGraphicFramePr>
        <p:xfrm>
          <a:off x="270800" y="1545200"/>
          <a:ext cx="8602400" cy="2644080"/>
        </p:xfrm>
        <a:graphic>
          <a:graphicData uri="http://schemas.openxmlformats.org/drawingml/2006/table">
            <a:tbl>
              <a:tblPr>
                <a:noFill/>
                <a:tableStyleId>{2AB4A6CF-9393-4843-A19B-46D7BEC4F7BA}</a:tableStyleId>
              </a:tblPr>
              <a:tblGrid>
                <a:gridCol w="4239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63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Should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Should not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1650"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Char char="•"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align to actions in the </a:t>
                      </a:r>
                      <a:r>
                        <a:rPr lang="en-US" sz="16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Common Planning Tool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•"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happen ongoing throughout the school, during common planning. Teachers should have time set aside prior to each unit for unit unpacking.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Char char="•"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happen during 30 minute conference periods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•"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simply be a quick skimming of the unit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•"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consist of reviewing the problems instead of working the problems in the unit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4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Professional Development Planning Template and Resources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37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469" name="Google Shape;469;p137"/>
          <p:cNvSpPr txBox="1">
            <a:spLocks noGrp="1"/>
          </p:cNvSpPr>
          <p:nvPr>
            <p:ph type="body" idx="1"/>
          </p:nvPr>
        </p:nvSpPr>
        <p:spPr>
          <a:xfrm>
            <a:off x="152400" y="1130275"/>
            <a:ext cx="8806800" cy="3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Participants will: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Understand the requirements in Super App for Professional Development plans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Understand the components required in Professional Development Plans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Be able to access and use planning resources provided by the LDOE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55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Professional Development Plans</a:t>
            </a:r>
            <a:endParaRPr/>
          </a:p>
        </p:txBody>
      </p:sp>
      <p:sp>
        <p:nvSpPr>
          <p:cNvPr id="606" name="Google Shape;606;p155"/>
          <p:cNvSpPr txBox="1">
            <a:spLocks noGrp="1"/>
          </p:cNvSpPr>
          <p:nvPr>
            <p:ph type="body" idx="1"/>
          </p:nvPr>
        </p:nvSpPr>
        <p:spPr>
          <a:xfrm>
            <a:off x="152400" y="1033475"/>
            <a:ext cx="8806800" cy="3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3 minutes: </a:t>
            </a:r>
            <a:r>
              <a:rPr lang="en-US" dirty="0">
                <a:solidFill>
                  <a:srgbClr val="000000"/>
                </a:solidFill>
              </a:rPr>
              <a:t>Review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Professional Development Planning Template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As you review consider the following questions: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What stands out to you as important?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What information is new or surprising?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What questions are confusing?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dirty="0">
                <a:solidFill>
                  <a:srgbClr val="000000"/>
                </a:solidFill>
              </a:rPr>
              <a:t>Where will your school system struggle to determine answers?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10 minutes:</a:t>
            </a:r>
            <a:r>
              <a:rPr lang="en-US" dirty="0">
                <a:solidFill>
                  <a:srgbClr val="000000"/>
                </a:solidFill>
              </a:rPr>
              <a:t> Q&amp;A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56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Resources</a:t>
            </a:r>
            <a:endParaRPr/>
          </a:p>
        </p:txBody>
      </p:sp>
      <p:sp>
        <p:nvSpPr>
          <p:cNvPr id="613" name="Google Shape;613;p156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Professional Development Planning Guidance </a:t>
            </a:r>
            <a:r>
              <a:rPr lang="en-US" dirty="0">
                <a:solidFill>
                  <a:srgbClr val="000000"/>
                </a:solidFill>
              </a:rPr>
              <a:t>will help schools and school systems to complete the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Professional Development Planning Template</a:t>
            </a:r>
            <a:r>
              <a:rPr lang="en-US" dirty="0">
                <a:solidFill>
                  <a:srgbClr val="000000"/>
                </a:solidFill>
                <a:hlinkClick r:id="rId4"/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>required in Super App.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These additional resources may be helpful to school systems when creating their professional development plan: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Mentor Teacher and Content Leader Participation List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Mentor Teacher/Content Leader Vendor Guide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Science Content Leader</a:t>
            </a:r>
            <a:r>
              <a:rPr lang="en-US" dirty="0">
                <a:solidFill>
                  <a:srgbClr val="000000"/>
                </a:solidFill>
              </a:rPr>
              <a:t> one page summary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8"/>
              </a:rPr>
              <a:t>Content Leader Webpage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9"/>
              </a:rPr>
              <a:t>Instructional Support Guide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10"/>
              </a:rPr>
              <a:t>Sample Calendar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57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Getting Started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58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Professional Development Plans: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Getting Started!</a:t>
            </a:r>
            <a:endParaRPr/>
          </a:p>
        </p:txBody>
      </p:sp>
      <p:sp>
        <p:nvSpPr>
          <p:cNvPr id="626" name="Google Shape;626;p158"/>
          <p:cNvSpPr txBox="1">
            <a:spLocks noGrp="1"/>
          </p:cNvSpPr>
          <p:nvPr>
            <p:ph type="body" idx="1"/>
          </p:nvPr>
        </p:nvSpPr>
        <p:spPr>
          <a:xfrm>
            <a:off x="152400" y="1033475"/>
            <a:ext cx="8806800" cy="3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7" name="Google Shape;627;p158"/>
          <p:cNvPicPr preferRelativeResize="0"/>
          <p:nvPr/>
        </p:nvPicPr>
        <p:blipFill rotWithShape="1">
          <a:blip r:embed="rId3">
            <a:alphaModFix/>
          </a:blip>
          <a:srcRect l="15574" t="17783" r="16175" b="6864"/>
          <a:stretch/>
        </p:blipFill>
        <p:spPr>
          <a:xfrm>
            <a:off x="1543029" y="1033475"/>
            <a:ext cx="6057934" cy="3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59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Professional Development Plans: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Getting Started!</a:t>
            </a:r>
            <a:endParaRPr/>
          </a:p>
        </p:txBody>
      </p:sp>
      <p:sp>
        <p:nvSpPr>
          <p:cNvPr id="634" name="Google Shape;634;p159"/>
          <p:cNvSpPr txBox="1">
            <a:spLocks noGrp="1"/>
          </p:cNvSpPr>
          <p:nvPr>
            <p:ph type="body" idx="1"/>
          </p:nvPr>
        </p:nvSpPr>
        <p:spPr>
          <a:xfrm>
            <a:off x="152400" y="1033475"/>
            <a:ext cx="8806800" cy="3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</a:rPr>
              <a:t>10 minutes: </a:t>
            </a:r>
            <a:r>
              <a:rPr lang="en-US">
                <a:solidFill>
                  <a:srgbClr val="000000"/>
                </a:solidFill>
              </a:rPr>
              <a:t> Begin to complete the reflection questions on page one.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As you complete the reflection consider the following questions: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Who in the school system will be responsible for completing the Professional Development plan?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What data do you need in order to answer the questions effectively?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What decisions need to be made? Who should be involved in those decisions?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60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dirty="0"/>
              <a:t>Below are the following steps school systems should take to create a professional development plan:</a:t>
            </a:r>
            <a:endParaRPr dirty="0"/>
          </a:p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dirty="0"/>
              <a:t>Review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Professional Development Planning Guidance </a:t>
            </a:r>
            <a:r>
              <a:rPr lang="en-US" dirty="0"/>
              <a:t> to better understand the components of Professional Development and how they interact.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dirty="0"/>
              <a:t>Have a reflective conversation about your 2019-2020 professional development activities. During this conversation complete the top section of the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Professional Development Planning Template</a:t>
            </a:r>
            <a:r>
              <a:rPr lang="en-US" dirty="0">
                <a:solidFill>
                  <a:srgbClr val="000000"/>
                </a:solidFill>
                <a:hlinkClick r:id="rId4"/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dirty="0"/>
              <a:t> Discuss your Professional Development plans for the 2020-2021 school year by answering the questions in the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Professional Development Planning Template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dirty="0"/>
              <a:t>Reach out to your network contact if you need support drafting your plan.</a:t>
            </a:r>
            <a:endParaRPr dirty="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1" name="Google Shape;641;p160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Professional Development Planning: Network Support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61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Closing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62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Professional  Development Plans: Timeline</a:t>
            </a:r>
            <a:endParaRPr/>
          </a:p>
        </p:txBody>
      </p:sp>
      <p:graphicFrame>
        <p:nvGraphicFramePr>
          <p:cNvPr id="654" name="Google Shape;654;p162"/>
          <p:cNvGraphicFramePr/>
          <p:nvPr/>
        </p:nvGraphicFramePr>
        <p:xfrm>
          <a:off x="388088" y="1202650"/>
          <a:ext cx="8367800" cy="2834460"/>
        </p:xfrm>
        <a:graphic>
          <a:graphicData uri="http://schemas.openxmlformats.org/drawingml/2006/table">
            <a:tbl>
              <a:tblPr>
                <a:noFill/>
                <a:tableStyleId>{2AB4A6CF-9393-4843-A19B-46D7BEC4F7BA}</a:tableStyleId>
              </a:tblPr>
              <a:tblGrid>
                <a:gridCol w="2348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19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November-February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systems draft Professional Development plans using the planning template and guidance resources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Systems submit Professional Development plans via Super App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February- March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LDOE reviews plans and provides feedback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April- May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systems revise and finalize Professional Development plans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Revised  plans due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63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/>
              <a:t>Identify who will be responsible for creating the plan and who will need to be involved in the creation of the plan.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/>
              <a:t>Ensure you have the information you need to effectively reflect on the previous year and plan for the upcoming year.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/>
              <a:t>Reach out to your network contact if you need support drafting your plan.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/>
              <a:t>Submit your plan with Super App on </a:t>
            </a:r>
            <a:r>
              <a:rPr lang="en-US" b="1"/>
              <a:t>February 7</a:t>
            </a:r>
            <a:r>
              <a:rPr lang="en-US"/>
              <a:t>. </a:t>
            </a:r>
            <a:endParaRPr/>
          </a:p>
        </p:txBody>
      </p:sp>
      <p:sp>
        <p:nvSpPr>
          <p:cNvPr id="661" name="Google Shape;661;p163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6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Super App Support</a:t>
            </a:r>
            <a:endParaRPr sz="2800"/>
          </a:p>
        </p:txBody>
      </p:sp>
      <p:sp>
        <p:nvSpPr>
          <p:cNvPr id="667" name="Google Shape;667;p164"/>
          <p:cNvSpPr txBox="1">
            <a:spLocks noGrp="1"/>
          </p:cNvSpPr>
          <p:nvPr>
            <p:ph type="body" idx="1"/>
          </p:nvPr>
        </p:nvSpPr>
        <p:spPr>
          <a:xfrm>
            <a:off x="457200" y="1056450"/>
            <a:ext cx="8229600" cy="3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spcBef>
                <a:spcPts val="345"/>
              </a:spcBef>
              <a:spcAft>
                <a:spcPts val="0"/>
              </a:spcAft>
              <a:buNone/>
            </a:pPr>
            <a:r>
              <a:rPr lang="en-US" sz="1800"/>
              <a:t>Support for completing the Super App will be provided through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 u="sng">
                <a:solidFill>
                  <a:srgbClr val="1155CC"/>
                </a:solidFill>
                <a:hlinkClick r:id="rId3"/>
              </a:rPr>
              <a:t>School Improvement Library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 u="sng">
                <a:solidFill>
                  <a:srgbClr val="1155CC"/>
                </a:solidFill>
                <a:hlinkClick r:id="rId4"/>
              </a:rPr>
              <a:t>LDOE Weekly Newsletters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 u="sng">
                <a:solidFill>
                  <a:srgbClr val="1155CC"/>
                </a:solidFill>
                <a:hlinkClick r:id="rId5"/>
              </a:rPr>
              <a:t>School System Planning and Superintendent Calls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 u="sng">
                <a:solidFill>
                  <a:srgbClr val="1155CC"/>
                </a:solidFill>
                <a:hlinkClick r:id="rId6"/>
              </a:rPr>
              <a:t>Network Teams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/>
              <a:t>Office Hours on scheduled Mondays at 11:00 AM (details via LDOE Weekly Newsletter)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Send all questions related to school system planning and Super App to </a:t>
            </a:r>
            <a:r>
              <a:rPr lang="en-US" sz="1800" b="1" u="sng">
                <a:solidFill>
                  <a:srgbClr val="00BED6"/>
                </a:solidFill>
                <a:hlinkClick r:id="rId7"/>
              </a:rPr>
              <a:t>LDOE.GrantsHelpDesk@la.gov</a:t>
            </a:r>
            <a:r>
              <a:rPr lang="en-US" sz="1800"/>
              <a:t> and include “Super App” in the subject line.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38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476" name="Google Shape;476;p138"/>
          <p:cNvSpPr txBox="1">
            <a:spLocks noGrp="1"/>
          </p:cNvSpPr>
          <p:nvPr>
            <p:ph type="body" idx="1"/>
          </p:nvPr>
        </p:nvSpPr>
        <p:spPr>
          <a:xfrm>
            <a:off x="152400" y="1033475"/>
            <a:ext cx="8806800" cy="3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-US">
                <a:solidFill>
                  <a:srgbClr val="000000"/>
                </a:solidFill>
              </a:rPr>
              <a:t>Components of strong professional development plans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-US">
                <a:solidFill>
                  <a:srgbClr val="000000"/>
                </a:solidFill>
              </a:rPr>
              <a:t>Professional development planning template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-US">
                <a:solidFill>
                  <a:srgbClr val="000000"/>
                </a:solidFill>
              </a:rPr>
              <a:t>Getting started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40"/>
          <p:cNvSpPr/>
          <p:nvPr/>
        </p:nvSpPr>
        <p:spPr>
          <a:xfrm>
            <a:off x="152400" y="1109675"/>
            <a:ext cx="8741400" cy="48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40"/>
          <p:cNvSpPr txBox="1">
            <a:spLocks noGrp="1"/>
          </p:cNvSpPr>
          <p:nvPr>
            <p:ph type="body" idx="1"/>
          </p:nvPr>
        </p:nvSpPr>
        <p:spPr>
          <a:xfrm>
            <a:off x="152400" y="1109675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 order to ensure </a:t>
            </a:r>
            <a:r>
              <a:rPr lang="en-US" b="1"/>
              <a:t>students </a:t>
            </a:r>
            <a:r>
              <a:rPr lang="en-US"/>
              <a:t>do the majority of the work every day,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b="1"/>
              <a:t>All teachers</a:t>
            </a:r>
            <a:r>
              <a:rPr lang="en-US"/>
              <a:t>—including special education, English language, and reading interventionists—are fully prepared to deliver high-quality lessons.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b="1"/>
              <a:t>Principals</a:t>
            </a:r>
            <a:r>
              <a:rPr lang="en-US"/>
              <a:t>, </a:t>
            </a:r>
            <a:r>
              <a:rPr lang="en-US" b="1"/>
              <a:t>leadership teams</a:t>
            </a:r>
            <a:r>
              <a:rPr lang="en-US"/>
              <a:t>, </a:t>
            </a:r>
            <a:r>
              <a:rPr lang="en-US" b="1"/>
              <a:t>content leaders </a:t>
            </a:r>
            <a:r>
              <a:rPr lang="en-US"/>
              <a:t>and </a:t>
            </a:r>
            <a:r>
              <a:rPr lang="en-US" b="1"/>
              <a:t>mentor teachers </a:t>
            </a:r>
            <a:r>
              <a:rPr lang="en-US"/>
              <a:t>use classroom observation, common planning time, and one-on-one coaching to support each teacher in delivering high-quality lessons.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b="1"/>
              <a:t>School systems </a:t>
            </a:r>
            <a:r>
              <a:rPr lang="en-US"/>
              <a:t>support principals and school teams as they provide support to teachers.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Calibri"/>
              <a:buAutoNum type="arabicPeriod"/>
            </a:pPr>
            <a:r>
              <a:rPr lang="en-US"/>
              <a:t>The </a:t>
            </a:r>
            <a:r>
              <a:rPr lang="en-US" b="1"/>
              <a:t>Department </a:t>
            </a:r>
            <a:r>
              <a:rPr lang="en-US"/>
              <a:t>supports school systems as they execute their improvement plans.</a:t>
            </a:r>
            <a:endParaRPr/>
          </a:p>
        </p:txBody>
      </p:sp>
      <p:sp>
        <p:nvSpPr>
          <p:cNvPr id="489" name="Google Shape;489;p140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Academic Focus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</a:rPr>
              <a:t>Improvements to the 2020-2021 Strategy</a:t>
            </a:r>
            <a:endParaRPr/>
          </a:p>
        </p:txBody>
      </p:sp>
      <p:sp>
        <p:nvSpPr>
          <p:cNvPr id="496" name="Google Shape;496;p141"/>
          <p:cNvSpPr txBox="1">
            <a:spLocks noGrp="1"/>
          </p:cNvSpPr>
          <p:nvPr>
            <p:ph type="body" idx="1"/>
          </p:nvPr>
        </p:nvSpPr>
        <p:spPr>
          <a:xfrm>
            <a:off x="63000" y="971550"/>
            <a:ext cx="8954100" cy="3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96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CIR and UIR Improvements</a:t>
            </a:r>
            <a:endParaRPr sz="1600" b="1" dirty="0"/>
          </a:p>
          <a:p>
            <a:pPr marL="457200" marR="59689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US" sz="1600" b="1" dirty="0"/>
              <a:t>Professional Development Plan</a:t>
            </a:r>
            <a:r>
              <a:rPr lang="en-US" sz="1600" dirty="0"/>
              <a:t>: School systems submit a plan that includes content module redelivery and unit unpacking for CIR schools.</a:t>
            </a:r>
            <a:endParaRPr sz="1600" dirty="0"/>
          </a:p>
          <a:p>
            <a:pPr marL="457200" marR="14859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US" sz="1600" b="1" dirty="0"/>
              <a:t>Post-secondary planning partner</a:t>
            </a:r>
            <a:r>
              <a:rPr lang="en-US" sz="1600" dirty="0"/>
              <a:t>: Schools will have at least one partner  to support Individual Graduation Plans (IGPs) at CIR high schools.</a:t>
            </a:r>
            <a:endParaRPr sz="1600" dirty="0"/>
          </a:p>
          <a:p>
            <a:pPr marL="457200" marR="14859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US" sz="1600" b="1" dirty="0"/>
              <a:t>District leader responsible for UIR-D schools</a:t>
            </a:r>
            <a:r>
              <a:rPr lang="en-US" sz="1600" dirty="0"/>
              <a:t>: School systems will have a leader to coordinate support and planning for UIR-D schools.</a:t>
            </a:r>
            <a:endParaRPr sz="1600" dirty="0"/>
          </a:p>
          <a:p>
            <a:pPr marL="0" marR="1485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marR="1485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Other Strategy Improvements</a:t>
            </a:r>
            <a:endParaRPr sz="1600" b="1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1" dirty="0">
                <a:solidFill>
                  <a:schemeClr val="dk1"/>
                </a:solidFill>
              </a:rPr>
              <a:t>Science: </a:t>
            </a:r>
            <a:r>
              <a:rPr lang="en-US" sz="1600" dirty="0">
                <a:solidFill>
                  <a:schemeClr val="dk1"/>
                </a:solidFill>
              </a:rPr>
              <a:t>School systems can apply for funds to support the purchase of science curricula and the training of teachers on this curricula.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1" dirty="0">
                <a:solidFill>
                  <a:schemeClr val="dk1"/>
                </a:solidFill>
              </a:rPr>
              <a:t>Early Childhood</a:t>
            </a:r>
            <a:r>
              <a:rPr lang="en-US" sz="1600" dirty="0">
                <a:solidFill>
                  <a:schemeClr val="dk1"/>
                </a:solidFill>
              </a:rPr>
              <a:t>: The planning process for governance, access, and </a:t>
            </a:r>
            <a:r>
              <a:rPr lang="en-US" sz="1600">
                <a:solidFill>
                  <a:schemeClr val="dk1"/>
                </a:solidFill>
              </a:rPr>
              <a:t>quality </a:t>
            </a:r>
            <a:r>
              <a:rPr lang="en-US" sz="1600" smtClean="0">
                <a:solidFill>
                  <a:schemeClr val="dk1"/>
                </a:solidFill>
              </a:rPr>
              <a:t>is </a:t>
            </a:r>
            <a:r>
              <a:rPr lang="en-US" sz="1600" dirty="0">
                <a:solidFill>
                  <a:schemeClr val="dk1"/>
                </a:solidFill>
              </a:rPr>
              <a:t>now included in Super App.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1" dirty="0">
                <a:solidFill>
                  <a:schemeClr val="dk1"/>
                </a:solidFill>
              </a:rPr>
              <a:t>Special Education</a:t>
            </a:r>
            <a:r>
              <a:rPr lang="en-US" sz="1600" dirty="0">
                <a:solidFill>
                  <a:schemeClr val="dk1"/>
                </a:solidFill>
              </a:rPr>
              <a:t>: Funding for professional development on specialized supports is available for schools with a UIR label for the subgroup with students with disabilities.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42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School System Planning Framework</a:t>
            </a:r>
            <a:endParaRPr/>
          </a:p>
        </p:txBody>
      </p:sp>
      <p:pic>
        <p:nvPicPr>
          <p:cNvPr id="502" name="Google Shape;502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348" y="1727225"/>
            <a:ext cx="7201300" cy="23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3" name="Google Shape;503;p142"/>
          <p:cNvCxnSpPr/>
          <p:nvPr/>
        </p:nvCxnSpPr>
        <p:spPr>
          <a:xfrm>
            <a:off x="3705850" y="1277600"/>
            <a:ext cx="631500" cy="427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4" name="Google Shape;504;p142"/>
          <p:cNvCxnSpPr/>
          <p:nvPr/>
        </p:nvCxnSpPr>
        <p:spPr>
          <a:xfrm>
            <a:off x="1613550" y="1466825"/>
            <a:ext cx="257100" cy="450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5" name="Google Shape;505;p142"/>
          <p:cNvCxnSpPr/>
          <p:nvPr/>
        </p:nvCxnSpPr>
        <p:spPr>
          <a:xfrm rot="10800000" flipH="1">
            <a:off x="410350" y="3566500"/>
            <a:ext cx="561000" cy="526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6" name="Google Shape;506;p142"/>
          <p:cNvCxnSpPr/>
          <p:nvPr/>
        </p:nvCxnSpPr>
        <p:spPr>
          <a:xfrm rot="10800000">
            <a:off x="3606225" y="3271900"/>
            <a:ext cx="1040400" cy="1115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7" name="Google Shape;507;p142"/>
          <p:cNvCxnSpPr/>
          <p:nvPr/>
        </p:nvCxnSpPr>
        <p:spPr>
          <a:xfrm flipH="1">
            <a:off x="7703900" y="1848000"/>
            <a:ext cx="713100" cy="723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8" name="Google Shape;508;p142"/>
          <p:cNvSpPr txBox="1"/>
          <p:nvPr/>
        </p:nvSpPr>
        <p:spPr>
          <a:xfrm>
            <a:off x="327450" y="1193375"/>
            <a:ext cx="1215600" cy="327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Area of Focus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42"/>
          <p:cNvSpPr txBox="1"/>
          <p:nvPr/>
        </p:nvSpPr>
        <p:spPr>
          <a:xfrm>
            <a:off x="2612925" y="1139525"/>
            <a:ext cx="993300" cy="327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Domain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42"/>
          <p:cNvSpPr txBox="1"/>
          <p:nvPr/>
        </p:nvSpPr>
        <p:spPr>
          <a:xfrm>
            <a:off x="7599600" y="1277600"/>
            <a:ext cx="1215600" cy="427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Planning Questions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42"/>
          <p:cNvSpPr txBox="1"/>
          <p:nvPr/>
        </p:nvSpPr>
        <p:spPr>
          <a:xfrm>
            <a:off x="4793175" y="4313625"/>
            <a:ext cx="1215600" cy="327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Indicators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42"/>
          <p:cNvSpPr txBox="1"/>
          <p:nvPr/>
        </p:nvSpPr>
        <p:spPr>
          <a:xfrm>
            <a:off x="200850" y="4260975"/>
            <a:ext cx="1215600" cy="432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Domain and Row Number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3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Core Academics</a:t>
            </a:r>
            <a:endParaRPr/>
          </a:p>
        </p:txBody>
      </p:sp>
      <p:graphicFrame>
        <p:nvGraphicFramePr>
          <p:cNvPr id="519" name="Google Shape;519;p143"/>
          <p:cNvGraphicFramePr/>
          <p:nvPr/>
        </p:nvGraphicFramePr>
        <p:xfrm>
          <a:off x="152388" y="1763385"/>
          <a:ext cx="8839225" cy="2908315"/>
        </p:xfrm>
        <a:graphic>
          <a:graphicData uri="http://schemas.openxmlformats.org/drawingml/2006/table">
            <a:tbl>
              <a:tblPr>
                <a:noFill/>
                <a:tableStyleId>{2AB4A6CF-9393-4843-A19B-46D7BEC4F7BA}</a:tableStyleId>
              </a:tblPr>
              <a:tblGrid>
                <a:gridCol w="910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4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4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4525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 2.3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D1DB">
                        <a:alpha val="5885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Quality Teacher Professional Development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Indicator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Question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3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Teachers in all grade levels and core content areas receive orientation to the curriculum, content module redelivery, opportunities to prepare for units and lessons, and ongoing support.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Please upload the completed Professional Development Planning template as a Word document.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20" name="Google Shape;520;p143"/>
          <p:cNvSpPr txBox="1"/>
          <p:nvPr/>
        </p:nvSpPr>
        <p:spPr>
          <a:xfrm>
            <a:off x="0" y="1033475"/>
            <a:ext cx="8943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session will provide information related to the School System Planning Framework area(s)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44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Progress to Goal</a:t>
            </a:r>
            <a:endParaRPr/>
          </a:p>
        </p:txBody>
      </p:sp>
      <p:sp>
        <p:nvSpPr>
          <p:cNvPr id="527" name="Google Shape;527;p144"/>
          <p:cNvSpPr txBox="1">
            <a:spLocks noGrp="1"/>
          </p:cNvSpPr>
          <p:nvPr>
            <p:ph type="body" idx="1"/>
          </p:nvPr>
        </p:nvSpPr>
        <p:spPr>
          <a:xfrm>
            <a:off x="0" y="952400"/>
            <a:ext cx="8806800" cy="40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Goal: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Teachers—including special education, English language, and reading interventionists—are fully prepared to deliver high quality lessons.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</a:rPr>
              <a:t>Current state: 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Based on LEAP 2025 scores and classroom observation curriculum implementation is improving, but teachers are not yet experts on the curriculum.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Teachers who attend redelivery of content modules express a deeper understanding of the curriculum and deliver more effective instruction. However, not all teachers have the opportunity to attend content module redelivery.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</a:rPr>
              <a:t>Next Steps: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>
                <a:solidFill>
                  <a:srgbClr val="000000"/>
                </a:solidFill>
              </a:rPr>
              <a:t>Support school systems to create effective Professional Development plans that prioritize content module redelivery and unit and lesson preparation.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1704</Words>
  <Application>Microsoft Office PowerPoint</Application>
  <PresentationFormat>On-screen Show (16:9)</PresentationFormat>
  <Paragraphs>265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Century Schoolbook</vt:lpstr>
      <vt:lpstr>LA Believes</vt:lpstr>
      <vt:lpstr>LA Believes</vt:lpstr>
      <vt:lpstr>LA Believes</vt:lpstr>
      <vt:lpstr>LA Believes</vt:lpstr>
      <vt:lpstr>LA Believes</vt:lpstr>
      <vt:lpstr>LA Believes</vt:lpstr>
      <vt:lpstr>Louisiana Believes</vt:lpstr>
      <vt:lpstr>Louisiana Believes</vt:lpstr>
      <vt:lpstr>Coordinating School System Professional Development Opportunities November 2019</vt:lpstr>
      <vt:lpstr>Objectives</vt:lpstr>
      <vt:lpstr>Agenda</vt:lpstr>
      <vt:lpstr>PowerPoint Presentation</vt:lpstr>
      <vt:lpstr>Academic Focus</vt:lpstr>
      <vt:lpstr>Improvements to the 2020-2021 Strategy</vt:lpstr>
      <vt:lpstr>School System Planning Framework</vt:lpstr>
      <vt:lpstr>Core Academics</vt:lpstr>
      <vt:lpstr>Current Progress to Goal</vt:lpstr>
      <vt:lpstr>Components of Strong Professional Development Plans </vt:lpstr>
      <vt:lpstr>Professional Development Plans</vt:lpstr>
      <vt:lpstr>Professional Development Plans</vt:lpstr>
      <vt:lpstr>Distinction Between Content Leader Roles</vt:lpstr>
      <vt:lpstr>Redelivery of Content Modules</vt:lpstr>
      <vt:lpstr>ELA Content Modules</vt:lpstr>
      <vt:lpstr>Math K-5 Content Modules</vt:lpstr>
      <vt:lpstr>Components of Professional Development Plans </vt:lpstr>
      <vt:lpstr>Components of Professional Development Plans </vt:lpstr>
      <vt:lpstr>Professional Development Planning Template and Resources </vt:lpstr>
      <vt:lpstr>Professional Development Plans</vt:lpstr>
      <vt:lpstr>Additional Resources</vt:lpstr>
      <vt:lpstr>Getting Started</vt:lpstr>
      <vt:lpstr>Professional Development Plans:  Getting Started!</vt:lpstr>
      <vt:lpstr>Professional Development Plans:  Getting Started!</vt:lpstr>
      <vt:lpstr>Professional Development Planning: Network Support</vt:lpstr>
      <vt:lpstr>Closing</vt:lpstr>
      <vt:lpstr>Professional  Development Plans: Timeline</vt:lpstr>
      <vt:lpstr>Next Steps</vt:lpstr>
      <vt:lpstr>Super App Support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Coordinating School System Professional Development Opportunities November 2019</dc:title>
  <dc:creator>Em Cooper</dc:creator>
  <cp:lastModifiedBy>Nicole Bono</cp:lastModifiedBy>
  <cp:revision>4</cp:revision>
  <dcterms:modified xsi:type="dcterms:W3CDTF">2019-10-31T16:36:42Z</dcterms:modified>
</cp:coreProperties>
</file>