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1"/>
  </p:notesMasterIdLst>
  <p:sldIdLst>
    <p:sldId id="324" r:id="rId2"/>
    <p:sldId id="256" r:id="rId3"/>
    <p:sldId id="257" r:id="rId4"/>
    <p:sldId id="366" r:id="rId5"/>
    <p:sldId id="367" r:id="rId6"/>
    <p:sldId id="368" r:id="rId7"/>
    <p:sldId id="370" r:id="rId8"/>
    <p:sldId id="391" r:id="rId9"/>
    <p:sldId id="371" r:id="rId10"/>
    <p:sldId id="372" r:id="rId11"/>
    <p:sldId id="374" r:id="rId12"/>
    <p:sldId id="373" r:id="rId13"/>
    <p:sldId id="378" r:id="rId14"/>
    <p:sldId id="379" r:id="rId15"/>
    <p:sldId id="380" r:id="rId16"/>
    <p:sldId id="369" r:id="rId17"/>
    <p:sldId id="377" r:id="rId18"/>
    <p:sldId id="375" r:id="rId19"/>
    <p:sldId id="376" r:id="rId20"/>
    <p:sldId id="385" r:id="rId21"/>
    <p:sldId id="390" r:id="rId22"/>
    <p:sldId id="383" r:id="rId23"/>
    <p:sldId id="384" r:id="rId24"/>
    <p:sldId id="382" r:id="rId25"/>
    <p:sldId id="386" r:id="rId26"/>
    <p:sldId id="387" r:id="rId27"/>
    <p:sldId id="388" r:id="rId28"/>
    <p:sldId id="392" r:id="rId29"/>
    <p:sldId id="389" r:id="rId30"/>
  </p:sldIdLst>
  <p:sldSz cx="9144000" cy="5143500" type="screen16x9"/>
  <p:notesSz cx="6858000" cy="9144000"/>
  <p:embeddedFontLst>
    <p:embeddedFont>
      <p:font typeface="Ink Free" panose="03080402000500000000" pitchFamily="66" charset="0"/>
      <p:regular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86" d="100"/>
          <a:sy n="86" d="100"/>
        </p:scale>
        <p:origin x="688" y="52"/>
      </p:cViewPr>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33505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ass Right)">
  <p:cSld name="Content &amp; Stats_1_1_1_1_1">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8"/>
          <p:cNvSpPr txBox="1">
            <a:spLocks noGrp="1"/>
          </p:cNvSpPr>
          <p:nvPr>
            <p:ph type="title"/>
          </p:nvPr>
        </p:nvSpPr>
        <p:spPr>
          <a:xfrm>
            <a:off x="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7" name="Google Shape;227;p68"/>
          <p:cNvSpPr txBox="1">
            <a:spLocks noGrp="1"/>
          </p:cNvSpPr>
          <p:nvPr>
            <p:ph type="body" idx="1"/>
          </p:nvPr>
        </p:nvSpPr>
        <p:spPr>
          <a:xfrm>
            <a:off x="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68"/>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ass Right) 1">
  <p:cSld name="Content &amp; Stats_1_1_1_1_1_1">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p69"/>
          <p:cNvSpPr txBox="1">
            <a:spLocks noGrp="1"/>
          </p:cNvSpPr>
          <p:nvPr>
            <p:ph type="title"/>
          </p:nvPr>
        </p:nvSpPr>
        <p:spPr>
          <a:xfrm>
            <a:off x="242310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1" name="Google Shape;231;p69"/>
          <p:cNvSpPr txBox="1">
            <a:spLocks noGrp="1"/>
          </p:cNvSpPr>
          <p:nvPr>
            <p:ph type="body" idx="1"/>
          </p:nvPr>
        </p:nvSpPr>
        <p:spPr>
          <a:xfrm>
            <a:off x="242310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69"/>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p75"/>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2" r:id="rId10"/>
    <p:sldLayoutId id="2147483713" r:id="rId11"/>
    <p:sldLayoutId id="2147483714"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3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Baird@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la.drcedirect.com/Documents/Unsecure/Doc.aspx?id=d642bc6f-b897-45eb-9230-0004070f0515"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Students</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filtering options include:</a:t>
            </a:r>
          </a:p>
          <a:p>
            <a:r>
              <a:rPr lang="en-US" dirty="0" smtClean="0"/>
              <a:t>Correction Reason (why is this student included here?)</a:t>
            </a:r>
          </a:p>
          <a:p>
            <a:r>
              <a:rPr lang="en-US" dirty="0" smtClean="0"/>
              <a:t>Correction Status (what action should be or has been taken?)</a:t>
            </a:r>
          </a:p>
          <a:p>
            <a:endParaRPr lang="en-US" dirty="0"/>
          </a:p>
          <a:p>
            <a:pPr marL="114300" indent="0">
              <a:buNone/>
            </a:pPr>
            <a:r>
              <a:rPr lang="en-US" dirty="0" smtClean="0"/>
              <a:t>NOTE: To be complete, you </a:t>
            </a:r>
          </a:p>
          <a:p>
            <a:pPr marL="114300" indent="0">
              <a:buNone/>
            </a:pPr>
            <a:r>
              <a:rPr lang="en-US" dirty="0" smtClean="0"/>
              <a:t>must correct the data for </a:t>
            </a:r>
          </a:p>
          <a:p>
            <a:pPr marL="114300" indent="0">
              <a:buNone/>
            </a:pPr>
            <a:r>
              <a:rPr lang="en-US" dirty="0" smtClean="0"/>
              <a:t>ALL students. If incomplete, DRC</a:t>
            </a:r>
          </a:p>
          <a:p>
            <a:pPr marL="114300" indent="0">
              <a:buNone/>
            </a:pPr>
            <a:r>
              <a:rPr lang="en-US" dirty="0" smtClean="0"/>
              <a:t>will still apply changes that have</a:t>
            </a:r>
          </a:p>
          <a:p>
            <a:pPr marL="114300" indent="0">
              <a:buNone/>
            </a:pPr>
            <a:r>
              <a:rPr lang="en-US" dirty="0" smtClean="0"/>
              <a:t>been saved.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105" y="2626764"/>
            <a:ext cx="4752975" cy="1571625"/>
          </a:xfrm>
          <a:prstGeom prst="rect">
            <a:avLst/>
          </a:prstGeom>
        </p:spPr>
      </p:pic>
    </p:spTree>
    <p:extLst>
      <p:ext uri="{BB962C8B-B14F-4D97-AF65-F5344CB8AC3E}">
        <p14:creationId xmlns:p14="http://schemas.microsoft.com/office/powerpoint/2010/main" val="395406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Single Student</a:t>
            </a:r>
            <a:endParaRPr lang="en-US" dirty="0"/>
          </a:p>
        </p:txBody>
      </p:sp>
      <p:sp>
        <p:nvSpPr>
          <p:cNvPr id="3" name="Text Placeholder 2"/>
          <p:cNvSpPr>
            <a:spLocks noGrp="1"/>
          </p:cNvSpPr>
          <p:nvPr>
            <p:ph type="body" idx="1"/>
          </p:nvPr>
        </p:nvSpPr>
        <p:spPr/>
        <p:txBody>
          <a:bodyPr/>
          <a:lstStyle/>
          <a:p>
            <a:pPr marL="114300" indent="0">
              <a:buNone/>
            </a:pPr>
            <a:r>
              <a:rPr lang="en-US" dirty="0" smtClean="0"/>
              <a:t>Click the VIEW and EDIT icon           in the Action column next to each student’s record to display the EDIT STUDENT window.</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59" y="2523455"/>
            <a:ext cx="7956331" cy="1357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397" y="1382555"/>
            <a:ext cx="495300" cy="457200"/>
          </a:xfrm>
          <a:prstGeom prst="rect">
            <a:avLst/>
          </a:prstGeom>
        </p:spPr>
      </p:pic>
    </p:spTree>
    <p:extLst>
      <p:ext uri="{BB962C8B-B14F-4D97-AF65-F5344CB8AC3E}">
        <p14:creationId xmlns:p14="http://schemas.microsoft.com/office/powerpoint/2010/main" val="428583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Reasons</a:t>
            </a:r>
            <a:endParaRPr lang="en-US" dirty="0"/>
          </a:p>
        </p:txBody>
      </p:sp>
      <p:sp>
        <p:nvSpPr>
          <p:cNvPr id="3" name="Text Placeholder 2"/>
          <p:cNvSpPr>
            <a:spLocks noGrp="1"/>
          </p:cNvSpPr>
          <p:nvPr>
            <p:ph type="body" idx="1"/>
          </p:nvPr>
        </p:nvSpPr>
        <p:spPr/>
        <p:txBody>
          <a:bodyPr/>
          <a:lstStyle/>
          <a:p>
            <a:pPr marL="114300" indent="0">
              <a:buNone/>
            </a:pPr>
            <a:r>
              <a:rPr lang="en-US" dirty="0" smtClean="0"/>
              <a:t>Users will see a reason for why the student is included:</a:t>
            </a:r>
          </a:p>
          <a:p>
            <a:r>
              <a:rPr lang="en-US" dirty="0" smtClean="0"/>
              <a:t>Invalid Louisiana Secure Identification Number (LASID)</a:t>
            </a:r>
          </a:p>
          <a:p>
            <a:r>
              <a:rPr lang="en-US" dirty="0" smtClean="0"/>
              <a:t>Impending Zero (student did not test and has no accountability code)</a:t>
            </a:r>
          </a:p>
          <a:p>
            <a:r>
              <a:rPr lang="en-US" dirty="0" smtClean="0"/>
              <a:t>First Name  </a:t>
            </a:r>
          </a:p>
          <a:p>
            <a:r>
              <a:rPr lang="en-US" dirty="0" smtClean="0"/>
              <a:t>Last Name  </a:t>
            </a:r>
          </a:p>
          <a:p>
            <a:r>
              <a:rPr lang="en-US" dirty="0" smtClean="0"/>
              <a:t>Date of Birth </a:t>
            </a:r>
          </a:p>
          <a:p>
            <a:r>
              <a:rPr lang="en-US" dirty="0" smtClean="0"/>
              <a:t>Limited demographics</a:t>
            </a:r>
            <a:endParaRPr lang="en-US" dirty="0"/>
          </a:p>
        </p:txBody>
      </p:sp>
    </p:spTree>
    <p:extLst>
      <p:ext uri="{BB962C8B-B14F-4D97-AF65-F5344CB8AC3E}">
        <p14:creationId xmlns:p14="http://schemas.microsoft.com/office/powerpoint/2010/main" val="349727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Corrections</a:t>
            </a:r>
            <a:endParaRPr lang="en-US" dirty="0"/>
          </a:p>
        </p:txBody>
      </p:sp>
    </p:spTree>
    <p:extLst>
      <p:ext uri="{BB962C8B-B14F-4D97-AF65-F5344CB8AC3E}">
        <p14:creationId xmlns:p14="http://schemas.microsoft.com/office/powerpoint/2010/main" val="139309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Demographics</a:t>
            </a:r>
            <a:endParaRPr lang="en-US" dirty="0"/>
          </a:p>
        </p:txBody>
      </p:sp>
      <p:sp>
        <p:nvSpPr>
          <p:cNvPr id="3" name="Text Placeholder 2"/>
          <p:cNvSpPr>
            <a:spLocks noGrp="1"/>
          </p:cNvSpPr>
          <p:nvPr>
            <p:ph type="body" idx="1"/>
          </p:nvPr>
        </p:nvSpPr>
        <p:spPr>
          <a:xfrm>
            <a:off x="430075" y="1105291"/>
            <a:ext cx="8283900" cy="3363600"/>
          </a:xfrm>
        </p:spPr>
        <p:txBody>
          <a:bodyPr/>
          <a:lstStyle/>
          <a:p>
            <a:pPr marL="114300" indent="0">
              <a:buNone/>
            </a:pPr>
            <a:r>
              <a:rPr lang="en-US" dirty="0" smtClean="0"/>
              <a:t>Schools and systems can correct demographics that do not match state records. The correction reason will show as seen below.  Demographic records that are not corrected can affect accountability results for multiple years.</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63" y="2556628"/>
            <a:ext cx="6905220" cy="1700062"/>
          </a:xfrm>
          <a:prstGeom prst="rect">
            <a:avLst/>
          </a:prstGeom>
        </p:spPr>
      </p:pic>
    </p:spTree>
    <p:extLst>
      <p:ext uri="{BB962C8B-B14F-4D97-AF65-F5344CB8AC3E}">
        <p14:creationId xmlns:p14="http://schemas.microsoft.com/office/powerpoint/2010/main" val="11182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Corrections Table</a:t>
            </a:r>
            <a:endParaRPr lang="en-US" dirty="0"/>
          </a:p>
        </p:txBody>
      </p:sp>
      <p:sp>
        <p:nvSpPr>
          <p:cNvPr id="3" name="Text Placeholder 2"/>
          <p:cNvSpPr>
            <a:spLocks noGrp="1"/>
          </p:cNvSpPr>
          <p:nvPr>
            <p:ph type="body" idx="1"/>
          </p:nvPr>
        </p:nvSpPr>
        <p:spPr/>
        <p:txBody>
          <a:bodyPr/>
          <a:lstStyle/>
          <a:p>
            <a:pPr marL="114300" indent="0">
              <a:buNone/>
            </a:pPr>
            <a:r>
              <a:rPr lang="en-US" sz="1600" dirty="0" smtClean="0"/>
              <a:t>A table is provided under the </a:t>
            </a:r>
          </a:p>
          <a:p>
            <a:pPr marL="114300" indent="0">
              <a:buNone/>
            </a:pPr>
            <a:r>
              <a:rPr lang="en-US" sz="1600" dirty="0" smtClean="0"/>
              <a:t>Student Demographics tab that</a:t>
            </a:r>
          </a:p>
          <a:p>
            <a:pPr marL="114300" indent="0">
              <a:buNone/>
            </a:pPr>
            <a:r>
              <a:rPr lang="en-US" sz="1600" dirty="0" smtClean="0"/>
              <a:t>Displays 3 columns for specific </a:t>
            </a:r>
          </a:p>
          <a:p>
            <a:pPr marL="114300" indent="0">
              <a:buNone/>
            </a:pPr>
            <a:r>
              <a:rPr lang="en-US" sz="1600" dirty="0" smtClean="0"/>
              <a:t>Demographic fields.  The first </a:t>
            </a:r>
          </a:p>
          <a:p>
            <a:pPr marL="114300" indent="0">
              <a:buNone/>
            </a:pPr>
            <a:r>
              <a:rPr lang="en-US" sz="1600" dirty="0" smtClean="0"/>
              <a:t>column provides recommended </a:t>
            </a:r>
          </a:p>
          <a:p>
            <a:pPr marL="114300" indent="0">
              <a:buNone/>
            </a:pPr>
            <a:r>
              <a:rPr lang="en-US" sz="1600" dirty="0" smtClean="0"/>
              <a:t>values or blanks that can be filled</a:t>
            </a:r>
          </a:p>
          <a:p>
            <a:pPr marL="114300" indent="0">
              <a:buNone/>
            </a:pPr>
            <a:r>
              <a:rPr lang="en-US" sz="1600" dirty="0" smtClean="0"/>
              <a:t>in by the user.  The other columns </a:t>
            </a:r>
          </a:p>
          <a:p>
            <a:pPr marL="114300" indent="0">
              <a:buNone/>
            </a:pPr>
            <a:r>
              <a:rPr lang="en-US" sz="1600" dirty="0"/>
              <a:t>s</a:t>
            </a:r>
            <a:r>
              <a:rPr lang="en-US" sz="1600" dirty="0" smtClean="0"/>
              <a:t>how what was actually on the </a:t>
            </a:r>
          </a:p>
          <a:p>
            <a:pPr marL="114300" indent="0">
              <a:buNone/>
            </a:pPr>
            <a:r>
              <a:rPr lang="en-US" sz="1600" dirty="0"/>
              <a:t>d</a:t>
            </a:r>
            <a:r>
              <a:rPr lang="en-US" sz="1600" dirty="0" smtClean="0"/>
              <a:t>ocument. </a:t>
            </a:r>
            <a:r>
              <a:rPr lang="en-US" sz="1600" u="sng" dirty="0" smtClean="0"/>
              <a:t>Do not assume that the </a:t>
            </a:r>
          </a:p>
          <a:p>
            <a:pPr marL="114300" indent="0">
              <a:buNone/>
            </a:pPr>
            <a:r>
              <a:rPr lang="en-US" sz="1600" u="sng" dirty="0" smtClean="0"/>
              <a:t>recommendation provided is correct</a:t>
            </a:r>
            <a:r>
              <a:rPr lang="en-US" u="sng"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462" y="1124254"/>
            <a:ext cx="4688513" cy="3920712"/>
          </a:xfrm>
          <a:prstGeom prst="rect">
            <a:avLst/>
          </a:prstGeom>
        </p:spPr>
      </p:pic>
    </p:spTree>
    <p:extLst>
      <p:ext uri="{BB962C8B-B14F-4D97-AF65-F5344CB8AC3E}">
        <p14:creationId xmlns:p14="http://schemas.microsoft.com/office/powerpoint/2010/main" val="61289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 Correction</a:t>
            </a:r>
            <a:endParaRPr lang="en-US" dirty="0"/>
          </a:p>
        </p:txBody>
      </p:sp>
    </p:spTree>
    <p:extLst>
      <p:ext uri="{BB962C8B-B14F-4D97-AF65-F5344CB8AC3E}">
        <p14:creationId xmlns:p14="http://schemas.microsoft.com/office/powerpoint/2010/main" val="15448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a:t>
            </a:r>
            <a:endParaRPr lang="en-US" dirty="0"/>
          </a:p>
        </p:txBody>
      </p:sp>
      <p:sp>
        <p:nvSpPr>
          <p:cNvPr id="3" name="Text Placeholder 2"/>
          <p:cNvSpPr>
            <a:spLocks noGrp="1"/>
          </p:cNvSpPr>
          <p:nvPr>
            <p:ph type="body" idx="1"/>
          </p:nvPr>
        </p:nvSpPr>
        <p:spPr>
          <a:xfrm>
            <a:off x="430075" y="1084126"/>
            <a:ext cx="8283900" cy="3363600"/>
          </a:xfrm>
        </p:spPr>
        <p:txBody>
          <a:bodyPr/>
          <a:lstStyle/>
          <a:p>
            <a:pPr marL="114300" indent="0">
              <a:buNone/>
            </a:pPr>
            <a:r>
              <a:rPr lang="en-US" dirty="0" smtClean="0"/>
              <a:t>The only students who are currently assigned zeros are those listed under Test Results.  Zeros are assigned to each subject for which a student did not test. When a code has been applied, the </a:t>
            </a:r>
            <a:r>
              <a:rPr lang="en-US" b="1" i="1" dirty="0" smtClean="0"/>
              <a:t>School</a:t>
            </a:r>
            <a:r>
              <a:rPr lang="en-US" dirty="0" smtClean="0"/>
              <a:t> should click the </a:t>
            </a:r>
            <a:r>
              <a:rPr lang="en-US" b="1" i="1" dirty="0" smtClean="0"/>
              <a:t>Save</a:t>
            </a:r>
            <a:r>
              <a:rPr lang="en-US" dirty="0" smtClean="0"/>
              <a:t> button and the </a:t>
            </a:r>
            <a:r>
              <a:rPr lang="en-US" b="1" i="1" dirty="0" smtClean="0"/>
              <a:t>District </a:t>
            </a:r>
            <a:r>
              <a:rPr lang="en-US" dirty="0" smtClean="0"/>
              <a:t>should click the </a:t>
            </a:r>
            <a:r>
              <a:rPr lang="en-US" b="1" i="1" dirty="0" smtClean="0"/>
              <a:t>Complete</a:t>
            </a:r>
            <a:r>
              <a:rPr lang="en-US" dirty="0" smtClean="0"/>
              <a:t> button.</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246575"/>
            <a:ext cx="6201103" cy="2745248"/>
          </a:xfrm>
          <a:prstGeom prst="rect">
            <a:avLst/>
          </a:prstGeom>
        </p:spPr>
      </p:pic>
    </p:spTree>
    <p:extLst>
      <p:ext uri="{BB962C8B-B14F-4D97-AF65-F5344CB8AC3E}">
        <p14:creationId xmlns:p14="http://schemas.microsoft.com/office/powerpoint/2010/main" val="327410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a:t>
            </a:r>
            <a:endParaRPr lang="en-US" dirty="0"/>
          </a:p>
        </p:txBody>
      </p:sp>
      <p:sp>
        <p:nvSpPr>
          <p:cNvPr id="3" name="Text Placeholder 2"/>
          <p:cNvSpPr>
            <a:spLocks noGrp="1"/>
          </p:cNvSpPr>
          <p:nvPr>
            <p:ph type="body" idx="1"/>
          </p:nvPr>
        </p:nvSpPr>
        <p:spPr>
          <a:xfrm>
            <a:off x="430075" y="975691"/>
            <a:ext cx="8283900" cy="3363600"/>
          </a:xfrm>
        </p:spPr>
        <p:txBody>
          <a:bodyPr/>
          <a:lstStyle/>
          <a:p>
            <a:pPr marL="114300" indent="0">
              <a:buNone/>
            </a:pPr>
            <a:r>
              <a:rPr lang="en-US" dirty="0" smtClean="0"/>
              <a:t>To remove impending zeros, an accountability code should be applied.</a:t>
            </a:r>
          </a:p>
          <a:p>
            <a:r>
              <a:rPr lang="en-US" dirty="0" smtClean="0"/>
              <a:t>Some codes can only be used on selected assessments.</a:t>
            </a:r>
          </a:p>
          <a:p>
            <a:r>
              <a:rPr lang="en-US" dirty="0" smtClean="0"/>
              <a:t>Codes should be documented </a:t>
            </a:r>
          </a:p>
          <a:p>
            <a:pPr lvl="1"/>
            <a:r>
              <a:rPr lang="en-US" dirty="0" smtClean="0"/>
              <a:t>Codes for students no longer enrolled should match an exit code used in </a:t>
            </a:r>
            <a:r>
              <a:rPr lang="en-US" dirty="0" err="1" smtClean="0"/>
              <a:t>EdLink</a:t>
            </a:r>
            <a:r>
              <a:rPr lang="en-US" dirty="0" smtClean="0"/>
              <a:t>.</a:t>
            </a:r>
          </a:p>
          <a:p>
            <a:pPr lvl="2"/>
            <a:r>
              <a:rPr lang="en-US" dirty="0" smtClean="0"/>
              <a:t>(For example, you cannot use code 97, Unknown, unless the student has also been exited from enrollment in SIS as unknown exit)</a:t>
            </a:r>
          </a:p>
          <a:p>
            <a:r>
              <a:rPr lang="en-US" dirty="0" smtClean="0"/>
              <a:t>There is no code for students who opted out of testing or did not show up for testing. High school </a:t>
            </a:r>
            <a:r>
              <a:rPr lang="en-US" dirty="0" err="1" smtClean="0"/>
              <a:t>retesters</a:t>
            </a:r>
            <a:r>
              <a:rPr lang="en-US" dirty="0" smtClean="0"/>
              <a:t> will not be displayed for impending zeros.</a:t>
            </a:r>
          </a:p>
          <a:p>
            <a:r>
              <a:rPr lang="en-US" dirty="0" smtClean="0"/>
              <a:t>Code 99 cannot be used for students selected for third year assessment cohort.</a:t>
            </a:r>
          </a:p>
          <a:p>
            <a:r>
              <a:rPr lang="en-US" dirty="0" smtClean="0"/>
              <a:t>Some impending zeros will be corrected by correcting demographic information. For those cases, use code 90.</a:t>
            </a:r>
            <a:endParaRPr lang="en-US" dirty="0"/>
          </a:p>
        </p:txBody>
      </p:sp>
    </p:spTree>
    <p:extLst>
      <p:ext uri="{BB962C8B-B14F-4D97-AF65-F5344CB8AC3E}">
        <p14:creationId xmlns:p14="http://schemas.microsoft.com/office/powerpoint/2010/main" val="265428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 for Multiple Record Errors</a:t>
            </a:r>
            <a:endParaRPr lang="en-US" dirty="0"/>
          </a:p>
        </p:txBody>
      </p:sp>
      <p:sp>
        <p:nvSpPr>
          <p:cNvPr id="3" name="Text Placeholder 2"/>
          <p:cNvSpPr>
            <a:spLocks noGrp="1"/>
          </p:cNvSpPr>
          <p:nvPr>
            <p:ph type="body" idx="1"/>
          </p:nvPr>
        </p:nvSpPr>
        <p:spPr/>
        <p:txBody>
          <a:bodyPr/>
          <a:lstStyle/>
          <a:p>
            <a:pPr marL="114300" indent="0">
              <a:buNone/>
            </a:pPr>
            <a:r>
              <a:rPr lang="en-US" dirty="0" smtClean="0"/>
              <a:t>For many students in grades 3 </a:t>
            </a:r>
          </a:p>
          <a:p>
            <a:pPr marL="114300" indent="0">
              <a:buNone/>
            </a:pPr>
            <a:r>
              <a:rPr lang="en-US" dirty="0" smtClean="0"/>
              <a:t>impending zeros may result from the</a:t>
            </a:r>
          </a:p>
          <a:p>
            <a:pPr marL="114300" indent="0">
              <a:buNone/>
            </a:pPr>
            <a:r>
              <a:rPr lang="en-US" dirty="0" smtClean="0"/>
              <a:t>inability to match testing documents </a:t>
            </a:r>
          </a:p>
          <a:p>
            <a:pPr marL="114300" indent="0">
              <a:buNone/>
            </a:pPr>
            <a:r>
              <a:rPr lang="en-US" dirty="0" smtClean="0"/>
              <a:t>across subject areas.</a:t>
            </a:r>
          </a:p>
          <a:p>
            <a:pPr marL="114300" indent="0">
              <a:buNone/>
            </a:pPr>
            <a:r>
              <a:rPr lang="en-US" dirty="0" smtClean="0"/>
              <a:t> IT IS EXTREMELY IMPORTANT THAT </a:t>
            </a:r>
          </a:p>
          <a:p>
            <a:pPr marL="114300" indent="0">
              <a:buNone/>
            </a:pPr>
            <a:r>
              <a:rPr lang="en-US" dirty="0" smtClean="0"/>
              <a:t>USERS REVIEW THE DATA FILE FOR </a:t>
            </a:r>
          </a:p>
          <a:p>
            <a:pPr marL="114300" indent="0">
              <a:buNone/>
            </a:pPr>
            <a:r>
              <a:rPr lang="en-US" dirty="0" smtClean="0"/>
              <a:t>POTENTIAL MATCHING ISSUES.</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103" y="1114097"/>
            <a:ext cx="4036872" cy="3585878"/>
          </a:xfrm>
          <a:prstGeom prst="rect">
            <a:avLst/>
          </a:prstGeom>
        </p:spPr>
      </p:pic>
      <p:cxnSp>
        <p:nvCxnSpPr>
          <p:cNvPr id="6" name="Straight Arrow Connector 5"/>
          <p:cNvCxnSpPr/>
          <p:nvPr/>
        </p:nvCxnSpPr>
        <p:spPr>
          <a:xfrm flipV="1">
            <a:off x="3636579" y="2890345"/>
            <a:ext cx="1282262" cy="830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90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Using the DRC Student Corrections System </a:t>
            </a:r>
            <a:br>
              <a:rPr lang="en-US" dirty="0" smtClean="0"/>
            </a:br>
            <a:r>
              <a:rPr lang="en-US" dirty="0" smtClean="0"/>
              <a:t>Online Cleanup</a:t>
            </a:r>
            <a:endParaRPr dirty="0"/>
          </a:p>
          <a:p>
            <a:pPr marL="0" lvl="0" indent="0" algn="ctr" rtl="0">
              <a:spcBef>
                <a:spcPts val="0"/>
              </a:spcBef>
              <a:spcAft>
                <a:spcPts val="0"/>
              </a:spcAft>
              <a:buNone/>
            </a:pPr>
            <a:r>
              <a:rPr lang="en-US" dirty="0" smtClean="0"/>
              <a:t>June </a:t>
            </a:r>
            <a:r>
              <a:rPr lang="en-US" dirty="0"/>
              <a:t>7</a:t>
            </a:r>
            <a:r>
              <a:rPr lang="en-US" dirty="0" smtClean="0"/>
              <a:t>, 2023 </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Assessments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paper assessments for grade 3 are provided in the Student Corrections System for review.  The only records that will be flagged for update needed will be those assessment records that require corrections such as impending zeros under the Test Results tab.</a:t>
            </a:r>
            <a:endParaRPr lang="en-US" dirty="0"/>
          </a:p>
        </p:txBody>
      </p:sp>
    </p:spTree>
    <p:extLst>
      <p:ext uri="{BB962C8B-B14F-4D97-AF65-F5344CB8AC3E}">
        <p14:creationId xmlns:p14="http://schemas.microsoft.com/office/powerpoint/2010/main" val="407646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DRC Student Corrections System does not accept documentation, so changes are made without submitting justification. However, schools and systems should be reminded that all accountability codes require documentation this is kept on file and available for </a:t>
            </a:r>
            <a:r>
              <a:rPr lang="en-US" smtClean="0"/>
              <a:t>desk auditing.</a:t>
            </a:r>
            <a:endParaRPr lang="en-US" dirty="0"/>
          </a:p>
        </p:txBody>
      </p:sp>
    </p:spTree>
    <p:extLst>
      <p:ext uri="{BB962C8B-B14F-4D97-AF65-F5344CB8AC3E}">
        <p14:creationId xmlns:p14="http://schemas.microsoft.com/office/powerpoint/2010/main" val="21670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Records and Reviewing Status</a:t>
            </a:r>
            <a:endParaRPr lang="en-US" dirty="0"/>
          </a:p>
        </p:txBody>
      </p:sp>
    </p:spTree>
    <p:extLst>
      <p:ext uri="{BB962C8B-B14F-4D97-AF65-F5344CB8AC3E}">
        <p14:creationId xmlns:p14="http://schemas.microsoft.com/office/powerpoint/2010/main" val="13925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and Completing Data</a:t>
            </a:r>
            <a:endParaRPr lang="en-US" dirty="0"/>
          </a:p>
        </p:txBody>
      </p:sp>
      <p:sp>
        <p:nvSpPr>
          <p:cNvPr id="3" name="Text Placeholder 2"/>
          <p:cNvSpPr>
            <a:spLocks noGrp="1"/>
          </p:cNvSpPr>
          <p:nvPr>
            <p:ph type="body" idx="1"/>
          </p:nvPr>
        </p:nvSpPr>
        <p:spPr/>
        <p:txBody>
          <a:bodyPr/>
          <a:lstStyle/>
          <a:p>
            <a:pPr marL="114300" indent="0">
              <a:buNone/>
            </a:pPr>
            <a:r>
              <a:rPr lang="en-US" dirty="0" smtClean="0"/>
              <a:t>Once the changes have been reviewed and/or added, there are three buttons below the Student Demographics Corrections table and the Impending Zeros table.</a:t>
            </a:r>
          </a:p>
          <a:p>
            <a:pPr marL="114300" indent="0">
              <a:buNone/>
            </a:pPr>
            <a:endParaRPr lang="en-US" dirty="0"/>
          </a:p>
          <a:p>
            <a:pPr marL="114300" indent="0">
              <a:buNone/>
            </a:pPr>
            <a:r>
              <a:rPr lang="en-US" b="1" i="1" dirty="0" smtClean="0"/>
              <a:t>Schools</a:t>
            </a:r>
            <a:r>
              <a:rPr lang="en-US" dirty="0" smtClean="0"/>
              <a:t> should click the </a:t>
            </a:r>
            <a:r>
              <a:rPr lang="en-US" b="1" i="1" dirty="0"/>
              <a:t>S</a:t>
            </a:r>
            <a:r>
              <a:rPr lang="en-US" b="1" i="1" dirty="0" smtClean="0"/>
              <a:t>ave</a:t>
            </a:r>
            <a:r>
              <a:rPr lang="en-US" dirty="0" smtClean="0"/>
              <a:t> button when they are finished.</a:t>
            </a:r>
          </a:p>
          <a:p>
            <a:pPr marL="114300" indent="0">
              <a:buNone/>
            </a:pPr>
            <a:r>
              <a:rPr lang="en-US" b="1" i="1" dirty="0" smtClean="0"/>
              <a:t>Districts</a:t>
            </a:r>
            <a:r>
              <a:rPr lang="en-US" dirty="0" smtClean="0"/>
              <a:t> should click the </a:t>
            </a:r>
            <a:r>
              <a:rPr lang="en-US" b="1" i="1" dirty="0" smtClean="0"/>
              <a:t>Complete</a:t>
            </a:r>
            <a:r>
              <a:rPr lang="en-US" dirty="0" smtClean="0"/>
              <a:t> button when the school is finished.</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93" y="3252175"/>
            <a:ext cx="5917323" cy="1447800"/>
          </a:xfrm>
          <a:prstGeom prst="rect">
            <a:avLst/>
          </a:prstGeom>
        </p:spPr>
      </p:pic>
    </p:spTree>
    <p:extLst>
      <p:ext uri="{BB962C8B-B14F-4D97-AF65-F5344CB8AC3E}">
        <p14:creationId xmlns:p14="http://schemas.microsoft.com/office/powerpoint/2010/main" val="55451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and Complete</a:t>
            </a:r>
            <a:endParaRPr lang="en-US" dirty="0"/>
          </a:p>
        </p:txBody>
      </p:sp>
      <p:sp>
        <p:nvSpPr>
          <p:cNvPr id="3" name="Text Placeholder 2"/>
          <p:cNvSpPr>
            <a:spLocks noGrp="1"/>
          </p:cNvSpPr>
          <p:nvPr>
            <p:ph type="body" idx="1"/>
          </p:nvPr>
        </p:nvSpPr>
        <p:spPr/>
        <p:txBody>
          <a:bodyPr/>
          <a:lstStyle/>
          <a:p>
            <a:pPr marL="114300" indent="0">
              <a:buNone/>
            </a:pPr>
            <a:r>
              <a:rPr lang="en-US" dirty="0" smtClean="0"/>
              <a:t>Once corrections have been saved, they will be applied by DRC even if the district does not click on the complete button.</a:t>
            </a:r>
          </a:p>
          <a:p>
            <a:pPr marL="114300" indent="0">
              <a:buNone/>
            </a:pPr>
            <a:endParaRPr lang="en-US" dirty="0"/>
          </a:p>
          <a:p>
            <a:pPr marL="114300" indent="0">
              <a:buNone/>
            </a:pPr>
            <a:r>
              <a:rPr lang="en-US" dirty="0" smtClean="0"/>
              <a:t>Please note that changes made by a school will also be applied to data used to calculate the district performance score as well. It is strongly recommended that a district contact review and approve changes.</a:t>
            </a:r>
            <a:endParaRPr lang="en-US" dirty="0"/>
          </a:p>
        </p:txBody>
      </p:sp>
    </p:spTree>
    <p:extLst>
      <p:ext uri="{BB962C8B-B14F-4D97-AF65-F5344CB8AC3E}">
        <p14:creationId xmlns:p14="http://schemas.microsoft.com/office/powerpoint/2010/main" val="52481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Report</a:t>
            </a:r>
            <a:endParaRPr lang="en-US" dirty="0"/>
          </a:p>
        </p:txBody>
      </p:sp>
      <p:sp>
        <p:nvSpPr>
          <p:cNvPr id="3" name="Text Placeholder 2"/>
          <p:cNvSpPr>
            <a:spLocks noGrp="1"/>
          </p:cNvSpPr>
          <p:nvPr>
            <p:ph type="body" idx="1"/>
          </p:nvPr>
        </p:nvSpPr>
        <p:spPr>
          <a:xfrm>
            <a:off x="430075" y="1094637"/>
            <a:ext cx="8283900" cy="3363600"/>
          </a:xfrm>
        </p:spPr>
        <p:txBody>
          <a:bodyPr/>
          <a:lstStyle/>
          <a:p>
            <a:pPr marL="114300" indent="0">
              <a:buNone/>
            </a:pPr>
            <a:r>
              <a:rPr lang="en-US" dirty="0" smtClean="0"/>
              <a:t>Below the Status Report tab (found under the Student Reports tab), a table tracks progress by displaying the percentage of records that have been completed for a school.</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439" y="2072054"/>
            <a:ext cx="6779172" cy="2890611"/>
          </a:xfrm>
          <a:prstGeom prst="rect">
            <a:avLst/>
          </a:prstGeom>
        </p:spPr>
      </p:pic>
    </p:spTree>
    <p:extLst>
      <p:ext uri="{BB962C8B-B14F-4D97-AF65-F5344CB8AC3E}">
        <p14:creationId xmlns:p14="http://schemas.microsoft.com/office/powerpoint/2010/main" val="304230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Questions</a:t>
            </a:r>
            <a:endParaRPr lang="en-US" dirty="0"/>
          </a:p>
        </p:txBody>
      </p:sp>
      <p:sp>
        <p:nvSpPr>
          <p:cNvPr id="3" name="Text Placeholder 2"/>
          <p:cNvSpPr>
            <a:spLocks noGrp="1"/>
          </p:cNvSpPr>
          <p:nvPr>
            <p:ph type="body" idx="1"/>
          </p:nvPr>
        </p:nvSpPr>
        <p:spPr/>
        <p:txBody>
          <a:bodyPr/>
          <a:lstStyle/>
          <a:p>
            <a:pPr>
              <a:buAutoNum type="arabicPeriod"/>
            </a:pPr>
            <a:r>
              <a:rPr lang="en-US" dirty="0" smtClean="0"/>
              <a:t>If I have corrected demographic information that caused an impending zero for a student that did complete testing, do I still need to apply an accountability code?</a:t>
            </a:r>
          </a:p>
          <a:p>
            <a:r>
              <a:rPr lang="en-US" b="1" dirty="0" smtClean="0">
                <a:solidFill>
                  <a:schemeClr val="bg2"/>
                </a:solidFill>
                <a:latin typeface="Ink Free" panose="03080402000500000000" pitchFamily="66" charset="0"/>
              </a:rPr>
              <a:t>While it is not necessary to apply a code, the status report will not show as complete. To show 100% complete, use code 90. All saved corrections requests will be applied regardless of completion status when the cleanup period closes.</a:t>
            </a:r>
          </a:p>
          <a:p>
            <a:pPr marL="114300" indent="0">
              <a:buNone/>
            </a:pPr>
            <a:endParaRPr lang="en-US" b="1" dirty="0" smtClean="0">
              <a:solidFill>
                <a:schemeClr val="bg2"/>
              </a:solidFill>
              <a:latin typeface="Ink Free" panose="03080402000500000000" pitchFamily="66" charset="0"/>
            </a:endParaRPr>
          </a:p>
          <a:p>
            <a:pPr>
              <a:buAutoNum type="arabicPeriod" startAt="2"/>
            </a:pPr>
            <a:r>
              <a:rPr lang="en-US" dirty="0" smtClean="0"/>
              <a:t>If I have records that include no name and no LASID, how do I fix this?</a:t>
            </a:r>
            <a:endParaRPr lang="en-US" dirty="0"/>
          </a:p>
          <a:p>
            <a:r>
              <a:rPr lang="en-US" b="1" dirty="0" smtClean="0">
                <a:solidFill>
                  <a:schemeClr val="bg2"/>
                </a:solidFill>
                <a:latin typeface="Ink Free" panose="03080402000500000000" pitchFamily="66" charset="0"/>
              </a:rPr>
              <a:t>Remember that we are putting students in the SPS and not just data.  If data are not attached to a student, then it cannot be used at all. The department will not include a zero in calculations for a student with no name.</a:t>
            </a:r>
          </a:p>
        </p:txBody>
      </p:sp>
    </p:spTree>
    <p:extLst>
      <p:ext uri="{BB962C8B-B14F-4D97-AF65-F5344CB8AC3E}">
        <p14:creationId xmlns:p14="http://schemas.microsoft.com/office/powerpoint/2010/main" val="395648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Questions, cont.</a:t>
            </a:r>
            <a:endParaRPr lang="en-US" dirty="0"/>
          </a:p>
        </p:txBody>
      </p:sp>
      <p:sp>
        <p:nvSpPr>
          <p:cNvPr id="3" name="Text Placeholder 2"/>
          <p:cNvSpPr>
            <a:spLocks noGrp="1"/>
          </p:cNvSpPr>
          <p:nvPr>
            <p:ph type="body" idx="1"/>
          </p:nvPr>
        </p:nvSpPr>
        <p:spPr/>
        <p:txBody>
          <a:bodyPr/>
          <a:lstStyle/>
          <a:p>
            <a:pPr marL="114300" indent="0">
              <a:buNone/>
            </a:pPr>
            <a:r>
              <a:rPr lang="en-US" dirty="0"/>
              <a:t>3. Why is my third </a:t>
            </a:r>
            <a:r>
              <a:rPr lang="en-US" dirty="0" smtClean="0"/>
              <a:t>grade student </a:t>
            </a:r>
            <a:r>
              <a:rPr lang="en-US" dirty="0"/>
              <a:t>showing a zero for a subject when they completed all tests</a:t>
            </a:r>
            <a:r>
              <a:rPr lang="en-US" dirty="0" smtClean="0"/>
              <a:t>?</a:t>
            </a:r>
          </a:p>
          <a:p>
            <a:r>
              <a:rPr lang="en-US" b="1" dirty="0" smtClean="0">
                <a:latin typeface="Ink Free" panose="03080402000500000000" pitchFamily="66" charset="0"/>
              </a:rPr>
              <a:t>The most likely reason is that the demographic information does not match across subjects.  Before you call, please refer to your data file. </a:t>
            </a:r>
          </a:p>
          <a:p>
            <a:pPr marL="114300" indent="0">
              <a:buNone/>
            </a:pPr>
            <a:r>
              <a:rPr lang="en-US" dirty="0" smtClean="0"/>
              <a:t>4. Why can’t I code a student with 81 in this review?</a:t>
            </a:r>
          </a:p>
          <a:p>
            <a:r>
              <a:rPr lang="en-US" b="1" dirty="0" smtClean="0">
                <a:latin typeface="Ink Free" panose="03080402000500000000" pitchFamily="66" charset="0"/>
              </a:rPr>
              <a:t>This review is only for impending zeros. Since the only students eligible for code 81 have participated in testing, they will not be displayed for review.</a:t>
            </a:r>
          </a:p>
          <a:p>
            <a:pPr marL="114300" indent="0">
              <a:buNone/>
            </a:pPr>
            <a:r>
              <a:rPr lang="en-US" dirty="0" smtClean="0"/>
              <a:t>5. What do I do if I have no corrections listed in the system?</a:t>
            </a:r>
          </a:p>
          <a:p>
            <a:r>
              <a:rPr lang="en-US" b="1" dirty="0" smtClean="0">
                <a:latin typeface="Ink Free" panose="03080402000500000000" pitchFamily="66" charset="0"/>
              </a:rPr>
              <a:t>Celebrate and be sure to thank everyone at the site for doing a fantastic job with testing!</a:t>
            </a:r>
          </a:p>
          <a:p>
            <a:endParaRPr lang="en-US" dirty="0"/>
          </a:p>
          <a:p>
            <a:endParaRPr lang="en-US" dirty="0"/>
          </a:p>
          <a:p>
            <a:endParaRPr lang="en-US" dirty="0"/>
          </a:p>
        </p:txBody>
      </p:sp>
    </p:spTree>
    <p:extLst>
      <p:ext uri="{BB962C8B-B14F-4D97-AF65-F5344CB8AC3E}">
        <p14:creationId xmlns:p14="http://schemas.microsoft.com/office/powerpoint/2010/main" val="397466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pPr marL="114300" indent="0">
              <a:buNone/>
            </a:pPr>
            <a:r>
              <a:rPr lang="en-US" dirty="0"/>
              <a:t>In addition to this webinar, the </a:t>
            </a:r>
            <a:r>
              <a:rPr lang="en-US" i="1" dirty="0" smtClean="0"/>
              <a:t>2022-2023 </a:t>
            </a:r>
            <a:r>
              <a:rPr lang="en-US" i="1" dirty="0"/>
              <a:t>DRC Student Correction System FAQ</a:t>
            </a:r>
            <a:r>
              <a:rPr lang="en-US" dirty="0"/>
              <a:t> will be available in the assessment library</a:t>
            </a:r>
            <a:r>
              <a:rPr lang="en-US" dirty="0" smtClean="0"/>
              <a:t>.</a:t>
            </a:r>
          </a:p>
          <a:p>
            <a:pPr marL="114300" indent="0">
              <a:buNone/>
            </a:pPr>
            <a:endParaRPr lang="en-US" dirty="0"/>
          </a:p>
          <a:p>
            <a:pPr marL="114300" indent="0">
              <a:buNone/>
            </a:pPr>
            <a:r>
              <a:rPr lang="en-US" dirty="0" smtClean="0"/>
              <a:t>DRC provided a data file for each system that includes student demographic information as well as a Y or N flag for tests taken. No scores will be available yet on this file, but it can be very helpful with identifying potential issues and explanations for why students are flagged.</a:t>
            </a:r>
            <a:endParaRPr lang="en-US" dirty="0"/>
          </a:p>
          <a:p>
            <a:endParaRPr lang="en-US" dirty="0"/>
          </a:p>
        </p:txBody>
      </p:sp>
    </p:spTree>
    <p:extLst>
      <p:ext uri="{BB962C8B-B14F-4D97-AF65-F5344CB8AC3E}">
        <p14:creationId xmlns:p14="http://schemas.microsoft.com/office/powerpoint/2010/main" val="4228575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a:t>
            </a:r>
            <a:endParaRPr lang="en-US" dirty="0"/>
          </a:p>
        </p:txBody>
      </p:sp>
      <p:sp>
        <p:nvSpPr>
          <p:cNvPr id="3" name="Text Placeholder 2"/>
          <p:cNvSpPr>
            <a:spLocks noGrp="1"/>
          </p:cNvSpPr>
          <p:nvPr>
            <p:ph type="body" idx="1"/>
          </p:nvPr>
        </p:nvSpPr>
        <p:spPr/>
        <p:txBody>
          <a:bodyPr/>
          <a:lstStyle/>
          <a:p>
            <a:pPr marL="114300" indent="0">
              <a:buNone/>
            </a:pPr>
            <a:r>
              <a:rPr lang="en-US" dirty="0" smtClean="0"/>
              <a:t>If assistance is needed, please reach out to Jennifer Baird or </a:t>
            </a:r>
            <a:r>
              <a:rPr lang="en-US" dirty="0" smtClean="0">
                <a:hlinkClick r:id="rId2"/>
              </a:rPr>
              <a:t>assessment@la.gov</a:t>
            </a:r>
            <a:r>
              <a:rPr lang="en-US" dirty="0" smtClean="0"/>
              <a:t>.</a:t>
            </a:r>
          </a:p>
          <a:p>
            <a:pPr marL="114300" indent="0">
              <a:buNone/>
            </a:pPr>
            <a:endParaRPr lang="en-US" dirty="0"/>
          </a:p>
          <a:p>
            <a:pPr marL="114300" indent="0">
              <a:buNone/>
            </a:pPr>
            <a:r>
              <a:rPr lang="en-US" dirty="0" smtClean="0"/>
              <a:t>Jennifer Baird’s contact information</a:t>
            </a:r>
          </a:p>
          <a:p>
            <a:pPr marL="114300" indent="0">
              <a:buNone/>
            </a:pPr>
            <a:r>
              <a:rPr lang="en-US" dirty="0" smtClean="0">
                <a:hlinkClick r:id="rId3"/>
              </a:rPr>
              <a:t>Jennifer.Baird@la.gov</a:t>
            </a:r>
            <a:endParaRPr lang="en-US" dirty="0" smtClean="0"/>
          </a:p>
          <a:p>
            <a:pPr marL="114300" indent="0">
              <a:buNone/>
            </a:pPr>
            <a:r>
              <a:rPr lang="en-US" dirty="0" smtClean="0"/>
              <a:t>Land line: 225.695.6778</a:t>
            </a:r>
          </a:p>
          <a:p>
            <a:pPr marL="114300" indent="0">
              <a:buNone/>
            </a:pPr>
            <a:r>
              <a:rPr lang="en-US" dirty="0" smtClean="0"/>
              <a:t>Cell phone: 985.981.6445</a:t>
            </a:r>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344679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5" y="1174750"/>
            <a:ext cx="8283575" cy="3363913"/>
          </a:xfrm>
          <a:prstGeom prst="rect">
            <a:avLst/>
          </a:prstGeom>
          <a:noFill/>
          <a:ln>
            <a:noFill/>
          </a:ln>
        </p:spPr>
        <p:txBody>
          <a:bodyPr spcFirstLastPara="1" wrap="square" lIns="91425" tIns="91425" rIns="91425" bIns="91425" anchor="t" anchorCtr="0">
            <a:noAutofit/>
          </a:bodyPr>
          <a:lstStyle/>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Importance of Correcting Data</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How to Access the Student Corrections System</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Demographic Corrections</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Impending Zero Corrections</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Saving Corrections and Reviewing Status </a:t>
            </a: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3;p52"/>
          <p:cNvSpPr txBox="1"/>
          <p:nvPr/>
        </p:nvSpPr>
        <p:spPr>
          <a:xfrm>
            <a:off x="4476029" y="1336375"/>
            <a:ext cx="4518300" cy="3549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lang="en-US" sz="1800" dirty="0" smtClean="0">
              <a:latin typeface="Calibri"/>
              <a:ea typeface="Calibri"/>
              <a:cs typeface="Calibri"/>
              <a:sym typeface="Calibri"/>
            </a:endParaRPr>
          </a:p>
          <a:p>
            <a:pPr marL="400050" lvl="0" indent="-400050" algn="l" rtl="0">
              <a:spcBef>
                <a:spcPts val="0"/>
              </a:spcBef>
              <a:spcAft>
                <a:spcPts val="0"/>
              </a:spcAft>
              <a:buAutoNum type="romanUcPeriod" startAt="7"/>
            </a:pPr>
            <a:endParaRPr lang="en-US" sz="1800" dirty="0">
              <a:latin typeface="Calibri"/>
              <a:ea typeface="Calibri"/>
              <a:cs typeface="Calibri"/>
              <a:sym typeface="Calibri"/>
            </a:endParaRPr>
          </a:p>
          <a:p>
            <a:pPr lvl="0" algn="l" rtl="0">
              <a:spcBef>
                <a:spcPts val="0"/>
              </a:spcBef>
              <a:spcAft>
                <a:spcPts val="0"/>
              </a:spcAft>
            </a:pPr>
            <a:endParaRPr lang="en-US" sz="1800" dirty="0">
              <a:latin typeface="Calibri"/>
              <a:cs typeface="Calibri"/>
              <a:sym typeface="Calibri"/>
            </a:endParaRPr>
          </a:p>
          <a:p>
            <a:pPr lvl="0" algn="l" rtl="0">
              <a:spcBef>
                <a:spcPts val="0"/>
              </a:spcBef>
              <a:spcAft>
                <a:spcPts val="0"/>
              </a:spcAft>
            </a:pPr>
            <a:endParaRPr lang="en-US" sz="1800" dirty="0" smtClean="0">
              <a:latin typeface="Calibri"/>
              <a:cs typeface="Calibri"/>
              <a:sym typeface="Calibri"/>
            </a:endParaRPr>
          </a:p>
          <a:p>
            <a:pPr lvl="0" algn="l" rtl="0">
              <a:spcBef>
                <a:spcPts val="0"/>
              </a:spcBef>
              <a:spcAft>
                <a:spcPts val="0"/>
              </a:spcAft>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Importance of Correcting Data</a:t>
            </a:r>
            <a:endParaRPr dirty="0"/>
          </a:p>
        </p:txBody>
      </p:sp>
    </p:spTree>
    <p:extLst>
      <p:ext uri="{BB962C8B-B14F-4D97-AF65-F5344CB8AC3E}">
        <p14:creationId xmlns:p14="http://schemas.microsoft.com/office/powerpoint/2010/main" val="33141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DRC Student Corrections </a:t>
            </a:r>
            <a:br>
              <a:rPr lang="en-US" dirty="0" smtClean="0"/>
            </a:br>
            <a:r>
              <a:rPr lang="en-US" dirty="0" smtClean="0"/>
              <a:t>Online Cleanup</a:t>
            </a:r>
            <a:endParaRPr lang="en-US" dirty="0"/>
          </a:p>
        </p:txBody>
      </p:sp>
      <p:sp>
        <p:nvSpPr>
          <p:cNvPr id="3" name="Text Placeholder 2"/>
          <p:cNvSpPr>
            <a:spLocks noGrp="1"/>
          </p:cNvSpPr>
          <p:nvPr>
            <p:ph type="body" idx="1"/>
          </p:nvPr>
        </p:nvSpPr>
        <p:spPr>
          <a:xfrm>
            <a:off x="430075" y="1128219"/>
            <a:ext cx="8283900" cy="3363600"/>
          </a:xfrm>
        </p:spPr>
        <p:txBody>
          <a:bodyPr/>
          <a:lstStyle/>
          <a:p>
            <a:pPr marL="114300" indent="0">
              <a:buNone/>
            </a:pPr>
            <a:r>
              <a:rPr lang="en-US" dirty="0" smtClean="0"/>
              <a:t>DRC will host a one week online cleanup for some elements of assessment data that are used to calculate the assessment and progress indices from June 12 to June 19. The schedule is adjusted to allow for the Juneteenth holiday on the 16</a:t>
            </a:r>
            <a:r>
              <a:rPr lang="en-US" baseline="30000" dirty="0" smtClean="0"/>
              <a:t>th</a:t>
            </a:r>
            <a:r>
              <a:rPr lang="en-US" dirty="0" smtClean="0"/>
              <a:t> and </a:t>
            </a:r>
            <a:r>
              <a:rPr lang="en-US" b="1" u="sng" dirty="0" smtClean="0"/>
              <a:t>cannot be extended for any reason.</a:t>
            </a:r>
          </a:p>
          <a:p>
            <a:r>
              <a:rPr lang="en-US" dirty="0" smtClean="0"/>
              <a:t>VAM used for Step 2 of the progress index will be calculated prior to the final assessment data certification that takes place in fall.</a:t>
            </a:r>
          </a:p>
          <a:p>
            <a:r>
              <a:rPr lang="en-US" dirty="0" smtClean="0"/>
              <a:t>Connecting data across years for students requires that demographic information and LASIDs match on all assessment data being used.</a:t>
            </a:r>
          </a:p>
          <a:p>
            <a:r>
              <a:rPr lang="en-US" dirty="0" smtClean="0"/>
              <a:t>Paper test administrations often create errors due to incorrect entry of information on test documents.  </a:t>
            </a:r>
            <a:endParaRPr lang="en-US" dirty="0"/>
          </a:p>
          <a:p>
            <a:r>
              <a:rPr lang="en-US" dirty="0" smtClean="0"/>
              <a:t>This cleanup process can reduce the amount of work that is needed during the fall assessment data certification process.</a:t>
            </a:r>
            <a:endParaRPr lang="en-US" dirty="0"/>
          </a:p>
        </p:txBody>
      </p:sp>
    </p:spTree>
    <p:extLst>
      <p:ext uri="{BB962C8B-B14F-4D97-AF65-F5344CB8AC3E}">
        <p14:creationId xmlns:p14="http://schemas.microsoft.com/office/powerpoint/2010/main" val="259849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How to Access the </a:t>
            </a:r>
            <a:br>
              <a:rPr lang="en-US" dirty="0" smtClean="0"/>
            </a:br>
            <a:r>
              <a:rPr lang="en-US" dirty="0" smtClean="0"/>
              <a:t>Student Corrections System</a:t>
            </a:r>
            <a:endParaRPr dirty="0"/>
          </a:p>
        </p:txBody>
      </p:sp>
    </p:spTree>
    <p:extLst>
      <p:ext uri="{BB962C8B-B14F-4D97-AF65-F5344CB8AC3E}">
        <p14:creationId xmlns:p14="http://schemas.microsoft.com/office/powerpoint/2010/main" val="105385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the Student Correction System</a:t>
            </a:r>
            <a:endParaRPr lang="en-US" dirty="0"/>
          </a:p>
        </p:txBody>
      </p:sp>
      <p:sp>
        <p:nvSpPr>
          <p:cNvPr id="3" name="Text Placeholder 2"/>
          <p:cNvSpPr>
            <a:spLocks noGrp="1"/>
          </p:cNvSpPr>
          <p:nvPr>
            <p:ph type="body" idx="1"/>
          </p:nvPr>
        </p:nvSpPr>
        <p:spPr/>
        <p:txBody>
          <a:bodyPr/>
          <a:lstStyle/>
          <a:p>
            <a:pPr marL="114300" indent="0">
              <a:buNone/>
            </a:pPr>
            <a:r>
              <a:rPr lang="en-US" dirty="0" smtClean="0"/>
              <a:t>Directions for all of the processes used in DRC Student Corrections are found on pages 136-144 of the </a:t>
            </a:r>
            <a:r>
              <a:rPr lang="en-US" dirty="0" smtClean="0">
                <a:hlinkClick r:id="rId2"/>
              </a:rPr>
              <a:t>DRC Portal User Guide</a:t>
            </a:r>
            <a:r>
              <a:rPr lang="en-US" dirty="0" smtClean="0"/>
              <a:t>.</a:t>
            </a:r>
          </a:p>
          <a:p>
            <a:pPr marL="114300" indent="0">
              <a:buNone/>
            </a:pPr>
            <a:endParaRPr lang="en-US" dirty="0"/>
          </a:p>
          <a:p>
            <a:pPr marL="114300" indent="0">
              <a:buNone/>
            </a:pPr>
            <a:r>
              <a:rPr lang="en-US" dirty="0"/>
              <a:t>To access and display </a:t>
            </a:r>
            <a:r>
              <a:rPr lang="en-US" dirty="0" smtClean="0"/>
              <a:t>student </a:t>
            </a:r>
            <a:r>
              <a:rPr lang="en-US" dirty="0"/>
              <a:t>records that require updates in the Student Records Correction System, do the following: </a:t>
            </a:r>
            <a:endParaRPr lang="en-US" dirty="0" smtClean="0"/>
          </a:p>
          <a:p>
            <a:pPr marL="114300" indent="0">
              <a:buNone/>
            </a:pPr>
            <a:r>
              <a:rPr lang="en-US" dirty="0"/>
              <a:t>	</a:t>
            </a:r>
            <a:r>
              <a:rPr lang="en-US" dirty="0" smtClean="0"/>
              <a:t>1</a:t>
            </a:r>
            <a:r>
              <a:rPr lang="en-US" dirty="0"/>
              <a:t>. From the All Applications menu, select Student </a:t>
            </a:r>
            <a:r>
              <a:rPr lang="en-US" dirty="0" smtClean="0"/>
              <a:t>Management.</a:t>
            </a:r>
          </a:p>
          <a:p>
            <a:pPr marL="114300" indent="0">
              <a:buNone/>
            </a:pPr>
            <a:r>
              <a:rPr lang="en-US" dirty="0" smtClean="0"/>
              <a:t>	2. Select </a:t>
            </a:r>
            <a:r>
              <a:rPr lang="en-US" dirty="0"/>
              <a:t>Student </a:t>
            </a:r>
            <a:r>
              <a:rPr lang="en-US" dirty="0" smtClean="0"/>
              <a:t>Correction </a:t>
            </a:r>
            <a:r>
              <a:rPr lang="en-US" dirty="0"/>
              <a:t>System. </a:t>
            </a:r>
            <a:r>
              <a:rPr lang="en-US" dirty="0" smtClean="0"/>
              <a:t>(This will not be available before 6/12.)</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75" y="3750551"/>
            <a:ext cx="6819900" cy="1047750"/>
          </a:xfrm>
          <a:prstGeom prst="rect">
            <a:avLst/>
          </a:prstGeom>
        </p:spPr>
      </p:pic>
    </p:spTree>
    <p:extLst>
      <p:ext uri="{BB962C8B-B14F-4D97-AF65-F5344CB8AC3E}">
        <p14:creationId xmlns:p14="http://schemas.microsoft.com/office/powerpoint/2010/main" val="32627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Contact Access</a:t>
            </a:r>
            <a:endParaRPr lang="en-US" dirty="0"/>
          </a:p>
        </p:txBody>
      </p:sp>
      <p:sp>
        <p:nvSpPr>
          <p:cNvPr id="3" name="Text Placeholder 2"/>
          <p:cNvSpPr>
            <a:spLocks noGrp="1"/>
          </p:cNvSpPr>
          <p:nvPr>
            <p:ph type="body" idx="1"/>
          </p:nvPr>
        </p:nvSpPr>
        <p:spPr/>
        <p:txBody>
          <a:bodyPr/>
          <a:lstStyle/>
          <a:p>
            <a:pPr marL="114300" indent="0">
              <a:buNone/>
            </a:pPr>
            <a:r>
              <a:rPr lang="en-US" dirty="0" smtClean="0"/>
              <a:t>District and school test coordinators have access to DRC INSIGHT. The district test coordinator should provide access to the accountability contact only if needed. However, accountability contacts should be included in discussions related to accountability codes that will directly affect district, school and subgroup performance scores.</a:t>
            </a:r>
            <a:endParaRPr lang="en-US" dirty="0"/>
          </a:p>
        </p:txBody>
      </p:sp>
    </p:spTree>
    <p:extLst>
      <p:ext uri="{BB962C8B-B14F-4D97-AF65-F5344CB8AC3E}">
        <p14:creationId xmlns:p14="http://schemas.microsoft.com/office/powerpoint/2010/main" val="351701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a Student Record</a:t>
            </a:r>
            <a:endParaRPr lang="en-US" dirty="0"/>
          </a:p>
        </p:txBody>
      </p:sp>
      <p:sp>
        <p:nvSpPr>
          <p:cNvPr id="3" name="Text Placeholder 2"/>
          <p:cNvSpPr>
            <a:spLocks noGrp="1"/>
          </p:cNvSpPr>
          <p:nvPr>
            <p:ph type="body" idx="1"/>
          </p:nvPr>
        </p:nvSpPr>
        <p:spPr/>
        <p:txBody>
          <a:bodyPr/>
          <a:lstStyle/>
          <a:p>
            <a:pPr marL="114300" indent="0">
              <a:buNone/>
            </a:pPr>
            <a:r>
              <a:rPr lang="en-US" dirty="0"/>
              <a:t>Select an administration from the drop-down menu (required). You also can select a school and grade to refine the search results. </a:t>
            </a:r>
            <a:endParaRPr lang="en-US" dirty="0" smtClean="0"/>
          </a:p>
          <a:p>
            <a:r>
              <a:rPr lang="en-US" dirty="0" smtClean="0"/>
              <a:t> </a:t>
            </a:r>
            <a:r>
              <a:rPr lang="en-US" dirty="0"/>
              <a:t>Click Show </a:t>
            </a:r>
            <a:r>
              <a:rPr lang="en-US" dirty="0" smtClean="0"/>
              <a:t>Students: </a:t>
            </a:r>
            <a:r>
              <a:rPr lang="en-US" dirty="0"/>
              <a:t>The Edit Students tab displays the students that match the search criteria</a:t>
            </a:r>
            <a:r>
              <a:rPr lang="en-US" dirty="0" smtClean="0"/>
              <a:t>.</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273" y="2737825"/>
            <a:ext cx="5086350" cy="2333625"/>
          </a:xfrm>
          <a:prstGeom prst="rect">
            <a:avLst/>
          </a:prstGeom>
        </p:spPr>
      </p:pic>
    </p:spTree>
    <p:extLst>
      <p:ext uri="{BB962C8B-B14F-4D97-AF65-F5344CB8AC3E}">
        <p14:creationId xmlns:p14="http://schemas.microsoft.com/office/powerpoint/2010/main" val="198631753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1568</Words>
  <Application>Microsoft Office PowerPoint</Application>
  <PresentationFormat>On-screen Show (16:9)</PresentationFormat>
  <Paragraphs>141</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Ink Free</vt:lpstr>
      <vt:lpstr>Arial</vt:lpstr>
      <vt:lpstr>Calibri</vt:lpstr>
      <vt:lpstr>LA Believes</vt:lpstr>
      <vt:lpstr>Zoom Meeting Preparation</vt:lpstr>
      <vt:lpstr>Using the DRC Student Corrections System  Online Cleanup June 7, 2023 </vt:lpstr>
      <vt:lpstr>Agenda Items</vt:lpstr>
      <vt:lpstr>Importance of Correcting Data</vt:lpstr>
      <vt:lpstr>Importance of DRC Student Corrections  Online Cleanup</vt:lpstr>
      <vt:lpstr>How to Access the  Student Corrections System</vt:lpstr>
      <vt:lpstr>How to Access the Student Correction System</vt:lpstr>
      <vt:lpstr>Accountability Contact Access</vt:lpstr>
      <vt:lpstr>Correcting a Student Record</vt:lpstr>
      <vt:lpstr>Selecting Students</vt:lpstr>
      <vt:lpstr>Selecting a Single Student</vt:lpstr>
      <vt:lpstr>Correction Reasons</vt:lpstr>
      <vt:lpstr>Demographic Corrections</vt:lpstr>
      <vt:lpstr>Correcting Demographics</vt:lpstr>
      <vt:lpstr>Demographic Corrections Table</vt:lpstr>
      <vt:lpstr>Impending Zeros Correction</vt:lpstr>
      <vt:lpstr>Impending Zeros</vt:lpstr>
      <vt:lpstr>Impending Zeros</vt:lpstr>
      <vt:lpstr>Impending Zeros for Multiple Record Errors</vt:lpstr>
      <vt:lpstr>Paper Assessments</vt:lpstr>
      <vt:lpstr>Documentation</vt:lpstr>
      <vt:lpstr>Saving Records and Reviewing Status</vt:lpstr>
      <vt:lpstr>Saving and Completing Data</vt:lpstr>
      <vt:lpstr>Save and Complete</vt:lpstr>
      <vt:lpstr>Status Report</vt:lpstr>
      <vt:lpstr>Most Common Questions</vt:lpstr>
      <vt:lpstr>Most Common Questions, cont.</vt:lpstr>
      <vt:lpstr>Resources</vt:lpstr>
      <vt:lpstr>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127</cp:revision>
  <dcterms:modified xsi:type="dcterms:W3CDTF">2023-06-07T18:27:30Z</dcterms:modified>
</cp:coreProperties>
</file>