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4"/>
  </p:notesMasterIdLst>
  <p:sldIdLst>
    <p:sldId id="324" r:id="rId2"/>
    <p:sldId id="256" r:id="rId3"/>
    <p:sldId id="257" r:id="rId4"/>
    <p:sldId id="366" r:id="rId5"/>
    <p:sldId id="625" r:id="rId6"/>
    <p:sldId id="626" r:id="rId7"/>
    <p:sldId id="627" r:id="rId8"/>
    <p:sldId id="628" r:id="rId9"/>
    <p:sldId id="622" r:id="rId10"/>
    <p:sldId id="612" r:id="rId11"/>
    <p:sldId id="617" r:id="rId12"/>
    <p:sldId id="545" r:id="rId13"/>
    <p:sldId id="620" r:id="rId14"/>
    <p:sldId id="500" r:id="rId15"/>
    <p:sldId id="533" r:id="rId16"/>
    <p:sldId id="514" r:id="rId17"/>
    <p:sldId id="596" r:id="rId18"/>
    <p:sldId id="483" r:id="rId19"/>
    <p:sldId id="623" r:id="rId20"/>
    <p:sldId id="624" r:id="rId21"/>
    <p:sldId id="609" r:id="rId22"/>
    <p:sldId id="334"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91" d="100"/>
          <a:sy n="91" d="100"/>
        </p:scale>
        <p:origin x="512"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14767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61468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mailto:accountability@la.gov"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www.louisianabelieves.com/docs/default-sourceAassessment/2023-2024-assessment-calendar.pdf?sfvrsn=a94a6318_2" TargetMode="External"/><Relationship Id="rId2" Type="http://schemas.openxmlformats.org/officeDocument/2006/relationships/hyperlink" Target="https://www.louisianabelieves.com/resources/library/assessment" TargetMode="External"/><Relationship Id="rId1" Type="http://schemas.openxmlformats.org/officeDocument/2006/relationships/slideLayout" Target="../slideLayouts/slideLayout9.xml"/><Relationship Id="rId4" Type="http://schemas.openxmlformats.org/officeDocument/2006/relationships/hyperlink" Target="https://www.louisianabelieves.com/academics/louisiana-literacy/literacy-screen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ELPT/ELPS</a:t>
            </a:r>
            <a:endParaRPr dirty="0"/>
          </a:p>
        </p:txBody>
      </p:sp>
    </p:spTree>
    <p:extLst>
      <p:ext uri="{BB962C8B-B14F-4D97-AF65-F5344CB8AC3E}">
        <p14:creationId xmlns:p14="http://schemas.microsoft.com/office/powerpoint/2010/main" val="132428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ELPT Connect scale score ranges and achievement levels will be recommended to BESE for approval in October. With approval, student and school reports will be released. The ELPT Connect will include 4 achievement levels.</a:t>
            </a:r>
          </a:p>
          <a:p>
            <a:pPr marL="114300" indent="0">
              <a:buNone/>
            </a:pPr>
            <a:endParaRPr lang="en-US" dirty="0"/>
          </a:p>
          <a:p>
            <a:pPr marL="114300" indent="0">
              <a:buNone/>
            </a:pPr>
            <a:r>
              <a:rPr lang="en-US" dirty="0" smtClean="0"/>
              <a:t>The department will begin work on adding ELPT Connect performance levels to accountability for inclusion in ELPT progress in 2024.</a:t>
            </a:r>
            <a:endParaRPr lang="en-US" dirty="0"/>
          </a:p>
        </p:txBody>
      </p:sp>
    </p:spTree>
    <p:extLst>
      <p:ext uri="{BB962C8B-B14F-4D97-AF65-F5344CB8AC3E}">
        <p14:creationId xmlns:p14="http://schemas.microsoft.com/office/powerpoint/2010/main" val="318011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r>
              <a:rPr lang="en-US" dirty="0" err="1" smtClean="0"/>
              <a:t>WorkKeys</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MOUs</a:t>
            </a:r>
            <a:endParaRPr lang="en-US" dirty="0"/>
          </a:p>
        </p:txBody>
      </p:sp>
      <p:sp>
        <p:nvSpPr>
          <p:cNvPr id="3" name="Text Placeholder 2"/>
          <p:cNvSpPr>
            <a:spLocks noGrp="1"/>
          </p:cNvSpPr>
          <p:nvPr>
            <p:ph type="body" idx="1"/>
          </p:nvPr>
        </p:nvSpPr>
        <p:spPr/>
        <p:txBody>
          <a:bodyPr/>
          <a:lstStyle/>
          <a:p>
            <a:pPr marL="114300" indent="0">
              <a:buNone/>
            </a:pPr>
            <a:r>
              <a:rPr lang="en-US" dirty="0" smtClean="0"/>
              <a:t>ACT MOUs are now due. If a school system plans to test students for </a:t>
            </a:r>
            <a:r>
              <a:rPr lang="en-US" dirty="0" err="1" smtClean="0"/>
              <a:t>WorkKeys</a:t>
            </a:r>
            <a:r>
              <a:rPr lang="en-US" dirty="0" smtClean="0"/>
              <a:t> and ACT who are not eligible to be tested under the state contract, there must be an MOU on file.</a:t>
            </a:r>
          </a:p>
          <a:p>
            <a:pPr marL="114300" indent="0">
              <a:buNone/>
            </a:pPr>
            <a:endParaRPr lang="en-US" dirty="0"/>
          </a:p>
          <a:p>
            <a:pPr marL="114300" indent="0">
              <a:buNone/>
            </a:pPr>
            <a:r>
              <a:rPr lang="en-US" dirty="0" smtClean="0"/>
              <a:t>Students who are eligible to test under state contract include:</a:t>
            </a:r>
          </a:p>
          <a:p>
            <a:r>
              <a:rPr lang="en-US" dirty="0" smtClean="0"/>
              <a:t>All students in grade 11</a:t>
            </a:r>
          </a:p>
          <a:p>
            <a:r>
              <a:rPr lang="en-US" dirty="0" smtClean="0"/>
              <a:t>Grade 12 students who do not have an ACT on file with the department from a prior administration</a:t>
            </a:r>
          </a:p>
          <a:p>
            <a:r>
              <a:rPr lang="en-US" dirty="0" smtClean="0"/>
              <a:t>Grade 11 students who are on the Jump Start diploma pathway AND who have never taken a </a:t>
            </a:r>
            <a:r>
              <a:rPr lang="en-US" dirty="0" err="1" smtClean="0"/>
              <a:t>WorkKeys</a:t>
            </a:r>
            <a:r>
              <a:rPr lang="en-US" dirty="0" smtClean="0"/>
              <a:t> assessment.</a:t>
            </a:r>
            <a:endParaRPr lang="en-US" dirty="0"/>
          </a:p>
        </p:txBody>
      </p:sp>
    </p:spTree>
    <p:extLst>
      <p:ext uri="{BB962C8B-B14F-4D97-AF65-F5344CB8AC3E}">
        <p14:creationId xmlns:p14="http://schemas.microsoft.com/office/powerpoint/2010/main" val="236663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Screening Updates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note that all students in K-3 must be screened within the first 30 school days. There has been some confusion about the deadline for reporting results. The deadline is before </a:t>
            </a:r>
            <a:r>
              <a:rPr lang="en-US" u="sng" dirty="0" smtClean="0"/>
              <a:t>October 13</a:t>
            </a:r>
            <a:r>
              <a:rPr lang="en-US" dirty="0" smtClean="0"/>
              <a:t>.</a:t>
            </a:r>
          </a:p>
          <a:p>
            <a:pPr marL="114300" indent="0">
              <a:buNone/>
            </a:pPr>
            <a:endParaRPr lang="en-US" dirty="0"/>
          </a:p>
          <a:p>
            <a:pPr marL="114300" indent="0">
              <a:buNone/>
            </a:pPr>
            <a:r>
              <a:rPr lang="en-US" dirty="0" smtClean="0"/>
              <a:t>Data managers should reach out to System Support for questions about uploading their files.</a:t>
            </a:r>
          </a:p>
        </p:txBody>
      </p:sp>
    </p:spTree>
    <p:extLst>
      <p:ext uri="{BB962C8B-B14F-4D97-AF65-F5344CB8AC3E}">
        <p14:creationId xmlns:p14="http://schemas.microsoft.com/office/powerpoint/2010/main" val="842319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IAP Fall Administration Window</a:t>
            </a:r>
            <a:endParaRPr lang="en-US" dirty="0"/>
          </a:p>
        </p:txBody>
      </p:sp>
      <p:sp>
        <p:nvSpPr>
          <p:cNvPr id="3" name="Text Placeholder 2"/>
          <p:cNvSpPr>
            <a:spLocks noGrp="1"/>
          </p:cNvSpPr>
          <p:nvPr>
            <p:ph type="body" idx="1"/>
          </p:nvPr>
        </p:nvSpPr>
        <p:spPr/>
        <p:txBody>
          <a:bodyPr/>
          <a:lstStyle/>
          <a:p>
            <a:pPr marL="114300" indent="0">
              <a:buNone/>
            </a:pPr>
            <a:r>
              <a:rPr lang="en-US" dirty="0" smtClean="0"/>
              <a:t>Students will be loaded into ADAM prior to administration. Their inclusion will be determined by the data that was submitted to </a:t>
            </a:r>
            <a:r>
              <a:rPr lang="en-US" dirty="0" err="1" smtClean="0"/>
              <a:t>EdLink</a:t>
            </a:r>
            <a:r>
              <a:rPr lang="en-US" dirty="0" smtClean="0"/>
              <a:t> by September 22.</a:t>
            </a:r>
          </a:p>
          <a:p>
            <a:pPr marL="114300" indent="0">
              <a:buNone/>
            </a:pPr>
            <a:endParaRPr lang="en-US" dirty="0"/>
          </a:p>
          <a:p>
            <a:pPr marL="114300" indent="0">
              <a:buNone/>
            </a:pPr>
            <a:r>
              <a:rPr lang="en-US" dirty="0" smtClean="0"/>
              <a:t>Please be reminded that students who do not test must be accountability coded each window. Students with unexcused absences in testing from any window will not be eligible for LEAP.  The Fall 2022 administration webinar was very clear that students had to be coded, as well as instructions for absences that were included in the test administration manual.</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51920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Rosters in Assessment Data Certifications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As soon as VAM determinations can be applied to progress rosters, they will be loaded into La Data Review. </a:t>
            </a:r>
            <a:r>
              <a:rPr lang="en-US" b="1" u="sng" dirty="0" smtClean="0"/>
              <a:t>Schools systems will have one week to review and submit changes before assessment data certification closes for new submissions</a:t>
            </a:r>
            <a:r>
              <a:rPr lang="en-US" dirty="0" smtClean="0"/>
              <a:t>. Please note that there will be no additional extensions once the system closes since any additional delay will affect the release of school performance scores.</a:t>
            </a:r>
            <a:endParaRPr lang="en-US" dirty="0"/>
          </a:p>
        </p:txBody>
      </p:sp>
    </p:spTree>
    <p:extLst>
      <p:ext uri="{BB962C8B-B14F-4D97-AF65-F5344CB8AC3E}">
        <p14:creationId xmlns:p14="http://schemas.microsoft.com/office/powerpoint/2010/main" val="76522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dirty="0" smtClean="0"/>
              <a:t>September 26, 2023</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Graduation Student Rosters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cohort graduation student level rosters for the 2022 graduation cohort were updated to correct the flag for students with disabilities and an updated roster has been placed on the ftp. The file names are:</a:t>
            </a:r>
          </a:p>
          <a:p>
            <a:pPr marL="114300" indent="0">
              <a:buNone/>
            </a:pPr>
            <a:endParaRPr lang="en-US" dirty="0"/>
          </a:p>
          <a:p>
            <a:pPr marL="114300" indent="0">
              <a:buNone/>
            </a:pPr>
            <a:r>
              <a:rPr lang="en-US" dirty="0" smtClean="0"/>
              <a:t>LEA </a:t>
            </a:r>
            <a:r>
              <a:rPr lang="en-US" dirty="0" err="1" smtClean="0"/>
              <a:t>Code_LEA</a:t>
            </a:r>
            <a:r>
              <a:rPr lang="en-US" dirty="0" smtClean="0"/>
              <a:t> Name_2022_Cohort_Graduation_Student_Roster_updated</a:t>
            </a:r>
          </a:p>
          <a:p>
            <a:pPr marL="114300" indent="0">
              <a:buNone/>
            </a:pPr>
            <a:r>
              <a:rPr lang="en-US" dirty="0" smtClean="0"/>
              <a:t>LEA </a:t>
            </a:r>
            <a:r>
              <a:rPr lang="en-US" dirty="0" err="1" smtClean="0"/>
              <a:t>Code_LEA</a:t>
            </a:r>
            <a:r>
              <a:rPr lang="en-US" dirty="0" smtClean="0"/>
              <a:t> Name_Cohort_56Years_Student_Roster_updated</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17145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Interests and Opportunities</a:t>
            </a:r>
            <a:endParaRPr lang="en-US" dirty="0"/>
          </a:p>
        </p:txBody>
      </p:sp>
      <p:sp>
        <p:nvSpPr>
          <p:cNvPr id="3" name="Text Placeholder 2"/>
          <p:cNvSpPr>
            <a:spLocks noGrp="1"/>
          </p:cNvSpPr>
          <p:nvPr>
            <p:ph type="body" idx="1"/>
          </p:nvPr>
        </p:nvSpPr>
        <p:spPr/>
        <p:txBody>
          <a:bodyPr/>
          <a:lstStyle/>
          <a:p>
            <a:pPr marL="114300" indent="0">
              <a:buNone/>
            </a:pPr>
            <a:r>
              <a:rPr lang="en-US" dirty="0"/>
              <a:t>The </a:t>
            </a:r>
            <a:r>
              <a:rPr lang="en-US" dirty="0" err="1"/>
              <a:t>Jotform</a:t>
            </a:r>
            <a:r>
              <a:rPr lang="en-US" dirty="0"/>
              <a:t> survey for Interests and Opportunities will open on </a:t>
            </a:r>
            <a:r>
              <a:rPr lang="en-US" dirty="0" smtClean="0"/>
              <a:t>8/21/2023 and will close </a:t>
            </a:r>
            <a:r>
              <a:rPr lang="en-US" dirty="0"/>
              <a:t>on </a:t>
            </a:r>
            <a:r>
              <a:rPr lang="en-US" dirty="0" smtClean="0"/>
              <a:t>11/3/2023. Final validations are due </a:t>
            </a:r>
            <a:r>
              <a:rPr lang="en-US" dirty="0"/>
              <a:t>on 11/8/2023</a:t>
            </a:r>
            <a:r>
              <a:rPr lang="en-US" dirty="0" smtClean="0"/>
              <a:t>.</a:t>
            </a:r>
            <a:r>
              <a:rPr lang="en-US" dirty="0"/>
              <a:t> The 2023-2024 Menu can be found in the Accountability Library. </a:t>
            </a:r>
          </a:p>
          <a:p>
            <a:pPr marL="114300" indent="0">
              <a:buNone/>
            </a:pPr>
            <a:r>
              <a:rPr lang="en-US" dirty="0" smtClean="0"/>
              <a:t>Office </a:t>
            </a:r>
            <a:r>
              <a:rPr lang="en-US" dirty="0"/>
              <a:t>Hours for I&amp;O will be held on the following </a:t>
            </a:r>
            <a:r>
              <a:rPr lang="en-US" dirty="0" smtClean="0"/>
              <a:t>dates at 10:00 a.m.</a:t>
            </a:r>
            <a:endParaRPr lang="en-US" dirty="0"/>
          </a:p>
          <a:p>
            <a:pPr lvl="1"/>
            <a:r>
              <a:rPr lang="en-US" dirty="0"/>
              <a:t>Thursday, August 31</a:t>
            </a:r>
            <a:r>
              <a:rPr lang="en-US" baseline="30000" dirty="0"/>
              <a:t>st</a:t>
            </a:r>
            <a:r>
              <a:rPr lang="en-US" dirty="0"/>
              <a:t> </a:t>
            </a:r>
          </a:p>
          <a:p>
            <a:pPr lvl="1"/>
            <a:r>
              <a:rPr lang="en-US" dirty="0"/>
              <a:t>Thursday, September 28</a:t>
            </a:r>
            <a:r>
              <a:rPr lang="en-US" baseline="30000" dirty="0"/>
              <a:t>th</a:t>
            </a:r>
            <a:r>
              <a:rPr lang="en-US" dirty="0"/>
              <a:t> </a:t>
            </a:r>
          </a:p>
          <a:p>
            <a:pPr lvl="1"/>
            <a:r>
              <a:rPr lang="en-US" dirty="0"/>
              <a:t>Thursday, October 19</a:t>
            </a:r>
            <a:r>
              <a:rPr lang="en-US" baseline="30000" dirty="0"/>
              <a:t>th</a:t>
            </a:r>
            <a:r>
              <a:rPr lang="en-US" dirty="0"/>
              <a:t> </a:t>
            </a:r>
          </a:p>
          <a:p>
            <a:pPr lvl="1"/>
            <a:r>
              <a:rPr lang="en-US" dirty="0"/>
              <a:t>Wednesday, November 1</a:t>
            </a:r>
            <a:r>
              <a:rPr lang="en-US" baseline="30000" dirty="0"/>
              <a:t>st</a:t>
            </a:r>
            <a:r>
              <a:rPr lang="en-US" dirty="0"/>
              <a:t> </a:t>
            </a:r>
          </a:p>
          <a:p>
            <a:pPr marL="114300" indent="0">
              <a:buNone/>
            </a:pPr>
            <a:r>
              <a:rPr lang="en-US" dirty="0"/>
              <a:t> </a:t>
            </a:r>
            <a:r>
              <a:rPr lang="en-US" dirty="0" smtClean="0"/>
              <a:t>Please </a:t>
            </a:r>
            <a:r>
              <a:rPr lang="en-US" dirty="0"/>
              <a:t>contact </a:t>
            </a:r>
            <a:r>
              <a:rPr lang="en-US" u="sng" dirty="0">
                <a:hlinkClick r:id="rId2"/>
              </a:rPr>
              <a:t>accountability@la.gov</a:t>
            </a:r>
            <a:r>
              <a:rPr lang="en-US" dirty="0"/>
              <a:t> with questions.</a:t>
            </a:r>
          </a:p>
          <a:p>
            <a:endParaRPr lang="en-US" dirty="0"/>
          </a:p>
        </p:txBody>
      </p:sp>
    </p:spTree>
    <p:extLst>
      <p:ext uri="{BB962C8B-B14F-4D97-AF65-F5344CB8AC3E}">
        <p14:creationId xmlns:p14="http://schemas.microsoft.com/office/powerpoint/2010/main" val="2332958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81767197"/>
              </p:ext>
            </p:extLst>
          </p:nvPr>
        </p:nvGraphicFramePr>
        <p:xfrm>
          <a:off x="430077" y="1108785"/>
          <a:ext cx="8283898" cy="3484155"/>
        </p:xfrm>
        <a:graphic>
          <a:graphicData uri="http://schemas.openxmlformats.org/drawingml/2006/table">
            <a:tbl>
              <a:tblPr firstRow="1" bandRow="1">
                <a:tableStyleId>{47E5B1D7-7E24-4C7A-94C0-64FDCA702A4B}</a:tableStyleId>
              </a:tblPr>
              <a:tblGrid>
                <a:gridCol w="1426644">
                  <a:extLst>
                    <a:ext uri="{9D8B030D-6E8A-4147-A177-3AD203B41FA5}">
                      <a16:colId xmlns:a16="http://schemas.microsoft.com/office/drawing/2014/main" val="2450038286"/>
                    </a:ext>
                  </a:extLst>
                </a:gridCol>
                <a:gridCol w="4608132">
                  <a:extLst>
                    <a:ext uri="{9D8B030D-6E8A-4147-A177-3AD203B41FA5}">
                      <a16:colId xmlns:a16="http://schemas.microsoft.com/office/drawing/2014/main" val="1615949670"/>
                    </a:ext>
                  </a:extLst>
                </a:gridCol>
                <a:gridCol w="2249122">
                  <a:extLst>
                    <a:ext uri="{9D8B030D-6E8A-4147-A177-3AD203B41FA5}">
                      <a16:colId xmlns:a16="http://schemas.microsoft.com/office/drawing/2014/main" val="2553105662"/>
                    </a:ext>
                  </a:extLst>
                </a:gridCol>
              </a:tblGrid>
              <a:tr h="266225">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841726">
                <a:tc>
                  <a:txBody>
                    <a:bodyPr/>
                    <a:lstStyle/>
                    <a:p>
                      <a:r>
                        <a:rPr lang="en-US" sz="1200" dirty="0" smtClean="0">
                          <a:latin typeface="Calibri" panose="020F0502020204030204" pitchFamily="34" charset="0"/>
                          <a:cs typeface="Calibri" panose="020F0502020204030204" pitchFamily="34" charset="0"/>
                        </a:rPr>
                        <a:t>September</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Open: Assessment Data Certification</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Due Now: ACT MOUs</a:t>
                      </a: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Assessment Library DTC Resources</a:t>
                      </a:r>
                      <a:r>
                        <a:rPr lang="en-US" sz="1200" baseline="0" dirty="0" smtClean="0">
                          <a:hlinkClick r:id="rId2"/>
                        </a:rPr>
                        <a:t> </a:t>
                      </a:r>
                      <a:r>
                        <a:rPr lang="en-US" sz="1200" dirty="0" smtClean="0">
                          <a:hlinkClick r:id="rId2"/>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2023-2024</a:t>
                      </a:r>
                      <a:r>
                        <a:rPr lang="en-US" sz="1200" baseline="0" dirty="0" smtClean="0">
                          <a:hlinkClick r:id="rId3"/>
                        </a:rPr>
                        <a:t> A</a:t>
                      </a:r>
                      <a:r>
                        <a:rPr lang="en-US" sz="1200" dirty="0" smtClean="0">
                          <a:hlinkClick r:id="rId3"/>
                        </a:rPr>
                        <a:t>ssessment</a:t>
                      </a:r>
                      <a:r>
                        <a:rPr lang="en-US" sz="1200" baseline="0" dirty="0" smtClean="0">
                          <a:hlinkClick r:id="rId3"/>
                        </a:rPr>
                        <a:t> C</a:t>
                      </a:r>
                      <a:r>
                        <a:rPr lang="en-US" sz="1200" dirty="0" smtClean="0">
                          <a:hlinkClick r:id="rId3"/>
                        </a:rPr>
                        <a:t>alendar</a:t>
                      </a:r>
                    </a:p>
                    <a:p>
                      <a:pPr marL="152400" marR="0" lvl="0" indent="0" algn="l" rtl="0">
                        <a:lnSpc>
                          <a:spcPct val="100000"/>
                        </a:lnSpc>
                        <a:spcBef>
                          <a:spcPts val="0"/>
                        </a:spcBef>
                        <a:spcAft>
                          <a:spcPts val="0"/>
                        </a:spcAft>
                        <a:buSzPts val="1200"/>
                        <a:buFont typeface="Calibri"/>
                        <a:buNone/>
                      </a:pPr>
                      <a:endParaRPr lang="en-US" sz="1200" dirty="0" smtClean="0">
                        <a:hlinkClick r:id="rId3"/>
                      </a:endParaRPr>
                    </a:p>
                    <a:p>
                      <a:pPr marL="457200" marR="0" lvl="0" indent="-304800" algn="l" rtl="0">
                        <a:lnSpc>
                          <a:spcPct val="100000"/>
                        </a:lnSpc>
                        <a:spcBef>
                          <a:spcPts val="0"/>
                        </a:spcBef>
                        <a:spcAft>
                          <a:spcPts val="0"/>
                        </a:spcAft>
                        <a:buSzPts val="1200"/>
                        <a:buFont typeface="Calibri"/>
                        <a:buChar char="●"/>
                      </a:pPr>
                      <a:r>
                        <a:rPr lang="en-US" sz="1200" dirty="0" smtClean="0">
                          <a:hlinkClick r:id="rId4"/>
                        </a:rPr>
                        <a:t>K-3 Literacy Screener</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368109">
                <a:tc>
                  <a:txBody>
                    <a:bodyPr/>
                    <a:lstStyle/>
                    <a:p>
                      <a:r>
                        <a:rPr lang="en-US" sz="1400" dirty="0" smtClean="0">
                          <a:latin typeface="Calibri" panose="020F0502020204030204" pitchFamily="34" charset="0"/>
                          <a:cs typeface="Calibri" panose="020F0502020204030204" pitchFamily="34" charset="0"/>
                        </a:rPr>
                        <a:t>October</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Enrollment/Selection of Paper Testing for Grade 3 opens in DRC INSIGHT</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October 6: IAP Test Schedules Due </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October 23-November 3: IAP Testing</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October 13: Snapshot for K-3 literacy screening results</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October 3, 10, 24, 31 Monthly Call: October 17</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6" y="1174750"/>
            <a:ext cx="3391076"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ACT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K-3</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Enrollment Verification</a:t>
            </a:r>
            <a:endParaRPr lang="en-US" dirty="0"/>
          </a:p>
        </p:txBody>
      </p:sp>
      <p:sp>
        <p:nvSpPr>
          <p:cNvPr id="3" name="Text Placeholder 2"/>
          <p:cNvSpPr>
            <a:spLocks noGrp="1"/>
          </p:cNvSpPr>
          <p:nvPr>
            <p:ph type="body" idx="1"/>
          </p:nvPr>
        </p:nvSpPr>
        <p:spPr>
          <a:xfrm>
            <a:off x="430075" y="1085089"/>
            <a:ext cx="8283900" cy="3363600"/>
          </a:xfrm>
        </p:spPr>
        <p:txBody>
          <a:bodyPr/>
          <a:lstStyle/>
          <a:p>
            <a:pPr marL="114300" indent="0">
              <a:buNone/>
            </a:pPr>
            <a:r>
              <a:rPr lang="en-US" dirty="0" smtClean="0"/>
              <a:t>The enrollment window in LEAP DRC INSIGHT will open on September 29 and will close on October 27. </a:t>
            </a:r>
            <a:endParaRPr lang="en-US" dirty="0"/>
          </a:p>
          <a:p>
            <a:r>
              <a:rPr lang="en-US" dirty="0" smtClean="0"/>
              <a:t>PLEASE NOTE THAT DTCs </a:t>
            </a:r>
            <a:r>
              <a:rPr lang="en-US" dirty="0"/>
              <a:t>are required to complete enrollments at two levels on the DRC INSIGHT Portal Enrollment </a:t>
            </a:r>
            <a:r>
              <a:rPr lang="en-US" dirty="0" smtClean="0"/>
              <a:t>functionality this year: </a:t>
            </a:r>
            <a:r>
              <a:rPr lang="en-US" dirty="0"/>
              <a:t>at District level and at school level.</a:t>
            </a:r>
          </a:p>
          <a:p>
            <a:pPr lvl="1"/>
            <a:r>
              <a:rPr lang="en-US" b="1" u="sng" dirty="0" smtClean="0"/>
              <a:t>At </a:t>
            </a:r>
            <a:r>
              <a:rPr lang="en-US" b="1" u="sng" dirty="0"/>
              <a:t>District </a:t>
            </a:r>
            <a:r>
              <a:rPr lang="en-US" b="1" u="sng" dirty="0" smtClean="0"/>
              <a:t>Level</a:t>
            </a:r>
            <a:r>
              <a:rPr lang="en-US" dirty="0"/>
              <a:t>:</a:t>
            </a:r>
            <a:r>
              <a:rPr lang="en-US" dirty="0" smtClean="0"/>
              <a:t> This </a:t>
            </a:r>
            <a:r>
              <a:rPr lang="en-US" dirty="0"/>
              <a:t>is </a:t>
            </a:r>
            <a:r>
              <a:rPr lang="en-US" dirty="0" smtClean="0"/>
              <a:t>new for 2023-2024: </a:t>
            </a:r>
            <a:r>
              <a:rPr lang="en-US" dirty="0"/>
              <a:t>DTCs must select a shipping window for Manuals, and CBT/PBT shipment; Selection is at District level, because </a:t>
            </a:r>
            <a:r>
              <a:rPr lang="en-US" dirty="0" smtClean="0"/>
              <a:t>materials are only shipped to </a:t>
            </a:r>
            <a:r>
              <a:rPr lang="en-US" dirty="0"/>
              <a:t>the district.  </a:t>
            </a:r>
          </a:p>
          <a:p>
            <a:pPr lvl="1"/>
            <a:r>
              <a:rPr lang="en-US" b="1" dirty="0"/>
              <a:t>Select Administration&gt;District &gt;Show Enrollments&gt;Select options that work for the district.&gt;Save&gt;Complete</a:t>
            </a:r>
            <a:endParaRPr lang="en-US" dirty="0"/>
          </a:p>
          <a:p>
            <a:pPr marL="114300" indent="0">
              <a:buNone/>
            </a:pPr>
            <a:endParaRPr lang="en-US" dirty="0"/>
          </a:p>
        </p:txBody>
      </p:sp>
    </p:spTree>
    <p:extLst>
      <p:ext uri="{BB962C8B-B14F-4D97-AF65-F5344CB8AC3E}">
        <p14:creationId xmlns:p14="http://schemas.microsoft.com/office/powerpoint/2010/main" val="66908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District Level Enrollment Data in DRC INSIGHT</a:t>
            </a:r>
            <a:endParaRPr lang="en-US" dirty="0"/>
          </a:p>
        </p:txBody>
      </p:sp>
      <p:sp>
        <p:nvSpPr>
          <p:cNvPr id="3" name="Text Placeholder 2"/>
          <p:cNvSpPr>
            <a:spLocks noGrp="1"/>
          </p:cNvSpPr>
          <p:nvPr>
            <p:ph type="body" idx="1"/>
          </p:nvPr>
        </p:nvSpPr>
        <p:spPr>
          <a:xfrm>
            <a:off x="2014571" y="2601584"/>
            <a:ext cx="7970659" cy="2423254"/>
          </a:xfrm>
        </p:spPr>
        <p:txBody>
          <a:bodyPr/>
          <a:lstStyle/>
          <a:p>
            <a:endParaRPr lang="en-US" dirty="0"/>
          </a:p>
        </p:txBody>
      </p:sp>
      <p:pic>
        <p:nvPicPr>
          <p:cNvPr id="1026" name="Picture 1" descr="aabee19f-ceda-4612-8eff-9fe406457a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260" y="1217712"/>
            <a:ext cx="6012128" cy="350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40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Enrollment Data and Paper Testing</a:t>
            </a:r>
            <a:endParaRPr lang="en-US" dirty="0"/>
          </a:p>
        </p:txBody>
      </p:sp>
      <p:sp>
        <p:nvSpPr>
          <p:cNvPr id="3" name="Text Placeholder 2"/>
          <p:cNvSpPr>
            <a:spLocks noGrp="1"/>
          </p:cNvSpPr>
          <p:nvPr>
            <p:ph type="body" idx="1"/>
          </p:nvPr>
        </p:nvSpPr>
        <p:spPr/>
        <p:txBody>
          <a:bodyPr/>
          <a:lstStyle/>
          <a:p>
            <a:r>
              <a:rPr lang="en-US" dirty="0" smtClean="0"/>
              <a:t>As in previous years, DTCs </a:t>
            </a:r>
            <a:r>
              <a:rPr lang="en-US" dirty="0"/>
              <a:t>will need to provide information on:</a:t>
            </a:r>
          </a:p>
          <a:p>
            <a:pPr lvl="0"/>
            <a:r>
              <a:rPr lang="en-US" dirty="0"/>
              <a:t>Test Mode </a:t>
            </a:r>
          </a:p>
          <a:p>
            <a:pPr lvl="0"/>
            <a:r>
              <a:rPr lang="en-US" dirty="0"/>
              <a:t>Materials Quantities </a:t>
            </a:r>
          </a:p>
          <a:p>
            <a:r>
              <a:rPr lang="en-US" b="1" dirty="0"/>
              <a:t>Select Administration&gt;District &gt;School&gt;Show Enrollments&gt;Select options that work for the school(s).&gt;</a:t>
            </a:r>
            <a:r>
              <a:rPr lang="en-US" b="1" dirty="0" smtClean="0"/>
              <a:t>Save&gt;Complete</a:t>
            </a:r>
          </a:p>
          <a:p>
            <a:endParaRPr lang="en-US" b="1" dirty="0"/>
          </a:p>
          <a:p>
            <a:pPr marL="114300" indent="0">
              <a:buNone/>
            </a:pPr>
            <a:r>
              <a:rPr lang="en-US" dirty="0" smtClean="0"/>
              <a:t>School systems that are planning to administer paper testing for grade 3 must complete their selection no later than October 27. </a:t>
            </a:r>
            <a:r>
              <a:rPr lang="en-US" b="1" dirty="0" smtClean="0"/>
              <a:t>All schools and systems that do not make this selection in DRC INSIGHT will be assigned to online testing.</a:t>
            </a:r>
            <a:endParaRPr lang="en-US" dirty="0"/>
          </a:p>
          <a:p>
            <a:pPr marL="114300" indent="0">
              <a:buNone/>
            </a:pPr>
            <a:endParaRPr lang="en-US" dirty="0"/>
          </a:p>
        </p:txBody>
      </p:sp>
    </p:spTree>
    <p:extLst>
      <p:ext uri="{BB962C8B-B14F-4D97-AF65-F5344CB8AC3E}">
        <p14:creationId xmlns:p14="http://schemas.microsoft.com/office/powerpoint/2010/main" val="332410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Level Enrollment Data</a:t>
            </a:r>
            <a:endParaRPr lang="en-US" dirty="0"/>
          </a:p>
        </p:txBody>
      </p:sp>
      <p:sp>
        <p:nvSpPr>
          <p:cNvPr id="3" name="Text Placeholder 2"/>
          <p:cNvSpPr>
            <a:spLocks noGrp="1"/>
          </p:cNvSpPr>
          <p:nvPr>
            <p:ph type="body" idx="1"/>
          </p:nvPr>
        </p:nvSpPr>
        <p:spPr/>
        <p:txBody>
          <a:bodyPr/>
          <a:lstStyle/>
          <a:p>
            <a:endParaRPr lang="en-US" dirty="0"/>
          </a:p>
        </p:txBody>
      </p:sp>
      <p:pic>
        <p:nvPicPr>
          <p:cNvPr id="2050" name="Picture 2" descr="b392b3d3-0057-46b7-b030-eb2c95b238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75" y="1197429"/>
            <a:ext cx="8662102" cy="394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83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Accommodations Request Form</a:t>
            </a:r>
            <a:endParaRPr lang="en-US" dirty="0"/>
          </a:p>
        </p:txBody>
      </p:sp>
      <p:sp>
        <p:nvSpPr>
          <p:cNvPr id="3" name="Text Placeholder 2"/>
          <p:cNvSpPr>
            <a:spLocks noGrp="1"/>
          </p:cNvSpPr>
          <p:nvPr>
            <p:ph type="body" idx="1"/>
          </p:nvPr>
        </p:nvSpPr>
        <p:spPr/>
        <p:txBody>
          <a:bodyPr/>
          <a:lstStyle/>
          <a:p>
            <a:pPr marL="114300" indent="0">
              <a:buNone/>
            </a:pPr>
            <a:r>
              <a:rPr lang="en-US" dirty="0" smtClean="0"/>
              <a:t>The Unique Accommodations Request Form will now only be used for students and teachers who need paper copies of the assessment. The form will not be approved by department staff.</a:t>
            </a:r>
          </a:p>
          <a:p>
            <a:r>
              <a:rPr lang="en-US" dirty="0" smtClean="0"/>
              <a:t>The form continues to require an explanation of the need for the request.</a:t>
            </a:r>
          </a:p>
          <a:p>
            <a:r>
              <a:rPr lang="en-US" dirty="0" smtClean="0"/>
              <a:t>Assurance that the accommodation is being used routinely in the classroom.</a:t>
            </a:r>
          </a:p>
          <a:p>
            <a:r>
              <a:rPr lang="en-US" dirty="0" smtClean="0"/>
              <a:t>Assurance that the school has reviewed the requirements in the LEAP Accommodations and Accessibility Features User Guide.</a:t>
            </a:r>
          </a:p>
          <a:p>
            <a:endParaRPr lang="en-US" dirty="0"/>
          </a:p>
          <a:p>
            <a:pPr marL="114300" indent="0">
              <a:buNone/>
            </a:pPr>
            <a:r>
              <a:rPr lang="en-US" dirty="0" smtClean="0"/>
              <a:t>Teachers who are providing human reader must have a copy of the test. They cannot read from the student’s screen.</a:t>
            </a:r>
            <a:endParaRPr lang="en-US" dirty="0"/>
          </a:p>
        </p:txBody>
      </p:sp>
    </p:spTree>
    <p:extLst>
      <p:ext uri="{BB962C8B-B14F-4D97-AF65-F5344CB8AC3E}">
        <p14:creationId xmlns:p14="http://schemas.microsoft.com/office/powerpoint/2010/main" val="3556884034"/>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27445</TotalTime>
  <Words>1037</Words>
  <Application>Microsoft Office PowerPoint</Application>
  <PresentationFormat>On-screen Show (16:9)</PresentationFormat>
  <Paragraphs>121</Paragraphs>
  <Slides>22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LA Believes</vt:lpstr>
      <vt:lpstr>Zoom Meeting Preparation</vt:lpstr>
      <vt:lpstr>AAA: Assessment and Accountability Monthly Call September 26, 2023</vt:lpstr>
      <vt:lpstr>Agenda Items</vt:lpstr>
      <vt:lpstr>LEAP 2025</vt:lpstr>
      <vt:lpstr>LEAP Enrollment Verification</vt:lpstr>
      <vt:lpstr>NEW: District Level Enrollment Data in DRC INSIGHT</vt:lpstr>
      <vt:lpstr>School Enrollment Data and Paper Testing</vt:lpstr>
      <vt:lpstr>School Level Enrollment Data</vt:lpstr>
      <vt:lpstr>Unique Accommodations Request Form</vt:lpstr>
      <vt:lpstr>ELPT/ELPS</vt:lpstr>
      <vt:lpstr>ELPT Connect</vt:lpstr>
      <vt:lpstr>ACT/WorkKeys</vt:lpstr>
      <vt:lpstr>ACT MOUs</vt:lpstr>
      <vt:lpstr>K-3</vt:lpstr>
      <vt:lpstr>K-3 Screening Updates</vt:lpstr>
      <vt:lpstr>Innovative Assessment</vt:lpstr>
      <vt:lpstr>IAP Fall Administration Window</vt:lpstr>
      <vt:lpstr>Accountability</vt:lpstr>
      <vt:lpstr>Progress Rosters in Assessment Data Certifications</vt:lpstr>
      <vt:lpstr>Updated Graduation Student Rosters</vt:lpstr>
      <vt:lpstr>Interests and Opportunities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521</cp:revision>
  <dcterms:modified xsi:type="dcterms:W3CDTF">2023-09-26T17:12:24Z</dcterms:modified>
</cp:coreProperties>
</file>