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7"/>
  </p:notesMasterIdLst>
  <p:sldIdLst>
    <p:sldId id="324" r:id="rId2"/>
    <p:sldId id="256" r:id="rId3"/>
    <p:sldId id="257" r:id="rId4"/>
    <p:sldId id="366" r:id="rId5"/>
    <p:sldId id="632" r:id="rId6"/>
    <p:sldId id="625" r:id="rId7"/>
    <p:sldId id="626" r:id="rId8"/>
    <p:sldId id="627" r:id="rId9"/>
    <p:sldId id="628" r:id="rId10"/>
    <p:sldId id="630" r:id="rId11"/>
    <p:sldId id="622" r:id="rId12"/>
    <p:sldId id="612" r:id="rId13"/>
    <p:sldId id="617" r:id="rId14"/>
    <p:sldId id="545" r:id="rId15"/>
    <p:sldId id="620" r:id="rId16"/>
    <p:sldId id="500" r:id="rId17"/>
    <p:sldId id="533" r:id="rId18"/>
    <p:sldId id="631" r:id="rId19"/>
    <p:sldId id="514" r:id="rId20"/>
    <p:sldId id="596" r:id="rId21"/>
    <p:sldId id="629" r:id="rId22"/>
    <p:sldId id="483" r:id="rId23"/>
    <p:sldId id="609" r:id="rId24"/>
    <p:sldId id="633" r:id="rId25"/>
    <p:sldId id="334"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14767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6146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michelle.mcadams@la.gov" TargetMode="External"/><Relationship Id="rId2" Type="http://schemas.openxmlformats.org/officeDocument/2006/relationships/hyperlink" Target="https://www.louisianabelieves.com/docs/default-source/assessment-guidance/assessment-content-educator-review-committees.pdf?sfvrsn=3bbe931f_68"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ldoe.zoom.us/j/99815735110" TargetMode="External"/><Relationship Id="rId2" Type="http://schemas.openxmlformats.org/officeDocument/2006/relationships/hyperlink" Target="mailto:accountability@la.gov"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9.xml"/><Relationship Id="rId4" Type="http://schemas.openxmlformats.org/officeDocument/2006/relationships/hyperlink" Target="https://www.louisianabelieves.com/academics/louisiana-literacy/literacy-screen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Committee Applications</a:t>
            </a:r>
            <a:endParaRPr lang="en-US" dirty="0"/>
          </a:p>
        </p:txBody>
      </p:sp>
      <p:sp>
        <p:nvSpPr>
          <p:cNvPr id="3" name="Text Placeholder 2"/>
          <p:cNvSpPr>
            <a:spLocks noGrp="1"/>
          </p:cNvSpPr>
          <p:nvPr>
            <p:ph type="body" idx="1"/>
          </p:nvPr>
        </p:nvSpPr>
        <p:spPr/>
        <p:txBody>
          <a:bodyPr/>
          <a:lstStyle/>
          <a:p>
            <a:pPr marL="114300" indent="0">
              <a:buNone/>
            </a:pPr>
            <a:r>
              <a:rPr lang="en-US" dirty="0"/>
              <a:t>The Division of Assessment Content is preparing to convene educator committees in January for the following assessments: </a:t>
            </a:r>
          </a:p>
          <a:p>
            <a:pPr lvl="1"/>
            <a:r>
              <a:rPr lang="en-US" dirty="0"/>
              <a:t>LEAP 2025 Science Grades 4-7 and Biology Stimuli Reviews</a:t>
            </a:r>
          </a:p>
          <a:p>
            <a:pPr lvl="1"/>
            <a:r>
              <a:rPr lang="en-US" dirty="0"/>
              <a:t>LEAP Connect Item Reviews</a:t>
            </a:r>
          </a:p>
          <a:p>
            <a:pPr marL="114300" indent="0">
              <a:buNone/>
            </a:pPr>
            <a:r>
              <a:rPr lang="en-US" dirty="0"/>
              <a:t>Interested educators can access the </a:t>
            </a:r>
            <a:r>
              <a:rPr lang="en-US" u="sng" dirty="0">
                <a:hlinkClick r:id="rId2"/>
              </a:rPr>
              <a:t>Assessment Content Educator Review Committees document</a:t>
            </a:r>
            <a:r>
              <a:rPr lang="en-US" dirty="0"/>
              <a:t> for committee details and links to apply. The deadline to complete the applications is </a:t>
            </a:r>
            <a:r>
              <a:rPr lang="en-US" b="1" dirty="0"/>
              <a:t>November 5</a:t>
            </a:r>
            <a:r>
              <a:rPr lang="en-US" dirty="0"/>
              <a:t>. </a:t>
            </a:r>
          </a:p>
          <a:p>
            <a:pPr marL="114300" indent="0">
              <a:buNone/>
            </a:pPr>
            <a:r>
              <a:rPr lang="en-US" dirty="0" smtClean="0"/>
              <a:t>Please </a:t>
            </a:r>
            <a:r>
              <a:rPr lang="en-US" dirty="0"/>
              <a:t>email </a:t>
            </a:r>
            <a:r>
              <a:rPr lang="en-US" u="sng" dirty="0">
                <a:hlinkClick r:id="rId3"/>
              </a:rPr>
              <a:t>michelle.mcadams@la.gov</a:t>
            </a:r>
            <a:r>
              <a:rPr lang="en-US" dirty="0"/>
              <a:t> with questions.</a:t>
            </a:r>
          </a:p>
          <a:p>
            <a:endParaRPr lang="en-US" dirty="0"/>
          </a:p>
        </p:txBody>
      </p:sp>
    </p:spTree>
    <p:extLst>
      <p:ext uri="{BB962C8B-B14F-4D97-AF65-F5344CB8AC3E}">
        <p14:creationId xmlns:p14="http://schemas.microsoft.com/office/powerpoint/2010/main" val="13643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 Request Form</a:t>
            </a:r>
            <a:endParaRPr lang="en-US" dirty="0"/>
          </a:p>
        </p:txBody>
      </p:sp>
      <p:sp>
        <p:nvSpPr>
          <p:cNvPr id="3" name="Text Placeholder 2"/>
          <p:cNvSpPr>
            <a:spLocks noGrp="1"/>
          </p:cNvSpPr>
          <p:nvPr>
            <p:ph type="body" idx="1"/>
          </p:nvPr>
        </p:nvSpPr>
        <p:spPr/>
        <p:txBody>
          <a:bodyPr/>
          <a:lstStyle/>
          <a:p>
            <a:pPr marL="114300" indent="0">
              <a:buNone/>
            </a:pPr>
            <a:r>
              <a:rPr lang="en-US" dirty="0" smtClean="0"/>
              <a:t>The Unique Accommodations Request Form will now only be used for students and teachers who need paper copies of the assessment. The form will not be approved by department staff.</a:t>
            </a:r>
          </a:p>
          <a:p>
            <a:r>
              <a:rPr lang="en-US" dirty="0" smtClean="0"/>
              <a:t>The form continues to require an explanation of the need for the request.</a:t>
            </a:r>
          </a:p>
          <a:p>
            <a:r>
              <a:rPr lang="en-US" dirty="0" smtClean="0"/>
              <a:t>Assurance that the accommodation is being used routinely in the classroom.</a:t>
            </a:r>
          </a:p>
          <a:p>
            <a:r>
              <a:rPr lang="en-US" dirty="0" smtClean="0"/>
              <a:t>Assurance that the school has reviewed the requirements in the LEAP Accommodations and Accessibility Features User Guide.</a:t>
            </a:r>
          </a:p>
          <a:p>
            <a:endParaRPr lang="en-US" dirty="0"/>
          </a:p>
          <a:p>
            <a:pPr marL="114300" indent="0">
              <a:buNone/>
            </a:pPr>
            <a:r>
              <a:rPr lang="en-US" dirty="0" smtClean="0"/>
              <a:t>Teachers who are providing human reader must have a copy of the test. They cannot read from the student’s screen.</a:t>
            </a:r>
            <a:endParaRPr lang="en-US" dirty="0"/>
          </a:p>
        </p:txBody>
      </p:sp>
    </p:spTree>
    <p:extLst>
      <p:ext uri="{BB962C8B-B14F-4D97-AF65-F5344CB8AC3E}">
        <p14:creationId xmlns:p14="http://schemas.microsoft.com/office/powerpoint/2010/main" val="355688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ELPT/ELPS</a:t>
            </a:r>
            <a:endParaRPr dirty="0"/>
          </a:p>
        </p:txBody>
      </p:sp>
    </p:spTree>
    <p:extLst>
      <p:ext uri="{BB962C8B-B14F-4D97-AF65-F5344CB8AC3E}">
        <p14:creationId xmlns:p14="http://schemas.microsoft.com/office/powerpoint/2010/main" val="13242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ELPT Connect scale score ranges were approved by BESE at the October meeting. Individual student reports will be issued prior to the Thanksgiving break. </a:t>
            </a:r>
          </a:p>
          <a:p>
            <a:pPr marL="114300" indent="0">
              <a:buNone/>
            </a:pPr>
            <a:endParaRPr lang="en-US" dirty="0"/>
          </a:p>
          <a:p>
            <a:pPr marL="114300" indent="0">
              <a:buNone/>
            </a:pPr>
            <a:r>
              <a:rPr lang="en-US" dirty="0" smtClean="0"/>
              <a:t>The department will begin work on adding ELPT Connect performance levels to accountability for inclusion in ELPT progress in 2024. Unlike the ELPT which has five levels, ELPT Connect has only four levels.</a:t>
            </a:r>
            <a:endParaRPr lang="en-US" dirty="0"/>
          </a:p>
        </p:txBody>
      </p:sp>
    </p:spTree>
    <p:extLst>
      <p:ext uri="{BB962C8B-B14F-4D97-AF65-F5344CB8AC3E}">
        <p14:creationId xmlns:p14="http://schemas.microsoft.com/office/powerpoint/2010/main" val="318011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r>
              <a:rPr lang="en-US" dirty="0" err="1" smtClean="0"/>
              <a:t>WorkKeys</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MOUs</a:t>
            </a:r>
            <a:endParaRPr lang="en-US" dirty="0"/>
          </a:p>
        </p:txBody>
      </p:sp>
      <p:sp>
        <p:nvSpPr>
          <p:cNvPr id="3" name="Text Placeholder 2"/>
          <p:cNvSpPr>
            <a:spLocks noGrp="1"/>
          </p:cNvSpPr>
          <p:nvPr>
            <p:ph type="body" idx="1"/>
          </p:nvPr>
        </p:nvSpPr>
        <p:spPr/>
        <p:txBody>
          <a:bodyPr/>
          <a:lstStyle/>
          <a:p>
            <a:pPr marL="114300" indent="0">
              <a:buNone/>
            </a:pPr>
            <a:r>
              <a:rPr lang="en-US" dirty="0" smtClean="0"/>
              <a:t>ACT MOUs are now due. If a school system plans to test students for </a:t>
            </a:r>
            <a:r>
              <a:rPr lang="en-US" dirty="0" err="1" smtClean="0"/>
              <a:t>WorkKeys</a:t>
            </a:r>
            <a:r>
              <a:rPr lang="en-US" dirty="0" smtClean="0"/>
              <a:t> and ACT who are not eligible to be tested under the state contract, there must be an MOU on file.</a:t>
            </a:r>
          </a:p>
          <a:p>
            <a:pPr marL="114300" indent="0">
              <a:buNone/>
            </a:pPr>
            <a:endParaRPr lang="en-US" dirty="0"/>
          </a:p>
          <a:p>
            <a:pPr marL="114300" indent="0">
              <a:buNone/>
            </a:pPr>
            <a:r>
              <a:rPr lang="en-US" dirty="0" smtClean="0"/>
              <a:t>Students who are eligible to test under state contract include:</a:t>
            </a:r>
          </a:p>
          <a:p>
            <a:r>
              <a:rPr lang="en-US" dirty="0" smtClean="0"/>
              <a:t>All students in grade 11</a:t>
            </a:r>
          </a:p>
          <a:p>
            <a:r>
              <a:rPr lang="en-US" dirty="0" smtClean="0"/>
              <a:t>Grade 12 students who do not have an ACT on file with the department from a prior administration</a:t>
            </a:r>
          </a:p>
          <a:p>
            <a:r>
              <a:rPr lang="en-US" dirty="0" smtClean="0"/>
              <a:t>Grade 11 students who are on the Jump Start diploma pathway AND who have never taken a </a:t>
            </a:r>
            <a:r>
              <a:rPr lang="en-US" dirty="0" err="1" smtClean="0"/>
              <a:t>WorkKeys</a:t>
            </a:r>
            <a:r>
              <a:rPr lang="en-US" dirty="0" smtClean="0"/>
              <a:t> assessment.</a:t>
            </a:r>
            <a:endParaRPr lang="en-US" dirty="0"/>
          </a:p>
        </p:txBody>
      </p:sp>
    </p:spTree>
    <p:extLst>
      <p:ext uri="{BB962C8B-B14F-4D97-AF65-F5344CB8AC3E}">
        <p14:creationId xmlns:p14="http://schemas.microsoft.com/office/powerpoint/2010/main" val="236663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is working with Amplify to finalize the state contract, and to prepare to have the platform available for the December screening. As soon as the department can share additional information, it will be provided. Our team will be hosting a webinar for training on the new system and all of its functions as soon as we are cleared to do so.</a:t>
            </a:r>
          </a:p>
          <a:p>
            <a:pPr marL="114300" indent="0">
              <a:buNone/>
            </a:pPr>
            <a:r>
              <a:rPr lang="en-US" dirty="0" smtClean="0"/>
              <a:t>The department is also working on a data sharing agreement for Amplify. Student information cannot be shared with the vendor without them in place. This will be a quick turnaround, and details are coming soon. </a:t>
            </a:r>
            <a:endParaRPr lang="en-US" dirty="0"/>
          </a:p>
          <a:p>
            <a:pPr marL="114300" indent="0">
              <a:buNone/>
            </a:pPr>
            <a:r>
              <a:rPr lang="en-US" dirty="0" smtClean="0"/>
              <a:t>There will be some field testing done during the mid-year administration. This is necessary for the development of the new secure form that will be used in the spring. Details coming soon.</a:t>
            </a:r>
            <a:r>
              <a:rPr lang="en-US" dirty="0"/>
              <a:t> Thanks for your patience.</a:t>
            </a:r>
          </a:p>
          <a:p>
            <a:pPr marL="114300" indent="0">
              <a:buNone/>
            </a:pPr>
            <a:endParaRPr lang="en-US" dirty="0" smtClean="0"/>
          </a:p>
        </p:txBody>
      </p:sp>
    </p:spTree>
    <p:extLst>
      <p:ext uri="{BB962C8B-B14F-4D97-AF65-F5344CB8AC3E}">
        <p14:creationId xmlns:p14="http://schemas.microsoft.com/office/powerpoint/2010/main" val="842319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KEA and K-3 Submissions</a:t>
            </a:r>
            <a:endParaRPr lang="en-US" dirty="0"/>
          </a:p>
        </p:txBody>
      </p:sp>
      <p:sp>
        <p:nvSpPr>
          <p:cNvPr id="3" name="Text Placeholder 2"/>
          <p:cNvSpPr>
            <a:spLocks noGrp="1"/>
          </p:cNvSpPr>
          <p:nvPr>
            <p:ph type="body" idx="1"/>
          </p:nvPr>
        </p:nvSpPr>
        <p:spPr/>
        <p:txBody>
          <a:bodyPr/>
          <a:lstStyle/>
          <a:p>
            <a:pPr marL="114300" indent="0">
              <a:buNone/>
            </a:pPr>
            <a:r>
              <a:rPr lang="en-US" dirty="0" smtClean="0"/>
              <a:t>Thanks so much to all of you for your diligent work to get submissions completed for the new K-3 literacy screening and the traditional KEA screening. There are still some districts who have not reported all of their students. </a:t>
            </a:r>
          </a:p>
          <a:p>
            <a:pPr marL="114300" indent="0">
              <a:buNone/>
            </a:pPr>
            <a:endParaRPr lang="en-US" dirty="0"/>
          </a:p>
          <a:p>
            <a:pPr marL="114300" indent="0">
              <a:buNone/>
            </a:pPr>
            <a:r>
              <a:rPr lang="en-US" dirty="0" smtClean="0"/>
              <a:t>Prior to the mid year administration, please be reminded that ALL students must be screened. There is no exception for students who are alternate assessment, EL or other designation. </a:t>
            </a:r>
            <a:endParaRPr lang="en-US" dirty="0"/>
          </a:p>
        </p:txBody>
      </p:sp>
    </p:spTree>
    <p:extLst>
      <p:ext uri="{BB962C8B-B14F-4D97-AF65-F5344CB8AC3E}">
        <p14:creationId xmlns:p14="http://schemas.microsoft.com/office/powerpoint/2010/main" val="223312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October 17, 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Fall Administration Window</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be reminded that students who do not test must be accountability coded each window. Students with unexcused absences or voids from any window will not be eligible for LEAP to be used in accountability. The LEAP can be administered to the student for informational purposes only.</a:t>
            </a:r>
          </a:p>
          <a:p>
            <a:pPr marL="114300" indent="0">
              <a:buNone/>
            </a:pPr>
            <a:endParaRPr lang="en-US" dirty="0"/>
          </a:p>
          <a:p>
            <a:pPr marL="114300" indent="0">
              <a:buNone/>
            </a:pPr>
            <a:r>
              <a:rPr lang="en-US" dirty="0" smtClean="0"/>
              <a:t>Students in grade 8 who are taking English I must take both the LEAP grade 8 ELA assessment and the LEAP high school English I assessment.</a:t>
            </a:r>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51920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Forms for Innovative Math</a:t>
            </a:r>
            <a:endParaRPr lang="en-US" dirty="0"/>
          </a:p>
        </p:txBody>
      </p:sp>
      <p:sp>
        <p:nvSpPr>
          <p:cNvPr id="3" name="Text Placeholder 2"/>
          <p:cNvSpPr>
            <a:spLocks noGrp="1"/>
          </p:cNvSpPr>
          <p:nvPr>
            <p:ph type="body" idx="1"/>
          </p:nvPr>
        </p:nvSpPr>
        <p:spPr/>
        <p:txBody>
          <a:bodyPr/>
          <a:lstStyle/>
          <a:p>
            <a:pPr marL="114300" indent="0">
              <a:buNone/>
            </a:pPr>
            <a:r>
              <a:rPr lang="en-US" dirty="0" smtClean="0"/>
              <a:t>For schools and systems participating in the innovative math </a:t>
            </a:r>
            <a:r>
              <a:rPr lang="en-US" dirty="0" err="1" smtClean="0"/>
              <a:t>testlets</a:t>
            </a:r>
            <a:r>
              <a:rPr lang="en-US" dirty="0" smtClean="0"/>
              <a:t>, please let us know as soon as possible if you will need a Spanish form of the </a:t>
            </a:r>
            <a:r>
              <a:rPr lang="en-US" dirty="0" err="1" smtClean="0"/>
              <a:t>testlets</a:t>
            </a:r>
            <a:r>
              <a:rPr lang="en-US" dirty="0" smtClean="0"/>
              <a:t>, and indicate grade level. Emails were sent on Monday, October 16 with this request along with the manuals.</a:t>
            </a:r>
            <a:endParaRPr lang="en-US" dirty="0"/>
          </a:p>
        </p:txBody>
      </p:sp>
    </p:spTree>
    <p:extLst>
      <p:ext uri="{BB962C8B-B14F-4D97-AF65-F5344CB8AC3E}">
        <p14:creationId xmlns:p14="http://schemas.microsoft.com/office/powerpoint/2010/main" val="277126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a:t>
            </a:r>
            <a:endParaRPr lang="en-US" dirty="0"/>
          </a:p>
        </p:txBody>
      </p:sp>
      <p:sp>
        <p:nvSpPr>
          <p:cNvPr id="3" name="Text Placeholder 2"/>
          <p:cNvSpPr>
            <a:spLocks noGrp="1"/>
          </p:cNvSpPr>
          <p:nvPr>
            <p:ph type="body" idx="1"/>
          </p:nvPr>
        </p:nvSpPr>
        <p:spPr/>
        <p:txBody>
          <a:bodyPr/>
          <a:lstStyle/>
          <a:p>
            <a:pPr marL="114300" indent="0">
              <a:buNone/>
            </a:pPr>
            <a:r>
              <a:rPr lang="en-US" dirty="0"/>
              <a:t>The </a:t>
            </a:r>
            <a:r>
              <a:rPr lang="en-US" dirty="0" err="1"/>
              <a:t>Jotform</a:t>
            </a:r>
            <a:r>
              <a:rPr lang="en-US" dirty="0"/>
              <a:t> survey for Interests and Opportunities </a:t>
            </a:r>
            <a:r>
              <a:rPr lang="en-US" dirty="0" smtClean="0"/>
              <a:t>opened </a:t>
            </a:r>
            <a:r>
              <a:rPr lang="en-US" dirty="0"/>
              <a:t>on </a:t>
            </a:r>
            <a:r>
              <a:rPr lang="en-US" dirty="0" smtClean="0"/>
              <a:t>8/21/2023 and will close </a:t>
            </a:r>
            <a:r>
              <a:rPr lang="en-US" dirty="0"/>
              <a:t>on </a:t>
            </a:r>
            <a:r>
              <a:rPr lang="en-US" dirty="0" smtClean="0"/>
              <a:t>11/3/2023. Final validations are due </a:t>
            </a:r>
            <a:r>
              <a:rPr lang="en-US" dirty="0"/>
              <a:t>on 11/8/2023</a:t>
            </a:r>
            <a:r>
              <a:rPr lang="en-US" dirty="0" smtClean="0"/>
              <a:t>.</a:t>
            </a:r>
            <a:r>
              <a:rPr lang="en-US" dirty="0"/>
              <a:t> The 2023-2024 Menu can be found in the Accountability Library. </a:t>
            </a:r>
          </a:p>
          <a:p>
            <a:pPr marL="114300" indent="0">
              <a:buNone/>
            </a:pPr>
            <a:r>
              <a:rPr lang="en-US" dirty="0" smtClean="0"/>
              <a:t>Office </a:t>
            </a:r>
            <a:r>
              <a:rPr lang="en-US" dirty="0"/>
              <a:t>Hours for I&amp;O will be held on the following </a:t>
            </a:r>
            <a:r>
              <a:rPr lang="en-US" dirty="0" smtClean="0"/>
              <a:t>dates at 10:00 a.m.</a:t>
            </a:r>
            <a:endParaRPr lang="en-US" dirty="0"/>
          </a:p>
          <a:p>
            <a:pPr lvl="1"/>
            <a:r>
              <a:rPr lang="en-US" dirty="0" smtClean="0"/>
              <a:t>Thursday</a:t>
            </a:r>
            <a:r>
              <a:rPr lang="en-US" dirty="0"/>
              <a:t>, October 19</a:t>
            </a:r>
            <a:r>
              <a:rPr lang="en-US" baseline="30000" dirty="0"/>
              <a:t>th</a:t>
            </a:r>
            <a:r>
              <a:rPr lang="en-US" dirty="0"/>
              <a:t> </a:t>
            </a:r>
          </a:p>
          <a:p>
            <a:pPr lvl="1"/>
            <a:r>
              <a:rPr lang="en-US" dirty="0"/>
              <a:t>Wednesday, November 1</a:t>
            </a:r>
            <a:r>
              <a:rPr lang="en-US" baseline="30000" dirty="0"/>
              <a:t>st</a:t>
            </a:r>
            <a:r>
              <a:rPr lang="en-US" dirty="0"/>
              <a:t> </a:t>
            </a:r>
          </a:p>
          <a:p>
            <a:pPr marL="114300" indent="0">
              <a:buNone/>
            </a:pPr>
            <a:r>
              <a:rPr lang="en-US" dirty="0"/>
              <a:t> </a:t>
            </a:r>
            <a:r>
              <a:rPr lang="en-US" dirty="0" smtClean="0"/>
              <a:t>Please </a:t>
            </a:r>
            <a:r>
              <a:rPr lang="en-US" dirty="0"/>
              <a:t>contact </a:t>
            </a:r>
            <a:r>
              <a:rPr lang="en-US" u="sng" dirty="0">
                <a:hlinkClick r:id="rId2"/>
              </a:rPr>
              <a:t>accountability@la.gov</a:t>
            </a:r>
            <a:r>
              <a:rPr lang="en-US" dirty="0"/>
              <a:t> with questions.</a:t>
            </a:r>
          </a:p>
          <a:p>
            <a:r>
              <a:rPr lang="en-US" dirty="0"/>
              <a:t>The link is: </a:t>
            </a:r>
            <a:r>
              <a:rPr lang="en-US" u="sng" dirty="0">
                <a:hlinkClick r:id="rId3"/>
              </a:rPr>
              <a:t>https://ldoe.zoom.us/j/99815735110</a:t>
            </a:r>
            <a:r>
              <a:rPr lang="en-US" dirty="0"/>
              <a:t> </a:t>
            </a:r>
          </a:p>
          <a:p>
            <a:r>
              <a:rPr lang="en-US" dirty="0"/>
              <a:t>Passcode: 202324</a:t>
            </a:r>
          </a:p>
          <a:p>
            <a:pPr marL="114300" indent="0">
              <a:buNone/>
            </a:pPr>
            <a:r>
              <a:rPr lang="en-US" dirty="0"/>
              <a:t> </a:t>
            </a:r>
          </a:p>
          <a:p>
            <a:endParaRPr lang="en-US" dirty="0"/>
          </a:p>
        </p:txBody>
      </p:sp>
    </p:spTree>
    <p:extLst>
      <p:ext uri="{BB962C8B-B14F-4D97-AF65-F5344CB8AC3E}">
        <p14:creationId xmlns:p14="http://schemas.microsoft.com/office/powerpoint/2010/main" val="233295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submit any documentation for submissions that are still under review and a reviewer has asked for additional information as soon as possible. All responses this week will include a deadline.</a:t>
            </a:r>
          </a:p>
          <a:p>
            <a:pPr marL="114300" indent="0">
              <a:buNone/>
            </a:pPr>
            <a:endParaRPr lang="en-US" dirty="0"/>
          </a:p>
          <a:p>
            <a:pPr marL="114300" indent="0">
              <a:buNone/>
            </a:pPr>
            <a:r>
              <a:rPr lang="en-US" dirty="0" smtClean="0"/>
              <a:t>There has been no final date set for release of school performance scores. CIR and UIR determinations will be released at the same time. Final rosters for DCAI, ACT, Assessment and ELPT will be posted to the ftp with the SPS release.</a:t>
            </a:r>
            <a:endParaRPr lang="en-US" dirty="0"/>
          </a:p>
        </p:txBody>
      </p:sp>
    </p:spTree>
    <p:extLst>
      <p:ext uri="{BB962C8B-B14F-4D97-AF65-F5344CB8AC3E}">
        <p14:creationId xmlns:p14="http://schemas.microsoft.com/office/powerpoint/2010/main" val="315939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58712093"/>
              </p:ext>
            </p:extLst>
          </p:nvPr>
        </p:nvGraphicFramePr>
        <p:xfrm>
          <a:off x="430077" y="1108785"/>
          <a:ext cx="8283898" cy="3484155"/>
        </p:xfrm>
        <a:graphic>
          <a:graphicData uri="http://schemas.openxmlformats.org/drawingml/2006/table">
            <a:tbl>
              <a:tblPr firstRow="1" bandRow="1">
                <a:tableStyleId>{47E5B1D7-7E24-4C7A-94C0-64FDCA702A4B}</a:tableStyleId>
              </a:tblPr>
              <a:tblGrid>
                <a:gridCol w="1426644">
                  <a:extLst>
                    <a:ext uri="{9D8B030D-6E8A-4147-A177-3AD203B41FA5}">
                      <a16:colId xmlns:a16="http://schemas.microsoft.com/office/drawing/2014/main" val="2450038286"/>
                    </a:ext>
                  </a:extLst>
                </a:gridCol>
                <a:gridCol w="4608132">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266225">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841726">
                <a:tc>
                  <a:txBody>
                    <a:bodyPr/>
                    <a:lstStyle/>
                    <a:p>
                      <a:r>
                        <a:rPr lang="en-US" sz="1200" dirty="0" smtClean="0">
                          <a:latin typeface="Calibri" panose="020F0502020204030204" pitchFamily="34" charset="0"/>
                          <a:cs typeface="Calibri" panose="020F0502020204030204" pitchFamily="34" charset="0"/>
                        </a:rPr>
                        <a:t>October</a:t>
                      </a:r>
                      <a:r>
                        <a:rPr lang="en-US" sz="1200" baseline="0" dirty="0" smtClean="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1" baseline="0" dirty="0" smtClean="0">
                          <a:latin typeface="Calibri" panose="020F0502020204030204" pitchFamily="34" charset="0"/>
                          <a:cs typeface="Calibri" panose="020F0502020204030204" pitchFamily="34" charset="0"/>
                        </a:rPr>
                        <a:t>October 23</a:t>
                      </a:r>
                      <a:r>
                        <a:rPr lang="en-US" sz="1400" b="0" baseline="0" dirty="0" smtClean="0">
                          <a:latin typeface="Calibri" panose="020F0502020204030204" pitchFamily="34" charset="0"/>
                          <a:cs typeface="Calibri" panose="020F0502020204030204" pitchFamily="34" charset="0"/>
                        </a:rPr>
                        <a:t>: DRC INSIGHT opens for test setup</a:t>
                      </a:r>
                    </a:p>
                    <a:p>
                      <a:pPr marL="171450" indent="-171450">
                        <a:buFont typeface="Arial" panose="020B0604020202020204" pitchFamily="34" charset="0"/>
                        <a:buChar char="•"/>
                      </a:pPr>
                      <a:r>
                        <a:rPr lang="en-US" sz="1400" b="1" baseline="0" dirty="0" smtClean="0">
                          <a:latin typeface="Calibri" panose="020F0502020204030204" pitchFamily="34" charset="0"/>
                          <a:cs typeface="Calibri" panose="020F0502020204030204" pitchFamily="34" charset="0"/>
                        </a:rPr>
                        <a:t>October 23-November 3</a:t>
                      </a:r>
                      <a:r>
                        <a:rPr lang="en-US" sz="1400" b="0" baseline="0" dirty="0" smtClean="0">
                          <a:latin typeface="Calibri" panose="020F0502020204030204" pitchFamily="34" charset="0"/>
                          <a:cs typeface="Calibri" panose="020F0502020204030204" pitchFamily="34" charset="0"/>
                        </a:rPr>
                        <a:t>: Innovative assessment window for ELA and mathematics. Voids due by end of the window</a:t>
                      </a:r>
                    </a:p>
                    <a:p>
                      <a:pPr marL="171450" indent="-171450">
                        <a:buFont typeface="Arial" panose="020B0604020202020204" pitchFamily="34" charset="0"/>
                        <a:buChar char="•"/>
                      </a:pPr>
                      <a:r>
                        <a:rPr lang="en-US" sz="1400" b="1" baseline="0" dirty="0" smtClean="0">
                          <a:latin typeface="Calibri" panose="020F0502020204030204" pitchFamily="34" charset="0"/>
                          <a:cs typeface="Calibri" panose="020F0502020204030204" pitchFamily="34" charset="0"/>
                        </a:rPr>
                        <a:t>By October 27</a:t>
                      </a:r>
                      <a:r>
                        <a:rPr lang="en-US" sz="1400" b="0" baseline="0" dirty="0" smtClean="0">
                          <a:latin typeface="Calibri" panose="020F0502020204030204" pitchFamily="34" charset="0"/>
                          <a:cs typeface="Calibri" panose="020F0502020204030204" pitchFamily="34" charset="0"/>
                        </a:rPr>
                        <a:t>: Finalize enrollment, grade 3 paper selection and delivery dates for DRC in INSIGHT </a:t>
                      </a:r>
                    </a:p>
                    <a:p>
                      <a:pPr marL="171450" indent="-171450">
                        <a:buFont typeface="Arial" panose="020B0604020202020204" pitchFamily="34" charset="0"/>
                        <a:buChar char="•"/>
                      </a:pPr>
                      <a:r>
                        <a:rPr lang="en-US" sz="1400" b="1" baseline="0" dirty="0" smtClean="0">
                          <a:latin typeface="Calibri" panose="020F0502020204030204" pitchFamily="34" charset="0"/>
                          <a:cs typeface="Calibri" panose="020F0502020204030204" pitchFamily="34" charset="0"/>
                        </a:rPr>
                        <a:t>By October 27</a:t>
                      </a:r>
                      <a:r>
                        <a:rPr lang="en-US" sz="1400" b="0" baseline="0" dirty="0" smtClean="0">
                          <a:latin typeface="Calibri" panose="020F0502020204030204" pitchFamily="34" charset="0"/>
                          <a:cs typeface="Calibri" panose="020F0502020204030204" pitchFamily="34" charset="0"/>
                        </a:rPr>
                        <a:t>: Finalize IEPs, IAPs and EL checklist accommodations for fall high school window</a:t>
                      </a: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r>
                        <a:rPr lang="en-US" sz="1200" dirty="0" smtClean="0">
                          <a:hlinkClick r:id="rId4"/>
                        </a:rPr>
                        <a:t>K-3 Literacy Screener</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368109">
                <a:tc>
                  <a:txBody>
                    <a:bodyPr/>
                    <a:lstStyle/>
                    <a:p>
                      <a:r>
                        <a:rPr lang="en-US" sz="1400" dirty="0" smtClean="0">
                          <a:latin typeface="Calibri" panose="020F0502020204030204" pitchFamily="34" charset="0"/>
                          <a:cs typeface="Calibri" panose="020F0502020204030204" pitchFamily="34" charset="0"/>
                        </a:rPr>
                        <a:t>November</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1" baseline="0" dirty="0" smtClean="0">
                          <a:latin typeface="Calibri" panose="020F0502020204030204" pitchFamily="34" charset="0"/>
                          <a:cs typeface="Calibri" panose="020F0502020204030204" pitchFamily="34" charset="0"/>
                        </a:rPr>
                        <a:t>Office Hours cancelled November 21</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High school administration window opens November 27</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October 24, 31, November  7, 28</a:t>
                      </a:r>
                    </a:p>
                    <a:p>
                      <a:r>
                        <a:rPr lang="en-US" sz="1200" baseline="0" dirty="0" smtClean="0">
                          <a:latin typeface="Calibri" panose="020F0502020204030204" pitchFamily="34" charset="0"/>
                          <a:cs typeface="Calibri" panose="020F0502020204030204" pitchFamily="34" charset="0"/>
                        </a:rPr>
                        <a:t>Monthly Call: November 14</a:t>
                      </a:r>
                    </a:p>
                    <a:p>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Office Hours cancelled on November 21.</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LEAP 2025 Fall High School Window</a:t>
            </a:r>
            <a:endParaRPr lang="en-US" dirty="0"/>
          </a:p>
        </p:txBody>
      </p:sp>
      <p:sp>
        <p:nvSpPr>
          <p:cNvPr id="4" name="Text Placeholder 3"/>
          <p:cNvSpPr>
            <a:spLocks noGrp="1"/>
          </p:cNvSpPr>
          <p:nvPr>
            <p:ph type="body" idx="1"/>
          </p:nvPr>
        </p:nvSpPr>
        <p:spPr/>
        <p:txBody>
          <a:bodyPr/>
          <a:lstStyle/>
          <a:p>
            <a:pPr marL="114300" indent="0">
              <a:buNone/>
            </a:pPr>
            <a:r>
              <a:rPr lang="en-US" dirty="0" smtClean="0"/>
              <a:t>BESE policy requires that all IEPs and accommodations be finalized for a testing window at least 30 days prior to the state’s opening. For the fall high school testing window that opens on November 27, </a:t>
            </a:r>
            <a:r>
              <a:rPr lang="en-US" b="1" u="sng" dirty="0" smtClean="0"/>
              <a:t>all accommodations should be final no later than October 27.</a:t>
            </a:r>
          </a:p>
          <a:p>
            <a:pPr marL="114300" indent="0">
              <a:buNone/>
            </a:pPr>
            <a:endParaRPr lang="en-US" b="1" u="sng" dirty="0"/>
          </a:p>
          <a:p>
            <a:r>
              <a:rPr lang="en-US" dirty="0" smtClean="0"/>
              <a:t>October 23: DRC INSIGHT will open for test setup and assignment of TA numbers.</a:t>
            </a:r>
            <a:endParaRPr lang="en-US" dirty="0"/>
          </a:p>
          <a:p>
            <a:r>
              <a:rPr lang="en-US" dirty="0" smtClean="0"/>
              <a:t>November 6: Additional materials window opens</a:t>
            </a:r>
            <a:endParaRPr lang="en-US" dirty="0"/>
          </a:p>
        </p:txBody>
      </p:sp>
    </p:spTree>
    <p:extLst>
      <p:ext uri="{BB962C8B-B14F-4D97-AF65-F5344CB8AC3E}">
        <p14:creationId xmlns:p14="http://schemas.microsoft.com/office/powerpoint/2010/main" val="175630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Enrollment Verification</a:t>
            </a:r>
            <a:endParaRPr lang="en-US" dirty="0"/>
          </a:p>
        </p:txBody>
      </p:sp>
      <p:sp>
        <p:nvSpPr>
          <p:cNvPr id="3" name="Text Placeholder 2"/>
          <p:cNvSpPr>
            <a:spLocks noGrp="1"/>
          </p:cNvSpPr>
          <p:nvPr>
            <p:ph type="body" idx="1"/>
          </p:nvPr>
        </p:nvSpPr>
        <p:spPr>
          <a:xfrm>
            <a:off x="430075" y="1085089"/>
            <a:ext cx="8283900" cy="3363600"/>
          </a:xfrm>
        </p:spPr>
        <p:txBody>
          <a:bodyPr/>
          <a:lstStyle/>
          <a:p>
            <a:pPr marL="114300" indent="0">
              <a:buNone/>
            </a:pPr>
            <a:r>
              <a:rPr lang="en-US" dirty="0" smtClean="0"/>
              <a:t>The enrollment window in LEAP DRC INSIGHT will open on September 29 and will close on October 27. </a:t>
            </a:r>
            <a:endParaRPr lang="en-US" dirty="0"/>
          </a:p>
          <a:p>
            <a:r>
              <a:rPr lang="en-US" dirty="0" smtClean="0"/>
              <a:t>PLEASE NOTE THAT DTCs </a:t>
            </a:r>
            <a:r>
              <a:rPr lang="en-US" dirty="0"/>
              <a:t>are required to complete enrollments at two levels on the DRC INSIGHT Portal Enrollment </a:t>
            </a:r>
            <a:r>
              <a:rPr lang="en-US" dirty="0" smtClean="0"/>
              <a:t>functionality this year: </a:t>
            </a:r>
            <a:r>
              <a:rPr lang="en-US" dirty="0"/>
              <a:t>at District level and at school level.</a:t>
            </a:r>
          </a:p>
          <a:p>
            <a:pPr lvl="1"/>
            <a:r>
              <a:rPr lang="en-US" b="1" u="sng" dirty="0" smtClean="0"/>
              <a:t>At </a:t>
            </a:r>
            <a:r>
              <a:rPr lang="en-US" b="1" u="sng" dirty="0"/>
              <a:t>District </a:t>
            </a:r>
            <a:r>
              <a:rPr lang="en-US" b="1" u="sng" dirty="0" smtClean="0"/>
              <a:t>Level</a:t>
            </a:r>
            <a:r>
              <a:rPr lang="en-US" dirty="0"/>
              <a:t>:</a:t>
            </a:r>
            <a:r>
              <a:rPr lang="en-US" dirty="0" smtClean="0"/>
              <a:t> This </a:t>
            </a:r>
            <a:r>
              <a:rPr lang="en-US" dirty="0"/>
              <a:t>is </a:t>
            </a:r>
            <a:r>
              <a:rPr lang="en-US" dirty="0" smtClean="0"/>
              <a:t>new for 2023-2024: </a:t>
            </a:r>
            <a:r>
              <a:rPr lang="en-US" dirty="0"/>
              <a:t>DTCs must select a shipping window for Manuals, and CBT/PBT shipment; Selection is at District level, because </a:t>
            </a:r>
            <a:r>
              <a:rPr lang="en-US" dirty="0" smtClean="0"/>
              <a:t>materials are only shipped to </a:t>
            </a:r>
            <a:r>
              <a:rPr lang="en-US" dirty="0"/>
              <a:t>the district.  </a:t>
            </a:r>
          </a:p>
          <a:p>
            <a:pPr lvl="1"/>
            <a:r>
              <a:rPr lang="en-US" b="1" dirty="0"/>
              <a:t>Select Administration&gt;District &gt;Show Enrollments&gt;Select options that work for the district.&gt;Save&gt;Complete</a:t>
            </a:r>
            <a:endParaRPr lang="en-US" dirty="0"/>
          </a:p>
          <a:p>
            <a:pPr marL="114300" indent="0">
              <a:buNone/>
            </a:pPr>
            <a:endParaRPr lang="en-US" dirty="0"/>
          </a:p>
        </p:txBody>
      </p:sp>
    </p:spTree>
    <p:extLst>
      <p:ext uri="{BB962C8B-B14F-4D97-AF65-F5344CB8AC3E}">
        <p14:creationId xmlns:p14="http://schemas.microsoft.com/office/powerpoint/2010/main" val="66908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District Level Enrollment Data in DRC INSIGHT</a:t>
            </a:r>
            <a:endParaRPr lang="en-US" dirty="0"/>
          </a:p>
        </p:txBody>
      </p:sp>
      <p:sp>
        <p:nvSpPr>
          <p:cNvPr id="3" name="Text Placeholder 2"/>
          <p:cNvSpPr>
            <a:spLocks noGrp="1"/>
          </p:cNvSpPr>
          <p:nvPr>
            <p:ph type="body" idx="1"/>
          </p:nvPr>
        </p:nvSpPr>
        <p:spPr>
          <a:xfrm>
            <a:off x="2014571" y="2601584"/>
            <a:ext cx="7970659" cy="2423254"/>
          </a:xfrm>
        </p:spPr>
        <p:txBody>
          <a:bodyPr/>
          <a:lstStyle/>
          <a:p>
            <a:endParaRPr lang="en-US" dirty="0"/>
          </a:p>
        </p:txBody>
      </p:sp>
      <p:pic>
        <p:nvPicPr>
          <p:cNvPr id="1026" name="Picture 1" descr="aabee19f-ceda-4612-8eff-9fe406457a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260" y="1217712"/>
            <a:ext cx="6012128" cy="35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0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Enrollment Data and Paper Testing</a:t>
            </a:r>
            <a:endParaRPr lang="en-US" dirty="0"/>
          </a:p>
        </p:txBody>
      </p:sp>
      <p:sp>
        <p:nvSpPr>
          <p:cNvPr id="3" name="Text Placeholder 2"/>
          <p:cNvSpPr>
            <a:spLocks noGrp="1"/>
          </p:cNvSpPr>
          <p:nvPr>
            <p:ph type="body" idx="1"/>
          </p:nvPr>
        </p:nvSpPr>
        <p:spPr/>
        <p:txBody>
          <a:bodyPr/>
          <a:lstStyle/>
          <a:p>
            <a:r>
              <a:rPr lang="en-US" dirty="0" smtClean="0"/>
              <a:t>As in previous years, DTCs </a:t>
            </a:r>
            <a:r>
              <a:rPr lang="en-US" dirty="0"/>
              <a:t>will need to provide information on:</a:t>
            </a:r>
          </a:p>
          <a:p>
            <a:pPr lvl="0"/>
            <a:r>
              <a:rPr lang="en-US" dirty="0"/>
              <a:t>Test Mode </a:t>
            </a:r>
          </a:p>
          <a:p>
            <a:pPr lvl="0"/>
            <a:r>
              <a:rPr lang="en-US" dirty="0"/>
              <a:t>Materials Quantities </a:t>
            </a:r>
          </a:p>
          <a:p>
            <a:r>
              <a:rPr lang="en-US" b="1" dirty="0"/>
              <a:t>Select Administration&gt;District &gt;School&gt;Show Enrollments&gt;Select options that work for the school(s).&gt;</a:t>
            </a:r>
            <a:r>
              <a:rPr lang="en-US" b="1" dirty="0" smtClean="0"/>
              <a:t>Save&gt;Complete</a:t>
            </a:r>
          </a:p>
          <a:p>
            <a:endParaRPr lang="en-US" b="1" dirty="0"/>
          </a:p>
          <a:p>
            <a:pPr marL="114300" indent="0">
              <a:buNone/>
            </a:pPr>
            <a:r>
              <a:rPr lang="en-US" dirty="0" smtClean="0"/>
              <a:t>School systems that are planning to administer paper testing for grade 3 must complete their selection no later than October 27. </a:t>
            </a:r>
            <a:r>
              <a:rPr lang="en-US" b="1" dirty="0" smtClean="0"/>
              <a:t>All schools and systems that do not make this selection in DRC INSIGHT will be assigned to online testing.</a:t>
            </a:r>
            <a:endParaRPr lang="en-US" dirty="0"/>
          </a:p>
          <a:p>
            <a:pPr marL="114300" indent="0">
              <a:buNone/>
            </a:pPr>
            <a:endParaRPr lang="en-US" dirty="0"/>
          </a:p>
        </p:txBody>
      </p:sp>
    </p:spTree>
    <p:extLst>
      <p:ext uri="{BB962C8B-B14F-4D97-AF65-F5344CB8AC3E}">
        <p14:creationId xmlns:p14="http://schemas.microsoft.com/office/powerpoint/2010/main" val="332410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Level Enrollment Data</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descr="b392b3d3-0057-46b7-b030-eb2c95b238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75" y="1197429"/>
            <a:ext cx="8662102" cy="394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839645"/>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27658</TotalTime>
  <Words>1408</Words>
  <Application>Microsoft Office PowerPoint</Application>
  <PresentationFormat>On-screen Show (16:9)</PresentationFormat>
  <Paragraphs>140</Paragraphs>
  <Slides>25</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LA Believes</vt:lpstr>
      <vt:lpstr>Zoom Meeting Preparation</vt:lpstr>
      <vt:lpstr>AAA: Assessment and Accountability Monthly Call October 17, 2023</vt:lpstr>
      <vt:lpstr>Agenda Items</vt:lpstr>
      <vt:lpstr>LEAP 2025</vt:lpstr>
      <vt:lpstr>LEAP 2025 Fall High School Window</vt:lpstr>
      <vt:lpstr>LEAP Enrollment Verification</vt:lpstr>
      <vt:lpstr>NEW: District Level Enrollment Data in DRC INSIGHT</vt:lpstr>
      <vt:lpstr>School Enrollment Data and Paper Testing</vt:lpstr>
      <vt:lpstr>School Level Enrollment Data</vt:lpstr>
      <vt:lpstr>Assessment Committee Applications</vt:lpstr>
      <vt:lpstr>Unique Accommodations Request Form</vt:lpstr>
      <vt:lpstr>ELPT/ELPS</vt:lpstr>
      <vt:lpstr>ELPT Connect</vt:lpstr>
      <vt:lpstr>ACT/WorkKeys</vt:lpstr>
      <vt:lpstr>ACT MOUs</vt:lpstr>
      <vt:lpstr>K-3</vt:lpstr>
      <vt:lpstr>K-3 Screening Updates</vt:lpstr>
      <vt:lpstr>KEA and K-3 Submissions</vt:lpstr>
      <vt:lpstr>Innovative Assessment</vt:lpstr>
      <vt:lpstr>IAP Fall Administration Window</vt:lpstr>
      <vt:lpstr>Spanish Forms for Innovative Math</vt:lpstr>
      <vt:lpstr>Accountability</vt:lpstr>
      <vt:lpstr>Interests and Opportunities</vt:lpstr>
      <vt:lpstr>Data Certification</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533</cp:revision>
  <dcterms:modified xsi:type="dcterms:W3CDTF">2023-10-17T23:42:14Z</dcterms:modified>
</cp:coreProperties>
</file>