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44"/>
  </p:notesMasterIdLst>
  <p:sldIdLst>
    <p:sldId id="666" r:id="rId2"/>
    <p:sldId id="667" r:id="rId3"/>
    <p:sldId id="257" r:id="rId4"/>
    <p:sldId id="695" r:id="rId5"/>
    <p:sldId id="696" r:id="rId6"/>
    <p:sldId id="634" r:id="rId7"/>
    <p:sldId id="635" r:id="rId8"/>
    <p:sldId id="680" r:id="rId9"/>
    <p:sldId id="691" r:id="rId10"/>
    <p:sldId id="636" r:id="rId11"/>
    <p:sldId id="366" r:id="rId12"/>
    <p:sldId id="699" r:id="rId13"/>
    <p:sldId id="700" r:id="rId14"/>
    <p:sldId id="693" r:id="rId15"/>
    <p:sldId id="632" r:id="rId16"/>
    <p:sldId id="643" r:id="rId17"/>
    <p:sldId id="688" r:id="rId18"/>
    <p:sldId id="668" r:id="rId19"/>
    <p:sldId id="670" r:id="rId20"/>
    <p:sldId id="694" r:id="rId21"/>
    <p:sldId id="669" r:id="rId22"/>
    <p:sldId id="679" r:id="rId23"/>
    <p:sldId id="545" r:id="rId24"/>
    <p:sldId id="686" r:id="rId25"/>
    <p:sldId id="702" r:id="rId26"/>
    <p:sldId id="500" r:id="rId27"/>
    <p:sldId id="685" r:id="rId28"/>
    <p:sldId id="703" r:id="rId29"/>
    <p:sldId id="681" r:id="rId30"/>
    <p:sldId id="701" r:id="rId31"/>
    <p:sldId id="648" r:id="rId32"/>
    <p:sldId id="684" r:id="rId33"/>
    <p:sldId id="658" r:id="rId34"/>
    <p:sldId id="514" r:id="rId35"/>
    <p:sldId id="689" r:id="rId36"/>
    <p:sldId id="697" r:id="rId37"/>
    <p:sldId id="483" r:id="rId38"/>
    <p:sldId id="690" r:id="rId39"/>
    <p:sldId id="645" r:id="rId40"/>
    <p:sldId id="676" r:id="rId41"/>
    <p:sldId id="698" r:id="rId42"/>
    <p:sldId id="334" r:id="rId43"/>
  </p:sldIdLst>
  <p:sldSz cx="9144000" cy="5143500" type="screen16x9"/>
  <p:notesSz cx="6858000" cy="9144000"/>
  <p:embeddedFontLst>
    <p:embeddedFont>
      <p:font typeface="Calibri" panose="020F0502020204030204" pitchFamily="34" charset="0"/>
      <p:regular r:id="rId45"/>
      <p:bold r:id="rId46"/>
      <p:italic r:id="rId47"/>
      <p:boldItalic r:id="rId48"/>
    </p:embeddedFont>
    <p:embeddedFont>
      <p:font typeface="Public Sans Medium" pitchFamily="2" charset="0"/>
      <p:regular r:id="rId49"/>
      <p: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Pritchard" initials="" lastIdx="1" clrIdx="0"/>
  <p:cmAuthor id="1" name="JENNIFER BAIRD" initials="" lastIdx="1" clrIdx="1"/>
  <p:cmAuthor id="2" name="Jennifer Baird" initials="JB" lastIdx="2" clrIdx="2">
    <p:extLst>
      <p:ext uri="{19B8F6BF-5375-455C-9EA6-DF929625EA0E}">
        <p15:presenceInfo xmlns:p15="http://schemas.microsoft.com/office/powerpoint/2012/main" userId="S-1-5-21-1004336348-920026266-1801674531-48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5B1D7-7E24-4C7A-94C0-64FDCA702A4B}">
  <a:tblStyle styleId="{47E5B1D7-7E24-4C7A-94C0-64FDCA702A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23" autoAdjust="0"/>
    <p:restoredTop sz="94660"/>
  </p:normalViewPr>
  <p:slideViewPr>
    <p:cSldViewPr snapToGrid="0">
      <p:cViewPr varScale="1">
        <p:scale>
          <a:sx n="91" d="100"/>
          <a:sy n="91" d="100"/>
        </p:scale>
        <p:origin x="512" y="56"/>
      </p:cViewPr>
      <p:guideLst/>
    </p:cSldViewPr>
  </p:slideViewPr>
  <p:notesTextViewPr>
    <p:cViewPr>
      <p:scale>
        <a:sx n="400" d="100"/>
        <a:sy n="4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86" name="Google Shape;8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3823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extLst>
      <p:ext uri="{BB962C8B-B14F-4D97-AF65-F5344CB8AC3E}">
        <p14:creationId xmlns:p14="http://schemas.microsoft.com/office/powerpoint/2010/main" val="21208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96a45435d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96a45435d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8" name="Google Shape;268;g796a45435d_2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dirty="0"/>
          </a:p>
        </p:txBody>
      </p:sp>
    </p:spTree>
    <p:extLst>
      <p:ext uri="{BB962C8B-B14F-4D97-AF65-F5344CB8AC3E}">
        <p14:creationId xmlns:p14="http://schemas.microsoft.com/office/powerpoint/2010/main" val="70924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extLst>
      <p:ext uri="{BB962C8B-B14F-4D97-AF65-F5344CB8AC3E}">
        <p14:creationId xmlns:p14="http://schemas.microsoft.com/office/powerpoint/2010/main" val="2818329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extLst>
      <p:ext uri="{BB962C8B-B14F-4D97-AF65-F5344CB8AC3E}">
        <p14:creationId xmlns:p14="http://schemas.microsoft.com/office/powerpoint/2010/main" val="614688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extLst>
      <p:ext uri="{BB962C8B-B14F-4D97-AF65-F5344CB8AC3E}">
        <p14:creationId xmlns:p14="http://schemas.microsoft.com/office/powerpoint/2010/main" val="1128042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extLst>
      <p:ext uri="{BB962C8B-B14F-4D97-AF65-F5344CB8AC3E}">
        <p14:creationId xmlns:p14="http://schemas.microsoft.com/office/powerpoint/2010/main" val="3818743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Deer Right)">
  <p:cSld name="Section Title Only_1_1_1_1_1">
    <p:bg>
      <p:bgPr>
        <a:blipFill>
          <a:blip r:embed="rId2">
            <a:alphaModFix/>
          </a:blip>
          <a:stretch>
            <a:fillRect/>
          </a:stretch>
        </a:blipFill>
        <a:effectLst/>
      </p:bgPr>
    </p:bg>
    <p:spTree>
      <p:nvGrpSpPr>
        <p:cNvPr id="1" name="Shape 247"/>
        <p:cNvGrpSpPr/>
        <p:nvPr/>
      </p:nvGrpSpPr>
      <p:grpSpPr>
        <a:xfrm>
          <a:off x="0" y="0"/>
          <a:ext cx="0" cy="0"/>
          <a:chOff x="0" y="0"/>
          <a:chExt cx="0" cy="0"/>
        </a:xfrm>
      </p:grpSpPr>
      <p:sp>
        <p:nvSpPr>
          <p:cNvPr id="248" name="Google Shape;248;p77"/>
          <p:cNvSpPr txBox="1">
            <a:spLocks noGrp="1"/>
          </p:cNvSpPr>
          <p:nvPr>
            <p:ph type="title"/>
          </p:nvPr>
        </p:nvSpPr>
        <p:spPr>
          <a:xfrm>
            <a:off x="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Beads Right)">
  <p:cSld name="Section Title Only_1_1_1_1_1_1_1_1_1">
    <p:bg>
      <p:bgPr>
        <a:blipFill>
          <a:blip r:embed="rId2">
            <a:alphaModFix/>
          </a:blip>
          <a:stretch>
            <a:fillRect/>
          </a:stretch>
        </a:blipFill>
        <a:effectLst/>
      </p:bgPr>
    </p:bg>
    <p:spTree>
      <p:nvGrpSpPr>
        <p:cNvPr id="1" name="Shape 255"/>
        <p:cNvGrpSpPr/>
        <p:nvPr/>
      </p:nvGrpSpPr>
      <p:grpSpPr>
        <a:xfrm>
          <a:off x="0" y="0"/>
          <a:ext cx="0" cy="0"/>
          <a:chOff x="0" y="0"/>
          <a:chExt cx="0" cy="0"/>
        </a:xfrm>
      </p:grpSpPr>
      <p:sp>
        <p:nvSpPr>
          <p:cNvPr id="256" name="Google Shape;256;p81"/>
          <p:cNvSpPr txBox="1">
            <a:spLocks noGrp="1"/>
          </p:cNvSpPr>
          <p:nvPr>
            <p:ph type="title"/>
          </p:nvPr>
        </p:nvSpPr>
        <p:spPr>
          <a:xfrm>
            <a:off x="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82"/>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Basic Frame) 2">
  <p:cSld name="Content (Basic Frame) 2">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8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61" name="Google Shape;261;p83"/>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2" name="Google Shape;262;p83"/>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26756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ivider Slide - Teal">
  <p:cSld name="Divider Slide - Teal">
    <p:bg>
      <p:bgPr>
        <a:solidFill>
          <a:srgbClr val="017F92">
            <a:alpha val="10000"/>
          </a:srgbClr>
        </a:solidFill>
        <a:effectLst/>
      </p:bgPr>
    </p:bg>
    <p:spTree>
      <p:nvGrpSpPr>
        <p:cNvPr id="1" name="Shape 30"/>
        <p:cNvGrpSpPr/>
        <p:nvPr/>
      </p:nvGrpSpPr>
      <p:grpSpPr>
        <a:xfrm>
          <a:off x="0" y="0"/>
          <a:ext cx="0" cy="0"/>
          <a:chOff x="0" y="0"/>
          <a:chExt cx="0" cy="0"/>
        </a:xfrm>
      </p:grpSpPr>
      <p:pic>
        <p:nvPicPr>
          <p:cNvPr id="31" name="Google Shape;31;g29b2914e641_1_95"/>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32" name="Google Shape;32;g29b2914e641_1_95"/>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3" name="Google Shape;33;g29b2914e641_1_9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g29b2914e641_1_95"/>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347343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g29b2914e641_1_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g29b2914e641_1_100"/>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pic>
        <p:nvPicPr>
          <p:cNvPr id="38" name="Google Shape;38;g29b2914e641_1_100"/>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9" name="Google Shape;39;g29b2914e641_1_100"/>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g29b2914e641_1_100"/>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41" name="Google Shape;41;g29b2914e641_1_100"/>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2" name="Google Shape;42;g29b2914e641_1_10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40702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Fleur de Lis Right)">
  <p:cSld name="Section Title (Fleur de Lis Right)">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g29b2914e641_1_146"/>
          <p:cNvSpPr txBox="1">
            <a:spLocks noGrp="1"/>
          </p:cNvSpPr>
          <p:nvPr>
            <p:ph type="title"/>
          </p:nvPr>
        </p:nvSpPr>
        <p:spPr>
          <a:xfrm>
            <a:off x="0" y="786050"/>
            <a:ext cx="6151200" cy="35898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147921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57"/>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6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4" name="Google Shape;194;p6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5" name="Google Shape;195;p6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73"/>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17" r:id="rId9"/>
    <p:sldLayoutId id="2147483718" r:id="rId10"/>
    <p:sldLayoutId id="2147483720" r:id="rId11"/>
    <p:sldLayoutId id="2147483721" r:id="rId12"/>
    <p:sldLayoutId id="2147483722" r:id="rId13"/>
    <p:sldLayoutId id="2147483723" r:id="rId14"/>
    <p:sldLayoutId id="2147483724" r:id="rId15"/>
    <p:sldLayoutId id="2147483725" r:id="rId16"/>
    <p:sldLayoutId id="2147483726" r:id="rId17"/>
    <p:sldLayoutId id="2147483730" r:id="rId18"/>
    <p:sldLayoutId id="2147483731" r:id="rId19"/>
    <p:sldLayoutId id="2147483732" r:id="rId20"/>
    <p:sldLayoutId id="2147483733"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hyperlink" Target="https://www.louisianabelieves.com/docs/default-source/assessment/lLeap-2025-accommodations-and-accessibility-features-user-guide.pdf?sfvrsn=edcf8d1f_18" TargetMode="Externa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hyperlink" Target="https://www.louisianabelieves.com/docs/default-source/assessment/Parent-guide-to-the-practice-tests.pdf?sfvrsn=9f52921f_16" TargetMode="External"/><Relationship Id="rId2" Type="http://schemas.openxmlformats.org/officeDocument/2006/relationships/hyperlink" Target="https://www.louisianabelieves.leap-2025-practice-test-quick-start-guide.pdf/?sfvrsn=62bf971f_48" TargetMode="External"/><Relationship Id="rId1" Type="http://schemas.openxmlformats.org/officeDocument/2006/relationships/slideLayout" Target="../slideLayouts/slideLayout20.xml"/><Relationship Id="rId5" Type="http://schemas.openxmlformats.org/officeDocument/2006/relationships/hyperlink" Target="https://www.louisianabelieves.com/docs/default-source/assessment/lLeap-360-interim-assessment-quick-start-guide.pdf?sfvrsn=dee0941f_29" TargetMode="External"/><Relationship Id="rId4" Type="http://schemas.openxmlformats.org/officeDocument/2006/relationships/hyperlink" Target="https://www.louisianabelieves.com/docs/default-source/assessment/Leap-360-diagnostic-assessment-quick-start-guide.pdf?sfvrsn=dae0941f_21"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hyperlink" Target="mailto:ldoecommunications@la.gov"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hyperlink" Target="https://www.act.org/content/dam/act/unsecured/documents/ACTAccomsandELSupports-LateConsiderationform.pdf" TargetMode="Externa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hyperlink" Target="https://content.act.org/louisiana/r/VfNj3W8FFwsFBnbsc7v1PA/BricC_~FbpK6avrLOCrqXA" TargetMode="External"/><Relationship Id="rId2" Type="http://schemas.openxmlformats.org/officeDocument/2006/relationships/hyperlink" Target="https://content.act.org/louisiana/r/Schedule_of_Events_for_The_ACT_-_Louisiana_-_Spring" TargetMode="Externa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hyperlink" Target="https://amplify.com/louisiana-mclass/" TargetMode="Externa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hyperlink" Target="https://www.louisianabelieves.com/resources/library/assessment" TargetMode="External"/><Relationship Id="rId2" Type="http://schemas.openxmlformats.org/officeDocument/2006/relationships/hyperlink" Target="mailto:assessment@la.gov" TargetMode="External"/><Relationship Id="rId1" Type="http://schemas.openxmlformats.org/officeDocument/2006/relationships/slideLayout" Target="../slideLayouts/slideLayout20.xml"/><Relationship Id="rId4" Type="http://schemas.openxmlformats.org/officeDocument/2006/relationships/hyperlink" Target="https://www.louisianabelieves.com/docs/default-sourceAassessment/2023-2024-assessment-calendar.pdf?sfvrsn=a94a6318_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461400" y="1191525"/>
            <a:ext cx="8221200" cy="792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endParaRPr sz="2400" dirty="0"/>
          </a:p>
          <a:p>
            <a:pPr marL="0" lvl="0" indent="0" algn="ctr" rtl="0">
              <a:lnSpc>
                <a:spcPct val="100000"/>
              </a:lnSpc>
              <a:spcBef>
                <a:spcPts val="0"/>
              </a:spcBef>
              <a:spcAft>
                <a:spcPts val="0"/>
              </a:spcAft>
              <a:buSzPts val="2800"/>
              <a:buNone/>
            </a:pPr>
            <a:r>
              <a:rPr lang="en-US" sz="2400" dirty="0" smtClean="0"/>
              <a:t>AAA Assessment and Accountability Monthly Call</a:t>
            </a:r>
            <a:br>
              <a:rPr lang="en-US" sz="2400" dirty="0" smtClean="0"/>
            </a:br>
            <a:r>
              <a:rPr lang="en-US" sz="2400" dirty="0" smtClean="0"/>
              <a:t>March 19, 2024</a:t>
            </a:r>
            <a:endParaRPr sz="2400" dirty="0"/>
          </a:p>
        </p:txBody>
      </p:sp>
      <p:sp>
        <p:nvSpPr>
          <p:cNvPr id="89" name="Google Shape;89;p1"/>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spTree>
    <p:extLst>
      <p:ext uri="{BB962C8B-B14F-4D97-AF65-F5344CB8AC3E}">
        <p14:creationId xmlns:p14="http://schemas.microsoft.com/office/powerpoint/2010/main" val="3459055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Accommodations Requests</a:t>
            </a:r>
            <a:endParaRPr lang="en-US" dirty="0"/>
          </a:p>
        </p:txBody>
      </p:sp>
      <p:sp>
        <p:nvSpPr>
          <p:cNvPr id="3" name="Text Placeholder 2"/>
          <p:cNvSpPr>
            <a:spLocks noGrp="1"/>
          </p:cNvSpPr>
          <p:nvPr>
            <p:ph type="body" idx="1"/>
          </p:nvPr>
        </p:nvSpPr>
        <p:spPr/>
        <p:txBody>
          <a:bodyPr/>
          <a:lstStyle/>
          <a:p>
            <a:pPr marL="114300" indent="0">
              <a:buNone/>
            </a:pPr>
            <a:r>
              <a:rPr lang="en-US" dirty="0" smtClean="0"/>
              <a:t>The Unique Accommodation Request form is required from all school systems that will provide human readers for test read aloud or for students who need a paper test in grades 4-12. </a:t>
            </a:r>
          </a:p>
          <a:p>
            <a:r>
              <a:rPr lang="en-US" dirty="0" smtClean="0"/>
              <a:t>We anticipate that the Communication Assistance Script may be ordered from DRC this year, but we still require the UAR to have school systems confirm the assurances at the bottom of the page and to flag possible monitoring.</a:t>
            </a:r>
          </a:p>
          <a:p>
            <a:r>
              <a:rPr lang="en-US" dirty="0" smtClean="0"/>
              <a:t>While school systems should refer to the </a:t>
            </a:r>
            <a:r>
              <a:rPr lang="en-US" dirty="0" smtClean="0">
                <a:hlinkClick r:id="rId2"/>
              </a:rPr>
              <a:t>Leap 2025 Accommodations and Accessibility Features User Guide</a:t>
            </a:r>
            <a:r>
              <a:rPr lang="en-US" dirty="0" smtClean="0"/>
              <a:t> to determine which students are eligible for math manipulatives, the school system should not submit a UAR for these students.</a:t>
            </a:r>
          </a:p>
        </p:txBody>
      </p:sp>
    </p:spTree>
    <p:extLst>
      <p:ext uri="{BB962C8B-B14F-4D97-AF65-F5344CB8AC3E}">
        <p14:creationId xmlns:p14="http://schemas.microsoft.com/office/powerpoint/2010/main" val="1000392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LEAP 2025</a:t>
            </a:r>
            <a:endParaRPr dirty="0"/>
          </a:p>
        </p:txBody>
      </p:sp>
    </p:spTree>
    <p:extLst>
      <p:ext uri="{BB962C8B-B14F-4D97-AF65-F5344CB8AC3E}">
        <p14:creationId xmlns:p14="http://schemas.microsoft.com/office/powerpoint/2010/main" val="3314152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High School Third Year Assessment Cohort</a:t>
            </a:r>
            <a:endParaRPr lang="en-US" dirty="0"/>
          </a:p>
        </p:txBody>
      </p:sp>
      <p:sp>
        <p:nvSpPr>
          <p:cNvPr id="3" name="Text Placeholder 2"/>
          <p:cNvSpPr>
            <a:spLocks noGrp="1"/>
          </p:cNvSpPr>
          <p:nvPr>
            <p:ph type="body" idx="1"/>
          </p:nvPr>
        </p:nvSpPr>
        <p:spPr/>
        <p:txBody>
          <a:bodyPr/>
          <a:lstStyle/>
          <a:p>
            <a:pPr marL="114300" indent="0">
              <a:buNone/>
            </a:pPr>
            <a:r>
              <a:rPr lang="en-US" dirty="0" smtClean="0"/>
              <a:t>Today the department is posting the LEAP High School Impending Zero Report for students who are in the Third Year Assessment Cohort.</a:t>
            </a:r>
          </a:p>
          <a:p>
            <a:r>
              <a:rPr lang="en-US" dirty="0" smtClean="0"/>
              <a:t>Federal law mandates that all students in high school take a high school level ELA and math test aligned to state standards at least one time in a high school grade.</a:t>
            </a:r>
          </a:p>
          <a:p>
            <a:r>
              <a:rPr lang="en-US" dirty="0" smtClean="0"/>
              <a:t>In Louisiana, all students must have taken English I and/or Algebra I by their third year in high school (or taken LEAP Connect ELA and math for grade 11.)</a:t>
            </a:r>
          </a:p>
          <a:p>
            <a:r>
              <a:rPr lang="en-US" dirty="0"/>
              <a:t>Students should NOT be </a:t>
            </a:r>
            <a:r>
              <a:rPr lang="en-US" dirty="0" smtClean="0"/>
              <a:t>removed. </a:t>
            </a:r>
            <a:r>
              <a:rPr lang="en-US" dirty="0"/>
              <a:t>They should be tested or coded out. </a:t>
            </a:r>
          </a:p>
          <a:p>
            <a:pPr marL="114300" indent="0">
              <a:buNone/>
            </a:pPr>
            <a:endParaRPr lang="en-US" dirty="0" smtClean="0"/>
          </a:p>
        </p:txBody>
      </p:sp>
    </p:spTree>
    <p:extLst>
      <p:ext uri="{BB962C8B-B14F-4D97-AF65-F5344CB8AC3E}">
        <p14:creationId xmlns:p14="http://schemas.microsoft.com/office/powerpoint/2010/main" val="1227873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Exceptions to Testing Third Year Cohort</a:t>
            </a:r>
            <a:endParaRPr lang="en-US" dirty="0"/>
          </a:p>
        </p:txBody>
      </p:sp>
      <p:sp>
        <p:nvSpPr>
          <p:cNvPr id="3" name="Text Placeholder 2"/>
          <p:cNvSpPr>
            <a:spLocks noGrp="1"/>
          </p:cNvSpPr>
          <p:nvPr>
            <p:ph type="body" idx="1"/>
          </p:nvPr>
        </p:nvSpPr>
        <p:spPr>
          <a:xfrm>
            <a:off x="200017" y="908569"/>
            <a:ext cx="8520600" cy="3186300"/>
          </a:xfrm>
        </p:spPr>
        <p:txBody>
          <a:bodyPr/>
          <a:lstStyle/>
          <a:p>
            <a:r>
              <a:rPr lang="en-US" dirty="0" smtClean="0"/>
              <a:t>Students who take English II and/or Geometry will also meet the requirement. </a:t>
            </a:r>
          </a:p>
          <a:p>
            <a:r>
              <a:rPr lang="en-US" dirty="0" smtClean="0"/>
              <a:t>Students </a:t>
            </a:r>
            <a:r>
              <a:rPr lang="en-US" dirty="0"/>
              <a:t>who transfer in with the credit from an approved nonpublic school, out of state school or BESE-approved home study can be coded 96. </a:t>
            </a:r>
            <a:r>
              <a:rPr lang="en-US" u="sng" dirty="0"/>
              <a:t>They cannot be coded 99</a:t>
            </a:r>
            <a:r>
              <a:rPr lang="en-US" dirty="0" smtClean="0"/>
              <a:t>. This is a common error that shows up in assessment data certification. Diploma pathway is irrelevant for this process.</a:t>
            </a:r>
          </a:p>
          <a:p>
            <a:r>
              <a:rPr lang="en-US" dirty="0" smtClean="0"/>
              <a:t>Students who took the Algebra I or English I assessment as a middle school or T9 student are also listed. These students earned an Unsatisfactory or Approaching Basic on the initial test. They do not have to retest, but are included to make schools aware that the initial test score will count in the current year in the assessment index if the student does not retest.</a:t>
            </a:r>
            <a:endParaRPr lang="en-US" dirty="0"/>
          </a:p>
          <a:p>
            <a:pPr marL="114300" indent="0">
              <a:buNone/>
            </a:pPr>
            <a:endParaRPr lang="en-US" dirty="0"/>
          </a:p>
        </p:txBody>
      </p:sp>
    </p:spTree>
    <p:extLst>
      <p:ext uri="{BB962C8B-B14F-4D97-AF65-F5344CB8AC3E}">
        <p14:creationId xmlns:p14="http://schemas.microsoft.com/office/powerpoint/2010/main" val="4177939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Schedules</a:t>
            </a:r>
            <a:endParaRPr lang="en-US" dirty="0"/>
          </a:p>
        </p:txBody>
      </p:sp>
      <p:sp>
        <p:nvSpPr>
          <p:cNvPr id="3" name="Text Placeholder 2"/>
          <p:cNvSpPr>
            <a:spLocks noGrp="1"/>
          </p:cNvSpPr>
          <p:nvPr>
            <p:ph type="body" idx="1"/>
          </p:nvPr>
        </p:nvSpPr>
        <p:spPr/>
        <p:txBody>
          <a:bodyPr/>
          <a:lstStyle/>
          <a:p>
            <a:pPr marL="114300" indent="0">
              <a:buNone/>
            </a:pPr>
            <a:r>
              <a:rPr lang="en-US" dirty="0" smtClean="0"/>
              <a:t>LEAP spring testing schedules were due to </a:t>
            </a:r>
            <a:r>
              <a:rPr lang="en-US" dirty="0" smtClean="0">
                <a:hlinkClick r:id="rId2"/>
              </a:rPr>
              <a:t>assessment@la.gov</a:t>
            </a:r>
            <a:r>
              <a:rPr lang="en-US" dirty="0" smtClean="0"/>
              <a:t> on March 18. Please make sure to notify the department if any changes are made as soon as they are known. </a:t>
            </a:r>
          </a:p>
          <a:p>
            <a:pPr marL="114300" indent="0">
              <a:buNone/>
            </a:pPr>
            <a:endParaRPr lang="en-US" dirty="0"/>
          </a:p>
          <a:p>
            <a:pPr marL="114300" indent="0">
              <a:buNone/>
            </a:pPr>
            <a:r>
              <a:rPr lang="en-US" dirty="0" smtClean="0"/>
              <a:t>Testing schedules should not just be April 15-May 17.The department needs the schedule to be broken out by school, subject, day and approximate time.</a:t>
            </a:r>
            <a:endParaRPr lang="en-US" dirty="0"/>
          </a:p>
        </p:txBody>
      </p:sp>
    </p:spTree>
    <p:extLst>
      <p:ext uri="{BB962C8B-B14F-4D97-AF65-F5344CB8AC3E}">
        <p14:creationId xmlns:p14="http://schemas.microsoft.com/office/powerpoint/2010/main" val="405147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LEAP Social Studies and Civics Field Testing</a:t>
            </a:r>
            <a:endParaRPr lang="en-US" dirty="0"/>
          </a:p>
        </p:txBody>
      </p:sp>
      <p:sp>
        <p:nvSpPr>
          <p:cNvPr id="4" name="Text Placeholder 3"/>
          <p:cNvSpPr>
            <a:spLocks noGrp="1"/>
          </p:cNvSpPr>
          <p:nvPr>
            <p:ph type="body" idx="1"/>
          </p:nvPr>
        </p:nvSpPr>
        <p:spPr/>
        <p:txBody>
          <a:bodyPr/>
          <a:lstStyle/>
          <a:p>
            <a:pPr marL="114300" indent="0">
              <a:buNone/>
            </a:pPr>
            <a:r>
              <a:rPr lang="en-US" dirty="0" smtClean="0"/>
              <a:t>BESE policy requires participation in field testing. All students in grades 3-8 and high school students who are enrolled in Civics classes in spring must participate in field testing. </a:t>
            </a:r>
          </a:p>
          <a:p>
            <a:r>
              <a:rPr lang="en-US" dirty="0" smtClean="0"/>
              <a:t>The only students who are exempt from field testing are those students who will participate in LEAP Connect in 2023-2024. </a:t>
            </a:r>
          </a:p>
          <a:p>
            <a:r>
              <a:rPr lang="en-US" dirty="0" smtClean="0"/>
              <a:t>No results will be returned for grades 3-8 social studies or high school Civics. </a:t>
            </a:r>
          </a:p>
          <a:p>
            <a:r>
              <a:rPr lang="en-US" dirty="0" smtClean="0"/>
              <a:t>Times for the field tests are as follows:</a:t>
            </a:r>
          </a:p>
          <a:p>
            <a:pPr lvl="1"/>
            <a:r>
              <a:rPr lang="en-US" dirty="0" smtClean="0"/>
              <a:t>Grades </a:t>
            </a:r>
            <a:r>
              <a:rPr lang="en-US" dirty="0"/>
              <a:t>3 and 4: </a:t>
            </a:r>
            <a:r>
              <a:rPr lang="en-US" dirty="0">
                <a:solidFill>
                  <a:srgbClr val="FF0000"/>
                </a:solidFill>
              </a:rPr>
              <a:t>Session 1 = </a:t>
            </a:r>
            <a:r>
              <a:rPr lang="en-US" dirty="0" smtClean="0">
                <a:solidFill>
                  <a:srgbClr val="FF0000"/>
                </a:solidFill>
              </a:rPr>
              <a:t>70</a:t>
            </a:r>
            <a:r>
              <a:rPr lang="en-US" dirty="0" smtClean="0"/>
              <a:t>, </a:t>
            </a:r>
            <a:r>
              <a:rPr lang="en-US" dirty="0"/>
              <a:t>Session 2 = 40, and </a:t>
            </a:r>
            <a:r>
              <a:rPr lang="en-US" dirty="0">
                <a:solidFill>
                  <a:srgbClr val="FF0000"/>
                </a:solidFill>
              </a:rPr>
              <a:t>Session 3 = </a:t>
            </a:r>
            <a:r>
              <a:rPr lang="en-US" dirty="0" smtClean="0">
                <a:solidFill>
                  <a:srgbClr val="FF0000"/>
                </a:solidFill>
              </a:rPr>
              <a:t>70</a:t>
            </a:r>
          </a:p>
          <a:p>
            <a:pPr lvl="1"/>
            <a:r>
              <a:rPr lang="en-US" dirty="0"/>
              <a:t>Grades 5-8 and Civics: Three 70-minute sessions  ( Session 1, Sessions </a:t>
            </a:r>
            <a:r>
              <a:rPr lang="en-US" dirty="0" smtClean="0"/>
              <a:t>2a: </a:t>
            </a:r>
            <a:r>
              <a:rPr lang="en-US" dirty="0" smtClean="0">
                <a:solidFill>
                  <a:srgbClr val="FF0000"/>
                </a:solidFill>
              </a:rPr>
              <a:t>35 minutes/2b: 35 minutes</a:t>
            </a:r>
            <a:r>
              <a:rPr lang="en-US" dirty="0" smtClean="0"/>
              <a:t>, </a:t>
            </a:r>
            <a:r>
              <a:rPr lang="en-US" dirty="0"/>
              <a:t>and Session 3</a:t>
            </a:r>
            <a:r>
              <a:rPr lang="en-US" dirty="0" smtClean="0"/>
              <a:t>)</a:t>
            </a:r>
            <a:endParaRPr lang="en-US" dirty="0"/>
          </a:p>
          <a:p>
            <a:pPr lvl="1"/>
            <a:endParaRPr lang="en-US" dirty="0"/>
          </a:p>
          <a:p>
            <a:pPr lvl="1"/>
            <a:endParaRPr lang="en-US" dirty="0" smtClean="0"/>
          </a:p>
          <a:p>
            <a:endParaRPr lang="en-US" dirty="0"/>
          </a:p>
          <a:p>
            <a:pPr marL="114300" indent="0">
              <a:buNone/>
            </a:pPr>
            <a:endParaRPr lang="en-US" b="1" dirty="0"/>
          </a:p>
        </p:txBody>
      </p:sp>
    </p:spTree>
    <p:extLst>
      <p:ext uri="{BB962C8B-B14F-4D97-AF65-F5344CB8AC3E}">
        <p14:creationId xmlns:p14="http://schemas.microsoft.com/office/powerpoint/2010/main" val="1756308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Social Studies Field Test: Tests Read Aloud Accommodation</a:t>
            </a:r>
            <a:endParaRPr lang="en-US" sz="2400" dirty="0"/>
          </a:p>
        </p:txBody>
      </p:sp>
      <p:sp>
        <p:nvSpPr>
          <p:cNvPr id="3" name="Text Placeholder 2"/>
          <p:cNvSpPr>
            <a:spLocks noGrp="1"/>
          </p:cNvSpPr>
          <p:nvPr>
            <p:ph type="body" idx="1"/>
          </p:nvPr>
        </p:nvSpPr>
        <p:spPr/>
        <p:txBody>
          <a:bodyPr/>
          <a:lstStyle/>
          <a:p>
            <a:pPr marL="114300" indent="0">
              <a:buNone/>
            </a:pPr>
            <a:r>
              <a:rPr lang="en-US" b="1" u="sng" dirty="0" smtClean="0"/>
              <a:t>For grades 3 and 4 social studies only</a:t>
            </a:r>
            <a:r>
              <a:rPr lang="en-US" dirty="0" smtClean="0"/>
              <a:t>, students with a PNP can also receive test read aloud. Please note that, like students with an IEP, IAP or EL Checklist, students must be receiving this accommodation routinely as part of regular classroom instruction. Headphones will need to be made available to students.</a:t>
            </a:r>
          </a:p>
          <a:p>
            <a:pPr marL="114300" indent="0">
              <a:buNone/>
            </a:pPr>
            <a:endParaRPr lang="en-US" dirty="0"/>
          </a:p>
          <a:p>
            <a:pPr marL="114300" indent="0">
              <a:buNone/>
            </a:pPr>
            <a:r>
              <a:rPr lang="en-US" dirty="0" smtClean="0"/>
              <a:t>For grades 5-8 and Civics, to receive test read aloud in any form, the student must have the accommodations checked on an IAP, IEP or EL Checklist. Students with a PNP in grades 5-8 and for Civics are NOT eligible for any form of test read aloud.</a:t>
            </a:r>
            <a:endParaRPr lang="en-US" dirty="0"/>
          </a:p>
        </p:txBody>
      </p:sp>
    </p:spTree>
    <p:extLst>
      <p:ext uri="{BB962C8B-B14F-4D97-AF65-F5344CB8AC3E}">
        <p14:creationId xmlns:p14="http://schemas.microsoft.com/office/powerpoint/2010/main" val="1487272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Field Testing</a:t>
            </a:r>
            <a:endParaRPr lang="en-US" dirty="0"/>
          </a:p>
        </p:txBody>
      </p:sp>
      <p:sp>
        <p:nvSpPr>
          <p:cNvPr id="3" name="Text Placeholder 2"/>
          <p:cNvSpPr>
            <a:spLocks noGrp="1"/>
          </p:cNvSpPr>
          <p:nvPr>
            <p:ph type="body" idx="1"/>
          </p:nvPr>
        </p:nvSpPr>
        <p:spPr/>
        <p:txBody>
          <a:bodyPr/>
          <a:lstStyle/>
          <a:p>
            <a:pPr marL="114300" indent="0">
              <a:buNone/>
            </a:pPr>
            <a:r>
              <a:rPr lang="en-US" dirty="0" smtClean="0"/>
              <a:t>School systems have been notified of schools that were selected for science field testing in grades 5-8, which requires an additional session.</a:t>
            </a:r>
          </a:p>
          <a:p>
            <a:pPr marL="114300" indent="0">
              <a:buNone/>
            </a:pPr>
            <a:endParaRPr lang="en-US" dirty="0"/>
          </a:p>
          <a:p>
            <a:pPr marL="114300" indent="0">
              <a:buNone/>
            </a:pPr>
            <a:r>
              <a:rPr lang="en-US" dirty="0" smtClean="0"/>
              <a:t>Please remind your school staff and test administrators that field testing is an important part of future test development. Per directions in the test administration manual, students should never be told that a session will not count. </a:t>
            </a:r>
          </a:p>
          <a:p>
            <a:pPr marL="114300" indent="0">
              <a:buNone/>
            </a:pPr>
            <a:endParaRPr lang="en-US" dirty="0"/>
          </a:p>
          <a:p>
            <a:pPr marL="114300" indent="0">
              <a:buNone/>
            </a:pPr>
            <a:r>
              <a:rPr lang="en-US" dirty="0" smtClean="0"/>
              <a:t>Participation in field testing is required by BESE policy for selected schools.</a:t>
            </a:r>
            <a:endParaRPr lang="en-US" dirty="0"/>
          </a:p>
        </p:txBody>
      </p:sp>
    </p:spTree>
    <p:extLst>
      <p:ext uri="{BB962C8B-B14F-4D97-AF65-F5344CB8AC3E}">
        <p14:creationId xmlns:p14="http://schemas.microsoft.com/office/powerpoint/2010/main" val="2792732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LEAP Resources</a:t>
            </a:r>
            <a:endParaRPr lang="en-US" dirty="0"/>
          </a:p>
        </p:txBody>
      </p:sp>
      <p:sp>
        <p:nvSpPr>
          <p:cNvPr id="3" name="Text Placeholder 2"/>
          <p:cNvSpPr>
            <a:spLocks noGrp="1"/>
          </p:cNvSpPr>
          <p:nvPr>
            <p:ph type="body" idx="1"/>
          </p:nvPr>
        </p:nvSpPr>
        <p:spPr/>
        <p:txBody>
          <a:bodyPr/>
          <a:lstStyle/>
          <a:p>
            <a:pPr marL="114300" indent="0">
              <a:buNone/>
            </a:pPr>
            <a:r>
              <a:rPr lang="en-US" dirty="0" smtClean="0"/>
              <a:t>Please make sure that teachers and parents are aware of the quick start guides that are available for LEAP practice tests and LEAP 360 diagnostic and interim assessments. They include login information.</a:t>
            </a:r>
          </a:p>
          <a:p>
            <a:pPr marL="114300" indent="0">
              <a:buNone/>
            </a:pPr>
            <a:endParaRPr lang="en-US" dirty="0"/>
          </a:p>
          <a:p>
            <a:pPr marL="114300" indent="0">
              <a:buNone/>
            </a:pPr>
            <a:r>
              <a:rPr lang="en-US" dirty="0" smtClean="0">
                <a:hlinkClick r:id="rId2"/>
              </a:rPr>
              <a:t>Leap 2025 Practice Test Quick  Start Guide for Teachers</a:t>
            </a:r>
            <a:endParaRPr lang="en-US" dirty="0" smtClean="0"/>
          </a:p>
          <a:p>
            <a:pPr marL="114300" indent="0">
              <a:buNone/>
            </a:pPr>
            <a:endParaRPr lang="en-US" dirty="0"/>
          </a:p>
          <a:p>
            <a:pPr marL="114300" indent="0">
              <a:buNone/>
            </a:pPr>
            <a:r>
              <a:rPr lang="en-US" dirty="0" smtClean="0">
                <a:hlinkClick r:id="rId3"/>
              </a:rPr>
              <a:t>Parent Guide to the LEAP Practice Tests</a:t>
            </a:r>
            <a:endParaRPr lang="en-US" dirty="0" smtClean="0"/>
          </a:p>
          <a:p>
            <a:pPr marL="114300" indent="0">
              <a:buNone/>
            </a:pPr>
            <a:endParaRPr lang="en-US" dirty="0" smtClean="0"/>
          </a:p>
          <a:p>
            <a:pPr marL="114300" indent="0">
              <a:buNone/>
            </a:pPr>
            <a:r>
              <a:rPr lang="en-US" dirty="0" smtClean="0">
                <a:hlinkClick r:id="rId4"/>
              </a:rPr>
              <a:t>Leap 360 Diagnostic Assessment Quick Start Guide</a:t>
            </a:r>
            <a:endParaRPr lang="en-US" dirty="0" smtClean="0"/>
          </a:p>
          <a:p>
            <a:pPr marL="114300" indent="0">
              <a:buNone/>
            </a:pPr>
            <a:endParaRPr lang="en-US" dirty="0"/>
          </a:p>
          <a:p>
            <a:pPr marL="114300" indent="0">
              <a:buNone/>
            </a:pPr>
            <a:r>
              <a:rPr lang="en-US" dirty="0" smtClean="0">
                <a:hlinkClick r:id="rId5"/>
              </a:rPr>
              <a:t>Leap 360 Interim Assessment Quick Start Guide</a:t>
            </a:r>
            <a:endParaRPr lang="en-US" dirty="0" smtClean="0"/>
          </a:p>
          <a:p>
            <a:pPr marL="114300" indent="0">
              <a:buNone/>
            </a:pPr>
            <a:endParaRPr lang="en-US" dirty="0"/>
          </a:p>
        </p:txBody>
      </p:sp>
    </p:spTree>
    <p:extLst>
      <p:ext uri="{BB962C8B-B14F-4D97-AF65-F5344CB8AC3E}">
        <p14:creationId xmlns:p14="http://schemas.microsoft.com/office/powerpoint/2010/main" val="223350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Connect</a:t>
            </a:r>
            <a:endParaRPr lang="en-US" dirty="0"/>
          </a:p>
        </p:txBody>
      </p:sp>
    </p:spTree>
    <p:extLst>
      <p:ext uri="{BB962C8B-B14F-4D97-AF65-F5344CB8AC3E}">
        <p14:creationId xmlns:p14="http://schemas.microsoft.com/office/powerpoint/2010/main" val="12298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dirty="0" smtClean="0"/>
              <a:t>Zoom Meeting Preparation</a:t>
            </a:r>
            <a:endParaRPr dirty="0"/>
          </a:p>
        </p:txBody>
      </p:sp>
      <p:sp>
        <p:nvSpPr>
          <p:cNvPr id="97" name="Google Shape;97;p2"/>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230187" lvl="0" indent="-211137">
              <a:buClr>
                <a:schemeClr val="dk1"/>
              </a:buClr>
              <a:buSzPts val="1500"/>
              <a:buFont typeface="Calibri"/>
              <a:buChar char="●"/>
            </a:pPr>
            <a:r>
              <a:rPr lang="en-US" sz="1500" dirty="0"/>
              <a:t>Please make sure your phone or computer is muted to minimize background noise. </a:t>
            </a:r>
          </a:p>
          <a:p>
            <a:pPr marL="461962" lvl="1" indent="-149225">
              <a:buClr>
                <a:schemeClr val="dk1"/>
              </a:buClr>
              <a:buSzPts val="1500"/>
            </a:pPr>
            <a:r>
              <a:rPr lang="en-US" sz="1500" dirty="0"/>
              <a:t>To do this, hover over the bottom left-hand side of your screen and click “Mute.” </a:t>
            </a:r>
          </a:p>
          <a:p>
            <a:pPr marL="230187" lvl="0" indent="-211137">
              <a:spcBef>
                <a:spcPts val="360"/>
              </a:spcBef>
              <a:buClr>
                <a:schemeClr val="dk1"/>
              </a:buClr>
              <a:buSzPts val="1500"/>
              <a:buFont typeface="Calibri"/>
              <a:buChar char="●"/>
            </a:pPr>
            <a:r>
              <a:rPr lang="en-US" sz="1500" dirty="0"/>
              <a:t>Please make sure you have turned off your camera to save bandwidth and prevent any connectivity issues.</a:t>
            </a:r>
          </a:p>
          <a:p>
            <a:pPr marL="230187" lvl="0" indent="-211137">
              <a:spcBef>
                <a:spcPts val="360"/>
              </a:spcBef>
              <a:buClr>
                <a:schemeClr val="dk1"/>
              </a:buClr>
              <a:buSzPts val="1500"/>
              <a:buFont typeface="Calibri"/>
              <a:buChar char="●"/>
            </a:pPr>
            <a:r>
              <a:rPr lang="en-US" sz="1500" u="sng" dirty="0"/>
              <a:t>Please do not enable any AI or other recording device. Per LDOE legal team, recording of this webinar is not permitted. Individuals who launch recording functions, will be removed from the meeting.</a:t>
            </a:r>
          </a:p>
          <a:p>
            <a:pPr marL="457200" lvl="0" indent="-228600" algn="l" rtl="0">
              <a:lnSpc>
                <a:spcPct val="90000"/>
              </a:lnSpc>
              <a:spcBef>
                <a:spcPts val="0"/>
              </a:spcBef>
              <a:spcAft>
                <a:spcPts val="0"/>
              </a:spcAft>
              <a:buSzPts val="2200"/>
              <a:buFont typeface="Calibri"/>
              <a:buNone/>
            </a:pPr>
            <a:endParaRPr dirty="0"/>
          </a:p>
          <a:p>
            <a:pPr marL="457200" lvl="0" indent="-228600" algn="l" rtl="0">
              <a:lnSpc>
                <a:spcPct val="90000"/>
              </a:lnSpc>
              <a:spcBef>
                <a:spcPts val="0"/>
              </a:spcBef>
              <a:spcAft>
                <a:spcPts val="0"/>
              </a:spcAft>
              <a:buSzPts val="2200"/>
              <a:buFont typeface="Calibri"/>
              <a:buNone/>
            </a:pPr>
            <a:endParaRPr dirty="0"/>
          </a:p>
          <a:p>
            <a:pPr marL="88900" lvl="0" indent="0" algn="l" rtl="0">
              <a:lnSpc>
                <a:spcPct val="90000"/>
              </a:lnSpc>
              <a:spcBef>
                <a:spcPts val="0"/>
              </a:spcBef>
              <a:spcAft>
                <a:spcPts val="0"/>
              </a:spcAft>
              <a:buSzPts val="2200"/>
              <a:buNone/>
            </a:pPr>
            <a:endParaRPr dirty="0"/>
          </a:p>
          <a:p>
            <a:pPr marL="114300" marR="0" lvl="0" indent="0" algn="l" rtl="0">
              <a:lnSpc>
                <a:spcPct val="100000"/>
              </a:lnSpc>
              <a:spcBef>
                <a:spcPts val="0"/>
              </a:spcBef>
              <a:spcAft>
                <a:spcPts val="0"/>
              </a:spcAft>
              <a:buClr>
                <a:srgbClr val="000000"/>
              </a:buClr>
              <a:buSzPts val="1800"/>
              <a:buNone/>
            </a:pPr>
            <a:endParaRPr dirty="0">
              <a:solidFill>
                <a:srgbClr val="000000"/>
              </a:solidFill>
            </a:endParaRPr>
          </a:p>
          <a:p>
            <a:pPr marL="0" marR="0" lvl="0" indent="0" algn="l" rtl="0">
              <a:lnSpc>
                <a:spcPct val="100000"/>
              </a:lnSpc>
              <a:spcBef>
                <a:spcPts val="0"/>
              </a:spcBef>
              <a:spcAft>
                <a:spcPts val="0"/>
              </a:spcAft>
              <a:buClr>
                <a:srgbClr val="000000"/>
              </a:buClr>
              <a:buSzPts val="1800"/>
              <a:buNone/>
            </a:pPr>
            <a:endParaRPr dirty="0">
              <a:solidFill>
                <a:srgbClr val="000000"/>
              </a:solidFill>
            </a:endParaRPr>
          </a:p>
          <a:p>
            <a:pPr marL="0" lvl="0" indent="0" algn="l" rtl="0">
              <a:lnSpc>
                <a:spcPct val="100000"/>
              </a:lnSpc>
              <a:spcBef>
                <a:spcPts val="0"/>
              </a:spcBef>
              <a:spcAft>
                <a:spcPts val="0"/>
              </a:spcAft>
              <a:buClr>
                <a:srgbClr val="000000"/>
              </a:buClr>
              <a:buSzPts val="1800"/>
              <a:buNone/>
            </a:pPr>
            <a:r>
              <a:rPr lang="en-US" dirty="0"/>
              <a:t> </a:t>
            </a:r>
            <a:endParaRPr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dirty="0"/>
          </a:p>
          <a:p>
            <a:pPr marL="114300" marR="0" lvl="0" indent="0" algn="l" rtl="0">
              <a:lnSpc>
                <a:spcPct val="100000"/>
              </a:lnSpc>
              <a:spcBef>
                <a:spcPts val="0"/>
              </a:spcBef>
              <a:spcAft>
                <a:spcPts val="0"/>
              </a:spcAft>
              <a:buClr>
                <a:srgbClr val="000000"/>
              </a:buClr>
              <a:buSzPts val="1800"/>
              <a:buNone/>
            </a:pPr>
            <a:endParaRPr sz="1800" i="0" u="none" strike="noStrike" cap="none" dirty="0">
              <a:solidFill>
                <a:srgbClr val="000000"/>
              </a:solidFill>
              <a:latin typeface="Calibri"/>
              <a:ea typeface="Calibri"/>
              <a:cs typeface="Calibri"/>
              <a:sym typeface="Calibri"/>
            </a:endParaRPr>
          </a:p>
          <a:p>
            <a:pPr marL="514350" marR="0" lvl="0" indent="-285750" algn="l" rtl="0">
              <a:lnSpc>
                <a:spcPct val="100000"/>
              </a:lnSpc>
              <a:spcBef>
                <a:spcPts val="0"/>
              </a:spcBef>
              <a:spcAft>
                <a:spcPts val="0"/>
              </a:spcAft>
              <a:buClr>
                <a:srgbClr val="000000"/>
              </a:buClr>
              <a:buSzPts val="1800"/>
              <a:buNone/>
            </a:pPr>
            <a:endParaRPr sz="1800" dirty="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7" name="Google Shape;270;p84"/>
          <p:cNvSpPr txBox="1"/>
          <p:nvPr/>
        </p:nvSpPr>
        <p:spPr>
          <a:xfrm>
            <a:off x="4337135" y="3009792"/>
            <a:ext cx="3583800" cy="1108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dirty="0">
                <a:latin typeface="Calibri"/>
                <a:ea typeface="Calibri"/>
                <a:cs typeface="Calibri"/>
                <a:sym typeface="Calibri"/>
              </a:rPr>
              <a:t>NOTICE: In accordance with the Americans with Disabilities Act, if you need special assistance at this meeting please contact </a:t>
            </a:r>
            <a:r>
              <a:rPr lang="en-US" sz="1500" b="1" u="sng" dirty="0">
                <a:solidFill>
                  <a:srgbClr val="20B6A6"/>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ldoecommunications@la.gov</a:t>
            </a:r>
            <a:r>
              <a:rPr lang="en-US" sz="1500" b="1" dirty="0">
                <a:latin typeface="Calibri"/>
                <a:ea typeface="Calibri"/>
                <a:cs typeface="Calibri"/>
                <a:sym typeface="Calibri"/>
              </a:rPr>
              <a:t>. </a:t>
            </a:r>
            <a:endParaRPr sz="1500" b="1" dirty="0">
              <a:latin typeface="Calibri"/>
              <a:ea typeface="Calibri"/>
              <a:cs typeface="Calibri"/>
              <a:sym typeface="Calibri"/>
            </a:endParaRPr>
          </a:p>
        </p:txBody>
      </p:sp>
    </p:spTree>
    <p:extLst>
      <p:ext uri="{BB962C8B-B14F-4D97-AF65-F5344CB8AC3E}">
        <p14:creationId xmlns:p14="http://schemas.microsoft.com/office/powerpoint/2010/main" val="2202191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Connect</a:t>
            </a:r>
            <a:endParaRPr lang="en-US" dirty="0"/>
          </a:p>
        </p:txBody>
      </p:sp>
      <p:sp>
        <p:nvSpPr>
          <p:cNvPr id="3" name="Text Placeholder 2"/>
          <p:cNvSpPr>
            <a:spLocks noGrp="1"/>
          </p:cNvSpPr>
          <p:nvPr>
            <p:ph type="body" idx="1"/>
          </p:nvPr>
        </p:nvSpPr>
        <p:spPr>
          <a:xfrm>
            <a:off x="311700" y="964411"/>
            <a:ext cx="8520600" cy="3186300"/>
          </a:xfrm>
        </p:spPr>
        <p:txBody>
          <a:bodyPr/>
          <a:lstStyle/>
          <a:p>
            <a:pPr marL="114300" indent="0">
              <a:buNone/>
            </a:pPr>
            <a:r>
              <a:rPr lang="en-US" dirty="0" smtClean="0"/>
              <a:t>The LEAP Connect testing window will close on Friday, March 22 with no possibility of an extension. Please send any all final voids and irregularity reports to </a:t>
            </a:r>
            <a:r>
              <a:rPr lang="en-US" dirty="0" smtClean="0">
                <a:hlinkClick r:id="rId2"/>
              </a:rPr>
              <a:t>assessment@la.gov</a:t>
            </a:r>
            <a:r>
              <a:rPr lang="en-US" dirty="0" smtClean="0"/>
              <a:t> no later than the close of the window.</a:t>
            </a:r>
          </a:p>
          <a:p>
            <a:pPr marL="114300" indent="0">
              <a:buNone/>
            </a:pPr>
            <a:endParaRPr lang="en-US" dirty="0"/>
          </a:p>
          <a:p>
            <a:pPr marL="114300" indent="0">
              <a:buNone/>
            </a:pPr>
            <a:r>
              <a:rPr lang="en-US" dirty="0" smtClean="0"/>
              <a:t>Reports are scheduled to return in early May as in previous years. </a:t>
            </a:r>
            <a:endParaRPr lang="en-US" dirty="0"/>
          </a:p>
        </p:txBody>
      </p:sp>
    </p:spTree>
    <p:extLst>
      <p:ext uri="{BB962C8B-B14F-4D97-AF65-F5344CB8AC3E}">
        <p14:creationId xmlns:p14="http://schemas.microsoft.com/office/powerpoint/2010/main" val="4120338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ELPT/ELPT Connect</a:t>
            </a:r>
            <a:endParaRPr lang="en-US" dirty="0"/>
          </a:p>
        </p:txBody>
      </p:sp>
    </p:spTree>
    <p:extLst>
      <p:ext uri="{BB962C8B-B14F-4D97-AF65-F5344CB8AC3E}">
        <p14:creationId xmlns:p14="http://schemas.microsoft.com/office/powerpoint/2010/main" val="3710675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ELPT Testing</a:t>
            </a:r>
            <a:endParaRPr lang="en-US" dirty="0"/>
          </a:p>
        </p:txBody>
      </p:sp>
      <p:sp>
        <p:nvSpPr>
          <p:cNvPr id="3" name="Text Placeholder 2"/>
          <p:cNvSpPr>
            <a:spLocks noGrp="1"/>
          </p:cNvSpPr>
          <p:nvPr>
            <p:ph type="body" idx="1"/>
          </p:nvPr>
        </p:nvSpPr>
        <p:spPr/>
        <p:txBody>
          <a:bodyPr/>
          <a:lstStyle/>
          <a:p>
            <a:pPr marL="114300" indent="0">
              <a:buNone/>
            </a:pPr>
            <a:r>
              <a:rPr lang="en-US" dirty="0" smtClean="0"/>
              <a:t>ELPT/ELPT Connect testing will close on Friday, March 22 with no opportunity for extension. Please send all voids and irregularities by the end of the testing window.</a:t>
            </a:r>
          </a:p>
          <a:p>
            <a:pPr marL="114300" indent="0">
              <a:buNone/>
            </a:pPr>
            <a:endParaRPr lang="en-US" dirty="0"/>
          </a:p>
          <a:p>
            <a:pPr marL="114300" indent="0">
              <a:buNone/>
            </a:pPr>
            <a:r>
              <a:rPr lang="en-US" dirty="0" smtClean="0"/>
              <a:t>If you had a student selected for a second score and you have not submitted second score results, please send no later than the end of the testing window. </a:t>
            </a:r>
          </a:p>
        </p:txBody>
      </p:sp>
    </p:spTree>
    <p:extLst>
      <p:ext uri="{BB962C8B-B14F-4D97-AF65-F5344CB8AC3E}">
        <p14:creationId xmlns:p14="http://schemas.microsoft.com/office/powerpoint/2010/main" val="3183622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ACT/</a:t>
            </a:r>
            <a:r>
              <a:rPr lang="en-US" dirty="0" err="1" smtClean="0"/>
              <a:t>WorkKeys</a:t>
            </a:r>
            <a:endParaRPr dirty="0"/>
          </a:p>
        </p:txBody>
      </p:sp>
    </p:spTree>
    <p:extLst>
      <p:ext uri="{BB962C8B-B14F-4D97-AF65-F5344CB8AC3E}">
        <p14:creationId xmlns:p14="http://schemas.microsoft.com/office/powerpoint/2010/main" val="37667305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Important Dates </a:t>
            </a:r>
            <a:endParaRPr lang="en-US" dirty="0"/>
          </a:p>
        </p:txBody>
      </p:sp>
      <p:sp>
        <p:nvSpPr>
          <p:cNvPr id="3" name="Text Placeholder 2"/>
          <p:cNvSpPr>
            <a:spLocks noGrp="1"/>
          </p:cNvSpPr>
          <p:nvPr>
            <p:ph type="body" idx="1"/>
          </p:nvPr>
        </p:nvSpPr>
        <p:spPr>
          <a:xfrm>
            <a:off x="311700" y="1042317"/>
            <a:ext cx="8520600" cy="3186300"/>
          </a:xfrm>
        </p:spPr>
        <p:txBody>
          <a:bodyPr/>
          <a:lstStyle/>
          <a:p>
            <a:pPr marL="114300" indent="0">
              <a:buNone/>
            </a:pPr>
            <a:r>
              <a:rPr lang="en-US" sz="1200" b="1" dirty="0" smtClean="0"/>
              <a:t>ACT</a:t>
            </a:r>
            <a:r>
              <a:rPr lang="en-US" sz="1200" dirty="0"/>
              <a:t> </a:t>
            </a:r>
            <a:r>
              <a:rPr lang="en-US" sz="1200" b="1" dirty="0" smtClean="0"/>
              <a:t>March </a:t>
            </a:r>
            <a:r>
              <a:rPr lang="en-US" sz="1200" b="1" dirty="0"/>
              <a:t>18-22</a:t>
            </a:r>
            <a:endParaRPr lang="en-US" sz="1200" dirty="0"/>
          </a:p>
          <a:p>
            <a:pPr lvl="0"/>
            <a:r>
              <a:rPr lang="en-US" sz="1200" b="1" dirty="0"/>
              <a:t>Administer</a:t>
            </a:r>
            <a:r>
              <a:rPr lang="en-US" sz="1200" dirty="0"/>
              <a:t> Online standard time, accommodation online and paper for the second week of Test Window </a:t>
            </a:r>
            <a:r>
              <a:rPr lang="en-US" sz="1200" dirty="0" smtClean="0"/>
              <a:t>1; </a:t>
            </a:r>
            <a:r>
              <a:rPr lang="en-US" sz="1200" b="1" dirty="0" smtClean="0"/>
              <a:t>Administer</a:t>
            </a:r>
            <a:r>
              <a:rPr lang="en-US" sz="1200" dirty="0"/>
              <a:t> the ACT with non-college reportable materials.</a:t>
            </a:r>
          </a:p>
          <a:p>
            <a:pPr marL="114300" indent="0">
              <a:buNone/>
            </a:pPr>
            <a:r>
              <a:rPr lang="en-US" sz="1200" b="1" dirty="0" smtClean="0"/>
              <a:t>ACT March </a:t>
            </a:r>
            <a:r>
              <a:rPr lang="en-US" sz="1200" b="1" dirty="0"/>
              <a:t>12-29</a:t>
            </a:r>
            <a:endParaRPr lang="en-US" sz="1200" dirty="0"/>
          </a:p>
          <a:p>
            <a:pPr lvl="0"/>
            <a:r>
              <a:rPr lang="en-US" sz="1200" b="1" dirty="0"/>
              <a:t>Order</a:t>
            </a:r>
            <a:r>
              <a:rPr lang="en-US" sz="1200" dirty="0"/>
              <a:t> accommodations and/or supports materials for use in this test window by calling ACT Accommodations at 800.553.6244, ext. </a:t>
            </a:r>
            <a:r>
              <a:rPr lang="en-US" sz="1200" dirty="0" smtClean="0"/>
              <a:t>1788; </a:t>
            </a:r>
            <a:r>
              <a:rPr lang="en-US" sz="1200" b="1" dirty="0" smtClean="0"/>
              <a:t>Order</a:t>
            </a:r>
            <a:r>
              <a:rPr lang="en-US" sz="1200" dirty="0"/>
              <a:t> non-college reportable materials for use in Test Window 2 in </a:t>
            </a:r>
            <a:r>
              <a:rPr lang="en-US" sz="1200" dirty="0" err="1"/>
              <a:t>PearsonAccess</a:t>
            </a:r>
            <a:r>
              <a:rPr lang="en-US" sz="1200" baseline="30000" dirty="0" err="1"/>
              <a:t>next</a:t>
            </a:r>
            <a:r>
              <a:rPr lang="en-US" sz="1200" dirty="0"/>
              <a:t>.</a:t>
            </a:r>
          </a:p>
          <a:p>
            <a:pPr lvl="0"/>
            <a:r>
              <a:rPr lang="en-US" sz="1200" b="1" dirty="0"/>
              <a:t>Request</a:t>
            </a:r>
            <a:r>
              <a:rPr lang="en-US" sz="1200" dirty="0"/>
              <a:t> qualified exceptions to the deadline for ACT-authorized accommodations and/or supports for eligible examinees in TAA using the </a:t>
            </a:r>
            <a:r>
              <a:rPr lang="en-US" sz="1200" u="sng" dirty="0">
                <a:hlinkClick r:id="rId2"/>
              </a:rPr>
              <a:t>Qualified Exceptions to the Deadline</a:t>
            </a:r>
            <a:r>
              <a:rPr lang="en-US" sz="1200" dirty="0"/>
              <a:t> form. </a:t>
            </a:r>
            <a:endParaRPr lang="en-US" sz="1200" dirty="0" smtClean="0"/>
          </a:p>
          <a:p>
            <a:pPr marL="114300" lvl="0" indent="0">
              <a:buNone/>
            </a:pPr>
            <a:r>
              <a:rPr lang="en-US" sz="1200" b="1" dirty="0" smtClean="0"/>
              <a:t>ACT March </a:t>
            </a:r>
            <a:r>
              <a:rPr lang="en-US" sz="1200" b="1" dirty="0"/>
              <a:t>26</a:t>
            </a:r>
            <a:endParaRPr lang="en-US" sz="1200" dirty="0"/>
          </a:p>
          <a:p>
            <a:pPr lvl="0"/>
            <a:r>
              <a:rPr lang="en-US" sz="1200" dirty="0"/>
              <a:t>A </a:t>
            </a:r>
            <a:r>
              <a:rPr lang="en-US" sz="1200" b="1" dirty="0"/>
              <a:t>FedEx pickup</a:t>
            </a:r>
            <a:r>
              <a:rPr lang="en-US" sz="1200" dirty="0"/>
              <a:t> has been scheduled.</a:t>
            </a:r>
          </a:p>
          <a:p>
            <a:pPr lvl="0"/>
            <a:r>
              <a:rPr lang="en-US" sz="1200" dirty="0"/>
              <a:t>Have all materials ready to be picked up the day after the testing window closes. If your materials have not been picked up within three days, </a:t>
            </a:r>
            <a:r>
              <a:rPr lang="en-US" sz="1200" b="1" dirty="0"/>
              <a:t>contact FedEx.</a:t>
            </a:r>
            <a:endParaRPr lang="en-US" sz="1200" dirty="0"/>
          </a:p>
          <a:p>
            <a:pPr lvl="0"/>
            <a:r>
              <a:rPr lang="en-US" sz="1200" b="1" dirty="0"/>
              <a:t>Return</a:t>
            </a:r>
            <a:r>
              <a:rPr lang="en-US" sz="1200" dirty="0"/>
              <a:t> test booklets, used answer documents, and test administration forms from the accommodations and/or supports testing window to ACT. Keep unused answer documents for future test date.</a:t>
            </a:r>
          </a:p>
          <a:p>
            <a:pPr lvl="0"/>
            <a:r>
              <a:rPr lang="en-US" sz="1200" b="1" dirty="0"/>
              <a:t>Receipt deadline at ACT: March 29, 2024</a:t>
            </a:r>
            <a:endParaRPr lang="en-US" sz="1200" dirty="0"/>
          </a:p>
          <a:p>
            <a:pPr lvl="0"/>
            <a:r>
              <a:rPr lang="en-US" sz="1200" b="1" dirty="0"/>
              <a:t>Note:</a:t>
            </a:r>
            <a:r>
              <a:rPr lang="en-US" sz="1200" dirty="0"/>
              <a:t> Late-arriving answer documents will not be scored.</a:t>
            </a:r>
          </a:p>
          <a:p>
            <a:pPr marL="114300" indent="0">
              <a:buNone/>
            </a:pPr>
            <a:endParaRPr lang="en-US" sz="1600" dirty="0" smtClean="0"/>
          </a:p>
        </p:txBody>
      </p:sp>
    </p:spTree>
    <p:extLst>
      <p:ext uri="{BB962C8B-B14F-4D97-AF65-F5344CB8AC3E}">
        <p14:creationId xmlns:p14="http://schemas.microsoft.com/office/powerpoint/2010/main" val="467871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WorkKeys</a:t>
            </a:r>
            <a:r>
              <a:rPr lang="en-US" dirty="0" smtClean="0"/>
              <a:t> Important Dates</a:t>
            </a:r>
            <a:endParaRPr lang="en-US" dirty="0"/>
          </a:p>
        </p:txBody>
      </p:sp>
      <p:sp>
        <p:nvSpPr>
          <p:cNvPr id="3" name="Text Placeholder 2"/>
          <p:cNvSpPr>
            <a:spLocks noGrp="1"/>
          </p:cNvSpPr>
          <p:nvPr>
            <p:ph type="body" idx="1"/>
          </p:nvPr>
        </p:nvSpPr>
        <p:spPr>
          <a:xfrm>
            <a:off x="241899" y="915550"/>
            <a:ext cx="8520600" cy="3186300"/>
          </a:xfrm>
        </p:spPr>
        <p:txBody>
          <a:bodyPr/>
          <a:lstStyle/>
          <a:p>
            <a:pPr marL="114300" indent="0">
              <a:buNone/>
            </a:pPr>
            <a:r>
              <a:rPr lang="en-US" b="1" dirty="0" err="1"/>
              <a:t>WorkKeys</a:t>
            </a:r>
            <a:endParaRPr lang="en-US" dirty="0"/>
          </a:p>
          <a:p>
            <a:r>
              <a:rPr lang="en-US" b="1" dirty="0"/>
              <a:t>March 13-25</a:t>
            </a:r>
            <a:endParaRPr lang="en-US" dirty="0"/>
          </a:p>
          <a:p>
            <a:pPr lvl="1"/>
            <a:r>
              <a:rPr lang="en-US" dirty="0"/>
              <a:t>Accommodated Spring Window 2 (testing on weekdays only)</a:t>
            </a:r>
          </a:p>
          <a:p>
            <a:r>
              <a:rPr lang="en-US" b="1" dirty="0"/>
              <a:t>March 27</a:t>
            </a:r>
            <a:endParaRPr lang="en-US" dirty="0"/>
          </a:p>
          <a:p>
            <a:pPr lvl="1"/>
            <a:r>
              <a:rPr lang="en-US" b="1" dirty="0"/>
              <a:t>A FedEx pickup</a:t>
            </a:r>
            <a:r>
              <a:rPr lang="en-US" dirty="0"/>
              <a:t> has been scheduled for March 27, 2024.</a:t>
            </a:r>
          </a:p>
          <a:p>
            <a:pPr lvl="1"/>
            <a:r>
              <a:rPr lang="en-US" b="1" dirty="0"/>
              <a:t>Return</a:t>
            </a:r>
            <a:r>
              <a:rPr lang="en-US" dirty="0"/>
              <a:t> test booklets, used answer documents, and test administration forms from the accommodations and/or supports testing window to ACT.</a:t>
            </a:r>
          </a:p>
          <a:p>
            <a:pPr lvl="1"/>
            <a:r>
              <a:rPr lang="en-US" b="1" dirty="0"/>
              <a:t>Receipt deadline at ACT: April 5, 2024</a:t>
            </a:r>
            <a:endParaRPr lang="en-US" dirty="0"/>
          </a:p>
          <a:p>
            <a:pPr lvl="1"/>
            <a:r>
              <a:rPr lang="en-US" b="1" dirty="0"/>
              <a:t>Note:</a:t>
            </a:r>
            <a:r>
              <a:rPr lang="en-US" dirty="0"/>
              <a:t> Late-arriving answer documents will not be scored.</a:t>
            </a:r>
          </a:p>
          <a:p>
            <a:pPr marL="114300" indent="0">
              <a:buNone/>
            </a:pPr>
            <a:r>
              <a:rPr lang="en-US" b="1" dirty="0"/>
              <a:t> </a:t>
            </a:r>
            <a:endParaRPr lang="en-US" b="1" dirty="0" smtClean="0"/>
          </a:p>
          <a:p>
            <a:pPr marL="114300" indent="0">
              <a:buNone/>
            </a:pPr>
            <a:r>
              <a:rPr lang="en-US" dirty="0" smtClean="0"/>
              <a:t>Refer </a:t>
            </a:r>
            <a:r>
              <a:rPr lang="en-US" dirty="0"/>
              <a:t>to the </a:t>
            </a:r>
            <a:r>
              <a:rPr lang="en-US" b="1" dirty="0"/>
              <a:t>Schedules of Events</a:t>
            </a:r>
            <a:r>
              <a:rPr lang="en-US" dirty="0"/>
              <a:t> for both </a:t>
            </a:r>
            <a:r>
              <a:rPr lang="en-US" u="sng" dirty="0">
                <a:hlinkClick r:id="rId2"/>
              </a:rPr>
              <a:t>ACT</a:t>
            </a:r>
            <a:r>
              <a:rPr lang="en-US" dirty="0"/>
              <a:t> and </a:t>
            </a:r>
            <a:r>
              <a:rPr lang="en-US" u="sng" dirty="0" err="1">
                <a:hlinkClick r:id="rId3"/>
              </a:rPr>
              <a:t>WorkKeys</a:t>
            </a:r>
            <a:r>
              <a:rPr lang="en-US" dirty="0"/>
              <a:t> for pickup information and last day to submit for scoring.</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1904171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K-3</a:t>
            </a:r>
            <a:endParaRPr dirty="0"/>
          </a:p>
        </p:txBody>
      </p:sp>
    </p:spTree>
    <p:extLst>
      <p:ext uri="{BB962C8B-B14F-4D97-AF65-F5344CB8AC3E}">
        <p14:creationId xmlns:p14="http://schemas.microsoft.com/office/powerpoint/2010/main" val="9491731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K-3 Literacy End of Year Screening</a:t>
            </a:r>
            <a:endParaRPr lang="en-US" dirty="0"/>
          </a:p>
        </p:txBody>
      </p:sp>
      <p:sp>
        <p:nvSpPr>
          <p:cNvPr id="3" name="Text Placeholder 2"/>
          <p:cNvSpPr>
            <a:spLocks noGrp="1"/>
          </p:cNvSpPr>
          <p:nvPr>
            <p:ph type="body" idx="1"/>
          </p:nvPr>
        </p:nvSpPr>
        <p:spPr/>
        <p:txBody>
          <a:bodyPr/>
          <a:lstStyle/>
          <a:p>
            <a:pPr marL="114300" indent="0">
              <a:buNone/>
            </a:pPr>
            <a:r>
              <a:rPr lang="en-US" dirty="0" smtClean="0"/>
              <a:t>The K-3 literacy screener window will open on April 1 and will close on April 30. State law mandates that the screening be administered in the  month of April.</a:t>
            </a:r>
          </a:p>
          <a:p>
            <a:pPr marL="114300" indent="0">
              <a:buNone/>
            </a:pPr>
            <a:endParaRPr lang="en-US" dirty="0"/>
          </a:p>
          <a:p>
            <a:pPr marL="114300" indent="0">
              <a:buNone/>
            </a:pPr>
            <a:r>
              <a:rPr lang="en-US" b="1" u="sng" dirty="0" smtClean="0"/>
              <a:t>Please do not plan to administer the assessments in the last few days of April. </a:t>
            </a:r>
            <a:r>
              <a:rPr lang="en-US" dirty="0" smtClean="0"/>
              <a:t>Should any emergencies or school closures arise, there will be no opportunity to screen students after April 30.  </a:t>
            </a:r>
          </a:p>
          <a:p>
            <a:pPr marL="114300" indent="0">
              <a:buNone/>
            </a:pPr>
            <a:endParaRPr lang="en-US" dirty="0"/>
          </a:p>
          <a:p>
            <a:pPr marL="114300" indent="0">
              <a:buNone/>
            </a:pPr>
            <a:r>
              <a:rPr lang="en-US" dirty="0" smtClean="0"/>
              <a:t>The alternate assessment results must be reported to </a:t>
            </a:r>
            <a:r>
              <a:rPr lang="en-US" dirty="0" err="1" smtClean="0"/>
              <a:t>EdLink</a:t>
            </a:r>
            <a:r>
              <a:rPr lang="en-US" dirty="0" smtClean="0"/>
              <a:t> on May 1. Please make sure all alternate assessment using the LAAR is completed in advance of this deadline.</a:t>
            </a:r>
            <a:endParaRPr lang="en-US" dirty="0"/>
          </a:p>
        </p:txBody>
      </p:sp>
    </p:spTree>
    <p:extLst>
      <p:ext uri="{BB962C8B-B14F-4D97-AF65-F5344CB8AC3E}">
        <p14:creationId xmlns:p14="http://schemas.microsoft.com/office/powerpoint/2010/main" val="3731200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3613327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K-3 Literacy Screening</a:t>
            </a:r>
            <a:endParaRPr lang="en-US" dirty="0"/>
          </a:p>
        </p:txBody>
      </p:sp>
      <p:sp>
        <p:nvSpPr>
          <p:cNvPr id="3" name="Text Placeholder 2"/>
          <p:cNvSpPr>
            <a:spLocks noGrp="1"/>
          </p:cNvSpPr>
          <p:nvPr>
            <p:ph type="body" idx="1"/>
          </p:nvPr>
        </p:nvSpPr>
        <p:spPr/>
        <p:txBody>
          <a:bodyPr/>
          <a:lstStyle/>
          <a:p>
            <a:r>
              <a:rPr lang="en-US" dirty="0" smtClean="0"/>
              <a:t>There will be NO PAPER OPTION for grades K through 2. All administration must be done online. The screener will be a secure form, which means that it cannot be copied, photographed, memorized, or discussed . </a:t>
            </a:r>
          </a:p>
          <a:p>
            <a:r>
              <a:rPr lang="en-US" dirty="0" smtClean="0"/>
              <a:t>There can be no remote administration option for grades K through 2.</a:t>
            </a:r>
          </a:p>
          <a:p>
            <a:r>
              <a:rPr lang="en-US" dirty="0" smtClean="0"/>
              <a:t>Testing schedules are now past due to </a:t>
            </a:r>
            <a:r>
              <a:rPr lang="en-US" dirty="0" smtClean="0">
                <a:hlinkClick r:id="rId2"/>
              </a:rPr>
              <a:t>assessment@la.gov</a:t>
            </a:r>
            <a:r>
              <a:rPr lang="en-US" dirty="0" smtClean="0"/>
              <a:t>.</a:t>
            </a:r>
          </a:p>
          <a:p>
            <a:endParaRPr lang="en-US" dirty="0"/>
          </a:p>
          <a:p>
            <a:pPr marL="114300" indent="0">
              <a:buNone/>
            </a:pPr>
            <a:r>
              <a:rPr lang="en-US" b="1" u="sng" dirty="0" smtClean="0"/>
              <a:t>Any attempt to duplicate, save or memorize items will be considered a serious test security violation.</a:t>
            </a:r>
          </a:p>
        </p:txBody>
      </p:sp>
    </p:spTree>
    <p:extLst>
      <p:ext uri="{BB962C8B-B14F-4D97-AF65-F5344CB8AC3E}">
        <p14:creationId xmlns:p14="http://schemas.microsoft.com/office/powerpoint/2010/main" val="1232811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Agenda Items</a:t>
            </a:r>
            <a:endParaRPr dirty="0"/>
          </a:p>
        </p:txBody>
      </p:sp>
      <p:sp>
        <p:nvSpPr>
          <p:cNvPr id="4" name="Google Shape;191;p52"/>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ts val="0"/>
              </a:spcBef>
              <a:spcAft>
                <a:spcPts val="0"/>
              </a:spcAft>
              <a:buClr>
                <a:srgbClr val="000000"/>
              </a:buClr>
              <a:buSzPts val="1800"/>
              <a:buNone/>
            </a:pPr>
            <a:r>
              <a:rPr lang="en-US" dirty="0" smtClean="0">
                <a:solidFill>
                  <a:srgbClr val="000000"/>
                </a:solidFill>
              </a:rPr>
              <a:t>I. Accommodations Clarifications</a:t>
            </a:r>
          </a:p>
          <a:p>
            <a:pPr marL="11430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rPr>
              <a:t>II. LEAP 2025</a:t>
            </a:r>
          </a:p>
          <a:p>
            <a:pPr marL="11430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rPr>
              <a:t>III. ELPS/ELPT</a:t>
            </a:r>
            <a:endParaRPr lang="en-US" dirty="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rPr>
              <a:t>IV. ACT</a:t>
            </a:r>
            <a:endParaRPr lang="en-US" dirty="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rPr>
              <a:t>V. K-3 Literacy</a:t>
            </a: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0" indent="0">
              <a:lnSpc>
                <a:spcPct val="100000"/>
              </a:lnSpc>
              <a:spcBef>
                <a:spcPts val="0"/>
              </a:spcBef>
              <a:buClr>
                <a:srgbClr val="000000"/>
              </a:buClr>
              <a:buNone/>
            </a:pPr>
            <a:r>
              <a:rPr lang="en-US" dirty="0"/>
              <a:t> </a:t>
            </a:r>
            <a:endParaRPr lang="en-US"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endParaRPr lang="en-US" sz="1800" i="0" u="none" strike="noStrike" cap="none" dirty="0" smtClean="0">
              <a:solidFill>
                <a:srgbClr val="000000"/>
              </a:solidFill>
              <a:latin typeface="Calibri"/>
              <a:ea typeface="Calibri"/>
              <a:cs typeface="Calibri"/>
              <a:sym typeface="Calibri"/>
            </a:endParaRPr>
          </a:p>
          <a:p>
            <a:pPr marL="514350" marR="0" lvl="0" indent="-400050" algn="l" rtl="0">
              <a:lnSpc>
                <a:spcPct val="100000"/>
              </a:lnSpc>
              <a:spcBef>
                <a:spcPts val="0"/>
              </a:spcBef>
              <a:spcAft>
                <a:spcPts val="0"/>
              </a:spcAft>
              <a:buClr>
                <a:srgbClr val="000000"/>
              </a:buClr>
              <a:buSzPts val="1800"/>
              <a:buAutoNum type="romanUcPeriod" startAt="4"/>
            </a:pPr>
            <a:endParaRPr lang="en-US" sz="1800"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romanUcPeriod"/>
            </a:pPr>
            <a:endParaRPr lang="en-US" sz="1800" i="0" u="none" strike="noStrike" cap="none" dirty="0" smtClean="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5" name="Google Shape;191;p52"/>
          <p:cNvSpPr txBox="1">
            <a:spLocks/>
          </p:cNvSpPr>
          <p:nvPr/>
        </p:nvSpPr>
        <p:spPr>
          <a:xfrm>
            <a:off x="4158300" y="1158110"/>
            <a:ext cx="3391076" cy="33639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nSpc>
                <a:spcPct val="100000"/>
              </a:lnSpc>
              <a:spcBef>
                <a:spcPts val="0"/>
              </a:spcBef>
              <a:buClr>
                <a:srgbClr val="000000"/>
              </a:buClr>
              <a:buNone/>
            </a:pPr>
            <a:r>
              <a:rPr lang="en-US" dirty="0" smtClean="0">
                <a:solidFill>
                  <a:srgbClr val="000000"/>
                </a:solidFill>
              </a:rPr>
              <a:t>VI.   Innovative Assessment </a:t>
            </a:r>
          </a:p>
          <a:p>
            <a:pPr marL="114300" indent="0">
              <a:lnSpc>
                <a:spcPct val="100000"/>
              </a:lnSpc>
              <a:spcBef>
                <a:spcPts val="0"/>
              </a:spcBef>
              <a:buClr>
                <a:srgbClr val="000000"/>
              </a:buClr>
              <a:buFont typeface="Arial"/>
              <a:buNone/>
            </a:pPr>
            <a:endParaRPr lang="en-US" dirty="0" smtClean="0">
              <a:solidFill>
                <a:srgbClr val="000000"/>
              </a:solidFill>
            </a:endParaRPr>
          </a:p>
          <a:p>
            <a:pPr marL="114300" indent="0">
              <a:lnSpc>
                <a:spcPct val="100000"/>
              </a:lnSpc>
              <a:spcBef>
                <a:spcPts val="0"/>
              </a:spcBef>
              <a:buClr>
                <a:srgbClr val="000000"/>
              </a:buClr>
              <a:buFont typeface="Arial"/>
              <a:buNone/>
            </a:pPr>
            <a:r>
              <a:rPr lang="en-US" dirty="0" smtClean="0">
                <a:solidFill>
                  <a:srgbClr val="000000"/>
                </a:solidFill>
              </a:rPr>
              <a:t>VII.    Accountability</a:t>
            </a:r>
          </a:p>
          <a:p>
            <a:pPr marL="514350" indent="-400050">
              <a:lnSpc>
                <a:spcPct val="100000"/>
              </a:lnSpc>
              <a:spcBef>
                <a:spcPts val="0"/>
              </a:spcBef>
              <a:buClr>
                <a:srgbClr val="000000"/>
              </a:buClr>
              <a:buFont typeface="Arial"/>
              <a:buAutoNum type="romanUcPeriod" startAt="2"/>
            </a:pPr>
            <a:endParaRPr lang="en-US" dirty="0" smtClean="0">
              <a:solidFill>
                <a:srgbClr val="000000"/>
              </a:solidFill>
            </a:endParaRPr>
          </a:p>
          <a:p>
            <a:pPr marL="0" indent="0">
              <a:lnSpc>
                <a:spcPct val="100000"/>
              </a:lnSpc>
              <a:spcBef>
                <a:spcPts val="0"/>
              </a:spcBef>
              <a:buClr>
                <a:srgbClr val="000000"/>
              </a:buClr>
              <a:buFont typeface="Arial"/>
              <a:buNone/>
            </a:pPr>
            <a:endParaRPr lang="en-US" dirty="0" smtClean="0">
              <a:solidFill>
                <a:srgbClr val="000000"/>
              </a:solidFill>
            </a:endParaRPr>
          </a:p>
          <a:p>
            <a:pPr marL="0" indent="0">
              <a:lnSpc>
                <a:spcPct val="100000"/>
              </a:lnSpc>
              <a:spcBef>
                <a:spcPts val="0"/>
              </a:spcBef>
              <a:buClr>
                <a:srgbClr val="000000"/>
              </a:buClr>
              <a:buFont typeface="Arial"/>
              <a:buNone/>
            </a:pPr>
            <a:r>
              <a:rPr lang="en-US" dirty="0" smtClean="0"/>
              <a:t> </a:t>
            </a:r>
          </a:p>
          <a:p>
            <a:pPr marL="114300" indent="0">
              <a:lnSpc>
                <a:spcPct val="100000"/>
              </a:lnSpc>
              <a:spcBef>
                <a:spcPts val="0"/>
              </a:spcBef>
              <a:buClr>
                <a:srgbClr val="000000"/>
              </a:buClr>
              <a:buFont typeface="Arial"/>
              <a:buNone/>
            </a:pPr>
            <a:endParaRPr lang="en-US" dirty="0" smtClean="0"/>
          </a:p>
          <a:p>
            <a:pPr marL="114300" indent="0">
              <a:lnSpc>
                <a:spcPct val="100000"/>
              </a:lnSpc>
              <a:spcBef>
                <a:spcPts val="0"/>
              </a:spcBef>
              <a:buClr>
                <a:srgbClr val="000000"/>
              </a:buClr>
              <a:buFont typeface="Arial"/>
              <a:buNone/>
            </a:pPr>
            <a:endParaRPr lang="en-US" dirty="0" smtClean="0">
              <a:solidFill>
                <a:srgbClr val="000000"/>
              </a:solidFill>
            </a:endParaRPr>
          </a:p>
          <a:p>
            <a:pPr marL="514350" indent="-400050">
              <a:lnSpc>
                <a:spcPct val="100000"/>
              </a:lnSpc>
              <a:spcBef>
                <a:spcPts val="0"/>
              </a:spcBef>
              <a:buClr>
                <a:srgbClr val="000000"/>
              </a:buClr>
              <a:buFont typeface="Arial"/>
              <a:buAutoNum type="romanUcPeriod" startAt="4"/>
            </a:pPr>
            <a:endParaRPr lang="en-US" dirty="0" smtClean="0"/>
          </a:p>
          <a:p>
            <a:pPr>
              <a:lnSpc>
                <a:spcPct val="100000"/>
              </a:lnSpc>
              <a:spcBef>
                <a:spcPts val="0"/>
              </a:spcBef>
              <a:buClr>
                <a:srgbClr val="000000"/>
              </a:buClr>
              <a:buFont typeface="Calibri"/>
              <a:buAutoNum type="romanUcPeriod"/>
            </a:pPr>
            <a:endParaRPr lang="en-US" dirty="0" smtClean="0">
              <a:solidFill>
                <a:srgbClr val="000000"/>
              </a:solidFill>
            </a:endParaRPr>
          </a:p>
          <a:p>
            <a:pPr indent="0">
              <a:lnSpc>
                <a:spcPct val="100000"/>
              </a:lnSpc>
              <a:spcBef>
                <a:spcPts val="0"/>
              </a:spcBef>
              <a:buClr>
                <a:srgbClr val="000000"/>
              </a:buClr>
              <a:buSzPts val="2150"/>
              <a:buFont typeface="Arial"/>
              <a:buNone/>
            </a:pPr>
            <a:endParaRPr lang="en-US" sz="2150" b="1" dirty="0">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Transfers Across Districts</a:t>
            </a:r>
            <a:endParaRPr lang="en-US" dirty="0"/>
          </a:p>
        </p:txBody>
      </p:sp>
      <p:sp>
        <p:nvSpPr>
          <p:cNvPr id="3" name="Text Placeholder 2"/>
          <p:cNvSpPr>
            <a:spLocks noGrp="1"/>
          </p:cNvSpPr>
          <p:nvPr>
            <p:ph type="body" idx="1"/>
          </p:nvPr>
        </p:nvSpPr>
        <p:spPr/>
        <p:txBody>
          <a:bodyPr/>
          <a:lstStyle/>
          <a:p>
            <a:pPr marL="114300" indent="0">
              <a:buNone/>
            </a:pPr>
            <a:r>
              <a:rPr lang="en-US" dirty="0" smtClean="0"/>
              <a:t>A new process has been created in </a:t>
            </a:r>
            <a:r>
              <a:rPr lang="en-US" dirty="0" err="1" smtClean="0"/>
              <a:t>mCLASS</a:t>
            </a:r>
            <a:r>
              <a:rPr lang="en-US" dirty="0" smtClean="0"/>
              <a:t> to allow DTCs to transfer students from another district to their district that will be shared with DTCs tomorrow on the K-3 webinar. This will no longer be done through requests to Amplify. </a:t>
            </a:r>
          </a:p>
          <a:p>
            <a:pPr marL="114300" indent="0">
              <a:buNone/>
            </a:pPr>
            <a:endParaRPr lang="en-US" dirty="0"/>
          </a:p>
          <a:p>
            <a:pPr marL="114300" indent="0">
              <a:buNone/>
            </a:pPr>
            <a:r>
              <a:rPr lang="en-US" dirty="0" smtClean="0"/>
              <a:t>It is extremely important that students have already been enrolled in the new district in </a:t>
            </a:r>
            <a:r>
              <a:rPr lang="en-US" dirty="0" err="1" smtClean="0"/>
              <a:t>EdLink</a:t>
            </a:r>
            <a:r>
              <a:rPr lang="en-US" dirty="0" smtClean="0"/>
              <a:t> before moving them in </a:t>
            </a:r>
            <a:r>
              <a:rPr lang="en-US" dirty="0" err="1" smtClean="0"/>
              <a:t>mCLASS</a:t>
            </a:r>
            <a:r>
              <a:rPr lang="en-US" dirty="0" smtClean="0"/>
              <a:t>. If this process creates issues with how and where scores are reported, the process may be terminated.</a:t>
            </a:r>
            <a:endParaRPr lang="en-US" dirty="0"/>
          </a:p>
        </p:txBody>
      </p:sp>
    </p:spTree>
    <p:extLst>
      <p:ext uri="{BB962C8B-B14F-4D97-AF65-F5344CB8AC3E}">
        <p14:creationId xmlns:p14="http://schemas.microsoft.com/office/powerpoint/2010/main" val="1038815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K-3 Literacy End of Year Screening Window</a:t>
            </a:r>
            <a:endParaRPr lang="en-US" dirty="0"/>
          </a:p>
        </p:txBody>
      </p:sp>
      <p:sp>
        <p:nvSpPr>
          <p:cNvPr id="3" name="Text Placeholder 2"/>
          <p:cNvSpPr>
            <a:spLocks noGrp="1"/>
          </p:cNvSpPr>
          <p:nvPr>
            <p:ph type="body" idx="1"/>
          </p:nvPr>
        </p:nvSpPr>
        <p:spPr/>
        <p:txBody>
          <a:bodyPr/>
          <a:lstStyle/>
          <a:p>
            <a:pPr marL="114300" indent="0">
              <a:buNone/>
            </a:pPr>
            <a:r>
              <a:rPr lang="en-US" dirty="0" smtClean="0"/>
              <a:t>The administration portal should now be open, and many additional resources have been added to the Louisiana </a:t>
            </a:r>
            <a:r>
              <a:rPr lang="en-US" dirty="0" err="1" smtClean="0"/>
              <a:t>mCLASS</a:t>
            </a:r>
            <a:r>
              <a:rPr lang="en-US" dirty="0" smtClean="0"/>
              <a:t> page. On Friday, all DTCs received the Louisiana Specific Instructions and Oaths of Security EOY 2024 by email that included:</a:t>
            </a:r>
          </a:p>
          <a:p>
            <a:r>
              <a:rPr lang="en-US" dirty="0" smtClean="0"/>
              <a:t>Oaths of security for the STC and the TA</a:t>
            </a:r>
          </a:p>
          <a:p>
            <a:r>
              <a:rPr lang="en-US" dirty="0" smtClean="0"/>
              <a:t>Clarification around accommodations allowed for our state (no changes from MOY)</a:t>
            </a:r>
          </a:p>
          <a:p>
            <a:r>
              <a:rPr lang="en-US" dirty="0" smtClean="0"/>
              <a:t>Instructions for installing the secure browser</a:t>
            </a:r>
          </a:p>
          <a:p>
            <a:r>
              <a:rPr lang="en-US" dirty="0" smtClean="0"/>
              <a:t>Reasons for invalidation of screeners</a:t>
            </a:r>
          </a:p>
          <a:p>
            <a:r>
              <a:rPr lang="en-US" dirty="0" smtClean="0"/>
              <a:t>Directions for offering extended time for MAZE online</a:t>
            </a:r>
          </a:p>
          <a:p>
            <a:pPr marL="114300" indent="0">
              <a:buNone/>
            </a:pPr>
            <a:endParaRPr lang="en-US" dirty="0"/>
          </a:p>
        </p:txBody>
      </p:sp>
    </p:spTree>
    <p:extLst>
      <p:ext uri="{BB962C8B-B14F-4D97-AF65-F5344CB8AC3E}">
        <p14:creationId xmlns:p14="http://schemas.microsoft.com/office/powerpoint/2010/main" val="1305207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 Codes for Students from </a:t>
            </a:r>
            <a:r>
              <a:rPr lang="en-US" dirty="0" err="1" smtClean="0"/>
              <a:t>mCLASS</a:t>
            </a:r>
            <a:endParaRPr lang="en-US" dirty="0"/>
          </a:p>
        </p:txBody>
      </p:sp>
      <p:sp>
        <p:nvSpPr>
          <p:cNvPr id="3" name="Text Placeholder 2"/>
          <p:cNvSpPr>
            <a:spLocks noGrp="1"/>
          </p:cNvSpPr>
          <p:nvPr>
            <p:ph type="body" idx="1"/>
          </p:nvPr>
        </p:nvSpPr>
        <p:spPr>
          <a:xfrm>
            <a:off x="311700" y="1017725"/>
            <a:ext cx="8520600" cy="3186300"/>
          </a:xfrm>
        </p:spPr>
        <p:txBody>
          <a:bodyPr/>
          <a:lstStyle/>
          <a:p>
            <a:pPr marL="114300" indent="0">
              <a:buNone/>
            </a:pPr>
            <a:r>
              <a:rPr lang="en-US" sz="1600" dirty="0" smtClean="0"/>
              <a:t>For End-of-Year screening, users can apply accountability codes for students who are not screened and for whom an accountability code applies to them.</a:t>
            </a:r>
            <a:r>
              <a:rPr lang="en-US" sz="1600" dirty="0"/>
              <a:t> </a:t>
            </a:r>
            <a:r>
              <a:rPr lang="en-US" sz="1600" dirty="0" smtClean="0"/>
              <a:t>There are no special codes for screening. </a:t>
            </a:r>
          </a:p>
          <a:p>
            <a:r>
              <a:rPr lang="en-US" sz="1600" b="1" dirty="0" smtClean="0">
                <a:solidFill>
                  <a:srgbClr val="002060"/>
                </a:solidFill>
              </a:rPr>
              <a:t>Codes 01-44 and 97: </a:t>
            </a:r>
            <a:r>
              <a:rPr lang="en-US" sz="1600" b="1" i="1" u="sng" dirty="0" smtClean="0">
                <a:solidFill>
                  <a:schemeClr val="accent6">
                    <a:lumMod val="50000"/>
                  </a:schemeClr>
                </a:solidFill>
              </a:rPr>
              <a:t>These codes can only be used for students who are also exited from </a:t>
            </a:r>
            <a:r>
              <a:rPr lang="en-US" sz="1600" b="1" i="1" u="sng" dirty="0" err="1" smtClean="0">
                <a:solidFill>
                  <a:schemeClr val="accent6">
                    <a:lumMod val="50000"/>
                  </a:schemeClr>
                </a:solidFill>
              </a:rPr>
              <a:t>EdLink</a:t>
            </a:r>
            <a:r>
              <a:rPr lang="en-US" sz="1600" b="1" i="1" u="sng" dirty="0" smtClean="0">
                <a:solidFill>
                  <a:schemeClr val="accent6">
                    <a:lumMod val="50000"/>
                  </a:schemeClr>
                </a:solidFill>
              </a:rPr>
              <a:t> with the same exit reason code. </a:t>
            </a:r>
            <a:r>
              <a:rPr lang="en-US" sz="1600" dirty="0" smtClean="0"/>
              <a:t>At the time that the student data file was pulled from </a:t>
            </a:r>
            <a:r>
              <a:rPr lang="en-US" sz="1600" dirty="0" err="1" smtClean="0"/>
              <a:t>EdLink</a:t>
            </a:r>
            <a:r>
              <a:rPr lang="en-US" sz="1600" dirty="0" smtClean="0"/>
              <a:t> at the end of February, students with exit codes were excluded from the file.</a:t>
            </a:r>
          </a:p>
          <a:p>
            <a:r>
              <a:rPr lang="en-US" sz="1600" b="1" dirty="0" smtClean="0">
                <a:solidFill>
                  <a:srgbClr val="002060"/>
                </a:solidFill>
              </a:rPr>
              <a:t>Code 80: </a:t>
            </a:r>
            <a:r>
              <a:rPr lang="en-US" sz="1600" dirty="0" smtClean="0"/>
              <a:t>This code can only be used with a doctor’s letter. Please note that for all testing, there must be a doctor’s letter to apply this code that does not use a student’s disability as the sole reason for not testing, and the letter must includes all dates of the screening window.</a:t>
            </a:r>
          </a:p>
          <a:p>
            <a:r>
              <a:rPr lang="en-US" sz="1600" b="1" dirty="0" smtClean="0">
                <a:solidFill>
                  <a:srgbClr val="002060"/>
                </a:solidFill>
              </a:rPr>
              <a:t>There is no code 81 </a:t>
            </a:r>
            <a:r>
              <a:rPr lang="en-US" sz="1600" dirty="0" smtClean="0"/>
              <a:t>for EL students since the data will not enter into accountability for schools until 2025-2026. (Code 81 is always used on a test that is taken.)</a:t>
            </a:r>
          </a:p>
        </p:txBody>
      </p:sp>
    </p:spTree>
    <p:extLst>
      <p:ext uri="{BB962C8B-B14F-4D97-AF65-F5344CB8AC3E}">
        <p14:creationId xmlns:p14="http://schemas.microsoft.com/office/powerpoint/2010/main" val="2143383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K-3 Literacy Screener </a:t>
            </a:r>
            <a:br>
              <a:rPr lang="en-US" dirty="0" smtClean="0"/>
            </a:br>
            <a:r>
              <a:rPr lang="en-US" dirty="0" smtClean="0"/>
              <a:t>Louisiana </a:t>
            </a:r>
            <a:r>
              <a:rPr lang="en-US" dirty="0" err="1" smtClean="0"/>
              <a:t>mCLASS</a:t>
            </a:r>
            <a:r>
              <a:rPr lang="en-US" dirty="0" smtClean="0"/>
              <a:t> Page</a:t>
            </a:r>
            <a:endParaRPr lang="en-US" dirty="0"/>
          </a:p>
        </p:txBody>
      </p:sp>
      <p:sp>
        <p:nvSpPr>
          <p:cNvPr id="3" name="Text Placeholder 2"/>
          <p:cNvSpPr>
            <a:spLocks noGrp="1"/>
          </p:cNvSpPr>
          <p:nvPr>
            <p:ph type="body" idx="1"/>
          </p:nvPr>
        </p:nvSpPr>
        <p:spPr>
          <a:xfrm>
            <a:off x="311700" y="1535491"/>
            <a:ext cx="8520600" cy="3186300"/>
          </a:xfrm>
        </p:spPr>
        <p:txBody>
          <a:bodyPr/>
          <a:lstStyle/>
          <a:p>
            <a:pPr marL="114300" indent="0">
              <a:buNone/>
            </a:pPr>
            <a:r>
              <a:rPr lang="en-US" sz="1600" dirty="0" smtClean="0"/>
              <a:t>Supporting test material are posted to the dedication Louisiana </a:t>
            </a:r>
            <a:r>
              <a:rPr lang="en-US" sz="1600" dirty="0" err="1" smtClean="0"/>
              <a:t>mCLASS</a:t>
            </a:r>
            <a:r>
              <a:rPr lang="en-US" sz="1600" dirty="0" smtClean="0"/>
              <a:t> page:  </a:t>
            </a:r>
            <a:r>
              <a:rPr lang="en-US" sz="1600" dirty="0">
                <a:hlinkClick r:id="rId2"/>
              </a:rPr>
              <a:t>https://</a:t>
            </a:r>
            <a:r>
              <a:rPr lang="en-US" sz="1600" dirty="0" smtClean="0">
                <a:hlinkClick r:id="rId2"/>
              </a:rPr>
              <a:t>amplify.com/louisiana-mclass/</a:t>
            </a:r>
            <a:endParaRPr lang="en-US" sz="1600" dirty="0" smtClean="0"/>
          </a:p>
          <a:p>
            <a:pPr marL="114300" indent="0">
              <a:buNone/>
            </a:pPr>
            <a:endParaRPr lang="en-US" sz="1600" dirty="0"/>
          </a:p>
          <a:p>
            <a:r>
              <a:rPr lang="en-US" sz="1600" dirty="0" smtClean="0"/>
              <a:t>This page includes many helpful links to additional supports for rostering, administration and reporting.</a:t>
            </a:r>
          </a:p>
          <a:p>
            <a:r>
              <a:rPr lang="en-US" sz="1600" dirty="0" smtClean="0"/>
              <a:t>The site also includes an email and phone number for the Amplify customer support team.</a:t>
            </a:r>
          </a:p>
          <a:p>
            <a:endParaRPr lang="en-US" sz="1600" dirty="0"/>
          </a:p>
          <a:p>
            <a:pPr marL="114300" indent="0">
              <a:buNone/>
            </a:pPr>
            <a:r>
              <a:rPr lang="en-US" sz="1600" dirty="0" smtClean="0"/>
              <a:t>Please bookmark this page. As resources are developed for Louisiana, they will be posted at this site.</a:t>
            </a:r>
            <a:endParaRPr lang="en-US" sz="1600" dirty="0"/>
          </a:p>
        </p:txBody>
      </p:sp>
    </p:spTree>
    <p:extLst>
      <p:ext uri="{BB962C8B-B14F-4D97-AF65-F5344CB8AC3E}">
        <p14:creationId xmlns:p14="http://schemas.microsoft.com/office/powerpoint/2010/main" val="3893209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Innovative Assessment</a:t>
            </a:r>
            <a:endParaRPr dirty="0"/>
          </a:p>
        </p:txBody>
      </p:sp>
    </p:spTree>
    <p:extLst>
      <p:ext uri="{BB962C8B-B14F-4D97-AF65-F5344CB8AC3E}">
        <p14:creationId xmlns:p14="http://schemas.microsoft.com/office/powerpoint/2010/main" val="654874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Innovative Assessment Test Administration Manuals</a:t>
            </a:r>
            <a:endParaRPr lang="en-US" dirty="0"/>
          </a:p>
        </p:txBody>
      </p:sp>
      <p:sp>
        <p:nvSpPr>
          <p:cNvPr id="3" name="Text Placeholder 2"/>
          <p:cNvSpPr>
            <a:spLocks noGrp="1"/>
          </p:cNvSpPr>
          <p:nvPr>
            <p:ph type="body" idx="1"/>
          </p:nvPr>
        </p:nvSpPr>
        <p:spPr/>
        <p:txBody>
          <a:bodyPr/>
          <a:lstStyle/>
          <a:p>
            <a:pPr marL="114300" indent="0">
              <a:buNone/>
            </a:pPr>
            <a:r>
              <a:rPr lang="en-US" dirty="0" smtClean="0"/>
              <a:t>The department has posted files to each participating school system that identify students who do not have a end-of-unit test from a prior window. To receive an end-of-year report, students must have three unique end-of-units tests on the same grade level. If students missed a unit test due to transfers across districts or a medical excuse from a doctor that meets the requirements for code 80, the student may take LEAP to receive an ELA score for use in accountability.</a:t>
            </a:r>
          </a:p>
          <a:p>
            <a:pPr marL="114300" indent="0">
              <a:buNone/>
            </a:pPr>
            <a:endParaRPr lang="en-US" dirty="0"/>
          </a:p>
          <a:p>
            <a:pPr marL="114300" indent="0">
              <a:buNone/>
            </a:pPr>
            <a:r>
              <a:rPr lang="en-US" dirty="0" smtClean="0"/>
              <a:t>File Name: LEA </a:t>
            </a:r>
            <a:r>
              <a:rPr lang="en-US" dirty="0" err="1" smtClean="0"/>
              <a:t>Code_LEA</a:t>
            </a:r>
            <a:r>
              <a:rPr lang="en-US" dirty="0" smtClean="0"/>
              <a:t> Name_2024 LEAP Roster for IAP Schools dated 3/6/2024</a:t>
            </a:r>
            <a:endParaRPr lang="en-US" dirty="0"/>
          </a:p>
        </p:txBody>
      </p:sp>
    </p:spTree>
    <p:extLst>
      <p:ext uri="{BB962C8B-B14F-4D97-AF65-F5344CB8AC3E}">
        <p14:creationId xmlns:p14="http://schemas.microsoft.com/office/powerpoint/2010/main" val="37603202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Innovative Assessment Unexcused Absence</a:t>
            </a:r>
            <a:endParaRPr lang="en-US" dirty="0"/>
          </a:p>
        </p:txBody>
      </p:sp>
      <p:sp>
        <p:nvSpPr>
          <p:cNvPr id="3" name="Text Placeholder 2"/>
          <p:cNvSpPr>
            <a:spLocks noGrp="1"/>
          </p:cNvSpPr>
          <p:nvPr>
            <p:ph type="body" idx="1"/>
          </p:nvPr>
        </p:nvSpPr>
        <p:spPr/>
        <p:txBody>
          <a:bodyPr/>
          <a:lstStyle/>
          <a:p>
            <a:pPr marL="114300" indent="0">
              <a:buNone/>
            </a:pPr>
            <a:r>
              <a:rPr lang="en-US" dirty="0" smtClean="0"/>
              <a:t>Students who missed an end-of-unit test for an unexcused reason or had a test voided can participate in LEAP testing, but the score will not be used for accountability purposes. </a:t>
            </a:r>
          </a:p>
          <a:p>
            <a:pPr marL="114300" indent="0">
              <a:buNone/>
            </a:pPr>
            <a:endParaRPr lang="en-US" dirty="0"/>
          </a:p>
          <a:p>
            <a:pPr marL="114300" indent="0">
              <a:buNone/>
            </a:pPr>
            <a:r>
              <a:rPr lang="en-US" dirty="0" smtClean="0"/>
              <a:t>Code 88 cannot be used if any other accountability code is more appropriate. The code is audited during each window and removed for unapproved purposes. </a:t>
            </a:r>
            <a:endParaRPr lang="en-US" dirty="0"/>
          </a:p>
        </p:txBody>
      </p:sp>
    </p:spTree>
    <p:extLst>
      <p:ext uri="{BB962C8B-B14F-4D97-AF65-F5344CB8AC3E}">
        <p14:creationId xmlns:p14="http://schemas.microsoft.com/office/powerpoint/2010/main" val="946733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Accountability</a:t>
            </a:r>
            <a:endParaRPr dirty="0"/>
          </a:p>
        </p:txBody>
      </p:sp>
    </p:spTree>
    <p:extLst>
      <p:ext uri="{BB962C8B-B14F-4D97-AF65-F5344CB8AC3E}">
        <p14:creationId xmlns:p14="http://schemas.microsoft.com/office/powerpoint/2010/main" val="14111782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Parental Opt-outs</a:t>
            </a:r>
            <a:endParaRPr lang="en-US" dirty="0"/>
          </a:p>
        </p:txBody>
      </p:sp>
      <p:sp>
        <p:nvSpPr>
          <p:cNvPr id="3" name="Text Placeholder 2"/>
          <p:cNvSpPr>
            <a:spLocks noGrp="1"/>
          </p:cNvSpPr>
          <p:nvPr>
            <p:ph type="body" idx="1"/>
          </p:nvPr>
        </p:nvSpPr>
        <p:spPr/>
        <p:txBody>
          <a:bodyPr/>
          <a:lstStyle/>
          <a:p>
            <a:pPr marL="114300" indent="0">
              <a:buNone/>
            </a:pPr>
            <a:r>
              <a:rPr lang="en-US" dirty="0" smtClean="0"/>
              <a:t>There is no accountability code to excuse students from testing for parental opt-outs from mandated state assessments. There is no formal process provided by the department. The department recommends that the school requires the parent submit a letter in writing refusing permission to test their child in advance of the testing window.</a:t>
            </a:r>
          </a:p>
          <a:p>
            <a:r>
              <a:rPr lang="en-US" dirty="0" smtClean="0"/>
              <a:t>Schools cannot refuse to allow a student to attend school on testing days.</a:t>
            </a:r>
          </a:p>
          <a:p>
            <a:r>
              <a:rPr lang="en-US" dirty="0" smtClean="0"/>
              <a:t>Schools should provide instructional activities for students on testing days.</a:t>
            </a:r>
          </a:p>
          <a:p>
            <a:r>
              <a:rPr lang="en-US" dirty="0" smtClean="0"/>
              <a:t>Parents should be reminded that there are promotion decisions based on testing results, and that no student can graduate with any form of state diploma without participating in state testing. </a:t>
            </a:r>
            <a:endParaRPr lang="en-US" dirty="0"/>
          </a:p>
        </p:txBody>
      </p:sp>
    </p:spTree>
    <p:extLst>
      <p:ext uri="{BB962C8B-B14F-4D97-AF65-F5344CB8AC3E}">
        <p14:creationId xmlns:p14="http://schemas.microsoft.com/office/powerpoint/2010/main" val="4119680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Cohort Graduation Data Certification</a:t>
            </a:r>
            <a:endParaRPr lang="en-US" dirty="0"/>
          </a:p>
        </p:txBody>
      </p:sp>
      <p:sp>
        <p:nvSpPr>
          <p:cNvPr id="3" name="Text Placeholder 2"/>
          <p:cNvSpPr>
            <a:spLocks noGrp="1"/>
          </p:cNvSpPr>
          <p:nvPr>
            <p:ph type="body" idx="1"/>
          </p:nvPr>
        </p:nvSpPr>
        <p:spPr/>
        <p:txBody>
          <a:bodyPr/>
          <a:lstStyle/>
          <a:p>
            <a:pPr marL="114300" indent="0">
              <a:buNone/>
            </a:pPr>
            <a:r>
              <a:rPr lang="en-US" dirty="0" smtClean="0"/>
              <a:t>Cohort graduation data certification for the 2023 cohort will open in late March. It is time to be sure that:</a:t>
            </a:r>
          </a:p>
          <a:p>
            <a:r>
              <a:rPr lang="en-US" dirty="0" smtClean="0"/>
              <a:t> all graduated students have a graduation date on the transcript in STS (students without graduation date will be counted as non-graduates)</a:t>
            </a:r>
          </a:p>
          <a:p>
            <a:r>
              <a:rPr lang="en-US" dirty="0" smtClean="0"/>
              <a:t>all credentials have been posted to the transcript (this is a time-consuming process in data certification that substantially delays the release of the graduation rate)</a:t>
            </a:r>
          </a:p>
          <a:p>
            <a:r>
              <a:rPr lang="en-US" dirty="0"/>
              <a:t>d</a:t>
            </a:r>
            <a:r>
              <a:rPr lang="en-US" dirty="0" smtClean="0"/>
              <a:t>ocumentation is collected for all students who are exited with code 10, 14, and 16. </a:t>
            </a:r>
            <a:r>
              <a:rPr lang="en-US" u="sng" dirty="0" smtClean="0"/>
              <a:t>PLEASE do not submit transfers to online schools for any of these codes. This documentation will be considered insufficient and the student will be changed from legitimate leaver to </a:t>
            </a:r>
            <a:r>
              <a:rPr lang="en-US" u="sng" dirty="0" err="1" smtClean="0"/>
              <a:t>nongraduate</a:t>
            </a:r>
            <a:r>
              <a:rPr lang="en-US" u="sng" dirty="0" smtClean="0"/>
              <a:t>.</a:t>
            </a:r>
            <a:endParaRPr lang="en-US" u="sng" dirty="0"/>
          </a:p>
        </p:txBody>
      </p:sp>
    </p:spTree>
    <p:extLst>
      <p:ext uri="{BB962C8B-B14F-4D97-AF65-F5344CB8AC3E}">
        <p14:creationId xmlns:p14="http://schemas.microsoft.com/office/powerpoint/2010/main" val="994565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Cameras in Testing Classrooms</a:t>
            </a:r>
            <a:endParaRPr lang="en-US" dirty="0"/>
          </a:p>
        </p:txBody>
      </p:sp>
    </p:spTree>
    <p:extLst>
      <p:ext uri="{BB962C8B-B14F-4D97-AF65-F5344CB8AC3E}">
        <p14:creationId xmlns:p14="http://schemas.microsoft.com/office/powerpoint/2010/main" val="39714783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Cohort Graduation Data Certification</a:t>
            </a:r>
            <a:endParaRPr lang="en-US" dirty="0"/>
          </a:p>
        </p:txBody>
      </p:sp>
      <p:sp>
        <p:nvSpPr>
          <p:cNvPr id="3" name="Text Placeholder 2"/>
          <p:cNvSpPr>
            <a:spLocks noGrp="1"/>
          </p:cNvSpPr>
          <p:nvPr>
            <p:ph type="body" idx="1"/>
          </p:nvPr>
        </p:nvSpPr>
        <p:spPr/>
        <p:txBody>
          <a:bodyPr/>
          <a:lstStyle/>
          <a:p>
            <a:r>
              <a:rPr lang="en-US" dirty="0" smtClean="0"/>
              <a:t>Some districts may be selected for FAFSA parental opt-out reviews due to high percentages.</a:t>
            </a:r>
          </a:p>
          <a:p>
            <a:r>
              <a:rPr lang="en-US" dirty="0" smtClean="0"/>
              <a:t>Dropout and exit code change requests will not be reviewed or approved.</a:t>
            </a:r>
          </a:p>
          <a:p>
            <a:r>
              <a:rPr lang="en-US" dirty="0" smtClean="0"/>
              <a:t>The department will host a webinar prior to the opening of this data certification. </a:t>
            </a:r>
            <a:r>
              <a:rPr lang="en-US" b="1" u="sng" dirty="0" smtClean="0"/>
              <a:t>New accountability contacts must plan to attend</a:t>
            </a:r>
            <a:r>
              <a:rPr lang="en-US" dirty="0" smtClean="0"/>
              <a:t>. </a:t>
            </a:r>
          </a:p>
          <a:p>
            <a:r>
              <a:rPr lang="en-US" dirty="0" smtClean="0"/>
              <a:t>Data managers should be aware of the timeline. Accountability contacts may need their assistance to correct issues on transcripts before anything is approved.</a:t>
            </a:r>
          </a:p>
          <a:p>
            <a:endParaRPr lang="en-US" dirty="0"/>
          </a:p>
          <a:p>
            <a:pPr marL="114300" indent="0">
              <a:buNone/>
            </a:pPr>
            <a:endParaRPr lang="en-US" dirty="0"/>
          </a:p>
        </p:txBody>
      </p:sp>
    </p:spTree>
    <p:extLst>
      <p:ext uri="{BB962C8B-B14F-4D97-AF65-F5344CB8AC3E}">
        <p14:creationId xmlns:p14="http://schemas.microsoft.com/office/powerpoint/2010/main" val="14042172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Hours Cancelled/Happy Easter</a:t>
            </a:r>
            <a:endParaRPr lang="en-US" dirty="0"/>
          </a:p>
        </p:txBody>
      </p:sp>
      <p:sp>
        <p:nvSpPr>
          <p:cNvPr id="3" name="Text Placeholder 2"/>
          <p:cNvSpPr>
            <a:spLocks noGrp="1"/>
          </p:cNvSpPr>
          <p:nvPr>
            <p:ph type="body" idx="1"/>
          </p:nvPr>
        </p:nvSpPr>
        <p:spPr/>
        <p:txBody>
          <a:bodyPr/>
          <a:lstStyle/>
          <a:p>
            <a:pPr marL="114300" indent="0">
              <a:buNone/>
            </a:pPr>
            <a:r>
              <a:rPr lang="en-US" dirty="0" smtClean="0"/>
              <a:t>Office Hours will be cancelled on Tuesday, April 2. Please send any questions to </a:t>
            </a:r>
            <a:r>
              <a:rPr lang="en-US" dirty="0" smtClean="0">
                <a:hlinkClick r:id="rId2"/>
              </a:rPr>
              <a:t>assessment@la.gov</a:t>
            </a:r>
            <a:r>
              <a:rPr lang="en-US" dirty="0" smtClean="0"/>
              <a:t>.</a:t>
            </a:r>
          </a:p>
          <a:p>
            <a:pPr marL="114300" indent="0">
              <a:buNone/>
            </a:pPr>
            <a:endParaRPr lang="en-US" dirty="0"/>
          </a:p>
        </p:txBody>
      </p:sp>
    </p:spTree>
    <p:extLst>
      <p:ext uri="{BB962C8B-B14F-4D97-AF65-F5344CB8AC3E}">
        <p14:creationId xmlns:p14="http://schemas.microsoft.com/office/powerpoint/2010/main" val="30653135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Summary</a:t>
            </a:r>
            <a:endParaRPr lang="en-US" dirty="0"/>
          </a:p>
        </p:txBody>
      </p:sp>
      <p:sp>
        <p:nvSpPr>
          <p:cNvPr id="3" name="Text Placeholder 2"/>
          <p:cNvSpPr>
            <a:spLocks noGrp="1"/>
          </p:cNvSpPr>
          <p:nvPr>
            <p:ph type="body" idx="1"/>
          </p:nvPr>
        </p:nvSpPr>
        <p:spPr/>
        <p:txBody>
          <a:bodyPr/>
          <a:lstStyle/>
          <a:p>
            <a:pPr marL="114300" indent="0">
              <a:buNone/>
            </a:pPr>
            <a:endParaRPr lang="en-US" dirty="0"/>
          </a:p>
          <a:p>
            <a:pPr marL="11430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395013874"/>
              </p:ext>
            </p:extLst>
          </p:nvPr>
        </p:nvGraphicFramePr>
        <p:xfrm>
          <a:off x="430077" y="1108786"/>
          <a:ext cx="8283898" cy="3613612"/>
        </p:xfrm>
        <a:graphic>
          <a:graphicData uri="http://schemas.openxmlformats.org/drawingml/2006/table">
            <a:tbl>
              <a:tblPr firstRow="1" bandRow="1">
                <a:tableStyleId>{47E5B1D7-7E24-4C7A-94C0-64FDCA702A4B}</a:tableStyleId>
              </a:tblPr>
              <a:tblGrid>
                <a:gridCol w="1125673">
                  <a:extLst>
                    <a:ext uri="{9D8B030D-6E8A-4147-A177-3AD203B41FA5}">
                      <a16:colId xmlns:a16="http://schemas.microsoft.com/office/drawing/2014/main" val="2450038286"/>
                    </a:ext>
                  </a:extLst>
                </a:gridCol>
                <a:gridCol w="4724400">
                  <a:extLst>
                    <a:ext uri="{9D8B030D-6E8A-4147-A177-3AD203B41FA5}">
                      <a16:colId xmlns:a16="http://schemas.microsoft.com/office/drawing/2014/main" val="1615949670"/>
                    </a:ext>
                  </a:extLst>
                </a:gridCol>
                <a:gridCol w="2433825">
                  <a:extLst>
                    <a:ext uri="{9D8B030D-6E8A-4147-A177-3AD203B41FA5}">
                      <a16:colId xmlns:a16="http://schemas.microsoft.com/office/drawing/2014/main" val="2553105662"/>
                    </a:ext>
                  </a:extLst>
                </a:gridCol>
              </a:tblGrid>
              <a:tr h="235867">
                <a:tc>
                  <a:txBody>
                    <a:bodyPr/>
                    <a:lstStyle/>
                    <a:p>
                      <a:pPr algn="ctr"/>
                      <a:r>
                        <a:rPr lang="en-US" sz="1200" b="1" dirty="0" smtClean="0"/>
                        <a:t>Month</a:t>
                      </a:r>
                      <a:endParaRPr lang="en-US" sz="1200" b="1" dirty="0"/>
                    </a:p>
                  </a:txBody>
                  <a:tcPr>
                    <a:solidFill>
                      <a:schemeClr val="tx1">
                        <a:lumMod val="40000"/>
                        <a:lumOff val="60000"/>
                      </a:schemeClr>
                    </a:solidFill>
                  </a:tcPr>
                </a:tc>
                <a:tc>
                  <a:txBody>
                    <a:bodyPr/>
                    <a:lstStyle/>
                    <a:p>
                      <a:pPr algn="ctr"/>
                      <a:r>
                        <a:rPr lang="en-US" sz="1200" b="1" dirty="0" smtClean="0"/>
                        <a:t>Key Deadlines</a:t>
                      </a:r>
                      <a:endParaRPr lang="en-US" sz="1200" b="1" dirty="0"/>
                    </a:p>
                  </a:txBody>
                  <a:tcPr>
                    <a:solidFill>
                      <a:schemeClr val="tx1">
                        <a:lumMod val="40000"/>
                        <a:lumOff val="60000"/>
                      </a:schemeClr>
                    </a:solidFill>
                  </a:tcPr>
                </a:tc>
                <a:tc>
                  <a:txBody>
                    <a:bodyPr/>
                    <a:lstStyle/>
                    <a:p>
                      <a:pPr algn="ctr"/>
                      <a:r>
                        <a:rPr lang="en-US" sz="1200" b="1" dirty="0" smtClean="0"/>
                        <a:t>Support and</a:t>
                      </a:r>
                      <a:r>
                        <a:rPr lang="en-US" sz="1200" b="1" baseline="0" dirty="0" smtClean="0"/>
                        <a:t> Resources</a:t>
                      </a:r>
                      <a:endParaRPr lang="en-US" sz="1200" b="1" dirty="0"/>
                    </a:p>
                  </a:txBody>
                  <a:tcPr>
                    <a:solidFill>
                      <a:schemeClr val="tx1">
                        <a:lumMod val="40000"/>
                        <a:lumOff val="60000"/>
                      </a:schemeClr>
                    </a:solidFill>
                  </a:tcPr>
                </a:tc>
                <a:extLst>
                  <a:ext uri="{0D108BD9-81ED-4DB2-BD59-A6C34878D82A}">
                    <a16:rowId xmlns:a16="http://schemas.microsoft.com/office/drawing/2014/main" val="4250978933"/>
                  </a:ext>
                </a:extLst>
              </a:tr>
              <a:tr h="1464796">
                <a:tc>
                  <a:txBody>
                    <a:bodyPr/>
                    <a:lstStyle/>
                    <a:p>
                      <a:r>
                        <a:rPr lang="en-US" sz="1200" dirty="0" smtClean="0">
                          <a:latin typeface="Calibri" panose="020F0502020204030204" pitchFamily="34" charset="0"/>
                          <a:cs typeface="Calibri" panose="020F0502020204030204" pitchFamily="34" charset="0"/>
                        </a:rPr>
                        <a:t>March</a:t>
                      </a:r>
                      <a:endParaRPr lang="en-US" sz="12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March 18: Schedules were due for LEAP Spring and K-3 EOY</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March 18: LEAP test setup opened</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March 20: K-3 EOY Screening Webinar (link shared via email)</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March 22: LEAP Connect and ELPT/ELPT Connect testing window closes; all voids and irregularities due to </a:t>
                      </a:r>
                      <a:r>
                        <a:rPr lang="en-US" sz="1400" b="0" baseline="0" dirty="0" smtClean="0">
                          <a:latin typeface="Calibri" panose="020F0502020204030204" pitchFamily="34" charset="0"/>
                          <a:cs typeface="Calibri" panose="020F0502020204030204" pitchFamily="34" charset="0"/>
                          <a:hlinkClick r:id="rId2"/>
                        </a:rPr>
                        <a:t>assessment@la.gov</a:t>
                      </a:r>
                      <a:endParaRPr lang="en-US" sz="1400" b="0" baseline="0" dirty="0" smtClean="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Late March/Early April: Cohort Graduation Data Certification opens</a:t>
                      </a:r>
                    </a:p>
                    <a:p>
                      <a:pPr marL="0" indent="0">
                        <a:buFont typeface="Arial" panose="020B0604020202020204" pitchFamily="34" charset="0"/>
                        <a:buNone/>
                      </a:pPr>
                      <a:endParaRPr lang="en-US" sz="1400" b="0" baseline="0" dirty="0" smtClean="0">
                        <a:latin typeface="Calibri" panose="020F0502020204030204" pitchFamily="34" charset="0"/>
                        <a:cs typeface="Calibri" panose="020F0502020204030204" pitchFamily="34" charset="0"/>
                      </a:endParaRPr>
                    </a:p>
                  </a:txBody>
                  <a:tcPr/>
                </a:tc>
                <a:tc>
                  <a:txBody>
                    <a:bodyPr/>
                    <a:lstStyle/>
                    <a:p>
                      <a:pPr marL="457200" marR="0" lvl="0" indent="-304800" algn="l" rtl="0">
                        <a:lnSpc>
                          <a:spcPct val="100000"/>
                        </a:lnSpc>
                        <a:spcBef>
                          <a:spcPts val="0"/>
                        </a:spcBef>
                        <a:spcAft>
                          <a:spcPts val="0"/>
                        </a:spcAft>
                        <a:buSzPts val="1200"/>
                        <a:buFont typeface="Calibri"/>
                        <a:buChar char="●"/>
                      </a:pPr>
                      <a:r>
                        <a:rPr lang="en-US" sz="1200" dirty="0" smtClean="0">
                          <a:hlinkClick r:id="rId3"/>
                        </a:rPr>
                        <a:t>Assessment Library DTC Resources</a:t>
                      </a:r>
                      <a:r>
                        <a:rPr lang="en-US" sz="1200" baseline="0" dirty="0" smtClean="0">
                          <a:hlinkClick r:id="rId3"/>
                        </a:rPr>
                        <a:t> </a:t>
                      </a:r>
                      <a:r>
                        <a:rPr lang="en-US" sz="1200" dirty="0" smtClean="0">
                          <a:hlinkClick r:id="rId3"/>
                        </a:rPr>
                        <a:t>Page</a:t>
                      </a:r>
                      <a:endParaRPr lang="en-US" sz="1200" dirty="0" smtClean="0"/>
                    </a:p>
                    <a:p>
                      <a:pPr marL="457200" marR="0" lvl="0" indent="-304800" algn="l" rtl="0">
                        <a:lnSpc>
                          <a:spcPct val="100000"/>
                        </a:lnSpc>
                        <a:spcBef>
                          <a:spcPts val="0"/>
                        </a:spcBef>
                        <a:spcAft>
                          <a:spcPts val="0"/>
                        </a:spcAft>
                        <a:buSzPts val="1200"/>
                        <a:buFont typeface="Calibri"/>
                        <a:buChar char="●"/>
                      </a:pPr>
                      <a:endParaRPr lang="en-US" sz="1200" dirty="0" smtClean="0"/>
                    </a:p>
                    <a:p>
                      <a:pPr marL="457200" marR="0" lvl="0" indent="-304800" algn="l" rtl="0">
                        <a:lnSpc>
                          <a:spcPct val="100000"/>
                        </a:lnSpc>
                        <a:spcBef>
                          <a:spcPts val="0"/>
                        </a:spcBef>
                        <a:spcAft>
                          <a:spcPts val="0"/>
                        </a:spcAft>
                        <a:buSzPts val="1200"/>
                        <a:buFont typeface="Calibri"/>
                        <a:buChar char="●"/>
                      </a:pPr>
                      <a:r>
                        <a:rPr lang="en-US" sz="1200" dirty="0" smtClean="0">
                          <a:hlinkClick r:id="rId4"/>
                        </a:rPr>
                        <a:t>2023-2024</a:t>
                      </a:r>
                      <a:r>
                        <a:rPr lang="en-US" sz="1200" baseline="0" dirty="0" smtClean="0">
                          <a:hlinkClick r:id="rId4"/>
                        </a:rPr>
                        <a:t> A</a:t>
                      </a:r>
                      <a:r>
                        <a:rPr lang="en-US" sz="1200" dirty="0" smtClean="0">
                          <a:hlinkClick r:id="rId4"/>
                        </a:rPr>
                        <a:t>ssessment</a:t>
                      </a:r>
                      <a:r>
                        <a:rPr lang="en-US" sz="1200" baseline="0" dirty="0" smtClean="0">
                          <a:hlinkClick r:id="rId4"/>
                        </a:rPr>
                        <a:t> C</a:t>
                      </a:r>
                      <a:r>
                        <a:rPr lang="en-US" sz="1200" dirty="0" smtClean="0">
                          <a:hlinkClick r:id="rId4"/>
                        </a:rPr>
                        <a:t>alendar</a:t>
                      </a:r>
                    </a:p>
                    <a:p>
                      <a:pPr marL="152400" marR="0" lvl="0" indent="0" algn="l" rtl="0">
                        <a:lnSpc>
                          <a:spcPct val="100000"/>
                        </a:lnSpc>
                        <a:spcBef>
                          <a:spcPts val="0"/>
                        </a:spcBef>
                        <a:spcAft>
                          <a:spcPts val="0"/>
                        </a:spcAft>
                        <a:buSzPts val="1200"/>
                        <a:buFont typeface="Calibri"/>
                        <a:buNone/>
                      </a:pPr>
                      <a:endParaRPr lang="en-US" sz="1200" dirty="0" smtClean="0">
                        <a:hlinkClick r:id="rId4"/>
                      </a:endParaRPr>
                    </a:p>
                    <a:p>
                      <a:pPr marL="457200" marR="0" lvl="0" indent="-304800" algn="l" rtl="0">
                        <a:lnSpc>
                          <a:spcPct val="100000"/>
                        </a:lnSpc>
                        <a:spcBef>
                          <a:spcPts val="0"/>
                        </a:spcBef>
                        <a:spcAft>
                          <a:spcPts val="0"/>
                        </a:spcAft>
                        <a:buSzPts val="1200"/>
                        <a:buFont typeface="Calibri"/>
                        <a:buChar char="●"/>
                      </a:pPr>
                      <a:endParaRPr lang="en-US" sz="1200" dirty="0" smtClean="0"/>
                    </a:p>
                    <a:p>
                      <a:pPr marL="457200" marR="0" lvl="0" indent="-304800" algn="l" rtl="0">
                        <a:lnSpc>
                          <a:spcPct val="100000"/>
                        </a:lnSpc>
                        <a:spcBef>
                          <a:spcPts val="0"/>
                        </a:spcBef>
                        <a:spcAft>
                          <a:spcPts val="0"/>
                        </a:spcAft>
                        <a:buSzPts val="1200"/>
                        <a:buFont typeface="Calibri"/>
                        <a:buChar char="●"/>
                      </a:pPr>
                      <a:endParaRPr lang="en-US" sz="1200" dirty="0" smtClean="0"/>
                    </a:p>
                    <a:p>
                      <a:pPr marL="457200" marR="0" lvl="0" indent="-304800" algn="l" rtl="0">
                        <a:lnSpc>
                          <a:spcPct val="100000"/>
                        </a:lnSpc>
                        <a:spcBef>
                          <a:spcPts val="0"/>
                        </a:spcBef>
                        <a:spcAft>
                          <a:spcPts val="0"/>
                        </a:spcAft>
                        <a:buSzPts val="1200"/>
                        <a:buFont typeface="Calibri"/>
                        <a:buChar char="●"/>
                      </a:pPr>
                      <a:endParaRPr lang="en-US" sz="1200" dirty="0" smtClean="0"/>
                    </a:p>
                  </a:txBody>
                  <a:tcPr/>
                </a:tc>
                <a:extLst>
                  <a:ext uri="{0D108BD9-81ED-4DB2-BD59-A6C34878D82A}">
                    <a16:rowId xmlns:a16="http://schemas.microsoft.com/office/drawing/2014/main" val="3503993623"/>
                  </a:ext>
                </a:extLst>
              </a:tr>
              <a:tr h="1114252">
                <a:tc>
                  <a:txBody>
                    <a:bodyPr/>
                    <a:lstStyle/>
                    <a:p>
                      <a:r>
                        <a:rPr lang="en-US" sz="1400" dirty="0" smtClean="0">
                          <a:latin typeface="Calibri" panose="020F0502020204030204" pitchFamily="34" charset="0"/>
                          <a:cs typeface="Calibri" panose="020F0502020204030204" pitchFamily="34" charset="0"/>
                        </a:rPr>
                        <a:t>April</a:t>
                      </a:r>
                      <a:endParaRPr lang="en-US" sz="14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April 1-April 30: K-3 literacy screening end of year window</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April 2: Office Hours cancelled</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April 15: LEAP 2025 testing window opens</a:t>
                      </a:r>
                    </a:p>
                    <a:p>
                      <a:pPr marL="171450" indent="-171450">
                        <a:buFont typeface="Arial" panose="020B0604020202020204" pitchFamily="34" charset="0"/>
                        <a:buChar char="•"/>
                      </a:pPr>
                      <a:endParaRPr lang="en-US" sz="1400" b="0" baseline="0" dirty="0" smtClean="0">
                        <a:latin typeface="Calibri" panose="020F0502020204030204" pitchFamily="34" charset="0"/>
                        <a:cs typeface="Calibri" panose="020F0502020204030204" pitchFamily="34" charset="0"/>
                      </a:endParaRPr>
                    </a:p>
                  </a:txBody>
                  <a:tcPr/>
                </a:tc>
                <a:tc>
                  <a:txBody>
                    <a:bodyPr/>
                    <a:lstStyle/>
                    <a:p>
                      <a:r>
                        <a:rPr lang="en-US" sz="1200" dirty="0" smtClean="0">
                          <a:latin typeface="Calibri" panose="020F0502020204030204" pitchFamily="34" charset="0"/>
                          <a:cs typeface="Calibri" panose="020F0502020204030204" pitchFamily="34" charset="0"/>
                        </a:rPr>
                        <a:t>Office Hours </a:t>
                      </a:r>
                      <a:r>
                        <a:rPr lang="en-US" sz="1200" baseline="0" dirty="0" smtClean="0">
                          <a:latin typeface="Calibri" panose="020F0502020204030204" pitchFamily="34" charset="0"/>
                          <a:cs typeface="Calibri" panose="020F0502020204030204" pitchFamily="34" charset="0"/>
                        </a:rPr>
                        <a:t>Tuesdays at 3:45: March 26, April 9, April 23, 30</a:t>
                      </a:r>
                    </a:p>
                    <a:p>
                      <a:r>
                        <a:rPr lang="en-US" sz="1200" baseline="0" dirty="0" smtClean="0">
                          <a:latin typeface="Calibri" panose="020F0502020204030204" pitchFamily="34" charset="0"/>
                          <a:cs typeface="Calibri" panose="020F0502020204030204" pitchFamily="34" charset="0"/>
                        </a:rPr>
                        <a:t>Monthly Call: April 16</a:t>
                      </a:r>
                    </a:p>
                  </a:txBody>
                  <a:tcPr/>
                </a:tc>
                <a:extLst>
                  <a:ext uri="{0D108BD9-81ED-4DB2-BD59-A6C34878D82A}">
                    <a16:rowId xmlns:a16="http://schemas.microsoft.com/office/drawing/2014/main" val="563269260"/>
                  </a:ext>
                </a:extLst>
              </a:tr>
            </a:tbl>
          </a:graphicData>
        </a:graphic>
      </p:graphicFrame>
    </p:spTree>
    <p:extLst>
      <p:ext uri="{BB962C8B-B14F-4D97-AF65-F5344CB8AC3E}">
        <p14:creationId xmlns:p14="http://schemas.microsoft.com/office/powerpoint/2010/main" val="2022011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Guidance for Cameras in Classes</a:t>
            </a:r>
            <a:endParaRPr lang="en-US" dirty="0"/>
          </a:p>
        </p:txBody>
      </p:sp>
      <p:sp>
        <p:nvSpPr>
          <p:cNvPr id="3" name="Text Placeholder 2"/>
          <p:cNvSpPr>
            <a:spLocks noGrp="1"/>
          </p:cNvSpPr>
          <p:nvPr>
            <p:ph type="body" idx="1"/>
          </p:nvPr>
        </p:nvSpPr>
        <p:spPr>
          <a:xfrm>
            <a:off x="116966" y="1141909"/>
            <a:ext cx="8520600" cy="3186300"/>
          </a:xfrm>
        </p:spPr>
        <p:txBody>
          <a:bodyPr/>
          <a:lstStyle/>
          <a:p>
            <a:pPr marL="114300" indent="0">
              <a:buNone/>
            </a:pPr>
            <a:r>
              <a:rPr lang="en-US" sz="1700" dirty="0" smtClean="0"/>
              <a:t>ACT strictly forbids the use of cameras in classrooms that are administering ACT. Cameras should be turned off. For LEAP and K-3 screening,</a:t>
            </a:r>
          </a:p>
          <a:p>
            <a:pPr lvl="1" fontAlgn="base"/>
            <a:r>
              <a:rPr lang="en-US" sz="1700" dirty="0"/>
              <a:t>In order to ensure compliance with </a:t>
            </a:r>
            <a:r>
              <a:rPr lang="en-US" sz="1700" dirty="0" smtClean="0"/>
              <a:t>department agreements </a:t>
            </a:r>
            <a:r>
              <a:rPr lang="en-US" sz="1700" dirty="0"/>
              <a:t>to maintain the industry standard security </a:t>
            </a:r>
            <a:r>
              <a:rPr lang="en-US" sz="1700" dirty="0" smtClean="0"/>
              <a:t>on </a:t>
            </a:r>
            <a:r>
              <a:rPr lang="en-US" sz="1700" dirty="0"/>
              <a:t>test items no recording of items, derivatives of items, readings of items is permissible.</a:t>
            </a:r>
          </a:p>
          <a:p>
            <a:pPr lvl="1" fontAlgn="base"/>
            <a:r>
              <a:rPr lang="en-US" sz="1700" dirty="0"/>
              <a:t>Any camera which records or broadcasts in any way must be positioned such that any screen being used for the assessment is not visible to the camera</a:t>
            </a:r>
          </a:p>
          <a:p>
            <a:pPr lvl="1" fontAlgn="base"/>
            <a:r>
              <a:rPr lang="en-US" sz="1700" dirty="0" smtClean="0"/>
              <a:t>In any </a:t>
            </a:r>
            <a:r>
              <a:rPr lang="en-US" sz="1700" dirty="0"/>
              <a:t>classroom within which </a:t>
            </a:r>
            <a:r>
              <a:rPr lang="en-US" sz="1700" dirty="0" smtClean="0"/>
              <a:t>“test-read aloud” is provided, students </a:t>
            </a:r>
            <a:r>
              <a:rPr lang="en-US" sz="1700" smtClean="0"/>
              <a:t>must use </a:t>
            </a:r>
            <a:r>
              <a:rPr lang="en-US" sz="1700" dirty="0"/>
              <a:t>headphones, the audio recording must be disabled, or the student who requires test-read aloud without headphones must </a:t>
            </a:r>
            <a:r>
              <a:rPr lang="en-US" sz="1700" dirty="0" smtClean="0"/>
              <a:t>be tested in </a:t>
            </a:r>
            <a:r>
              <a:rPr lang="en-US" sz="1700" dirty="0"/>
              <a:t>an alternate location where audio recording does not occur.</a:t>
            </a:r>
          </a:p>
          <a:p>
            <a:pPr marL="114300" indent="0">
              <a:buNone/>
            </a:pPr>
            <a:endParaRPr lang="en-US" sz="1700" dirty="0"/>
          </a:p>
        </p:txBody>
      </p:sp>
    </p:spTree>
    <p:extLst>
      <p:ext uri="{BB962C8B-B14F-4D97-AF65-F5344CB8AC3E}">
        <p14:creationId xmlns:p14="http://schemas.microsoft.com/office/powerpoint/2010/main" val="2218599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Accommodations Deadlines</a:t>
            </a:r>
            <a:endParaRPr lang="en-US" dirty="0"/>
          </a:p>
        </p:txBody>
      </p:sp>
    </p:spTree>
    <p:extLst>
      <p:ext uri="{BB962C8B-B14F-4D97-AF65-F5344CB8AC3E}">
        <p14:creationId xmlns:p14="http://schemas.microsoft.com/office/powerpoint/2010/main" val="584767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Deadlines for IEPs/IAPs/EL Checklists</a:t>
            </a:r>
            <a:endParaRPr lang="en-US" dirty="0"/>
          </a:p>
        </p:txBody>
      </p:sp>
      <p:sp>
        <p:nvSpPr>
          <p:cNvPr id="3" name="Text Placeholder 2"/>
          <p:cNvSpPr>
            <a:spLocks noGrp="1"/>
          </p:cNvSpPr>
          <p:nvPr>
            <p:ph type="body" idx="1"/>
          </p:nvPr>
        </p:nvSpPr>
        <p:spPr/>
        <p:txBody>
          <a:bodyPr/>
          <a:lstStyle/>
          <a:p>
            <a:pPr marL="114300" indent="0">
              <a:buNone/>
            </a:pPr>
            <a:r>
              <a:rPr lang="en-US" dirty="0" smtClean="0"/>
              <a:t>State policy requires that all IEPs, IAPs and EL Checklists be final no later than 30 days prior to the opening of the state’s testing window. Deadlines for all assessments are now in the past. For questions about corrections to IEPs, please contact the Diverse Learners team.</a:t>
            </a:r>
          </a:p>
          <a:p>
            <a:pPr marL="114300" indent="0">
              <a:buNone/>
            </a:pPr>
            <a:endParaRPr lang="en-US" dirty="0" smtClean="0"/>
          </a:p>
          <a:p>
            <a:r>
              <a:rPr lang="en-US" strike="sngStrike" dirty="0" smtClean="0"/>
              <a:t>LEAP Connect		January 19</a:t>
            </a:r>
          </a:p>
          <a:p>
            <a:r>
              <a:rPr lang="en-US" strike="sngStrike" dirty="0" smtClean="0"/>
              <a:t>ELPT/ELPT Connect		January 19</a:t>
            </a:r>
          </a:p>
          <a:p>
            <a:r>
              <a:rPr lang="en-US" strike="sngStrike" dirty="0" smtClean="0"/>
              <a:t>K3 Literacy			Window 3: March 1</a:t>
            </a:r>
          </a:p>
          <a:p>
            <a:r>
              <a:rPr lang="en-US" strike="sngStrike" dirty="0" smtClean="0"/>
              <a:t>LEAP Spring High School	March 15</a:t>
            </a:r>
          </a:p>
          <a:p>
            <a:r>
              <a:rPr lang="en-US" strike="sngStrike" dirty="0" smtClean="0"/>
              <a:t>LEAP Spring Grades 3-8/IAP	March 15</a:t>
            </a:r>
            <a:r>
              <a:rPr lang="en-US" dirty="0" smtClean="0"/>
              <a:t/>
            </a:r>
            <a:br>
              <a:rPr lang="en-US" dirty="0" smtClean="0"/>
            </a:br>
            <a:endParaRPr lang="en-US" dirty="0" smtClean="0"/>
          </a:p>
        </p:txBody>
      </p:sp>
    </p:spTree>
    <p:extLst>
      <p:ext uri="{BB962C8B-B14F-4D97-AF65-F5344CB8AC3E}">
        <p14:creationId xmlns:p14="http://schemas.microsoft.com/office/powerpoint/2010/main" val="356204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Tests Read Aloud Options</a:t>
            </a:r>
            <a:endParaRPr lang="en-US" dirty="0"/>
          </a:p>
        </p:txBody>
      </p:sp>
      <p:sp>
        <p:nvSpPr>
          <p:cNvPr id="3" name="Text Placeholder 2"/>
          <p:cNvSpPr>
            <a:spLocks noGrp="1"/>
          </p:cNvSpPr>
          <p:nvPr>
            <p:ph type="body" idx="1"/>
          </p:nvPr>
        </p:nvSpPr>
        <p:spPr/>
        <p:txBody>
          <a:bodyPr/>
          <a:lstStyle/>
          <a:p>
            <a:pPr marL="114300" indent="0">
              <a:buNone/>
            </a:pPr>
            <a:r>
              <a:rPr lang="en-US" dirty="0" smtClean="0"/>
              <a:t>Please remind IEP teams that text-to-speech is not the same as human reader. The department considers human reader to be higher risk for test security and for test delivery quality. These two options for tests read aloud are not interchangeable. </a:t>
            </a:r>
            <a:endParaRPr lang="en-US" dirty="0"/>
          </a:p>
        </p:txBody>
      </p:sp>
    </p:spTree>
    <p:extLst>
      <p:ext uri="{BB962C8B-B14F-4D97-AF65-F5344CB8AC3E}">
        <p14:creationId xmlns:p14="http://schemas.microsoft.com/office/powerpoint/2010/main" val="4179922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Recorded Voice</a:t>
            </a:r>
            <a:endParaRPr lang="en-US" dirty="0"/>
          </a:p>
        </p:txBody>
      </p:sp>
      <p:sp>
        <p:nvSpPr>
          <p:cNvPr id="3" name="Text Placeholder 2"/>
          <p:cNvSpPr>
            <a:spLocks noGrp="1"/>
          </p:cNvSpPr>
          <p:nvPr>
            <p:ph type="body" idx="1"/>
          </p:nvPr>
        </p:nvSpPr>
        <p:spPr/>
        <p:txBody>
          <a:bodyPr/>
          <a:lstStyle/>
          <a:p>
            <a:pPr marL="114300" indent="0">
              <a:buNone/>
            </a:pPr>
            <a:r>
              <a:rPr lang="en-US" dirty="0" smtClean="0"/>
              <a:t>For spring 2024, grade 3 paper testing will no longer use DVDs. DRC is now going to provide </a:t>
            </a:r>
            <a:r>
              <a:rPr lang="en-US" smtClean="0"/>
              <a:t>secure electronic files</a:t>
            </a:r>
            <a:r>
              <a:rPr lang="en-US" dirty="0" smtClean="0"/>
              <a:t>.</a:t>
            </a:r>
          </a:p>
          <a:p>
            <a:pPr marL="114300" indent="0">
              <a:buNone/>
            </a:pPr>
            <a:endParaRPr lang="en-US" dirty="0" smtClean="0"/>
          </a:p>
          <a:p>
            <a:r>
              <a:rPr lang="en-US" sz="1200" dirty="0" smtClean="0"/>
              <a:t>Documents </a:t>
            </a:r>
            <a:r>
              <a:rPr lang="en-US" sz="1200" dirty="0"/>
              <a:t>will be posted on 4/1. </a:t>
            </a:r>
          </a:p>
          <a:p>
            <a:pPr lvl="0"/>
            <a:r>
              <a:rPr lang="en-US" sz="1200" dirty="0"/>
              <a:t>Access will be restricted to 4/1 to 5/17. –After 5/17 DRC will remove the files. </a:t>
            </a:r>
          </a:p>
          <a:p>
            <a:pPr lvl="0"/>
            <a:r>
              <a:rPr lang="en-US" sz="1200" dirty="0" smtClean="0"/>
              <a:t>Files will </a:t>
            </a:r>
            <a:r>
              <a:rPr lang="en-US" sz="1200" dirty="0"/>
              <a:t>be zipped and password protected. </a:t>
            </a:r>
          </a:p>
          <a:p>
            <a:r>
              <a:rPr lang="en-US" sz="1200" dirty="0"/>
              <a:t>District Test Coordinators are granted an exception to the OATH OF SECURITY AND CONFIDENTIALITY STATEMENT’s provision prohibiting electronic storage and duplication of </a:t>
            </a:r>
            <a:r>
              <a:rPr lang="en-US" sz="1200" dirty="0" smtClean="0"/>
              <a:t>secure </a:t>
            </a:r>
            <a:r>
              <a:rPr lang="en-US" sz="1200" dirty="0"/>
              <a:t>testing materials to support the use of these files, </a:t>
            </a:r>
            <a:r>
              <a:rPr lang="en-US" sz="1200" i="1" dirty="0"/>
              <a:t>provided that</a:t>
            </a:r>
            <a:r>
              <a:rPr lang="en-US" sz="1200" dirty="0"/>
              <a:t> </a:t>
            </a:r>
            <a:r>
              <a:rPr lang="en-US" sz="1200" b="1" dirty="0"/>
              <a:t>all </a:t>
            </a:r>
            <a:r>
              <a:rPr lang="en-US" sz="1200" dirty="0"/>
              <a:t>provisions outlined below are followed.  </a:t>
            </a:r>
          </a:p>
          <a:p>
            <a:pPr marL="114300" indent="0">
              <a:buNone/>
            </a:pPr>
            <a:endParaRPr lang="en-US" sz="1200" dirty="0"/>
          </a:p>
          <a:p>
            <a:pPr lvl="1"/>
            <a:r>
              <a:rPr lang="en-US" sz="1200" dirty="0"/>
              <a:t>The electronic files must be downloaded and stored in a secure, access-restricted electronic location similar to the locked, secure storage area used for physical secure materials. Only personnel with access to the physical storage location should have access to the electronic storage location</a:t>
            </a:r>
            <a:r>
              <a:rPr lang="en-US" sz="1200" dirty="0" smtClean="0"/>
              <a:t>.</a:t>
            </a:r>
            <a:r>
              <a:rPr lang="en-US" sz="1200" dirty="0"/>
              <a:t/>
            </a:r>
            <a:br>
              <a:rPr lang="en-US" sz="1200" dirty="0"/>
            </a:br>
            <a:r>
              <a:rPr lang="en-US" sz="1200" dirty="0"/>
              <a:t> </a:t>
            </a:r>
          </a:p>
          <a:p>
            <a:r>
              <a:rPr lang="en-US" sz="1200" dirty="0"/>
              <a:t>DRC will send instructions to DTCs when the DTC request the files as an additional material order. </a:t>
            </a:r>
          </a:p>
          <a:p>
            <a:pPr marL="114300" indent="0">
              <a:buNone/>
            </a:pPr>
            <a:endParaRPr lang="en-US" dirty="0"/>
          </a:p>
        </p:txBody>
      </p:sp>
    </p:spTree>
    <p:extLst>
      <p:ext uri="{BB962C8B-B14F-4D97-AF65-F5344CB8AC3E}">
        <p14:creationId xmlns:p14="http://schemas.microsoft.com/office/powerpoint/2010/main" val="3609431706"/>
      </p:ext>
    </p:extLst>
  </p:cSld>
  <p:clrMapOvr>
    <a:masterClrMapping/>
  </p:clrMapOvr>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30103</TotalTime>
  <Words>3117</Words>
  <Application>Microsoft Office PowerPoint</Application>
  <PresentationFormat>On-screen Show (16:9)</PresentationFormat>
  <Paragraphs>244</Paragraphs>
  <Slides>42</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Public Sans Medium</vt:lpstr>
      <vt:lpstr>LA Believes</vt:lpstr>
      <vt:lpstr> AAA Assessment and Accountability Monthly Call March 19, 2024</vt:lpstr>
      <vt:lpstr>Zoom Meeting Preparation</vt:lpstr>
      <vt:lpstr>Agenda Items</vt:lpstr>
      <vt:lpstr>Cameras in Testing Classrooms</vt:lpstr>
      <vt:lpstr>Legal Guidance for Cameras in Classes</vt:lpstr>
      <vt:lpstr>Accommodations Deadlines</vt:lpstr>
      <vt:lpstr>Deadlines for IEPs/IAPs/EL Checklists</vt:lpstr>
      <vt:lpstr>Tests Read Aloud Options</vt:lpstr>
      <vt:lpstr>Recorded Voice</vt:lpstr>
      <vt:lpstr>Unique Accommodations Requests</vt:lpstr>
      <vt:lpstr>LEAP 2025</vt:lpstr>
      <vt:lpstr>LEAP High School Third Year Assessment Cohort</vt:lpstr>
      <vt:lpstr>Exceptions to Testing Third Year Cohort</vt:lpstr>
      <vt:lpstr>Testing Schedules</vt:lpstr>
      <vt:lpstr>LEAP Social Studies and Civics Field Testing</vt:lpstr>
      <vt:lpstr>Social Studies Field Test: Tests Read Aloud Accommodation</vt:lpstr>
      <vt:lpstr>Science Field Testing</vt:lpstr>
      <vt:lpstr>LEAP Resources</vt:lpstr>
      <vt:lpstr>LEAP Connect</vt:lpstr>
      <vt:lpstr>LEAP Connect</vt:lpstr>
      <vt:lpstr>ELPT/ELPT Connect</vt:lpstr>
      <vt:lpstr>ELPT Testing</vt:lpstr>
      <vt:lpstr>ACT/WorkKeys</vt:lpstr>
      <vt:lpstr>ACT Important Dates </vt:lpstr>
      <vt:lpstr>WorkKeys Important Dates</vt:lpstr>
      <vt:lpstr>K-3</vt:lpstr>
      <vt:lpstr>K-3 Literacy End of Year Screening</vt:lpstr>
      <vt:lpstr>PowerPoint Presentation</vt:lpstr>
      <vt:lpstr>K-3 Literacy Screening</vt:lpstr>
      <vt:lpstr>Transfers Across Districts</vt:lpstr>
      <vt:lpstr>K-3 Literacy End of Year Screening Window</vt:lpstr>
      <vt:lpstr>Accountability Codes for Students from mCLASS</vt:lpstr>
      <vt:lpstr>K-3 Literacy Screener  Louisiana mCLASS Page</vt:lpstr>
      <vt:lpstr>Innovative Assessment</vt:lpstr>
      <vt:lpstr>Innovative Assessment Test Administration Manuals</vt:lpstr>
      <vt:lpstr>Innovative Assessment Unexcused Absence</vt:lpstr>
      <vt:lpstr>Accountability</vt:lpstr>
      <vt:lpstr>Parental Opt-outs</vt:lpstr>
      <vt:lpstr>Preparing for Cohort Graduation Data Certification</vt:lpstr>
      <vt:lpstr>Preparing for Cohort Graduation Data Certification</vt:lpstr>
      <vt:lpstr>Office Hours Cancelled/Happy Easter</vt:lpstr>
      <vt:lpstr>Call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Updates West Baton Rouge February 19, 2021</dc:title>
  <dc:creator>Jennifer Baird</dc:creator>
  <cp:lastModifiedBy>Jennifer Baird</cp:lastModifiedBy>
  <cp:revision>656</cp:revision>
  <dcterms:modified xsi:type="dcterms:W3CDTF">2024-03-19T21:15:15Z</dcterms:modified>
</cp:coreProperties>
</file>