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1"/>
  </p:notesMasterIdLst>
  <p:sldIdLst>
    <p:sldId id="324" r:id="rId2"/>
    <p:sldId id="256" r:id="rId3"/>
    <p:sldId id="257" r:id="rId4"/>
    <p:sldId id="366" r:id="rId5"/>
    <p:sldId id="603" r:id="rId6"/>
    <p:sldId id="601" r:id="rId7"/>
    <p:sldId id="517" r:id="rId8"/>
    <p:sldId id="545" r:id="rId9"/>
    <p:sldId id="595" r:id="rId10"/>
    <p:sldId id="500" r:id="rId11"/>
    <p:sldId id="533" r:id="rId12"/>
    <p:sldId id="514" r:id="rId13"/>
    <p:sldId id="596" r:id="rId14"/>
    <p:sldId id="483" r:id="rId15"/>
    <p:sldId id="604" r:id="rId16"/>
    <p:sldId id="605" r:id="rId17"/>
    <p:sldId id="598" r:id="rId18"/>
    <p:sldId id="606" r:id="rId19"/>
    <p:sldId id="33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91" d="100"/>
          <a:sy n="91" d="100"/>
        </p:scale>
        <p:origin x="512"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6146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uisianabelieves.com/docs/default-source/assessment/score-guidance---kK-3-assessment-scores.pdf?sfvrsn=2" TargetMode="External"/><Relationship Id="rId2" Type="http://schemas.openxmlformats.org/officeDocument/2006/relationships/hyperlink" Target="https://www.louisianabelieves.com/docs/default-source/assessment/kK-3-literacy-guidance.pdf?sfvrsn=fe8c981f_32"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ruth.caillouet@la.gov"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uisianabelieves.com/docs/default-source/assessment/dtc-and-accountability-contact-update-form.pdf?sfvrsn=36c28f1f_18"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tel:+14702509358,,98093302235" TargetMode="External"/><Relationship Id="rId2" Type="http://schemas.openxmlformats.org/officeDocument/2006/relationships/hyperlink" Target="https://ldoe.zoom.us/j/98093302235" TargetMode="External"/><Relationship Id="rId1" Type="http://schemas.openxmlformats.org/officeDocument/2006/relationships/slideLayout" Target="../slideLayouts/slideLayout9.xml"/><Relationship Id="rId4" Type="http://schemas.openxmlformats.org/officeDocument/2006/relationships/hyperlink" Target="tel:+14703812552,,9809330223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hyperlink" Target="https://www.louisianabelieves.com/docs/default-source/assessment/2022-2023-assessment-calendar.pdf?sfvrsn=4de36518_2"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Screening Updates</a:t>
            </a:r>
            <a:endParaRPr lang="en-US" dirty="0"/>
          </a:p>
        </p:txBody>
      </p:sp>
      <p:sp>
        <p:nvSpPr>
          <p:cNvPr id="3" name="Text Placeholder 2"/>
          <p:cNvSpPr>
            <a:spLocks noGrp="1"/>
          </p:cNvSpPr>
          <p:nvPr>
            <p:ph type="body" idx="1"/>
          </p:nvPr>
        </p:nvSpPr>
        <p:spPr/>
        <p:txBody>
          <a:bodyPr/>
          <a:lstStyle/>
          <a:p>
            <a:pPr marL="114300" indent="0">
              <a:buNone/>
            </a:pPr>
            <a:r>
              <a:rPr lang="en-US" dirty="0" smtClean="0"/>
              <a:t>Updated Documents:</a:t>
            </a:r>
          </a:p>
          <a:p>
            <a:r>
              <a:rPr lang="en-US" dirty="0"/>
              <a:t> </a:t>
            </a:r>
            <a:r>
              <a:rPr lang="en-US" u="sng" dirty="0" smtClean="0">
                <a:hlinkClick r:id="rId2"/>
              </a:rPr>
              <a:t>K-3 Literacy Screener Guidance</a:t>
            </a:r>
            <a:endParaRPr lang="en-US" u="sng" dirty="0" smtClean="0"/>
          </a:p>
          <a:p>
            <a:r>
              <a:rPr lang="en-US" u="sng" dirty="0" smtClean="0">
                <a:hlinkClick r:id="rId3"/>
              </a:rPr>
              <a:t>K-3-Literacy Screener Scoring Guidance</a:t>
            </a:r>
            <a:endParaRPr lang="en-US" dirty="0" smtClean="0"/>
          </a:p>
          <a:p>
            <a:pPr marL="114300" indent="0">
              <a:buNone/>
            </a:pPr>
            <a:r>
              <a:rPr lang="en-US" dirty="0" smtClean="0"/>
              <a:t>2022-2023 End-of-Year literacy screening is required by law using currently-approved literacy screeners. Data managers were provided with information about how and when to report the results in </a:t>
            </a:r>
            <a:r>
              <a:rPr lang="en-US" dirty="0" err="1" smtClean="0"/>
              <a:t>EdLink</a:t>
            </a:r>
            <a:r>
              <a:rPr lang="en-US" dirty="0" smtClean="0"/>
              <a:t>. The process is the same as it was in the fall.</a:t>
            </a:r>
          </a:p>
          <a:p>
            <a:pPr marL="114300" indent="0">
              <a:buNone/>
            </a:pPr>
            <a:r>
              <a:rPr lang="en-US" dirty="0" smtClean="0"/>
              <a:t>There </a:t>
            </a:r>
            <a:r>
              <a:rPr lang="en-US" dirty="0"/>
              <a:t>will be an announcement very soon </a:t>
            </a:r>
            <a:r>
              <a:rPr lang="en-US" dirty="0" smtClean="0"/>
              <a:t>to share the </a:t>
            </a:r>
            <a:r>
              <a:rPr lang="en-US" dirty="0"/>
              <a:t>vendor </a:t>
            </a:r>
            <a:r>
              <a:rPr lang="en-US" dirty="0" smtClean="0"/>
              <a:t>that has been selected </a:t>
            </a:r>
            <a:r>
              <a:rPr lang="en-US" dirty="0"/>
              <a:t>for all state administrations in 2023-2024. </a:t>
            </a:r>
            <a:r>
              <a:rPr lang="en-US" b="1" u="sng" dirty="0"/>
              <a:t>All </a:t>
            </a:r>
            <a:r>
              <a:rPr lang="en-US" b="1" u="sng" dirty="0" smtClean="0"/>
              <a:t>schools</a:t>
            </a:r>
            <a:r>
              <a:rPr lang="en-US" b="1" dirty="0" smtClean="0"/>
              <a:t> </a:t>
            </a:r>
            <a:r>
              <a:rPr lang="en-US" dirty="0" smtClean="0"/>
              <a:t>will </a:t>
            </a:r>
            <a:r>
              <a:rPr lang="en-US" dirty="0"/>
              <a:t>be required to use the state-selected screener at the beginning of the year, in December, and in April</a:t>
            </a:r>
            <a:r>
              <a:rPr lang="en-US" dirty="0" smtClean="0"/>
              <a:t>. The department will be providing guidance around several topics in the coming weeks.</a:t>
            </a: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842319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2023-2024 Participation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Any school system that is interested in participating in the Innovative Assessments for English language arts or the math </a:t>
            </a:r>
            <a:r>
              <a:rPr lang="en-US" dirty="0" err="1" smtClean="0"/>
              <a:t>testlets</a:t>
            </a:r>
            <a:r>
              <a:rPr lang="en-US" dirty="0" smtClean="0"/>
              <a:t> pilot should notify </a:t>
            </a:r>
            <a:r>
              <a:rPr lang="en-US" dirty="0" smtClean="0">
                <a:hlinkClick r:id="rId2"/>
              </a:rPr>
              <a:t>assessment@la.gov</a:t>
            </a:r>
            <a:r>
              <a:rPr lang="en-US" dirty="0" smtClean="0"/>
              <a:t> or </a:t>
            </a:r>
            <a:r>
              <a:rPr lang="en-US" dirty="0" smtClean="0">
                <a:hlinkClick r:id="rId3"/>
              </a:rPr>
              <a:t>ruth.caillouet@la.gov</a:t>
            </a:r>
            <a:r>
              <a:rPr lang="en-US" dirty="0" smtClean="0"/>
              <a:t> as soon as possible.</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51920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Data Certification</a:t>
            </a:r>
            <a:endParaRPr lang="en-US" dirty="0"/>
          </a:p>
        </p:txBody>
      </p:sp>
      <p:sp>
        <p:nvSpPr>
          <p:cNvPr id="3" name="Text Placeholder 2"/>
          <p:cNvSpPr>
            <a:spLocks noGrp="1"/>
          </p:cNvSpPr>
          <p:nvPr>
            <p:ph type="body" idx="1"/>
          </p:nvPr>
        </p:nvSpPr>
        <p:spPr>
          <a:xfrm>
            <a:off x="430075" y="1113010"/>
            <a:ext cx="8283900" cy="3363600"/>
          </a:xfrm>
        </p:spPr>
        <p:txBody>
          <a:bodyPr/>
          <a:lstStyle/>
          <a:p>
            <a:pPr marL="114300" indent="0">
              <a:buNone/>
            </a:pPr>
            <a:r>
              <a:rPr lang="en-US" dirty="0" smtClean="0"/>
              <a:t>In early August, school system accountability contacts will receive an email notifying them of the opening of La Data Review for the purpose of reviewing data included in the ACT, DCAI, assessment and progress indices. The </a:t>
            </a:r>
            <a:r>
              <a:rPr lang="en-US" i="1" dirty="0" smtClean="0">
                <a:solidFill>
                  <a:srgbClr val="FF0000"/>
                </a:solidFill>
              </a:rPr>
              <a:t>tentative schedule</a:t>
            </a:r>
            <a:r>
              <a:rPr lang="en-US" dirty="0" smtClean="0"/>
              <a:t> is below:</a:t>
            </a:r>
          </a:p>
          <a:p>
            <a:r>
              <a:rPr lang="en-US" b="1" dirty="0" smtClean="0"/>
              <a:t>Week of August 7</a:t>
            </a:r>
            <a:r>
              <a:rPr lang="en-US" dirty="0" smtClean="0"/>
              <a:t>: Release of ACT and DCAI rosters</a:t>
            </a:r>
          </a:p>
          <a:p>
            <a:r>
              <a:rPr lang="en-US" b="1" dirty="0" smtClean="0"/>
              <a:t>Week of August 21</a:t>
            </a:r>
            <a:r>
              <a:rPr lang="en-US" dirty="0" smtClean="0"/>
              <a:t>: Release of assessment rosters (additional rosters will be provided for progress index and ELPT progress index)</a:t>
            </a:r>
          </a:p>
          <a:p>
            <a:pPr marL="114300" indent="0">
              <a:buNone/>
            </a:pPr>
            <a:r>
              <a:rPr lang="en-US" dirty="0" smtClean="0"/>
              <a:t>The only accounts that are created for La Data Review are for the official accountability contacts. If there are changes to these important roles, please complete the document at this link and return it to </a:t>
            </a:r>
            <a:r>
              <a:rPr lang="en-US" dirty="0" smtClean="0">
                <a:hlinkClick r:id="rId2"/>
              </a:rPr>
              <a:t>assessment@la.gov</a:t>
            </a:r>
            <a:r>
              <a:rPr lang="en-US" dirty="0" smtClean="0"/>
              <a:t>. Changes will not be made through an email exchange.</a:t>
            </a:r>
          </a:p>
          <a:p>
            <a:pPr marL="114300" indent="0">
              <a:buNone/>
            </a:pPr>
            <a:r>
              <a:rPr lang="en-US" dirty="0">
                <a:hlinkClick r:id="rId3"/>
              </a:rPr>
              <a:t>https://</a:t>
            </a:r>
            <a:r>
              <a:rPr lang="en-US" dirty="0" smtClean="0">
                <a:hlinkClick r:id="rId3"/>
              </a:rPr>
              <a:t>www.louisianabelieves.com/docs/default-source/assessment/dtc-and-accountability-contact-update-form.pdf?sfvrsn=36c28f1f_18</a:t>
            </a:r>
            <a:endParaRPr lang="en-US" dirty="0" smtClean="0"/>
          </a:p>
          <a:p>
            <a:pPr marL="114300" indent="0">
              <a:buNone/>
            </a:pPr>
            <a:endParaRPr lang="en-US" dirty="0"/>
          </a:p>
        </p:txBody>
      </p:sp>
    </p:spTree>
    <p:extLst>
      <p:ext uri="{BB962C8B-B14F-4D97-AF65-F5344CB8AC3E}">
        <p14:creationId xmlns:p14="http://schemas.microsoft.com/office/powerpoint/2010/main" val="768799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Data Certification Webinar</a:t>
            </a:r>
            <a:endParaRPr lang="en-US" dirty="0"/>
          </a:p>
        </p:txBody>
      </p:sp>
      <p:sp>
        <p:nvSpPr>
          <p:cNvPr id="3" name="Text Placeholder 2"/>
          <p:cNvSpPr>
            <a:spLocks noGrp="1"/>
          </p:cNvSpPr>
          <p:nvPr>
            <p:ph type="body" idx="1"/>
          </p:nvPr>
        </p:nvSpPr>
        <p:spPr>
          <a:xfrm>
            <a:off x="430074" y="1168851"/>
            <a:ext cx="8283900" cy="3363600"/>
          </a:xfrm>
        </p:spPr>
        <p:txBody>
          <a:bodyPr/>
          <a:lstStyle/>
          <a:p>
            <a:pPr marL="114300" indent="0">
              <a:buNone/>
            </a:pPr>
            <a:r>
              <a:rPr lang="en-US" sz="1600" dirty="0" smtClean="0"/>
              <a:t>A webinar for district accountability contacts has been scheduled for July 26 at 2 p.m. to:</a:t>
            </a:r>
          </a:p>
          <a:p>
            <a:r>
              <a:rPr lang="en-US" sz="1600" dirty="0" smtClean="0"/>
              <a:t>Explain the process for reviewing data that will be included in the school performance score (SPS)</a:t>
            </a:r>
          </a:p>
          <a:p>
            <a:r>
              <a:rPr lang="en-US" sz="1600" dirty="0" smtClean="0"/>
              <a:t>Provide directions for requesting changes in La Data Review that are/can be documented </a:t>
            </a:r>
          </a:p>
          <a:p>
            <a:r>
              <a:rPr lang="en-US" sz="1600" dirty="0" smtClean="0"/>
              <a:t>Review accountability policies that affect what and how data are used in the SPS</a:t>
            </a:r>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4969070"/>
              </p:ext>
            </p:extLst>
          </p:nvPr>
        </p:nvGraphicFramePr>
        <p:xfrm>
          <a:off x="1542867" y="2965695"/>
          <a:ext cx="6233022" cy="1566756"/>
        </p:xfrm>
        <a:graphic>
          <a:graphicData uri="http://schemas.openxmlformats.org/drawingml/2006/table">
            <a:tbl>
              <a:tblPr firstRow="1" firstCol="1" bandRow="1">
                <a:tableStyleId>{47E5B1D7-7E24-4C7A-94C0-64FDCA702A4B}</a:tableStyleId>
              </a:tblPr>
              <a:tblGrid>
                <a:gridCol w="1371265">
                  <a:extLst>
                    <a:ext uri="{9D8B030D-6E8A-4147-A177-3AD203B41FA5}">
                      <a16:colId xmlns:a16="http://schemas.microsoft.com/office/drawing/2014/main" val="2628992053"/>
                    </a:ext>
                  </a:extLst>
                </a:gridCol>
                <a:gridCol w="4861757">
                  <a:extLst>
                    <a:ext uri="{9D8B030D-6E8A-4147-A177-3AD203B41FA5}">
                      <a16:colId xmlns:a16="http://schemas.microsoft.com/office/drawing/2014/main" val="3046539184"/>
                    </a:ext>
                  </a:extLst>
                </a:gridCol>
              </a:tblGrid>
              <a:tr h="602760">
                <a:tc gridSpan="2">
                  <a:txBody>
                    <a:bodyPr/>
                    <a:lstStyle/>
                    <a:p>
                      <a:pPr marL="0" marR="0" algn="ctr">
                        <a:lnSpc>
                          <a:spcPts val="2550"/>
                        </a:lnSpc>
                        <a:spcBef>
                          <a:spcPts val="0"/>
                        </a:spcBef>
                        <a:spcAft>
                          <a:spcPts val="0"/>
                        </a:spcAft>
                      </a:pPr>
                      <a:r>
                        <a:rPr lang="en-US" sz="1800" u="sng" dirty="0">
                          <a:effectLst/>
                          <a:hlinkClick r:id="rId2"/>
                        </a:rPr>
                        <a:t>Join Zoom Meeting</a:t>
                      </a: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0" marR="0" marT="190500" marB="76200" anchor="ctr"/>
                </a:tc>
                <a:tc hMerge="1">
                  <a:txBody>
                    <a:bodyPr/>
                    <a:lstStyle/>
                    <a:p>
                      <a:endParaRPr lang="en-US"/>
                    </a:p>
                  </a:txBody>
                  <a:tcPr/>
                </a:tc>
                <a:extLst>
                  <a:ext uri="{0D108BD9-81ED-4DB2-BD59-A6C34878D82A}">
                    <a16:rowId xmlns:a16="http://schemas.microsoft.com/office/drawing/2014/main" val="237189814"/>
                  </a:ext>
                </a:extLst>
              </a:tr>
              <a:tr h="455154">
                <a:tc>
                  <a:txBody>
                    <a:bodyPr/>
                    <a:lstStyle/>
                    <a:p>
                      <a:pPr marL="0" marR="0">
                        <a:lnSpc>
                          <a:spcPts val="1500"/>
                        </a:lnSpc>
                        <a:spcBef>
                          <a:spcPts val="0"/>
                        </a:spcBef>
                        <a:spcAft>
                          <a:spcPts val="0"/>
                        </a:spcAft>
                      </a:pPr>
                      <a:r>
                        <a:rPr lang="en-US" sz="1400">
                          <a:effectLst/>
                        </a:rPr>
                        <a:t>One tap mobile: </a:t>
                      </a:r>
                      <a:endParaRPr lang="en-US" sz="1400">
                        <a:effectLst/>
                        <a:latin typeface="Times New Roman" panose="02020603050405020304" pitchFamily="18" charset="0"/>
                        <a:ea typeface="Calibri" panose="020F0502020204030204" pitchFamily="34" charset="0"/>
                      </a:endParaRPr>
                    </a:p>
                  </a:txBody>
                  <a:tcPr marL="0" marR="0" marT="0" marB="0"/>
                </a:tc>
                <a:tc>
                  <a:txBody>
                    <a:bodyPr/>
                    <a:lstStyle/>
                    <a:p>
                      <a:pPr marL="0" marR="0">
                        <a:lnSpc>
                          <a:spcPts val="1500"/>
                        </a:lnSpc>
                        <a:spcBef>
                          <a:spcPts val="0"/>
                        </a:spcBef>
                        <a:spcAft>
                          <a:spcPts val="0"/>
                        </a:spcAft>
                      </a:pPr>
                      <a:r>
                        <a:rPr lang="en-US" sz="1400">
                          <a:effectLst/>
                        </a:rPr>
                        <a:t>US: </a:t>
                      </a:r>
                      <a:r>
                        <a:rPr lang="en-US" sz="1400" u="sng">
                          <a:effectLst/>
                          <a:hlinkClick r:id="rId3"/>
                        </a:rPr>
                        <a:t>+14702509358,,98093302235#</a:t>
                      </a:r>
                      <a:r>
                        <a:rPr lang="en-US" sz="1400">
                          <a:effectLst/>
                        </a:rPr>
                        <a:t> or </a:t>
                      </a:r>
                      <a:r>
                        <a:rPr lang="en-US" sz="1400" u="sng">
                          <a:effectLst/>
                          <a:hlinkClick r:id="rId4"/>
                        </a:rPr>
                        <a:t>+14703812552,,98093302235#</a:t>
                      </a:r>
                      <a:r>
                        <a:rPr lang="en-US" sz="1400">
                          <a:effectLst/>
                        </a:rPr>
                        <a:t> </a:t>
                      </a:r>
                      <a:endParaRPr lang="en-US" sz="1400">
                        <a:effectLst/>
                        <a:latin typeface="Times New Roman" panose="02020603050405020304" pitchFamily="18" charset="0"/>
                        <a:ea typeface="Calibri" panose="020F0502020204030204" pitchFamily="34" charset="0"/>
                      </a:endParaRPr>
                    </a:p>
                  </a:txBody>
                  <a:tcPr marL="0" marR="0" marT="0" marB="47625"/>
                </a:tc>
                <a:extLst>
                  <a:ext uri="{0D108BD9-81ED-4DB2-BD59-A6C34878D82A}">
                    <a16:rowId xmlns:a16="http://schemas.microsoft.com/office/drawing/2014/main" val="2929374382"/>
                  </a:ext>
                </a:extLst>
              </a:tr>
              <a:tr h="282276">
                <a:tc>
                  <a:txBody>
                    <a:bodyPr/>
                    <a:lstStyle/>
                    <a:p>
                      <a:pPr marL="0" marR="0">
                        <a:lnSpc>
                          <a:spcPts val="1500"/>
                        </a:lnSpc>
                        <a:spcBef>
                          <a:spcPts val="0"/>
                        </a:spcBef>
                        <a:spcAft>
                          <a:spcPts val="0"/>
                        </a:spcAft>
                      </a:pPr>
                      <a:r>
                        <a:rPr lang="en-US" sz="1400">
                          <a:effectLst/>
                        </a:rPr>
                        <a:t>Meeting URL: </a:t>
                      </a:r>
                      <a:endParaRPr lang="en-US" sz="1400">
                        <a:effectLst/>
                        <a:latin typeface="Times New Roman" panose="02020603050405020304" pitchFamily="18" charset="0"/>
                        <a:ea typeface="Calibri" panose="020F0502020204030204" pitchFamily="34" charset="0"/>
                      </a:endParaRPr>
                    </a:p>
                  </a:txBody>
                  <a:tcPr marL="0" marR="0" marT="0" marB="0"/>
                </a:tc>
                <a:tc>
                  <a:txBody>
                    <a:bodyPr/>
                    <a:lstStyle/>
                    <a:p>
                      <a:pPr marL="0" marR="0">
                        <a:lnSpc>
                          <a:spcPts val="1500"/>
                        </a:lnSpc>
                        <a:spcBef>
                          <a:spcPts val="0"/>
                        </a:spcBef>
                        <a:spcAft>
                          <a:spcPts val="0"/>
                        </a:spcAft>
                      </a:pPr>
                      <a:r>
                        <a:rPr lang="en-US" sz="1400" u="sng" dirty="0">
                          <a:effectLst/>
                          <a:hlinkClick r:id="rId2"/>
                        </a:rPr>
                        <a:t>https://ldoe.zoom.us/j/98093302235</a:t>
                      </a: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1957307590"/>
                  </a:ext>
                </a:extLst>
              </a:tr>
              <a:tr h="226566">
                <a:tc>
                  <a:txBody>
                    <a:bodyPr/>
                    <a:lstStyle/>
                    <a:p>
                      <a:pPr marL="0" marR="0">
                        <a:spcBef>
                          <a:spcPts val="0"/>
                        </a:spcBef>
                        <a:spcAft>
                          <a:spcPts val="0"/>
                        </a:spcAft>
                      </a:pPr>
                      <a:r>
                        <a:rPr lang="en-US" sz="1400">
                          <a:effectLst/>
                        </a:rPr>
                        <a:t>Meeting ID: </a:t>
                      </a:r>
                      <a:endParaRPr lang="en-US" sz="1400">
                        <a:effectLst/>
                        <a:latin typeface="Times New Roman" panose="02020603050405020304" pitchFamily="18" charset="0"/>
                        <a:ea typeface="Calibri" panose="020F0502020204030204" pitchFamily="34" charset="0"/>
                      </a:endParaRPr>
                    </a:p>
                  </a:txBody>
                  <a:tcPr marL="0" marR="0" marT="0" marB="0"/>
                </a:tc>
                <a:tc>
                  <a:txBody>
                    <a:bodyPr/>
                    <a:lstStyle/>
                    <a:p>
                      <a:pPr marL="0" marR="0">
                        <a:spcBef>
                          <a:spcPts val="0"/>
                        </a:spcBef>
                        <a:spcAft>
                          <a:spcPts val="0"/>
                        </a:spcAft>
                      </a:pPr>
                      <a:r>
                        <a:rPr lang="en-US" sz="1400" dirty="0">
                          <a:effectLst/>
                        </a:rPr>
                        <a:t>980 9330 2235</a:t>
                      </a:r>
                      <a:endParaRPr lang="en-US" sz="14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71975723"/>
                  </a:ext>
                </a:extLst>
              </a:tr>
            </a:tbl>
          </a:graphicData>
        </a:graphic>
      </p:graphicFrame>
    </p:spTree>
    <p:extLst>
      <p:ext uri="{BB962C8B-B14F-4D97-AF65-F5344CB8AC3E}">
        <p14:creationId xmlns:p14="http://schemas.microsoft.com/office/powerpoint/2010/main" val="2540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 in 2023-2024</a:t>
            </a:r>
            <a:endParaRPr lang="en-US" dirty="0"/>
          </a:p>
        </p:txBody>
      </p:sp>
      <p:sp>
        <p:nvSpPr>
          <p:cNvPr id="3" name="Text Placeholder 2"/>
          <p:cNvSpPr>
            <a:spLocks noGrp="1"/>
          </p:cNvSpPr>
          <p:nvPr>
            <p:ph type="body" idx="1"/>
          </p:nvPr>
        </p:nvSpPr>
        <p:spPr/>
        <p:txBody>
          <a:bodyPr/>
          <a:lstStyle/>
          <a:p>
            <a:pPr marL="114300" indent="0">
              <a:buNone/>
            </a:pPr>
            <a:r>
              <a:rPr lang="en-US" dirty="0" smtClean="0"/>
              <a:t>In June, BESE approved a temporary policy to the weights used in the K8 assessment index for 2023-2024. This change provides stability to school performance scores during the upcoming year that will include only a social studies field test. No results for social studies or Civics field tests will be returned to systems, schools or students. There are no changes needed for high school weighting.</a:t>
            </a:r>
          </a:p>
          <a:p>
            <a:pPr marL="114300" indent="0">
              <a:buNone/>
            </a:pPr>
            <a:endParaRPr lang="en-US" dirty="0"/>
          </a:p>
          <a:p>
            <a:pPr marL="114300" indent="0">
              <a:buNone/>
            </a:pPr>
            <a:r>
              <a:rPr lang="en-US" dirty="0" smtClean="0"/>
              <a:t>ELA, mathematics, and science will be weighted equally in </a:t>
            </a:r>
            <a:r>
              <a:rPr lang="en-US" smtClean="0"/>
              <a:t>the </a:t>
            </a:r>
            <a:r>
              <a:rPr lang="en-US" smtClean="0"/>
              <a:t>SPS</a:t>
            </a:r>
            <a:r>
              <a:rPr lang="en-US"/>
              <a:t>.</a:t>
            </a:r>
            <a:endParaRPr lang="en-US" dirty="0" smtClean="0"/>
          </a:p>
        </p:txBody>
      </p:sp>
    </p:spTree>
    <p:extLst>
      <p:ext uri="{BB962C8B-B14F-4D97-AF65-F5344CB8AC3E}">
        <p14:creationId xmlns:p14="http://schemas.microsoft.com/office/powerpoint/2010/main" val="3707516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Call Time</a:t>
            </a:r>
            <a:endParaRPr lang="en-US" dirty="0"/>
          </a:p>
        </p:txBody>
      </p:sp>
      <p:sp>
        <p:nvSpPr>
          <p:cNvPr id="3" name="Text Placeholder 2"/>
          <p:cNvSpPr>
            <a:spLocks noGrp="1"/>
          </p:cNvSpPr>
          <p:nvPr>
            <p:ph type="body" idx="1"/>
          </p:nvPr>
        </p:nvSpPr>
        <p:spPr/>
        <p:txBody>
          <a:bodyPr/>
          <a:lstStyle/>
          <a:p>
            <a:pPr marL="114300" indent="0">
              <a:buNone/>
            </a:pPr>
            <a:r>
              <a:rPr lang="en-US" dirty="0" smtClean="0"/>
              <a:t>It was wonderful to see many of you again at the Teacher Leader Summit. Some of you requested that we consider changing the time of this call. We have developed a survey that we will be sending out later in July. While the calls need to remain scheduled on Tuesday, we are going to provide some options for an earlier call. </a:t>
            </a:r>
          </a:p>
          <a:p>
            <a:pPr marL="114300" indent="0">
              <a:buNone/>
            </a:pPr>
            <a:endParaRPr lang="en-US" dirty="0"/>
          </a:p>
          <a:p>
            <a:pPr marL="114300" indent="0">
              <a:buNone/>
            </a:pPr>
            <a:r>
              <a:rPr lang="en-US" dirty="0" smtClean="0"/>
              <a:t>We will remind everyone about the survey and provide the link as we move away from the summer break and connect with more of you who will be back at work.</a:t>
            </a:r>
            <a:endParaRPr lang="en-US" dirty="0"/>
          </a:p>
        </p:txBody>
      </p:sp>
    </p:spTree>
    <p:extLst>
      <p:ext uri="{BB962C8B-B14F-4D97-AF65-F5344CB8AC3E}">
        <p14:creationId xmlns:p14="http://schemas.microsoft.com/office/powerpoint/2010/main" val="2552315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3659947"/>
              </p:ext>
            </p:extLst>
          </p:nvPr>
        </p:nvGraphicFramePr>
        <p:xfrm>
          <a:off x="430076" y="1178585"/>
          <a:ext cx="8283898" cy="3807232"/>
        </p:xfrm>
        <a:graphic>
          <a:graphicData uri="http://schemas.openxmlformats.org/drawingml/2006/table">
            <a:tbl>
              <a:tblPr firstRow="1" bandRow="1">
                <a:tableStyleId>{47E5B1D7-7E24-4C7A-94C0-64FDCA702A4B}</a:tableStyleId>
              </a:tblPr>
              <a:tblGrid>
                <a:gridCol w="1081349">
                  <a:extLst>
                    <a:ext uri="{9D8B030D-6E8A-4147-A177-3AD203B41FA5}">
                      <a16:colId xmlns:a16="http://schemas.microsoft.com/office/drawing/2014/main" val="2450038286"/>
                    </a:ext>
                  </a:extLst>
                </a:gridCol>
                <a:gridCol w="4953427">
                  <a:extLst>
                    <a:ext uri="{9D8B030D-6E8A-4147-A177-3AD203B41FA5}">
                      <a16:colId xmlns:a16="http://schemas.microsoft.com/office/drawing/2014/main" val="1615949670"/>
                    </a:ext>
                  </a:extLst>
                </a:gridCol>
                <a:gridCol w="2249122">
                  <a:extLst>
                    <a:ext uri="{9D8B030D-6E8A-4147-A177-3AD203B41FA5}">
                      <a16:colId xmlns:a16="http://schemas.microsoft.com/office/drawing/2014/main" val="2553105662"/>
                    </a:ext>
                  </a:extLst>
                </a:gridCol>
              </a:tblGrid>
              <a:tr h="364058">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644854">
                <a:tc>
                  <a:txBody>
                    <a:bodyPr/>
                    <a:lstStyle/>
                    <a:p>
                      <a:r>
                        <a:rPr lang="en-US" sz="1200" dirty="0" smtClean="0">
                          <a:latin typeface="Calibri" panose="020F0502020204030204" pitchFamily="34" charset="0"/>
                          <a:cs typeface="Calibri" panose="020F0502020204030204" pitchFamily="34" charset="0"/>
                        </a:rPr>
                        <a:t>June</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June 22: Last day to request high school rescore from spring</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June 26-June 30 High school summer administration</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June 30- ACT invoices issued to school systems for ACT senior retesting and applicable </a:t>
                      </a:r>
                      <a:r>
                        <a:rPr lang="en-US" sz="1400" b="0" baseline="0" dirty="0" err="1" smtClean="0">
                          <a:latin typeface="Calibri" panose="020F0502020204030204" pitchFamily="34" charset="0"/>
                          <a:cs typeface="Calibri" panose="020F0502020204030204" pitchFamily="34" charset="0"/>
                        </a:rPr>
                        <a:t>WorkKeys</a:t>
                      </a:r>
                      <a:r>
                        <a:rPr lang="en-US" sz="1400" b="0" baseline="0" dirty="0" smtClean="0">
                          <a:latin typeface="Calibri" panose="020F0502020204030204" pitchFamily="34" charset="0"/>
                          <a:cs typeface="Calibri" panose="020F0502020204030204" pitchFamily="34" charset="0"/>
                        </a:rPr>
                        <a:t> testing; student rosters placed on ftp</a:t>
                      </a:r>
                    </a:p>
                    <a:p>
                      <a:pPr marL="171450" indent="-171450">
                        <a:buFont typeface="Arial" panose="020B0604020202020204" pitchFamily="34" charset="0"/>
                        <a:buChar char="•"/>
                      </a:pPr>
                      <a:endParaRPr lang="en-US" sz="1400" b="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2022-2023 Assessment Calendar</a:t>
                      </a: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Assessment Library DTC Resources</a:t>
                      </a:r>
                      <a:r>
                        <a:rPr lang="en-US" sz="1200" baseline="0" dirty="0" smtClean="0">
                          <a:hlinkClick r:id="rId3"/>
                        </a:rPr>
                        <a:t> </a:t>
                      </a:r>
                      <a:r>
                        <a:rPr lang="en-US" sz="1200" dirty="0" smtClean="0">
                          <a:hlinkClick r:id="rId3"/>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512478">
                <a:tc>
                  <a:txBody>
                    <a:bodyPr/>
                    <a:lstStyle/>
                    <a:p>
                      <a:r>
                        <a:rPr lang="en-US" sz="1400" dirty="0" smtClean="0">
                          <a:latin typeface="Calibri" panose="020F0502020204030204" pitchFamily="34" charset="0"/>
                          <a:cs typeface="Calibri" panose="020F0502020204030204" pitchFamily="34" charset="0"/>
                        </a:rPr>
                        <a:t>July</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July 3: All department offices closed</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July 4: All department offices closed-</a:t>
                      </a:r>
                      <a:r>
                        <a:rPr lang="en-US" sz="1400" b="1" baseline="0" dirty="0" smtClean="0">
                          <a:latin typeface="Calibri" panose="020F0502020204030204" pitchFamily="34" charset="0"/>
                          <a:cs typeface="Calibri" panose="020F0502020204030204" pitchFamily="34" charset="0"/>
                        </a:rPr>
                        <a:t>No office hours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July 6:  Complete test ticket invalidation for summer admin</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July 26: Webinar for Data Certification</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July 27: All rescore requests due for summer</a:t>
                      </a:r>
                    </a:p>
                    <a:p>
                      <a:pPr marL="171450" indent="-171450">
                        <a:buFont typeface="Arial" panose="020B0604020202020204" pitchFamily="34" charset="0"/>
                        <a:buChar char="•"/>
                      </a:pPr>
                      <a:endParaRPr lang="en-US" sz="1400" b="0" baseline="0" dirty="0" smtClean="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400" b="0" baseline="0" dirty="0" smtClean="0">
                          <a:latin typeface="Calibri" panose="020F0502020204030204" pitchFamily="34" charset="0"/>
                          <a:cs typeface="Calibri" panose="020F0502020204030204" pitchFamily="34" charset="0"/>
                        </a:rPr>
                        <a:t>Late July, individual score reports and school roster reports released for grades 3-8.</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June 26, July 11, July 25</a:t>
                      </a:r>
                    </a:p>
                    <a:p>
                      <a:r>
                        <a:rPr lang="en-US" sz="1200" baseline="0" dirty="0" smtClean="0">
                          <a:latin typeface="Calibri" panose="020F0502020204030204" pitchFamily="34" charset="0"/>
                          <a:cs typeface="Calibri" panose="020F0502020204030204" pitchFamily="34" charset="0"/>
                        </a:rPr>
                        <a:t>Monthly Call: July 18</a:t>
                      </a:r>
                    </a:p>
                    <a:p>
                      <a:endParaRPr lang="en-US" sz="1200" baseline="0" dirty="0" smtClean="0">
                        <a:latin typeface="Calibri" panose="020F0502020204030204" pitchFamily="34" charset="0"/>
                        <a:cs typeface="Calibri" panose="020F0502020204030204" pitchFamily="34" charset="0"/>
                      </a:endParaRPr>
                    </a:p>
                    <a:p>
                      <a:r>
                        <a:rPr lang="en-US" sz="1200" baseline="0" dirty="0" smtClean="0">
                          <a:solidFill>
                            <a:srgbClr val="FF0000"/>
                          </a:solidFill>
                          <a:latin typeface="Calibri" panose="020F0502020204030204" pitchFamily="34" charset="0"/>
                          <a:cs typeface="Calibri" panose="020F0502020204030204" pitchFamily="34" charset="0"/>
                        </a:rPr>
                        <a:t>No Call on July 4 due to holiday.</a:t>
                      </a:r>
                    </a:p>
                    <a:p>
                      <a:endParaRPr lang="en-US" sz="1200" baseline="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dirty="0" smtClean="0"/>
              <a:t>June 20, 2023</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6" y="1174750"/>
            <a:ext cx="3391076"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ACT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K-3</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grades 3-8 Score Release</a:t>
            </a:r>
            <a:endParaRPr lang="en-US" dirty="0"/>
          </a:p>
        </p:txBody>
      </p:sp>
      <p:sp>
        <p:nvSpPr>
          <p:cNvPr id="3" name="Text Placeholder 2"/>
          <p:cNvSpPr>
            <a:spLocks noGrp="1"/>
          </p:cNvSpPr>
          <p:nvPr>
            <p:ph type="body" idx="1"/>
          </p:nvPr>
        </p:nvSpPr>
        <p:spPr/>
        <p:txBody>
          <a:bodyPr/>
          <a:lstStyle/>
          <a:p>
            <a:pPr marL="114300" indent="0">
              <a:buNone/>
            </a:pPr>
            <a:r>
              <a:rPr lang="en-US" dirty="0" smtClean="0"/>
              <a:t>In late July, schools will receive school rosters and individual student reports for grades 3-8 spring testing. DTCs will be notified as soon as a fixed date is determined. </a:t>
            </a:r>
          </a:p>
          <a:p>
            <a:pPr marL="114300" indent="0">
              <a:buNone/>
            </a:pPr>
            <a:r>
              <a:rPr lang="en-US" dirty="0" smtClean="0"/>
              <a:t>The department also is working to release grades 6-8 Innovative Assessment end-of-year reports at the same time that LEAP scores are released.</a:t>
            </a:r>
          </a:p>
          <a:p>
            <a:pPr marL="114300" indent="0">
              <a:buNone/>
            </a:pPr>
            <a:endParaRPr lang="en-US" dirty="0" smtClean="0"/>
          </a:p>
          <a:p>
            <a:pPr marL="114300" indent="0">
              <a:buNone/>
            </a:pPr>
            <a:r>
              <a:rPr lang="en-US" b="1" u="sng" dirty="0" smtClean="0"/>
              <a:t>Embargo</a:t>
            </a:r>
            <a:endParaRPr lang="en-US" b="1" u="sng" dirty="0"/>
          </a:p>
          <a:p>
            <a:pPr marL="114300" indent="0">
              <a:buNone/>
            </a:pPr>
            <a:r>
              <a:rPr lang="en-US" dirty="0" smtClean="0"/>
              <a:t>There is no embargo on individual student reports. When they are released, they should be distributed to parents. An embargo of LEAP scores only applies to districts releasing summary results prior to the department’s official release.</a:t>
            </a:r>
          </a:p>
          <a:p>
            <a:pPr marL="114300" indent="0">
              <a:buNone/>
            </a:pPr>
            <a:endParaRPr lang="en-US" dirty="0"/>
          </a:p>
        </p:txBody>
      </p:sp>
    </p:spTree>
    <p:extLst>
      <p:ext uri="{BB962C8B-B14F-4D97-AF65-F5344CB8AC3E}">
        <p14:creationId xmlns:p14="http://schemas.microsoft.com/office/powerpoint/2010/main" val="289142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75" y="181870"/>
            <a:ext cx="8283900" cy="910200"/>
          </a:xfrm>
        </p:spPr>
        <p:txBody>
          <a:bodyPr/>
          <a:lstStyle/>
          <a:p>
            <a:r>
              <a:rPr lang="en-US" dirty="0" smtClean="0"/>
              <a:t/>
            </a:r>
            <a:br>
              <a:rPr lang="en-US" dirty="0" smtClean="0"/>
            </a:br>
            <a:r>
              <a:rPr lang="en-US" dirty="0" smtClean="0"/>
              <a:t>LEAP High School Request to Rescore</a:t>
            </a:r>
            <a:endParaRPr lang="en-US" dirty="0"/>
          </a:p>
        </p:txBody>
      </p:sp>
      <p:sp>
        <p:nvSpPr>
          <p:cNvPr id="3" name="Text Placeholder 2"/>
          <p:cNvSpPr>
            <a:spLocks noGrp="1"/>
          </p:cNvSpPr>
          <p:nvPr>
            <p:ph type="body" idx="1"/>
          </p:nvPr>
        </p:nvSpPr>
        <p:spPr>
          <a:xfrm>
            <a:off x="430075" y="1022268"/>
            <a:ext cx="8283900" cy="3363600"/>
          </a:xfrm>
        </p:spPr>
        <p:txBody>
          <a:bodyPr/>
          <a:lstStyle/>
          <a:p>
            <a:pPr marL="114300" indent="0">
              <a:buNone/>
            </a:pPr>
            <a:r>
              <a:rPr lang="en-US" dirty="0" smtClean="0"/>
              <a:t>Please note that all requests for rescoring spring high school assessments must be sent to DRC </a:t>
            </a:r>
            <a:r>
              <a:rPr lang="en-US" b="1" u="sng" dirty="0" smtClean="0"/>
              <a:t>no later than June 22 and there are no exceptions to this deadline</a:t>
            </a:r>
            <a:r>
              <a:rPr lang="en-US" dirty="0" smtClean="0"/>
              <a:t>. Instructions and form for rescore is found on pages 19-20 of the test coordinators manual.</a:t>
            </a:r>
          </a:p>
          <a:p>
            <a:r>
              <a:rPr lang="en-US" dirty="0"/>
              <a:t>Students are considered eligible for rescoring if they meet the rescore criterion by achieving a scaled score that is within 10 points (Algebra I, Geometry, Biology, or U.S. History) or within 20 points (English I or English II) below the Approaching Basic achievement level. Rescore requests that do not meet the rescore criterion will not be granted. </a:t>
            </a:r>
            <a:endParaRPr lang="en-US" dirty="0" smtClean="0"/>
          </a:p>
          <a:p>
            <a:r>
              <a:rPr lang="en-US" dirty="0" smtClean="0"/>
              <a:t>1) English </a:t>
            </a:r>
            <a:r>
              <a:rPr lang="en-US" dirty="0"/>
              <a:t>I and II: $50.00  </a:t>
            </a:r>
            <a:r>
              <a:rPr lang="en-US" dirty="0" smtClean="0"/>
              <a:t>2) Algebra </a:t>
            </a:r>
            <a:r>
              <a:rPr lang="en-US" dirty="0"/>
              <a:t>I and Geometry: $35.00  </a:t>
            </a:r>
            <a:r>
              <a:rPr lang="en-US" dirty="0" smtClean="0"/>
              <a:t>3) Biology </a:t>
            </a:r>
            <a:r>
              <a:rPr lang="en-US" dirty="0"/>
              <a:t>and U.S. History: $35.00 The district test coordinator must mail rescore requests to: Louisiana Program </a:t>
            </a:r>
            <a:r>
              <a:rPr lang="en-US" dirty="0" smtClean="0"/>
              <a:t>Management, </a:t>
            </a:r>
            <a:r>
              <a:rPr lang="en-US" dirty="0"/>
              <a:t>Data Recognition </a:t>
            </a:r>
            <a:r>
              <a:rPr lang="en-US" dirty="0" smtClean="0"/>
              <a:t>Corporation, </a:t>
            </a:r>
            <a:r>
              <a:rPr lang="en-US" dirty="0"/>
              <a:t>13490 Bass Lake Road, Maple Grove, MN 55311</a:t>
            </a:r>
          </a:p>
        </p:txBody>
      </p:sp>
    </p:spTree>
    <p:extLst>
      <p:ext uri="{BB962C8B-B14F-4D97-AF65-F5344CB8AC3E}">
        <p14:creationId xmlns:p14="http://schemas.microsoft.com/office/powerpoint/2010/main" val="1372415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2025 Summer Administration </a:t>
            </a:r>
            <a:endParaRPr lang="en-US" dirty="0"/>
          </a:p>
        </p:txBody>
      </p:sp>
      <p:sp>
        <p:nvSpPr>
          <p:cNvPr id="3" name="Text Placeholder 2"/>
          <p:cNvSpPr>
            <a:spLocks noGrp="1"/>
          </p:cNvSpPr>
          <p:nvPr>
            <p:ph type="body" idx="1"/>
          </p:nvPr>
        </p:nvSpPr>
        <p:spPr/>
        <p:txBody>
          <a:bodyPr/>
          <a:lstStyle/>
          <a:p>
            <a:r>
              <a:rPr lang="en-US" dirty="0" smtClean="0">
                <a:solidFill>
                  <a:schemeClr val="tx1">
                    <a:lumMod val="50000"/>
                  </a:schemeClr>
                </a:solidFill>
              </a:rPr>
              <a:t>June 26-30: Administration Window; NO extension</a:t>
            </a:r>
          </a:p>
          <a:p>
            <a:r>
              <a:rPr lang="en-US" dirty="0" smtClean="0">
                <a:solidFill>
                  <a:schemeClr val="tx1">
                    <a:lumMod val="50000"/>
                  </a:schemeClr>
                </a:solidFill>
              </a:rPr>
              <a:t>Student report released 4-8 days after test is completed.</a:t>
            </a:r>
          </a:p>
          <a:p>
            <a:r>
              <a:rPr lang="en-US" dirty="0" smtClean="0">
                <a:solidFill>
                  <a:schemeClr val="tx1">
                    <a:lumMod val="50000"/>
                  </a:schemeClr>
                </a:solidFill>
              </a:rPr>
              <a:t>July 6: Complete all test </a:t>
            </a:r>
            <a:r>
              <a:rPr lang="en-US" dirty="0">
                <a:solidFill>
                  <a:schemeClr val="tx1">
                    <a:lumMod val="50000"/>
                  </a:schemeClr>
                </a:solidFill>
              </a:rPr>
              <a:t>t</a:t>
            </a:r>
            <a:r>
              <a:rPr lang="en-US" dirty="0" smtClean="0">
                <a:solidFill>
                  <a:schemeClr val="tx1">
                    <a:lumMod val="50000"/>
                  </a:schemeClr>
                </a:solidFill>
              </a:rPr>
              <a:t>icket invalidations</a:t>
            </a:r>
          </a:p>
          <a:p>
            <a:r>
              <a:rPr lang="en-US" dirty="0" smtClean="0">
                <a:solidFill>
                  <a:schemeClr val="tx1">
                    <a:lumMod val="50000"/>
                  </a:schemeClr>
                </a:solidFill>
              </a:rPr>
              <a:t>July 11: Return all accommodation materials to DRC</a:t>
            </a:r>
          </a:p>
          <a:p>
            <a:r>
              <a:rPr lang="en-US" dirty="0" smtClean="0">
                <a:solidFill>
                  <a:schemeClr val="tx1">
                    <a:lumMod val="50000"/>
                  </a:schemeClr>
                </a:solidFill>
              </a:rPr>
              <a:t>July 27: Last day to request summer rescore</a:t>
            </a:r>
          </a:p>
          <a:p>
            <a:r>
              <a:rPr lang="en-US" dirty="0" smtClean="0">
                <a:solidFill>
                  <a:schemeClr val="tx1">
                    <a:lumMod val="50000"/>
                  </a:schemeClr>
                </a:solidFill>
              </a:rPr>
              <a:t>Initial test scores from the summer administration will not be in the 2023 fall SPS and cannot be used to remove a zero for a student who failed to test after completing a course in spring.</a:t>
            </a:r>
            <a:endParaRPr lang="en-US" dirty="0">
              <a:solidFill>
                <a:schemeClr val="tx1">
                  <a:lumMod val="50000"/>
                </a:schemeClr>
              </a:solidFill>
            </a:endParaRPr>
          </a:p>
          <a:p>
            <a:pPr marL="114300" indent="0">
              <a:buNone/>
            </a:pPr>
            <a:endParaRPr lang="en-US" dirty="0"/>
          </a:p>
        </p:txBody>
      </p:sp>
    </p:spTree>
    <p:extLst>
      <p:ext uri="{BB962C8B-B14F-4D97-AF65-F5344CB8AC3E}">
        <p14:creationId xmlns:p14="http://schemas.microsoft.com/office/powerpoint/2010/main" val="3209566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r>
              <a:rPr lang="en-US" dirty="0" err="1" smtClean="0"/>
              <a:t>WorkKeys</a:t>
            </a:r>
            <a:endParaRPr lang="en-US" dirty="0"/>
          </a:p>
        </p:txBody>
      </p:sp>
      <p:sp>
        <p:nvSpPr>
          <p:cNvPr id="3" name="Text Placeholder 2"/>
          <p:cNvSpPr>
            <a:spLocks noGrp="1"/>
          </p:cNvSpPr>
          <p:nvPr>
            <p:ph type="body" idx="1"/>
          </p:nvPr>
        </p:nvSpPr>
        <p:spPr>
          <a:xfrm>
            <a:off x="339333" y="1147911"/>
            <a:ext cx="8283900" cy="3363600"/>
          </a:xfrm>
        </p:spPr>
        <p:txBody>
          <a:bodyPr/>
          <a:lstStyle/>
          <a:p>
            <a:r>
              <a:rPr lang="en-US" dirty="0"/>
              <a:t>ACT/</a:t>
            </a:r>
            <a:r>
              <a:rPr lang="en-US" dirty="0" err="1"/>
              <a:t>WorkKeys</a:t>
            </a:r>
            <a:r>
              <a:rPr lang="en-US" dirty="0"/>
              <a:t> invoices will be emailed to district superintendents, finance contacts, and DTCs by June 30, 2023.  Any prepayment, MFP deduction, or overpayment will be reflected on the invoice.  The State will refund any </a:t>
            </a:r>
            <a:r>
              <a:rPr lang="en-US" dirty="0" smtClean="0"/>
              <a:t>overpayment (</a:t>
            </a:r>
            <a:r>
              <a:rPr lang="en-US" dirty="0"/>
              <a:t>if applicable) to the </a:t>
            </a:r>
            <a:r>
              <a:rPr lang="en-US" dirty="0" smtClean="0"/>
              <a:t>district </a:t>
            </a:r>
            <a:r>
              <a:rPr lang="en-US" dirty="0"/>
              <a:t>by July 30, 2023.  For any balance due, please make the check payable to LDOE and remit full payment by July 15, 2023 </a:t>
            </a:r>
            <a:r>
              <a:rPr lang="en-US" dirty="0" smtClean="0"/>
              <a:t>to:</a:t>
            </a:r>
          </a:p>
          <a:p>
            <a:pPr lvl="1"/>
            <a:r>
              <a:rPr lang="en-US" sz="1600" b="1" dirty="0" smtClean="0"/>
              <a:t>Louisiana </a:t>
            </a:r>
            <a:r>
              <a:rPr lang="en-US" sz="1600" b="1" dirty="0"/>
              <a:t>Department of </a:t>
            </a:r>
            <a:r>
              <a:rPr lang="en-US" sz="1600" b="1" dirty="0" smtClean="0"/>
              <a:t>Education</a:t>
            </a:r>
            <a:endParaRPr lang="en-US" sz="1600" dirty="0"/>
          </a:p>
          <a:p>
            <a:pPr lvl="1"/>
            <a:r>
              <a:rPr lang="en-US" sz="1600" b="1" dirty="0" smtClean="0"/>
              <a:t>Division </a:t>
            </a:r>
            <a:r>
              <a:rPr lang="en-US" sz="1600" b="1" dirty="0"/>
              <a:t>of Appropriation </a:t>
            </a:r>
            <a:r>
              <a:rPr lang="en-US" sz="1600" b="1" dirty="0" smtClean="0"/>
              <a:t>Control</a:t>
            </a:r>
            <a:endParaRPr lang="en-US" sz="1600" dirty="0"/>
          </a:p>
          <a:p>
            <a:pPr lvl="1"/>
            <a:r>
              <a:rPr lang="en-US" sz="1600" b="1" dirty="0" smtClean="0"/>
              <a:t>PO </a:t>
            </a:r>
            <a:r>
              <a:rPr lang="en-US" sz="1600" b="1" dirty="0"/>
              <a:t>Box </a:t>
            </a:r>
            <a:r>
              <a:rPr lang="en-US" sz="1600" b="1" dirty="0" smtClean="0"/>
              <a:t>94064</a:t>
            </a:r>
            <a:endParaRPr lang="en-US" sz="1600" dirty="0"/>
          </a:p>
          <a:p>
            <a:pPr lvl="1"/>
            <a:r>
              <a:rPr lang="en-US" sz="1600" b="1" dirty="0" smtClean="0"/>
              <a:t>Baton </a:t>
            </a:r>
            <a:r>
              <a:rPr lang="en-US" sz="1600" b="1" dirty="0"/>
              <a:t>Rouge, LA </a:t>
            </a:r>
            <a:r>
              <a:rPr lang="en-US" sz="1600" b="1" dirty="0" smtClean="0"/>
              <a:t>70804-9064</a:t>
            </a:r>
          </a:p>
          <a:p>
            <a:pPr marL="571500" lvl="1" indent="0">
              <a:buNone/>
            </a:pPr>
            <a:r>
              <a:rPr lang="en-US" dirty="0" smtClean="0"/>
              <a:t>A student roster that confirms students for whom the district was billed for will be placed on the ftp by June 30.</a:t>
            </a:r>
            <a:endParaRPr lang="en-US" b="1" dirty="0"/>
          </a:p>
        </p:txBody>
      </p:sp>
    </p:spTree>
    <p:extLst>
      <p:ext uri="{BB962C8B-B14F-4D97-AF65-F5344CB8AC3E}">
        <p14:creationId xmlns:p14="http://schemas.microsoft.com/office/powerpoint/2010/main" val="102327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22869</TotalTime>
  <Words>1359</Words>
  <Application>Microsoft Office PowerPoint</Application>
  <PresentationFormat>On-screen Show (16:9)</PresentationFormat>
  <Paragraphs>127</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Times New Roman</vt:lpstr>
      <vt:lpstr>Arial</vt:lpstr>
      <vt:lpstr>Calibri</vt:lpstr>
      <vt:lpstr>LA Believes</vt:lpstr>
      <vt:lpstr>Zoom Meeting Preparation</vt:lpstr>
      <vt:lpstr>AAA: Assessment and Accountability Monthly Call June 20, 2023</vt:lpstr>
      <vt:lpstr>Agenda Items</vt:lpstr>
      <vt:lpstr>LEAP 2025</vt:lpstr>
      <vt:lpstr>LEAP grades 3-8 Score Release</vt:lpstr>
      <vt:lpstr> LEAP High School Request to Rescore</vt:lpstr>
      <vt:lpstr>LEAP 2025 Summer Administration </vt:lpstr>
      <vt:lpstr>ACT</vt:lpstr>
      <vt:lpstr>ACT/WorkKeys</vt:lpstr>
      <vt:lpstr>K-3</vt:lpstr>
      <vt:lpstr>K-3 Screening Updates</vt:lpstr>
      <vt:lpstr>Innovative Assessment</vt:lpstr>
      <vt:lpstr>2023-2024 Participation</vt:lpstr>
      <vt:lpstr>Accountability</vt:lpstr>
      <vt:lpstr>August Data Certification</vt:lpstr>
      <vt:lpstr>August Data Certification Webinar</vt:lpstr>
      <vt:lpstr>Social Studies in 2023-2024</vt:lpstr>
      <vt:lpstr>Weekly Call Time</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487</cp:revision>
  <dcterms:modified xsi:type="dcterms:W3CDTF">2023-06-20T20:59:50Z</dcterms:modified>
</cp:coreProperties>
</file>