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25"/>
  </p:notesMasterIdLst>
  <p:sldIdLst>
    <p:sldId id="324" r:id="rId2"/>
    <p:sldId id="256" r:id="rId3"/>
    <p:sldId id="257" r:id="rId4"/>
    <p:sldId id="366" r:id="rId5"/>
    <p:sldId id="603" r:id="rId6"/>
    <p:sldId id="608" r:id="rId7"/>
    <p:sldId id="517" r:id="rId8"/>
    <p:sldId id="607" r:id="rId9"/>
    <p:sldId id="611" r:id="rId10"/>
    <p:sldId id="612" r:id="rId11"/>
    <p:sldId id="613" r:id="rId12"/>
    <p:sldId id="545" r:id="rId13"/>
    <p:sldId id="610" r:id="rId14"/>
    <p:sldId id="595" r:id="rId15"/>
    <p:sldId id="500" r:id="rId16"/>
    <p:sldId id="533" r:id="rId17"/>
    <p:sldId id="514" r:id="rId18"/>
    <p:sldId id="596" r:id="rId19"/>
    <p:sldId id="483" r:id="rId20"/>
    <p:sldId id="604" r:id="rId21"/>
    <p:sldId id="605" r:id="rId22"/>
    <p:sldId id="609" r:id="rId23"/>
    <p:sldId id="334"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Pritchard" initials="" lastIdx="1" clrIdx="0"/>
  <p:cmAuthor id="1" name="JENNIFER BAIRD" initials="" lastIdx="1" clrIdx="1"/>
  <p:cmAuthor id="2" name="Jennifer Baird" initials="JB" lastIdx="2" clrIdx="2">
    <p:extLst>
      <p:ext uri="{19B8F6BF-5375-455C-9EA6-DF929625EA0E}">
        <p15:presenceInfo xmlns:p15="http://schemas.microsoft.com/office/powerpoint/2012/main" userId="S-1-5-21-1004336348-920026266-1801674531-48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5B1D7-7E24-4C7A-94C0-64FDCA702A4B}">
  <a:tblStyle styleId="{47E5B1D7-7E24-4C7A-94C0-64FDCA702A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snapToGrid="0">
      <p:cViewPr varScale="1">
        <p:scale>
          <a:sx n="91" d="100"/>
          <a:sy n="91" d="100"/>
        </p:scale>
        <p:origin x="512" y="56"/>
      </p:cViewPr>
      <p:guideLst/>
    </p:cSldViewPr>
  </p:slideViewPr>
  <p:notesTextViewPr>
    <p:cViewPr>
      <p:scale>
        <a:sx n="400" d="100"/>
        <a:sy n="4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be7d437e7f_0_0:notes"/>
          <p:cNvSpPr txBox="1">
            <a:spLocks noGrp="1"/>
          </p:cNvSpPr>
          <p:nvPr>
            <p:ph type="body" idx="1"/>
          </p:nvPr>
        </p:nvSpPr>
        <p:spPr>
          <a:xfrm>
            <a:off x="685800" y="4343401"/>
            <a:ext cx="5486400" cy="4114800"/>
          </a:xfrm>
          <a:prstGeom prst="rect">
            <a:avLst/>
          </a:prstGeom>
          <a:noFill/>
          <a:ln>
            <a:noFill/>
          </a:ln>
        </p:spPr>
        <p:txBody>
          <a:bodyPr spcFirstLastPara="1" wrap="square" lIns="89450" tIns="89450" rIns="89450" bIns="89450" anchor="ctr" anchorCtr="0">
            <a:noAutofit/>
          </a:bodyPr>
          <a:lstStyle/>
          <a:p>
            <a:pPr marL="0" lvl="0" indent="0" algn="l" rtl="0">
              <a:spcBef>
                <a:spcPts val="0"/>
              </a:spcBef>
              <a:spcAft>
                <a:spcPts val="0"/>
              </a:spcAft>
              <a:buNone/>
            </a:pPr>
            <a:endParaRPr sz="1400"/>
          </a:p>
        </p:txBody>
      </p:sp>
      <p:sp>
        <p:nvSpPr>
          <p:cNvPr id="265" name="Google Shape;265;gbe7d437e7f_0_0:notes"/>
          <p:cNvSpPr>
            <a:spLocks noGrp="1" noRot="1" noChangeAspect="1"/>
          </p:cNvSpPr>
          <p:nvPr>
            <p:ph type="sldImg" idx="2"/>
          </p:nvPr>
        </p:nvSpPr>
        <p:spPr>
          <a:xfrm>
            <a:off x="400960" y="687672"/>
            <a:ext cx="6056100" cy="3427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7164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96a45435d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796a45435d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262" name="Google Shape;262;g796a45435d_2_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96a45435d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96a45435d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g796a45435d_2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70924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2147673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2818329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614688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1128042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3818743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Title">
    <p:bg>
      <p:bgPr>
        <a:blipFill>
          <a:blip r:embed="rId2">
            <a:alphaModFix/>
          </a:blip>
          <a:stretch>
            <a:fillRect/>
          </a:stretch>
        </a:blipFill>
        <a:effectLst/>
      </p:bgPr>
    </p:bg>
    <p:spTree>
      <p:nvGrpSpPr>
        <p:cNvPr id="1" name="Shape 176"/>
        <p:cNvGrpSpPr/>
        <p:nvPr/>
      </p:nvGrpSpPr>
      <p:grpSpPr>
        <a:xfrm>
          <a:off x="0" y="0"/>
          <a:ext cx="0" cy="0"/>
          <a:chOff x="0" y="0"/>
          <a:chExt cx="0" cy="0"/>
        </a:xfrm>
      </p:grpSpPr>
      <p:sp>
        <p:nvSpPr>
          <p:cNvPr id="177" name="Google Shape;177;p52"/>
          <p:cNvSpPr txBox="1">
            <a:spLocks noGrp="1"/>
          </p:cNvSpPr>
          <p:nvPr>
            <p:ph type="title"/>
          </p:nvPr>
        </p:nvSpPr>
        <p:spPr>
          <a:xfrm>
            <a:off x="4005650" y="14828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Hands)">
  <p:cSld name="Section Title Only">
    <p:bg>
      <p:bgPr>
        <a:blipFill>
          <a:blip r:embed="rId2">
            <a:alphaModFix/>
          </a:blip>
          <a:stretch>
            <a:fillRect/>
          </a:stretch>
        </a:blipFill>
        <a:effectLst/>
      </p:bgPr>
    </p:bg>
    <p:spTree>
      <p:nvGrpSpPr>
        <p:cNvPr id="1" name="Shape 233"/>
        <p:cNvGrpSpPr/>
        <p:nvPr/>
      </p:nvGrpSpPr>
      <p:grpSpPr>
        <a:xfrm>
          <a:off x="0" y="0"/>
          <a:ext cx="0" cy="0"/>
          <a:chOff x="0" y="0"/>
          <a:chExt cx="0" cy="0"/>
        </a:xfrm>
      </p:grpSpPr>
      <p:sp>
        <p:nvSpPr>
          <p:cNvPr id="234" name="Google Shape;234;p70"/>
          <p:cNvSpPr txBox="1">
            <a:spLocks noGrp="1"/>
          </p:cNvSpPr>
          <p:nvPr>
            <p:ph type="title"/>
          </p:nvPr>
        </p:nvSpPr>
        <p:spPr>
          <a:xfrm>
            <a:off x="0" y="733400"/>
            <a:ext cx="9144000" cy="31134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73"/>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Deer Right)">
  <p:cSld name="Section Title Only_1_1_1_1_1">
    <p:bg>
      <p:bgPr>
        <a:blipFill>
          <a:blip r:embed="rId2">
            <a:alphaModFix/>
          </a:blip>
          <a:stretch>
            <a:fillRect/>
          </a:stretch>
        </a:blipFill>
        <a:effectLst/>
      </p:bgPr>
    </p:bg>
    <p:spTree>
      <p:nvGrpSpPr>
        <p:cNvPr id="1" name="Shape 247"/>
        <p:cNvGrpSpPr/>
        <p:nvPr/>
      </p:nvGrpSpPr>
      <p:grpSpPr>
        <a:xfrm>
          <a:off x="0" y="0"/>
          <a:ext cx="0" cy="0"/>
          <a:chOff x="0" y="0"/>
          <a:chExt cx="0" cy="0"/>
        </a:xfrm>
      </p:grpSpPr>
      <p:sp>
        <p:nvSpPr>
          <p:cNvPr id="248" name="Google Shape;248;p77"/>
          <p:cNvSpPr txBox="1">
            <a:spLocks noGrp="1"/>
          </p:cNvSpPr>
          <p:nvPr>
            <p:ph type="title"/>
          </p:nvPr>
        </p:nvSpPr>
        <p:spPr>
          <a:xfrm>
            <a:off x="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Beads Right)">
  <p:cSld name="Section Title Only_1_1_1_1_1_1_1_1_1">
    <p:bg>
      <p:bgPr>
        <a:blipFill>
          <a:blip r:embed="rId2">
            <a:alphaModFix/>
          </a:blip>
          <a:stretch>
            <a:fillRect/>
          </a:stretch>
        </a:blipFill>
        <a:effectLst/>
      </p:bgPr>
    </p:bg>
    <p:spTree>
      <p:nvGrpSpPr>
        <p:cNvPr id="1" name="Shape 255"/>
        <p:cNvGrpSpPr/>
        <p:nvPr/>
      </p:nvGrpSpPr>
      <p:grpSpPr>
        <a:xfrm>
          <a:off x="0" y="0"/>
          <a:ext cx="0" cy="0"/>
          <a:chOff x="0" y="0"/>
          <a:chExt cx="0" cy="0"/>
        </a:xfrm>
      </p:grpSpPr>
      <p:sp>
        <p:nvSpPr>
          <p:cNvPr id="256" name="Google Shape;256;p81"/>
          <p:cNvSpPr txBox="1">
            <a:spLocks noGrp="1"/>
          </p:cNvSpPr>
          <p:nvPr>
            <p:ph type="title"/>
          </p:nvPr>
        </p:nvSpPr>
        <p:spPr>
          <a:xfrm>
            <a:off x="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82"/>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Basic Frame) 2">
  <p:cSld name="Content (Basic Frame) 2">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8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61" name="Google Shape;261;p83"/>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2" name="Google Shape;262;p83"/>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26756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57"/>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6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4" name="Google Shape;194;p6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5" name="Google Shape;195;p6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14" r:id="rId10"/>
    <p:sldLayoutId id="2147483717" r:id="rId11"/>
    <p:sldLayoutId id="2147483718" r:id="rId12"/>
    <p:sldLayoutId id="2147483720" r:id="rId13"/>
    <p:sldLayoutId id="2147483721" r:id="rId14"/>
    <p:sldLayoutId id="2147483722" r:id="rId15"/>
    <p:sldLayoutId id="2147483723" r:id="rId16"/>
    <p:sldLayoutId id="2147483724" r:id="rId17"/>
    <p:sldLayoutId id="2147483725" r:id="rId18"/>
    <p:sldLayoutId id="2147483726" r:id="rId19"/>
    <p:sldLayoutId id="214748373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hyperlink" Target="mailto:ldoecommunications@la.gov"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hyperlink" Target="https://la.portal.cambiumast.com/contact.html"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mailto:ruth.caillouet@la.gov" TargetMode="External"/><Relationship Id="rId2" Type="http://schemas.openxmlformats.org/officeDocument/2006/relationships/hyperlink" Target="mailto:assessment@la.gov"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louisianabelieves.com/docs/default-source/assessment/dtc-and-accountability-contact-update-form.pdf?sfvrsn=36c28f1f_18" TargetMode="External"/><Relationship Id="rId2" Type="http://schemas.openxmlformats.org/officeDocument/2006/relationships/hyperlink" Target="mailto:assessment@la.gov"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tel:+14702509358,,98093302235" TargetMode="External"/><Relationship Id="rId2" Type="http://schemas.openxmlformats.org/officeDocument/2006/relationships/hyperlink" Target="https://ldoe.zoom.us/j/98093302235" TargetMode="External"/><Relationship Id="rId1" Type="http://schemas.openxmlformats.org/officeDocument/2006/relationships/slideLayout" Target="../slideLayouts/slideLayout9.xml"/><Relationship Id="rId4" Type="http://schemas.openxmlformats.org/officeDocument/2006/relationships/hyperlink" Target="tel:+14703812552,,98093302235"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mailto:accountability@la.gov"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s://www.louisianabelieves.com/resources/library/assessment" TargetMode="External"/><Relationship Id="rId2" Type="http://schemas.openxmlformats.org/officeDocument/2006/relationships/hyperlink" Target="https://www.louisianabelieves.com/docs/default-source/assessment/2022-2023-assessment-calendar.pdf?sfvrsn=4de36518_2"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84"/>
          <p:cNvSpPr txBox="1">
            <a:spLocks noGrp="1"/>
          </p:cNvSpPr>
          <p:nvPr>
            <p:ph type="body" idx="1"/>
          </p:nvPr>
        </p:nvSpPr>
        <p:spPr>
          <a:xfrm>
            <a:off x="430075" y="1185325"/>
            <a:ext cx="8283900" cy="1688100"/>
          </a:xfrm>
          <a:prstGeom prst="rect">
            <a:avLst/>
          </a:prstGeom>
          <a:noFill/>
          <a:ln>
            <a:noFill/>
          </a:ln>
        </p:spPr>
        <p:txBody>
          <a:bodyPr spcFirstLastPara="1" wrap="square" lIns="91425" tIns="45700" rIns="91425" bIns="45700" anchor="t" anchorCtr="0">
            <a:noAutofit/>
          </a:bodyPr>
          <a:lstStyle/>
          <a:p>
            <a:pPr marL="230187" lvl="0" indent="-211137" algn="l" rtl="0">
              <a:spcBef>
                <a:spcPts val="0"/>
              </a:spcBef>
              <a:spcAft>
                <a:spcPts val="0"/>
              </a:spcAft>
              <a:buClr>
                <a:schemeClr val="dk1"/>
              </a:buClr>
              <a:buSzPts val="1500"/>
              <a:buFont typeface="Calibri"/>
              <a:buChar char="●"/>
            </a:pPr>
            <a:r>
              <a:rPr lang="en-US" sz="1500"/>
              <a:t>Please make sure your phone or computer is muted to minimize background noise. </a:t>
            </a:r>
            <a:endParaRPr sz="1500"/>
          </a:p>
          <a:p>
            <a:pPr marL="461962" lvl="1" indent="-149225" algn="l" rtl="0">
              <a:spcBef>
                <a:spcPts val="0"/>
              </a:spcBef>
              <a:spcAft>
                <a:spcPts val="0"/>
              </a:spcAft>
              <a:buClr>
                <a:schemeClr val="dk1"/>
              </a:buClr>
              <a:buSzPts val="1500"/>
              <a:buChar char="○"/>
            </a:pPr>
            <a:r>
              <a:rPr lang="en-US" sz="1500"/>
              <a:t>To do this, hover over the bottom left-hand side of your screen and click “Mute.” </a:t>
            </a:r>
            <a:endParaRPr sz="1500"/>
          </a:p>
          <a:p>
            <a:pPr marL="230187" lvl="0" indent="-211137" algn="l" rtl="0">
              <a:spcBef>
                <a:spcPts val="360"/>
              </a:spcBef>
              <a:spcAft>
                <a:spcPts val="0"/>
              </a:spcAft>
              <a:buClr>
                <a:schemeClr val="dk1"/>
              </a:buClr>
              <a:buSzPts val="1500"/>
              <a:buFont typeface="Calibri"/>
              <a:buChar char="●"/>
            </a:pPr>
            <a:r>
              <a:rPr lang="en-US" sz="1500"/>
              <a:t>Please make sure you have turned off your camera to save bandwidth and prevent any connectivity issues.</a:t>
            </a:r>
            <a:endParaRPr sz="1500"/>
          </a:p>
          <a:p>
            <a:pPr marL="461962" lvl="1" indent="-149225" algn="l" rtl="0">
              <a:spcBef>
                <a:spcPts val="360"/>
              </a:spcBef>
              <a:spcAft>
                <a:spcPts val="0"/>
              </a:spcAft>
              <a:buClr>
                <a:schemeClr val="dk1"/>
              </a:buClr>
              <a:buSzPts val="1500"/>
              <a:buChar char="○"/>
            </a:pPr>
            <a:r>
              <a:rPr lang="en-US" sz="1500"/>
              <a:t>To do this, hover over the bottom left-hand side of your screen and click “Stop Video.”</a:t>
            </a:r>
            <a:endParaRPr sz="1500"/>
          </a:p>
          <a:p>
            <a:pPr marL="230187" lvl="0" indent="-230187" algn="l" rtl="0">
              <a:spcBef>
                <a:spcPts val="360"/>
              </a:spcBef>
              <a:spcAft>
                <a:spcPts val="0"/>
              </a:spcAft>
              <a:buClr>
                <a:schemeClr val="dk1"/>
              </a:buClr>
              <a:buSzPts val="1800"/>
              <a:buFont typeface="Calibri"/>
              <a:buChar char="●"/>
            </a:pPr>
            <a:r>
              <a:rPr lang="en-US" sz="1500"/>
              <a:t>Please submit questions during the presentation in the “Chat” function located on the bottom of your screen.</a:t>
            </a:r>
            <a:r>
              <a:rPr lang="en-US" sz="1700"/>
              <a:t> </a:t>
            </a:r>
            <a:endParaRPr sz="1700"/>
          </a:p>
        </p:txBody>
      </p:sp>
      <p:pic>
        <p:nvPicPr>
          <p:cNvPr id="268" name="Google Shape;268;p84"/>
          <p:cNvPicPr preferRelativeResize="0"/>
          <p:nvPr/>
        </p:nvPicPr>
        <p:blipFill rotWithShape="1">
          <a:blip r:embed="rId3">
            <a:alphaModFix/>
          </a:blip>
          <a:srcRect/>
          <a:stretch/>
        </p:blipFill>
        <p:spPr>
          <a:xfrm>
            <a:off x="430074" y="3125825"/>
            <a:ext cx="4387874" cy="1574150"/>
          </a:xfrm>
          <a:prstGeom prst="rect">
            <a:avLst/>
          </a:prstGeom>
          <a:noFill/>
          <a:ln>
            <a:noFill/>
          </a:ln>
        </p:spPr>
      </p:pic>
      <p:sp>
        <p:nvSpPr>
          <p:cNvPr id="269" name="Google Shape;269;p84"/>
          <p:cNvSpPr txBox="1">
            <a:spLocks noGrp="1"/>
          </p:cNvSpPr>
          <p:nvPr>
            <p:ph type="title"/>
          </p:nvPr>
        </p:nvSpPr>
        <p:spPr>
          <a:xfrm>
            <a:off x="430075" y="426175"/>
            <a:ext cx="8283900" cy="9102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a:solidFill>
                  <a:srgbClr val="385463"/>
                </a:solidFill>
              </a:rPr>
              <a:t>Zoom Meeting Preparation</a:t>
            </a:r>
            <a:endParaRPr>
              <a:solidFill>
                <a:srgbClr val="385463"/>
              </a:solidFill>
            </a:endParaRPr>
          </a:p>
        </p:txBody>
      </p:sp>
      <p:sp>
        <p:nvSpPr>
          <p:cNvPr id="270" name="Google Shape;270;p84"/>
          <p:cNvSpPr txBox="1"/>
          <p:nvPr/>
        </p:nvSpPr>
        <p:spPr>
          <a:xfrm>
            <a:off x="5035150" y="3358800"/>
            <a:ext cx="3583800" cy="1108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a:latin typeface="Calibri"/>
                <a:ea typeface="Calibri"/>
                <a:cs typeface="Calibri"/>
                <a:sym typeface="Calibri"/>
              </a:rPr>
              <a:t>NOTICE: In accordance with the Americans with Disabilities Act, if you need special assistance at this meeting please contact </a:t>
            </a:r>
            <a:r>
              <a:rPr lang="en-US" sz="1500" b="1" u="sng">
                <a:solidFill>
                  <a:srgbClr val="20B6A6"/>
                </a:solid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ldoecommunications@la.gov</a:t>
            </a:r>
            <a:r>
              <a:rPr lang="en-US" sz="1500" b="1">
                <a:latin typeface="Calibri"/>
                <a:ea typeface="Calibri"/>
                <a:cs typeface="Calibri"/>
                <a:sym typeface="Calibri"/>
              </a:rPr>
              <a:t>. </a:t>
            </a:r>
            <a:endParaRPr sz="1500" b="1">
              <a:latin typeface="Calibri"/>
              <a:ea typeface="Calibri"/>
              <a:cs typeface="Calibri"/>
              <a:sym typeface="Calibri"/>
            </a:endParaRPr>
          </a:p>
        </p:txBody>
      </p:sp>
    </p:spTree>
    <p:extLst>
      <p:ext uri="{BB962C8B-B14F-4D97-AF65-F5344CB8AC3E}">
        <p14:creationId xmlns:p14="http://schemas.microsoft.com/office/powerpoint/2010/main" val="3741997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ELPT/ELPS</a:t>
            </a:r>
            <a:endParaRPr dirty="0"/>
          </a:p>
        </p:txBody>
      </p:sp>
    </p:spTree>
    <p:extLst>
      <p:ext uri="{BB962C8B-B14F-4D97-AF65-F5344CB8AC3E}">
        <p14:creationId xmlns:p14="http://schemas.microsoft.com/office/powerpoint/2010/main" val="132428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to TIDE for Screening</a:t>
            </a:r>
            <a:endParaRPr lang="en-US" dirty="0"/>
          </a:p>
        </p:txBody>
      </p:sp>
      <p:sp>
        <p:nvSpPr>
          <p:cNvPr id="3" name="Text Placeholder 2"/>
          <p:cNvSpPr>
            <a:spLocks noGrp="1"/>
          </p:cNvSpPr>
          <p:nvPr>
            <p:ph type="body" idx="1"/>
          </p:nvPr>
        </p:nvSpPr>
        <p:spPr/>
        <p:txBody>
          <a:bodyPr/>
          <a:lstStyle/>
          <a:p>
            <a:pPr marL="114300" indent="0">
              <a:buNone/>
            </a:pPr>
            <a:r>
              <a:rPr lang="en-US" dirty="0" smtClean="0"/>
              <a:t>The TIDE platform will be unavailable from July 24 through August 1. Returning TIDE users will be required to reset their passwords upon initial log in. </a:t>
            </a:r>
          </a:p>
          <a:p>
            <a:pPr marL="114300" indent="0">
              <a:buNone/>
            </a:pPr>
            <a:r>
              <a:rPr lang="en-US" dirty="0" smtClean="0"/>
              <a:t>Please contact </a:t>
            </a:r>
            <a:r>
              <a:rPr lang="en-US" dirty="0"/>
              <a:t>the </a:t>
            </a:r>
            <a:r>
              <a:rPr lang="en-US" dirty="0" smtClean="0">
                <a:hlinkClick r:id="rId2"/>
              </a:rPr>
              <a:t>Louisiana ELPT Help Desk</a:t>
            </a:r>
            <a:r>
              <a:rPr lang="en-US" dirty="0" smtClean="0"/>
              <a:t> with assistance or questions.</a:t>
            </a:r>
          </a:p>
          <a:p>
            <a:pPr marL="114300" indent="0">
              <a:buNone/>
            </a:pPr>
            <a:endParaRPr lang="en-US" dirty="0" smtClean="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3366344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ACT</a:t>
            </a:r>
            <a:endParaRPr dirty="0"/>
          </a:p>
        </p:txBody>
      </p:sp>
    </p:spTree>
    <p:extLst>
      <p:ext uri="{BB962C8B-B14F-4D97-AF65-F5344CB8AC3E}">
        <p14:creationId xmlns:p14="http://schemas.microsoft.com/office/powerpoint/2010/main" val="37667305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Online Testing</a:t>
            </a:r>
            <a:endParaRPr lang="en-US" dirty="0"/>
          </a:p>
        </p:txBody>
      </p:sp>
      <p:sp>
        <p:nvSpPr>
          <p:cNvPr id="3" name="Text Placeholder 2"/>
          <p:cNvSpPr>
            <a:spLocks noGrp="1"/>
          </p:cNvSpPr>
          <p:nvPr>
            <p:ph type="body" idx="1"/>
          </p:nvPr>
        </p:nvSpPr>
        <p:spPr/>
        <p:txBody>
          <a:bodyPr/>
          <a:lstStyle/>
          <a:p>
            <a:pPr marL="114300" indent="0">
              <a:buNone/>
            </a:pPr>
            <a:r>
              <a:rPr lang="en-US" dirty="0"/>
              <a:t>This coming year online testers have 9 days for each window, instead of 6.  Testing can take place on weekdays only</a:t>
            </a:r>
            <a:r>
              <a:rPr lang="en-US" dirty="0" smtClean="0"/>
              <a:t>. These dates are reflected in the current assessment calendar.</a:t>
            </a:r>
            <a:endParaRPr lang="en-US" dirty="0"/>
          </a:p>
          <a:p>
            <a:pPr marL="114300" indent="0">
              <a:buNone/>
            </a:pPr>
            <a:endParaRPr lang="en-US" dirty="0"/>
          </a:p>
        </p:txBody>
      </p:sp>
    </p:spTree>
    <p:extLst>
      <p:ext uri="{BB962C8B-B14F-4D97-AF65-F5344CB8AC3E}">
        <p14:creationId xmlns:p14="http://schemas.microsoft.com/office/powerpoint/2010/main" val="3040938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a:t>
            </a:r>
            <a:r>
              <a:rPr lang="en-US" dirty="0" err="1" smtClean="0"/>
              <a:t>WorkKeys</a:t>
            </a:r>
            <a:endParaRPr lang="en-US" dirty="0"/>
          </a:p>
        </p:txBody>
      </p:sp>
      <p:sp>
        <p:nvSpPr>
          <p:cNvPr id="3" name="Text Placeholder 2"/>
          <p:cNvSpPr>
            <a:spLocks noGrp="1"/>
          </p:cNvSpPr>
          <p:nvPr>
            <p:ph type="body" idx="1"/>
          </p:nvPr>
        </p:nvSpPr>
        <p:spPr>
          <a:xfrm>
            <a:off x="339333" y="1147911"/>
            <a:ext cx="8283900" cy="3363600"/>
          </a:xfrm>
        </p:spPr>
        <p:txBody>
          <a:bodyPr/>
          <a:lstStyle/>
          <a:p>
            <a:r>
              <a:rPr lang="en-US" dirty="0"/>
              <a:t>ACT/</a:t>
            </a:r>
            <a:r>
              <a:rPr lang="en-US" dirty="0" err="1"/>
              <a:t>WorkKeys</a:t>
            </a:r>
            <a:r>
              <a:rPr lang="en-US" dirty="0"/>
              <a:t> invoices </a:t>
            </a:r>
            <a:r>
              <a:rPr lang="en-US" dirty="0" smtClean="0"/>
              <a:t>have been emailed </a:t>
            </a:r>
            <a:r>
              <a:rPr lang="en-US" dirty="0"/>
              <a:t>to district superintendents, finance contacts, and </a:t>
            </a:r>
            <a:r>
              <a:rPr lang="en-US" dirty="0" smtClean="0"/>
              <a:t>DTCs.</a:t>
            </a:r>
            <a:r>
              <a:rPr lang="en-US" dirty="0"/>
              <a:t>  Any prepayment, MFP deduction, or overpayment </a:t>
            </a:r>
            <a:r>
              <a:rPr lang="en-US" dirty="0" smtClean="0"/>
              <a:t>is </a:t>
            </a:r>
            <a:r>
              <a:rPr lang="en-US" dirty="0"/>
              <a:t>reflected on the invoice.  The State will refund any </a:t>
            </a:r>
            <a:r>
              <a:rPr lang="en-US" dirty="0" smtClean="0"/>
              <a:t>overpayment (</a:t>
            </a:r>
            <a:r>
              <a:rPr lang="en-US" dirty="0"/>
              <a:t>if applicable) to the </a:t>
            </a:r>
            <a:r>
              <a:rPr lang="en-US" dirty="0" smtClean="0"/>
              <a:t>district </a:t>
            </a:r>
            <a:r>
              <a:rPr lang="en-US" dirty="0"/>
              <a:t>by July 30, 2023.  For any balance due, please make the check payable to LDOE and remit full payment by July 15, 2023 </a:t>
            </a:r>
            <a:r>
              <a:rPr lang="en-US" dirty="0" smtClean="0"/>
              <a:t>to:</a:t>
            </a:r>
          </a:p>
          <a:p>
            <a:pPr lvl="1"/>
            <a:r>
              <a:rPr lang="en-US" sz="1600" b="1" dirty="0" smtClean="0"/>
              <a:t>Louisiana </a:t>
            </a:r>
            <a:r>
              <a:rPr lang="en-US" sz="1600" b="1" dirty="0"/>
              <a:t>Department of </a:t>
            </a:r>
            <a:r>
              <a:rPr lang="en-US" sz="1600" b="1" dirty="0" smtClean="0"/>
              <a:t>Education</a:t>
            </a:r>
            <a:endParaRPr lang="en-US" sz="1600" dirty="0"/>
          </a:p>
          <a:p>
            <a:pPr lvl="1"/>
            <a:r>
              <a:rPr lang="en-US" sz="1600" b="1" dirty="0" smtClean="0"/>
              <a:t>Division </a:t>
            </a:r>
            <a:r>
              <a:rPr lang="en-US" sz="1600" b="1" dirty="0"/>
              <a:t>of Appropriation </a:t>
            </a:r>
            <a:r>
              <a:rPr lang="en-US" sz="1600" b="1" dirty="0" smtClean="0"/>
              <a:t>Control</a:t>
            </a:r>
            <a:endParaRPr lang="en-US" sz="1600" dirty="0"/>
          </a:p>
          <a:p>
            <a:pPr lvl="1"/>
            <a:r>
              <a:rPr lang="en-US" sz="1600" b="1" dirty="0" smtClean="0"/>
              <a:t>PO </a:t>
            </a:r>
            <a:r>
              <a:rPr lang="en-US" sz="1600" b="1" dirty="0"/>
              <a:t>Box </a:t>
            </a:r>
            <a:r>
              <a:rPr lang="en-US" sz="1600" b="1" dirty="0" smtClean="0"/>
              <a:t>94064</a:t>
            </a:r>
            <a:endParaRPr lang="en-US" sz="1600" dirty="0"/>
          </a:p>
          <a:p>
            <a:pPr lvl="1"/>
            <a:r>
              <a:rPr lang="en-US" sz="1600" b="1" dirty="0" smtClean="0"/>
              <a:t>Baton </a:t>
            </a:r>
            <a:r>
              <a:rPr lang="en-US" sz="1600" b="1" dirty="0"/>
              <a:t>Rouge, LA </a:t>
            </a:r>
            <a:r>
              <a:rPr lang="en-US" sz="1600" b="1" dirty="0" smtClean="0"/>
              <a:t>70804-9064</a:t>
            </a:r>
          </a:p>
          <a:p>
            <a:pPr marL="571500" lvl="1" indent="0">
              <a:buNone/>
            </a:pPr>
            <a:r>
              <a:rPr lang="en-US" dirty="0" smtClean="0"/>
              <a:t>A student roster that confirms students for whom the district was billed for is on the ftp.</a:t>
            </a:r>
            <a:endParaRPr lang="en-US" b="1" dirty="0"/>
          </a:p>
        </p:txBody>
      </p:sp>
    </p:spTree>
    <p:extLst>
      <p:ext uri="{BB962C8B-B14F-4D97-AF65-F5344CB8AC3E}">
        <p14:creationId xmlns:p14="http://schemas.microsoft.com/office/powerpoint/2010/main" val="1023274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K-3</a:t>
            </a:r>
            <a:endParaRPr dirty="0"/>
          </a:p>
        </p:txBody>
      </p:sp>
    </p:spTree>
    <p:extLst>
      <p:ext uri="{BB962C8B-B14F-4D97-AF65-F5344CB8AC3E}">
        <p14:creationId xmlns:p14="http://schemas.microsoft.com/office/powerpoint/2010/main" val="949173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K-3 Screening Updates</a:t>
            </a:r>
            <a:endParaRPr lang="en-US" dirty="0"/>
          </a:p>
        </p:txBody>
      </p:sp>
      <p:sp>
        <p:nvSpPr>
          <p:cNvPr id="3" name="Text Placeholder 2"/>
          <p:cNvSpPr>
            <a:spLocks noGrp="1"/>
          </p:cNvSpPr>
          <p:nvPr>
            <p:ph type="body" idx="1"/>
          </p:nvPr>
        </p:nvSpPr>
        <p:spPr/>
        <p:txBody>
          <a:bodyPr/>
          <a:lstStyle/>
          <a:p>
            <a:pPr marL="114300" indent="0">
              <a:buNone/>
            </a:pPr>
            <a:r>
              <a:rPr lang="en-US" dirty="0" smtClean="0"/>
              <a:t>The process for fall administration of K-3 literacy screening will be released by the end of the week</a:t>
            </a:r>
            <a:r>
              <a:rPr lang="en-US" dirty="0" smtClean="0"/>
              <a:t>. </a:t>
            </a:r>
            <a:endParaRPr lang="en-US" dirty="0" smtClean="0"/>
          </a:p>
          <a:p>
            <a:pPr marL="114300" indent="0">
              <a:buNone/>
            </a:pPr>
            <a:r>
              <a:rPr lang="en-US" dirty="0" smtClean="0"/>
              <a:t>All </a:t>
            </a:r>
            <a:r>
              <a:rPr lang="en-US" dirty="0" smtClean="0"/>
              <a:t>students </a:t>
            </a:r>
            <a:r>
              <a:rPr lang="en-US" dirty="0" smtClean="0"/>
              <a:t>must p</a:t>
            </a:r>
            <a:r>
              <a:rPr lang="en-US" dirty="0" smtClean="0"/>
              <a:t>articipate </a:t>
            </a:r>
            <a:r>
              <a:rPr lang="en-US" dirty="0" smtClean="0"/>
              <a:t>in the </a:t>
            </a:r>
            <a:r>
              <a:rPr lang="en-US" dirty="0" smtClean="0"/>
              <a:t>statewide K-3 </a:t>
            </a:r>
            <a:r>
              <a:rPr lang="en-US" dirty="0" smtClean="0"/>
              <a:t>literacy screener </a:t>
            </a:r>
            <a:r>
              <a:rPr lang="en-US" dirty="0" smtClean="0"/>
              <a:t>or approved </a:t>
            </a:r>
            <a:r>
              <a:rPr lang="en-US" dirty="0" smtClean="0"/>
              <a:t>alternate assessment for students who qualify.</a:t>
            </a:r>
          </a:p>
        </p:txBody>
      </p:sp>
    </p:spTree>
    <p:extLst>
      <p:ext uri="{BB962C8B-B14F-4D97-AF65-F5344CB8AC3E}">
        <p14:creationId xmlns:p14="http://schemas.microsoft.com/office/powerpoint/2010/main" val="842319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Innovative Assessment</a:t>
            </a:r>
            <a:endParaRPr dirty="0"/>
          </a:p>
        </p:txBody>
      </p:sp>
    </p:spTree>
    <p:extLst>
      <p:ext uri="{BB962C8B-B14F-4D97-AF65-F5344CB8AC3E}">
        <p14:creationId xmlns:p14="http://schemas.microsoft.com/office/powerpoint/2010/main" val="654874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2023-2024 Participation</a:t>
            </a:r>
            <a:endParaRPr lang="en-US" dirty="0"/>
          </a:p>
        </p:txBody>
      </p:sp>
      <p:sp>
        <p:nvSpPr>
          <p:cNvPr id="3" name="Text Placeholder 2"/>
          <p:cNvSpPr>
            <a:spLocks noGrp="1"/>
          </p:cNvSpPr>
          <p:nvPr>
            <p:ph type="body" idx="1"/>
          </p:nvPr>
        </p:nvSpPr>
        <p:spPr/>
        <p:txBody>
          <a:bodyPr/>
          <a:lstStyle/>
          <a:p>
            <a:pPr marL="114300" indent="0">
              <a:buNone/>
            </a:pPr>
            <a:r>
              <a:rPr lang="en-US" dirty="0" smtClean="0"/>
              <a:t>Any school system that is interested in participating in the Innovative Assessments for English language arts or the math </a:t>
            </a:r>
            <a:r>
              <a:rPr lang="en-US" dirty="0" err="1" smtClean="0"/>
              <a:t>testlets</a:t>
            </a:r>
            <a:r>
              <a:rPr lang="en-US" dirty="0" smtClean="0"/>
              <a:t> pilot should notify </a:t>
            </a:r>
            <a:r>
              <a:rPr lang="en-US" dirty="0" smtClean="0">
                <a:hlinkClick r:id="rId2"/>
              </a:rPr>
              <a:t>assessment@la.gov</a:t>
            </a:r>
            <a:r>
              <a:rPr lang="en-US" dirty="0" smtClean="0"/>
              <a:t> or </a:t>
            </a:r>
            <a:r>
              <a:rPr lang="en-US" dirty="0" smtClean="0">
                <a:hlinkClick r:id="rId3"/>
              </a:rPr>
              <a:t>ruth.caillouet@la.gov</a:t>
            </a:r>
            <a:r>
              <a:rPr lang="en-US" dirty="0" smtClean="0"/>
              <a:t> as soon as possible.</a:t>
            </a:r>
          </a:p>
          <a:p>
            <a:pPr marL="114300" indent="0">
              <a:buNone/>
            </a:pPr>
            <a:endParaRPr lang="en-US" dirty="0"/>
          </a:p>
          <a:p>
            <a:pPr marL="114300" indent="0">
              <a:buNone/>
            </a:pPr>
            <a:r>
              <a:rPr lang="en-US" dirty="0" smtClean="0"/>
              <a:t>Grade 5-8 ELA operational Innovative Assessments are included in accountability assessment index in lieu of LEAP ELA. They may or may not be used for the progress index, depending on VAM results.</a:t>
            </a:r>
          </a:p>
          <a:p>
            <a:pPr marL="114300" indent="0">
              <a:buNone/>
            </a:pPr>
            <a:r>
              <a:rPr lang="en-US" dirty="0" smtClean="0"/>
              <a:t>All grade level math </a:t>
            </a:r>
            <a:r>
              <a:rPr lang="en-US" dirty="0" err="1" smtClean="0"/>
              <a:t>testlets</a:t>
            </a:r>
            <a:r>
              <a:rPr lang="en-US" dirty="0" smtClean="0"/>
              <a:t> are optional and cannot be used in lieu of LEAP mathematics.</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3251920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Accountability</a:t>
            </a:r>
            <a:endParaRPr dirty="0"/>
          </a:p>
        </p:txBody>
      </p:sp>
    </p:spTree>
    <p:extLst>
      <p:ext uri="{BB962C8B-B14F-4D97-AF65-F5344CB8AC3E}">
        <p14:creationId xmlns:p14="http://schemas.microsoft.com/office/powerpoint/2010/main" val="14111782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83"/>
          <p:cNvSpPr txBox="1">
            <a:spLocks noGrp="1"/>
          </p:cNvSpPr>
          <p:nvPr>
            <p:ph type="title"/>
          </p:nvPr>
        </p:nvSpPr>
        <p:spPr>
          <a:xfrm>
            <a:off x="4005650" y="1482800"/>
            <a:ext cx="4726200" cy="222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AAA: Assessment and Accountability Monthly Call</a:t>
            </a:r>
            <a:endParaRPr dirty="0"/>
          </a:p>
          <a:p>
            <a:pPr marL="0" lvl="0" indent="0" algn="ctr" rtl="0">
              <a:spcBef>
                <a:spcPts val="0"/>
              </a:spcBef>
              <a:spcAft>
                <a:spcPts val="0"/>
              </a:spcAft>
              <a:buNone/>
            </a:pPr>
            <a:r>
              <a:rPr lang="en-US" dirty="0" smtClean="0"/>
              <a:t>July 15, 2023</a:t>
            </a:r>
            <a:endParaRPr dirty="0"/>
          </a:p>
        </p:txBody>
      </p:sp>
      <p:sp>
        <p:nvSpPr>
          <p:cNvPr id="2" name="Rectangle 1"/>
          <p:cNvSpPr/>
          <p:nvPr/>
        </p:nvSpPr>
        <p:spPr>
          <a:xfrm>
            <a:off x="4454820" y="2417862"/>
            <a:ext cx="234360" cy="307777"/>
          </a:xfrm>
          <a:prstGeom prst="rect">
            <a:avLst/>
          </a:prstGeom>
        </p:spPr>
        <p:txBody>
          <a:bodyPr wrap="none">
            <a:spAutoFit/>
          </a:bodyPr>
          <a:lstStyle/>
          <a:p>
            <a:r>
              <a:rPr lang="en-US" dirty="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August Data Certification</a:t>
            </a:r>
            <a:endParaRPr lang="en-US" dirty="0"/>
          </a:p>
        </p:txBody>
      </p:sp>
      <p:sp>
        <p:nvSpPr>
          <p:cNvPr id="3" name="Text Placeholder 2"/>
          <p:cNvSpPr>
            <a:spLocks noGrp="1"/>
          </p:cNvSpPr>
          <p:nvPr>
            <p:ph type="body" idx="1"/>
          </p:nvPr>
        </p:nvSpPr>
        <p:spPr>
          <a:xfrm>
            <a:off x="430075" y="1113010"/>
            <a:ext cx="8283900" cy="3363600"/>
          </a:xfrm>
        </p:spPr>
        <p:txBody>
          <a:bodyPr/>
          <a:lstStyle/>
          <a:p>
            <a:pPr marL="114300" indent="0">
              <a:buNone/>
            </a:pPr>
            <a:r>
              <a:rPr lang="en-US" dirty="0" smtClean="0"/>
              <a:t>In early August, school system accountability contacts will receive an email notifying them of the opening of La Data Review for the purpose of reviewing data included in the ACT, DCAI, assessment and progress indices. The </a:t>
            </a:r>
            <a:r>
              <a:rPr lang="en-US" i="1" dirty="0" smtClean="0">
                <a:solidFill>
                  <a:srgbClr val="FF0000"/>
                </a:solidFill>
              </a:rPr>
              <a:t>tentative schedule</a:t>
            </a:r>
            <a:r>
              <a:rPr lang="en-US" dirty="0" smtClean="0"/>
              <a:t> is below:</a:t>
            </a:r>
          </a:p>
          <a:p>
            <a:r>
              <a:rPr lang="en-US" b="1" dirty="0" smtClean="0"/>
              <a:t>Week of August 7</a:t>
            </a:r>
            <a:r>
              <a:rPr lang="en-US" dirty="0" smtClean="0"/>
              <a:t>: Release of ACT and DCAI rosters</a:t>
            </a:r>
          </a:p>
          <a:p>
            <a:r>
              <a:rPr lang="en-US" b="1" dirty="0" smtClean="0"/>
              <a:t>Week of August 21</a:t>
            </a:r>
            <a:r>
              <a:rPr lang="en-US" dirty="0" smtClean="0"/>
              <a:t>: Release of assessment rosters (additional rosters will be provided for progress index and ELPT progress index)</a:t>
            </a:r>
          </a:p>
          <a:p>
            <a:pPr marL="114300" indent="0">
              <a:buNone/>
            </a:pPr>
            <a:r>
              <a:rPr lang="en-US" dirty="0" smtClean="0"/>
              <a:t>The only accounts that are created for La Data Review are for the official accountability contacts. If there are changes to these important roles, please complete the document at this link and return it to </a:t>
            </a:r>
            <a:r>
              <a:rPr lang="en-US" dirty="0" smtClean="0">
                <a:hlinkClick r:id="rId2"/>
              </a:rPr>
              <a:t>assessment@la.gov</a:t>
            </a:r>
            <a:r>
              <a:rPr lang="en-US" dirty="0" smtClean="0"/>
              <a:t>. Changes will not be made through an email exchange.</a:t>
            </a:r>
          </a:p>
          <a:p>
            <a:pPr marL="114300" indent="0">
              <a:buNone/>
            </a:pPr>
            <a:r>
              <a:rPr lang="en-US" dirty="0">
                <a:hlinkClick r:id="rId3"/>
              </a:rPr>
              <a:t>https://</a:t>
            </a:r>
            <a:r>
              <a:rPr lang="en-US" dirty="0" smtClean="0">
                <a:hlinkClick r:id="rId3"/>
              </a:rPr>
              <a:t>www.louisianabelieves.com/docs/default-source/assessment/dtc-and-accountability-contact-update-form.pdf?sfvrsn=36c28f1f_18</a:t>
            </a:r>
            <a:endParaRPr lang="en-US" dirty="0" smtClean="0"/>
          </a:p>
          <a:p>
            <a:pPr marL="114300" indent="0">
              <a:buNone/>
            </a:pPr>
            <a:endParaRPr lang="en-US" dirty="0"/>
          </a:p>
        </p:txBody>
      </p:sp>
    </p:spTree>
    <p:extLst>
      <p:ext uri="{BB962C8B-B14F-4D97-AF65-F5344CB8AC3E}">
        <p14:creationId xmlns:p14="http://schemas.microsoft.com/office/powerpoint/2010/main" val="7687998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August Data Certification Webinar</a:t>
            </a:r>
            <a:endParaRPr lang="en-US" dirty="0"/>
          </a:p>
        </p:txBody>
      </p:sp>
      <p:sp>
        <p:nvSpPr>
          <p:cNvPr id="3" name="Text Placeholder 2"/>
          <p:cNvSpPr>
            <a:spLocks noGrp="1"/>
          </p:cNvSpPr>
          <p:nvPr>
            <p:ph type="body" idx="1"/>
          </p:nvPr>
        </p:nvSpPr>
        <p:spPr>
          <a:xfrm>
            <a:off x="430074" y="1168851"/>
            <a:ext cx="8283900" cy="3363600"/>
          </a:xfrm>
        </p:spPr>
        <p:txBody>
          <a:bodyPr/>
          <a:lstStyle/>
          <a:p>
            <a:pPr marL="114300" indent="0">
              <a:buNone/>
            </a:pPr>
            <a:r>
              <a:rPr lang="en-US" sz="1600" dirty="0" smtClean="0"/>
              <a:t>A webinar for district accountability contacts has been scheduled for July 26 at 2 p.m. to:</a:t>
            </a:r>
          </a:p>
          <a:p>
            <a:r>
              <a:rPr lang="en-US" sz="1600" dirty="0" smtClean="0"/>
              <a:t>Explain the process for reviewing data that will be included in the school performance score (SPS)</a:t>
            </a:r>
          </a:p>
          <a:p>
            <a:r>
              <a:rPr lang="en-US" sz="1600" dirty="0" smtClean="0"/>
              <a:t>Provide directions for requesting changes in La Data Review that are/can be documented </a:t>
            </a:r>
          </a:p>
          <a:p>
            <a:r>
              <a:rPr lang="en-US" sz="1600" dirty="0" smtClean="0"/>
              <a:t>Review accountability policies that affect what and how data are used in the SPS</a:t>
            </a:r>
          </a:p>
          <a:p>
            <a:pPr marL="11430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4969070"/>
              </p:ext>
            </p:extLst>
          </p:nvPr>
        </p:nvGraphicFramePr>
        <p:xfrm>
          <a:off x="1542867" y="2965695"/>
          <a:ext cx="6233022" cy="1566756"/>
        </p:xfrm>
        <a:graphic>
          <a:graphicData uri="http://schemas.openxmlformats.org/drawingml/2006/table">
            <a:tbl>
              <a:tblPr firstRow="1" firstCol="1" bandRow="1">
                <a:tableStyleId>{47E5B1D7-7E24-4C7A-94C0-64FDCA702A4B}</a:tableStyleId>
              </a:tblPr>
              <a:tblGrid>
                <a:gridCol w="1371265">
                  <a:extLst>
                    <a:ext uri="{9D8B030D-6E8A-4147-A177-3AD203B41FA5}">
                      <a16:colId xmlns:a16="http://schemas.microsoft.com/office/drawing/2014/main" val="2628992053"/>
                    </a:ext>
                  </a:extLst>
                </a:gridCol>
                <a:gridCol w="4861757">
                  <a:extLst>
                    <a:ext uri="{9D8B030D-6E8A-4147-A177-3AD203B41FA5}">
                      <a16:colId xmlns:a16="http://schemas.microsoft.com/office/drawing/2014/main" val="3046539184"/>
                    </a:ext>
                  </a:extLst>
                </a:gridCol>
              </a:tblGrid>
              <a:tr h="602760">
                <a:tc gridSpan="2">
                  <a:txBody>
                    <a:bodyPr/>
                    <a:lstStyle/>
                    <a:p>
                      <a:pPr marL="0" marR="0" algn="ctr">
                        <a:lnSpc>
                          <a:spcPts val="2550"/>
                        </a:lnSpc>
                        <a:spcBef>
                          <a:spcPts val="0"/>
                        </a:spcBef>
                        <a:spcAft>
                          <a:spcPts val="0"/>
                        </a:spcAft>
                      </a:pPr>
                      <a:r>
                        <a:rPr lang="en-US" sz="1800" u="sng" dirty="0">
                          <a:effectLst/>
                          <a:hlinkClick r:id="rId2"/>
                        </a:rPr>
                        <a:t>Join Zoom Meeting</a:t>
                      </a:r>
                      <a:r>
                        <a:rPr lang="en-US" sz="1800" dirty="0">
                          <a:effectLst/>
                        </a:rPr>
                        <a:t> </a:t>
                      </a:r>
                      <a:endParaRPr lang="en-US" sz="1800" dirty="0">
                        <a:effectLst/>
                        <a:latin typeface="Times New Roman" panose="02020603050405020304" pitchFamily="18" charset="0"/>
                        <a:ea typeface="Calibri" panose="020F0502020204030204" pitchFamily="34" charset="0"/>
                      </a:endParaRPr>
                    </a:p>
                  </a:txBody>
                  <a:tcPr marL="0" marR="0" marT="190500" marB="76200" anchor="ctr"/>
                </a:tc>
                <a:tc hMerge="1">
                  <a:txBody>
                    <a:bodyPr/>
                    <a:lstStyle/>
                    <a:p>
                      <a:endParaRPr lang="en-US"/>
                    </a:p>
                  </a:txBody>
                  <a:tcPr/>
                </a:tc>
                <a:extLst>
                  <a:ext uri="{0D108BD9-81ED-4DB2-BD59-A6C34878D82A}">
                    <a16:rowId xmlns:a16="http://schemas.microsoft.com/office/drawing/2014/main" val="237189814"/>
                  </a:ext>
                </a:extLst>
              </a:tr>
              <a:tr h="455154">
                <a:tc>
                  <a:txBody>
                    <a:bodyPr/>
                    <a:lstStyle/>
                    <a:p>
                      <a:pPr marL="0" marR="0">
                        <a:lnSpc>
                          <a:spcPts val="1500"/>
                        </a:lnSpc>
                        <a:spcBef>
                          <a:spcPts val="0"/>
                        </a:spcBef>
                        <a:spcAft>
                          <a:spcPts val="0"/>
                        </a:spcAft>
                      </a:pPr>
                      <a:r>
                        <a:rPr lang="en-US" sz="1400">
                          <a:effectLst/>
                        </a:rPr>
                        <a:t>One tap mobile: </a:t>
                      </a:r>
                      <a:endParaRPr lang="en-US" sz="1400">
                        <a:effectLst/>
                        <a:latin typeface="Times New Roman" panose="02020603050405020304" pitchFamily="18" charset="0"/>
                        <a:ea typeface="Calibri" panose="020F0502020204030204" pitchFamily="34" charset="0"/>
                      </a:endParaRPr>
                    </a:p>
                  </a:txBody>
                  <a:tcPr marL="0" marR="0" marT="0" marB="0"/>
                </a:tc>
                <a:tc>
                  <a:txBody>
                    <a:bodyPr/>
                    <a:lstStyle/>
                    <a:p>
                      <a:pPr marL="0" marR="0">
                        <a:lnSpc>
                          <a:spcPts val="1500"/>
                        </a:lnSpc>
                        <a:spcBef>
                          <a:spcPts val="0"/>
                        </a:spcBef>
                        <a:spcAft>
                          <a:spcPts val="0"/>
                        </a:spcAft>
                      </a:pPr>
                      <a:r>
                        <a:rPr lang="en-US" sz="1400">
                          <a:effectLst/>
                        </a:rPr>
                        <a:t>US: </a:t>
                      </a:r>
                      <a:r>
                        <a:rPr lang="en-US" sz="1400" u="sng">
                          <a:effectLst/>
                          <a:hlinkClick r:id="rId3"/>
                        </a:rPr>
                        <a:t>+14702509358,,98093302235#</a:t>
                      </a:r>
                      <a:r>
                        <a:rPr lang="en-US" sz="1400">
                          <a:effectLst/>
                        </a:rPr>
                        <a:t> or </a:t>
                      </a:r>
                      <a:r>
                        <a:rPr lang="en-US" sz="1400" u="sng">
                          <a:effectLst/>
                          <a:hlinkClick r:id="rId4"/>
                        </a:rPr>
                        <a:t>+14703812552,,98093302235#</a:t>
                      </a:r>
                      <a:r>
                        <a:rPr lang="en-US" sz="1400">
                          <a:effectLst/>
                        </a:rPr>
                        <a:t> </a:t>
                      </a:r>
                      <a:endParaRPr lang="en-US" sz="1400">
                        <a:effectLst/>
                        <a:latin typeface="Times New Roman" panose="02020603050405020304" pitchFamily="18" charset="0"/>
                        <a:ea typeface="Calibri" panose="020F0502020204030204" pitchFamily="34" charset="0"/>
                      </a:endParaRPr>
                    </a:p>
                  </a:txBody>
                  <a:tcPr marL="0" marR="0" marT="0" marB="47625"/>
                </a:tc>
                <a:extLst>
                  <a:ext uri="{0D108BD9-81ED-4DB2-BD59-A6C34878D82A}">
                    <a16:rowId xmlns:a16="http://schemas.microsoft.com/office/drawing/2014/main" val="2929374382"/>
                  </a:ext>
                </a:extLst>
              </a:tr>
              <a:tr h="282276">
                <a:tc>
                  <a:txBody>
                    <a:bodyPr/>
                    <a:lstStyle/>
                    <a:p>
                      <a:pPr marL="0" marR="0">
                        <a:lnSpc>
                          <a:spcPts val="1500"/>
                        </a:lnSpc>
                        <a:spcBef>
                          <a:spcPts val="0"/>
                        </a:spcBef>
                        <a:spcAft>
                          <a:spcPts val="0"/>
                        </a:spcAft>
                      </a:pPr>
                      <a:r>
                        <a:rPr lang="en-US" sz="1400">
                          <a:effectLst/>
                        </a:rPr>
                        <a:t>Meeting URL: </a:t>
                      </a:r>
                      <a:endParaRPr lang="en-US" sz="1400">
                        <a:effectLst/>
                        <a:latin typeface="Times New Roman" panose="02020603050405020304" pitchFamily="18" charset="0"/>
                        <a:ea typeface="Calibri" panose="020F0502020204030204" pitchFamily="34" charset="0"/>
                      </a:endParaRPr>
                    </a:p>
                  </a:txBody>
                  <a:tcPr marL="0" marR="0" marT="0" marB="0"/>
                </a:tc>
                <a:tc>
                  <a:txBody>
                    <a:bodyPr/>
                    <a:lstStyle/>
                    <a:p>
                      <a:pPr marL="0" marR="0">
                        <a:lnSpc>
                          <a:spcPts val="1500"/>
                        </a:lnSpc>
                        <a:spcBef>
                          <a:spcPts val="0"/>
                        </a:spcBef>
                        <a:spcAft>
                          <a:spcPts val="0"/>
                        </a:spcAft>
                      </a:pPr>
                      <a:r>
                        <a:rPr lang="en-US" sz="1400" u="sng" dirty="0">
                          <a:effectLst/>
                          <a:hlinkClick r:id="rId2"/>
                        </a:rPr>
                        <a:t>https://ldoe.zoom.us/j/98093302235</a:t>
                      </a:r>
                      <a:r>
                        <a:rPr lang="en-US" sz="1400" dirty="0">
                          <a:effectLst/>
                        </a:rPr>
                        <a:t> </a:t>
                      </a:r>
                      <a:endParaRPr lang="en-US" sz="1400" dirty="0">
                        <a:effectLst/>
                        <a:latin typeface="Times New Roman" panose="02020603050405020304" pitchFamily="18" charset="0"/>
                        <a:ea typeface="Calibri" panose="020F0502020204030204" pitchFamily="34" charset="0"/>
                      </a:endParaRPr>
                    </a:p>
                  </a:txBody>
                  <a:tcPr marL="0" marR="0" marT="0" marB="0"/>
                </a:tc>
                <a:extLst>
                  <a:ext uri="{0D108BD9-81ED-4DB2-BD59-A6C34878D82A}">
                    <a16:rowId xmlns:a16="http://schemas.microsoft.com/office/drawing/2014/main" val="1957307590"/>
                  </a:ext>
                </a:extLst>
              </a:tr>
              <a:tr h="226566">
                <a:tc>
                  <a:txBody>
                    <a:bodyPr/>
                    <a:lstStyle/>
                    <a:p>
                      <a:pPr marL="0" marR="0">
                        <a:spcBef>
                          <a:spcPts val="0"/>
                        </a:spcBef>
                        <a:spcAft>
                          <a:spcPts val="0"/>
                        </a:spcAft>
                      </a:pPr>
                      <a:r>
                        <a:rPr lang="en-US" sz="1400">
                          <a:effectLst/>
                        </a:rPr>
                        <a:t>Meeting ID: </a:t>
                      </a:r>
                      <a:endParaRPr lang="en-US" sz="1400">
                        <a:effectLst/>
                        <a:latin typeface="Times New Roman" panose="02020603050405020304" pitchFamily="18" charset="0"/>
                        <a:ea typeface="Calibri" panose="020F0502020204030204" pitchFamily="34" charset="0"/>
                      </a:endParaRPr>
                    </a:p>
                  </a:txBody>
                  <a:tcPr marL="0" marR="0" marT="0" marB="0"/>
                </a:tc>
                <a:tc>
                  <a:txBody>
                    <a:bodyPr/>
                    <a:lstStyle/>
                    <a:p>
                      <a:pPr marL="0" marR="0">
                        <a:spcBef>
                          <a:spcPts val="0"/>
                        </a:spcBef>
                        <a:spcAft>
                          <a:spcPts val="0"/>
                        </a:spcAft>
                      </a:pPr>
                      <a:r>
                        <a:rPr lang="en-US" sz="1400" dirty="0">
                          <a:effectLst/>
                        </a:rPr>
                        <a:t>980 9330 2235</a:t>
                      </a:r>
                      <a:endParaRPr lang="en-US" sz="1400" dirty="0">
                        <a:effectLst/>
                        <a:latin typeface="Times New Roman" panose="02020603050405020304" pitchFamily="18" charset="0"/>
                        <a:ea typeface="Calibri" panose="020F0502020204030204" pitchFamily="34" charset="0"/>
                      </a:endParaRPr>
                    </a:p>
                  </a:txBody>
                  <a:tcPr marL="0" marR="0" marT="0" marB="0"/>
                </a:tc>
                <a:extLst>
                  <a:ext uri="{0D108BD9-81ED-4DB2-BD59-A6C34878D82A}">
                    <a16:rowId xmlns:a16="http://schemas.microsoft.com/office/drawing/2014/main" val="71975723"/>
                  </a:ext>
                </a:extLst>
              </a:tr>
            </a:tbl>
          </a:graphicData>
        </a:graphic>
      </p:graphicFrame>
    </p:spTree>
    <p:extLst>
      <p:ext uri="{BB962C8B-B14F-4D97-AF65-F5344CB8AC3E}">
        <p14:creationId xmlns:p14="http://schemas.microsoft.com/office/powerpoint/2010/main" val="25408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Interests and Opportunities</a:t>
            </a:r>
            <a:endParaRPr lang="en-US" dirty="0"/>
          </a:p>
        </p:txBody>
      </p:sp>
      <p:sp>
        <p:nvSpPr>
          <p:cNvPr id="3" name="Text Placeholder 2"/>
          <p:cNvSpPr>
            <a:spLocks noGrp="1"/>
          </p:cNvSpPr>
          <p:nvPr>
            <p:ph type="body" idx="1"/>
          </p:nvPr>
        </p:nvSpPr>
        <p:spPr/>
        <p:txBody>
          <a:bodyPr/>
          <a:lstStyle/>
          <a:p>
            <a:pPr marL="114300" indent="0">
              <a:buNone/>
            </a:pPr>
            <a:r>
              <a:rPr lang="en-US" dirty="0"/>
              <a:t>The </a:t>
            </a:r>
            <a:r>
              <a:rPr lang="en-US" dirty="0" err="1"/>
              <a:t>Jotform</a:t>
            </a:r>
            <a:r>
              <a:rPr lang="en-US" dirty="0"/>
              <a:t> survey for Interests and Opportunities will open on </a:t>
            </a:r>
            <a:r>
              <a:rPr lang="en-US" dirty="0" smtClean="0"/>
              <a:t>8/21/2023 and will close </a:t>
            </a:r>
            <a:r>
              <a:rPr lang="en-US" dirty="0"/>
              <a:t>on </a:t>
            </a:r>
            <a:r>
              <a:rPr lang="en-US" dirty="0" smtClean="0"/>
              <a:t>11/3/2023. Final validations are due </a:t>
            </a:r>
            <a:r>
              <a:rPr lang="en-US" dirty="0"/>
              <a:t>on 11/8/2023</a:t>
            </a:r>
            <a:r>
              <a:rPr lang="en-US" dirty="0" smtClean="0"/>
              <a:t>.</a:t>
            </a:r>
            <a:r>
              <a:rPr lang="en-US" dirty="0"/>
              <a:t> The 2023-2024 Menu can be found in the Accountability Library. </a:t>
            </a:r>
          </a:p>
          <a:p>
            <a:pPr marL="114300" indent="0">
              <a:buNone/>
            </a:pPr>
            <a:r>
              <a:rPr lang="en-US" dirty="0" smtClean="0"/>
              <a:t>Office </a:t>
            </a:r>
            <a:r>
              <a:rPr lang="en-US" dirty="0"/>
              <a:t>Hours for I&amp;O will be held on the following </a:t>
            </a:r>
            <a:r>
              <a:rPr lang="en-US" dirty="0" smtClean="0"/>
              <a:t>dates at 10:00 a.m.</a:t>
            </a:r>
            <a:endParaRPr lang="en-US" dirty="0"/>
          </a:p>
          <a:p>
            <a:pPr lvl="1"/>
            <a:r>
              <a:rPr lang="en-US" dirty="0"/>
              <a:t>Thursday, August 31</a:t>
            </a:r>
            <a:r>
              <a:rPr lang="en-US" baseline="30000" dirty="0"/>
              <a:t>st</a:t>
            </a:r>
            <a:r>
              <a:rPr lang="en-US" dirty="0"/>
              <a:t> </a:t>
            </a:r>
          </a:p>
          <a:p>
            <a:pPr lvl="1"/>
            <a:r>
              <a:rPr lang="en-US" dirty="0"/>
              <a:t>Thursday, September 28</a:t>
            </a:r>
            <a:r>
              <a:rPr lang="en-US" baseline="30000" dirty="0"/>
              <a:t>th</a:t>
            </a:r>
            <a:r>
              <a:rPr lang="en-US" dirty="0"/>
              <a:t> </a:t>
            </a:r>
          </a:p>
          <a:p>
            <a:pPr lvl="1"/>
            <a:r>
              <a:rPr lang="en-US" dirty="0"/>
              <a:t>Thursday, October 19</a:t>
            </a:r>
            <a:r>
              <a:rPr lang="en-US" baseline="30000" dirty="0"/>
              <a:t>th</a:t>
            </a:r>
            <a:r>
              <a:rPr lang="en-US" dirty="0"/>
              <a:t> </a:t>
            </a:r>
          </a:p>
          <a:p>
            <a:pPr lvl="1"/>
            <a:r>
              <a:rPr lang="en-US" dirty="0"/>
              <a:t>Wednesday, November 1</a:t>
            </a:r>
            <a:r>
              <a:rPr lang="en-US" baseline="30000" dirty="0"/>
              <a:t>st</a:t>
            </a:r>
            <a:r>
              <a:rPr lang="en-US" dirty="0"/>
              <a:t> </a:t>
            </a:r>
          </a:p>
          <a:p>
            <a:pPr marL="114300" indent="0">
              <a:buNone/>
            </a:pPr>
            <a:r>
              <a:rPr lang="en-US" dirty="0"/>
              <a:t> </a:t>
            </a:r>
            <a:r>
              <a:rPr lang="en-US" dirty="0" smtClean="0"/>
              <a:t>Please </a:t>
            </a:r>
            <a:r>
              <a:rPr lang="en-US" dirty="0"/>
              <a:t>contact </a:t>
            </a:r>
            <a:r>
              <a:rPr lang="en-US" u="sng" dirty="0">
                <a:hlinkClick r:id="rId2"/>
              </a:rPr>
              <a:t>accountability@la.gov</a:t>
            </a:r>
            <a:r>
              <a:rPr lang="en-US" dirty="0"/>
              <a:t> with questions.</a:t>
            </a:r>
          </a:p>
          <a:p>
            <a:endParaRPr lang="en-US" dirty="0"/>
          </a:p>
        </p:txBody>
      </p:sp>
    </p:spTree>
    <p:extLst>
      <p:ext uri="{BB962C8B-B14F-4D97-AF65-F5344CB8AC3E}">
        <p14:creationId xmlns:p14="http://schemas.microsoft.com/office/powerpoint/2010/main" val="2332958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Summary</a:t>
            </a:r>
            <a:endParaRPr lang="en-US" dirty="0"/>
          </a:p>
        </p:txBody>
      </p:sp>
      <p:sp>
        <p:nvSpPr>
          <p:cNvPr id="3" name="Text Placeholder 2"/>
          <p:cNvSpPr>
            <a:spLocks noGrp="1"/>
          </p:cNvSpPr>
          <p:nvPr>
            <p:ph type="body" idx="1"/>
          </p:nvPr>
        </p:nvSpPr>
        <p:spPr/>
        <p:txBody>
          <a:bodyPr/>
          <a:lstStyle/>
          <a:p>
            <a:pPr marL="114300" indent="0">
              <a:buNone/>
            </a:pPr>
            <a:endParaRPr lang="en-US" dirty="0"/>
          </a:p>
          <a:p>
            <a:pPr marL="11430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032749877"/>
              </p:ext>
            </p:extLst>
          </p:nvPr>
        </p:nvGraphicFramePr>
        <p:xfrm>
          <a:off x="430077" y="1108784"/>
          <a:ext cx="8283898" cy="3646097"/>
        </p:xfrm>
        <a:graphic>
          <a:graphicData uri="http://schemas.openxmlformats.org/drawingml/2006/table">
            <a:tbl>
              <a:tblPr firstRow="1" bandRow="1">
                <a:tableStyleId>{47E5B1D7-7E24-4C7A-94C0-64FDCA702A4B}</a:tableStyleId>
              </a:tblPr>
              <a:tblGrid>
                <a:gridCol w="1081349">
                  <a:extLst>
                    <a:ext uri="{9D8B030D-6E8A-4147-A177-3AD203B41FA5}">
                      <a16:colId xmlns:a16="http://schemas.microsoft.com/office/drawing/2014/main" val="2450038286"/>
                    </a:ext>
                  </a:extLst>
                </a:gridCol>
                <a:gridCol w="4953427">
                  <a:extLst>
                    <a:ext uri="{9D8B030D-6E8A-4147-A177-3AD203B41FA5}">
                      <a16:colId xmlns:a16="http://schemas.microsoft.com/office/drawing/2014/main" val="1615949670"/>
                    </a:ext>
                  </a:extLst>
                </a:gridCol>
                <a:gridCol w="2249122">
                  <a:extLst>
                    <a:ext uri="{9D8B030D-6E8A-4147-A177-3AD203B41FA5}">
                      <a16:colId xmlns:a16="http://schemas.microsoft.com/office/drawing/2014/main" val="2553105662"/>
                    </a:ext>
                  </a:extLst>
                </a:gridCol>
              </a:tblGrid>
              <a:tr h="364058">
                <a:tc>
                  <a:txBody>
                    <a:bodyPr/>
                    <a:lstStyle/>
                    <a:p>
                      <a:pPr algn="ctr"/>
                      <a:r>
                        <a:rPr lang="en-US" sz="1200" b="1" dirty="0" smtClean="0"/>
                        <a:t>Month</a:t>
                      </a:r>
                      <a:endParaRPr lang="en-US" sz="1200" b="1" dirty="0"/>
                    </a:p>
                  </a:txBody>
                  <a:tcPr>
                    <a:solidFill>
                      <a:schemeClr val="tx1">
                        <a:lumMod val="40000"/>
                        <a:lumOff val="60000"/>
                      </a:schemeClr>
                    </a:solidFill>
                  </a:tcPr>
                </a:tc>
                <a:tc>
                  <a:txBody>
                    <a:bodyPr/>
                    <a:lstStyle/>
                    <a:p>
                      <a:pPr algn="ctr"/>
                      <a:r>
                        <a:rPr lang="en-US" sz="1200" b="1" dirty="0" smtClean="0"/>
                        <a:t>Key Deadlines</a:t>
                      </a:r>
                      <a:endParaRPr lang="en-US" sz="1200" b="1" dirty="0"/>
                    </a:p>
                  </a:txBody>
                  <a:tcPr>
                    <a:solidFill>
                      <a:schemeClr val="tx1">
                        <a:lumMod val="40000"/>
                        <a:lumOff val="60000"/>
                      </a:schemeClr>
                    </a:solidFill>
                  </a:tcPr>
                </a:tc>
                <a:tc>
                  <a:txBody>
                    <a:bodyPr/>
                    <a:lstStyle/>
                    <a:p>
                      <a:pPr algn="ctr"/>
                      <a:r>
                        <a:rPr lang="en-US" sz="1200" b="1" dirty="0" smtClean="0"/>
                        <a:t>Support and</a:t>
                      </a:r>
                      <a:r>
                        <a:rPr lang="en-US" sz="1200" b="1" baseline="0" dirty="0" smtClean="0"/>
                        <a:t> Resources</a:t>
                      </a:r>
                      <a:endParaRPr lang="en-US" sz="1200" b="1" dirty="0"/>
                    </a:p>
                  </a:txBody>
                  <a:tcPr>
                    <a:solidFill>
                      <a:schemeClr val="tx1">
                        <a:lumMod val="40000"/>
                        <a:lumOff val="60000"/>
                      </a:schemeClr>
                    </a:solidFill>
                  </a:tcPr>
                </a:tc>
                <a:extLst>
                  <a:ext uri="{0D108BD9-81ED-4DB2-BD59-A6C34878D82A}">
                    <a16:rowId xmlns:a16="http://schemas.microsoft.com/office/drawing/2014/main" val="4250978933"/>
                  </a:ext>
                </a:extLst>
              </a:tr>
              <a:tr h="1270359">
                <a:tc>
                  <a:txBody>
                    <a:bodyPr/>
                    <a:lstStyle/>
                    <a:p>
                      <a:r>
                        <a:rPr lang="en-US" sz="1200" dirty="0" smtClean="0">
                          <a:latin typeface="Calibri" panose="020F0502020204030204" pitchFamily="34" charset="0"/>
                          <a:cs typeface="Calibri" panose="020F0502020204030204" pitchFamily="34" charset="0"/>
                        </a:rPr>
                        <a:t>July</a:t>
                      </a:r>
                      <a:endParaRPr lang="en-US" sz="12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July 26: Webinar for Data Certification</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July 27: All rescore requests due for high school summer administration</a:t>
                      </a:r>
                    </a:p>
                    <a:p>
                      <a:pPr marL="285750" indent="-2857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Late July, grades 3-8 individual score reports and school roster reports available in DRC INISGHT</a:t>
                      </a:r>
                      <a:endParaRPr lang="en-US" sz="1400" b="0" baseline="0" dirty="0" smtClean="0">
                        <a:latin typeface="Calibri" panose="020F0502020204030204" pitchFamily="34" charset="0"/>
                        <a:cs typeface="Calibri" panose="020F0502020204030204" pitchFamily="34" charset="0"/>
                      </a:endParaRPr>
                    </a:p>
                  </a:txBody>
                  <a:tcPr/>
                </a:tc>
                <a:tc>
                  <a:txBody>
                    <a:bodyPr/>
                    <a:lstStyle/>
                    <a:p>
                      <a:pPr marL="457200" marR="0" lvl="0" indent="-304800" algn="l" rtl="0">
                        <a:lnSpc>
                          <a:spcPct val="100000"/>
                        </a:lnSpc>
                        <a:spcBef>
                          <a:spcPts val="0"/>
                        </a:spcBef>
                        <a:spcAft>
                          <a:spcPts val="0"/>
                        </a:spcAft>
                        <a:buSzPts val="1200"/>
                        <a:buFont typeface="Calibri"/>
                        <a:buChar char="●"/>
                      </a:pPr>
                      <a:r>
                        <a:rPr lang="en-US" sz="1200" dirty="0" smtClean="0">
                          <a:hlinkClick r:id="rId2"/>
                        </a:rPr>
                        <a:t>2022-2023 Assessment Calendar</a:t>
                      </a:r>
                      <a:endParaRPr lang="en-US" sz="1200" dirty="0" smtClean="0"/>
                    </a:p>
                    <a:p>
                      <a:pPr marL="457200" marR="0" lvl="0" indent="-304800" algn="l" rtl="0">
                        <a:lnSpc>
                          <a:spcPct val="100000"/>
                        </a:lnSpc>
                        <a:spcBef>
                          <a:spcPts val="0"/>
                        </a:spcBef>
                        <a:spcAft>
                          <a:spcPts val="0"/>
                        </a:spcAft>
                        <a:buSzPts val="1200"/>
                        <a:buFont typeface="Calibri"/>
                        <a:buChar char="●"/>
                      </a:pPr>
                      <a:r>
                        <a:rPr lang="en-US" sz="1200" dirty="0" smtClean="0">
                          <a:hlinkClick r:id="rId3"/>
                        </a:rPr>
                        <a:t>Assessment Library DTC Resources</a:t>
                      </a:r>
                      <a:r>
                        <a:rPr lang="en-US" sz="1200" baseline="0" dirty="0" smtClean="0">
                          <a:hlinkClick r:id="rId3"/>
                        </a:rPr>
                        <a:t> </a:t>
                      </a:r>
                      <a:r>
                        <a:rPr lang="en-US" sz="1200" dirty="0" smtClean="0">
                          <a:hlinkClick r:id="rId3"/>
                        </a:rPr>
                        <a:t>Page</a:t>
                      </a:r>
                      <a:endParaRPr lang="en-US" sz="1200" dirty="0" smtClean="0"/>
                    </a:p>
                    <a:p>
                      <a:pPr marL="457200" marR="0" lvl="0" indent="-304800" algn="l" rtl="0">
                        <a:lnSpc>
                          <a:spcPct val="100000"/>
                        </a:lnSpc>
                        <a:spcBef>
                          <a:spcPts val="0"/>
                        </a:spcBef>
                        <a:spcAft>
                          <a:spcPts val="0"/>
                        </a:spcAft>
                        <a:buSzPts val="1200"/>
                        <a:buFont typeface="Calibri"/>
                        <a:buChar char="●"/>
                      </a:pPr>
                      <a:endParaRPr lang="en-US" sz="1200" dirty="0" smtClean="0"/>
                    </a:p>
                    <a:p>
                      <a:pPr marL="457200" marR="0" lvl="0" indent="-304800" algn="l" rtl="0">
                        <a:lnSpc>
                          <a:spcPct val="100000"/>
                        </a:lnSpc>
                        <a:spcBef>
                          <a:spcPts val="0"/>
                        </a:spcBef>
                        <a:spcAft>
                          <a:spcPts val="0"/>
                        </a:spcAft>
                        <a:buSzPts val="1200"/>
                        <a:buFont typeface="Calibri"/>
                        <a:buChar char="●"/>
                      </a:pPr>
                      <a:endParaRPr lang="en-US" sz="1200" dirty="0" smtClean="0"/>
                    </a:p>
                  </a:txBody>
                  <a:tcPr/>
                </a:tc>
                <a:extLst>
                  <a:ext uri="{0D108BD9-81ED-4DB2-BD59-A6C34878D82A}">
                    <a16:rowId xmlns:a16="http://schemas.microsoft.com/office/drawing/2014/main" val="3503993623"/>
                  </a:ext>
                </a:extLst>
              </a:tr>
              <a:tr h="1512478">
                <a:tc>
                  <a:txBody>
                    <a:bodyPr/>
                    <a:lstStyle/>
                    <a:p>
                      <a:r>
                        <a:rPr lang="en-US" sz="1400" dirty="0" smtClean="0">
                          <a:latin typeface="Calibri" panose="020F0502020204030204" pitchFamily="34" charset="0"/>
                          <a:cs typeface="Calibri" panose="020F0502020204030204" pitchFamily="34" charset="0"/>
                        </a:rPr>
                        <a:t>August</a:t>
                      </a:r>
                      <a:endParaRPr lang="en-US" sz="14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August 1: Grades 3-8 growth-to-mastery rosters posted to DRC INSIGHT</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First 30 days of school, all schools administer the single statewide screener to students in grades K-3 unless student qualifies and participates in state-approved alternate screener</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Week of August 7: Notification of data certification opening for DCAI and ACT</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August 21: Interests and Opportunities survey opens in </a:t>
                      </a:r>
                      <a:r>
                        <a:rPr lang="en-US" sz="1400" b="0" baseline="0" dirty="0" err="1" smtClean="0">
                          <a:latin typeface="Calibri" panose="020F0502020204030204" pitchFamily="34" charset="0"/>
                          <a:cs typeface="Calibri" panose="020F0502020204030204" pitchFamily="34" charset="0"/>
                        </a:rPr>
                        <a:t>JotForms</a:t>
                      </a:r>
                      <a:endParaRPr lang="en-US" sz="1400" b="0" baseline="0" dirty="0" smtClean="0">
                        <a:latin typeface="Calibri" panose="020F0502020204030204" pitchFamily="34" charset="0"/>
                        <a:cs typeface="Calibri" panose="020F0502020204030204" pitchFamily="34" charset="0"/>
                      </a:endParaRPr>
                    </a:p>
                  </a:txBody>
                  <a:tcPr/>
                </a:tc>
                <a:tc>
                  <a:txBody>
                    <a:bodyPr/>
                    <a:lstStyle/>
                    <a:p>
                      <a:r>
                        <a:rPr lang="en-US" sz="1200" dirty="0" smtClean="0">
                          <a:latin typeface="Calibri" panose="020F0502020204030204" pitchFamily="34" charset="0"/>
                          <a:cs typeface="Calibri" panose="020F0502020204030204" pitchFamily="34" charset="0"/>
                        </a:rPr>
                        <a:t>Office Hours </a:t>
                      </a:r>
                      <a:r>
                        <a:rPr lang="en-US" sz="1200" baseline="0" dirty="0" smtClean="0">
                          <a:latin typeface="Calibri" panose="020F0502020204030204" pitchFamily="34" charset="0"/>
                          <a:cs typeface="Calibri" panose="020F0502020204030204" pitchFamily="34" charset="0"/>
                        </a:rPr>
                        <a:t>Tuesdays at 3:45: </a:t>
                      </a:r>
                      <a:r>
                        <a:rPr lang="en-US" sz="1200" baseline="0" dirty="0" smtClean="0">
                          <a:latin typeface="Calibri" panose="020F0502020204030204" pitchFamily="34" charset="0"/>
                          <a:cs typeface="Calibri" panose="020F0502020204030204" pitchFamily="34" charset="0"/>
                        </a:rPr>
                        <a:t>July 25, August 1, 8, 22, 29</a:t>
                      </a:r>
                      <a:endParaRPr lang="en-US" sz="1200" baseline="0" dirty="0" smtClean="0">
                        <a:latin typeface="Calibri" panose="020F0502020204030204" pitchFamily="34" charset="0"/>
                        <a:cs typeface="Calibri" panose="020F0502020204030204" pitchFamily="34" charset="0"/>
                      </a:endParaRPr>
                    </a:p>
                    <a:p>
                      <a:r>
                        <a:rPr lang="en-US" sz="1200" baseline="0" dirty="0" smtClean="0">
                          <a:latin typeface="Calibri" panose="020F0502020204030204" pitchFamily="34" charset="0"/>
                          <a:cs typeface="Calibri" panose="020F0502020204030204" pitchFamily="34" charset="0"/>
                        </a:rPr>
                        <a:t>Monthly Call: </a:t>
                      </a:r>
                      <a:r>
                        <a:rPr lang="en-US" sz="1200" baseline="0" dirty="0" smtClean="0">
                          <a:latin typeface="Calibri" panose="020F0502020204030204" pitchFamily="34" charset="0"/>
                          <a:cs typeface="Calibri" panose="020F0502020204030204" pitchFamily="34" charset="0"/>
                        </a:rPr>
                        <a:t>August 15</a:t>
                      </a:r>
                      <a:endParaRPr lang="en-US" sz="1200" baseline="0" dirty="0" smtClean="0">
                        <a:latin typeface="Calibri" panose="020F0502020204030204" pitchFamily="34" charset="0"/>
                        <a:cs typeface="Calibri" panose="020F0502020204030204" pitchFamily="34" charset="0"/>
                      </a:endParaRPr>
                    </a:p>
                    <a:p>
                      <a:endParaRPr lang="en-US" sz="1200" baseline="0"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63269260"/>
                  </a:ext>
                </a:extLst>
              </a:tr>
            </a:tbl>
          </a:graphicData>
        </a:graphic>
      </p:graphicFrame>
    </p:spTree>
    <p:extLst>
      <p:ext uri="{BB962C8B-B14F-4D97-AF65-F5344CB8AC3E}">
        <p14:creationId xmlns:p14="http://schemas.microsoft.com/office/powerpoint/2010/main" val="2022011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4"/>
          <p:cNvSpPr txBox="1">
            <a:spLocks noGrp="1"/>
          </p:cNvSpPr>
          <p:nvPr>
            <p:ph type="title"/>
          </p:nvPr>
        </p:nvSpPr>
        <p:spPr>
          <a:xfrm>
            <a:off x="430075" y="426175"/>
            <a:ext cx="8283900" cy="91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Agenda Items</a:t>
            </a:r>
            <a:endParaRPr dirty="0"/>
          </a:p>
        </p:txBody>
      </p:sp>
      <p:sp>
        <p:nvSpPr>
          <p:cNvPr id="4" name="Google Shape;191;p52"/>
          <p:cNvSpPr txBox="1">
            <a:spLocks noGrp="1"/>
          </p:cNvSpPr>
          <p:nvPr>
            <p:ph type="body" idx="1"/>
          </p:nvPr>
        </p:nvSpPr>
        <p:spPr>
          <a:xfrm>
            <a:off x="430076" y="1174750"/>
            <a:ext cx="3391076" cy="3363913"/>
          </a:xfrm>
          <a:prstGeom prst="rect">
            <a:avLst/>
          </a:prstGeom>
          <a:noFill/>
          <a:ln>
            <a:noFill/>
          </a:ln>
        </p:spPr>
        <p:txBody>
          <a:bodyPr spcFirstLastPara="1" wrap="square" lIns="91425" tIns="91425" rIns="91425" bIns="91425" anchor="t" anchorCtr="0">
            <a:noAutofit/>
          </a:bodyPr>
          <a:lstStyle/>
          <a:p>
            <a:pPr marL="514350" marR="0" lvl="0" indent="-400050" algn="l" rtl="0">
              <a:lnSpc>
                <a:spcPct val="100000"/>
              </a:lnSpc>
              <a:spcBef>
                <a:spcPts val="0"/>
              </a:spcBef>
              <a:spcAft>
                <a:spcPts val="0"/>
              </a:spcAft>
              <a:buClr>
                <a:srgbClr val="000000"/>
              </a:buClr>
              <a:buSzPts val="1800"/>
              <a:buAutoNum type="romanUcPeriod"/>
            </a:pPr>
            <a:r>
              <a:rPr lang="en-US" dirty="0" smtClean="0"/>
              <a:t>LEAP 2025</a:t>
            </a:r>
          </a:p>
          <a:p>
            <a:pPr marL="514350" marR="0" lvl="0" indent="-400050" algn="l" rtl="0">
              <a:lnSpc>
                <a:spcPct val="100000"/>
              </a:lnSpc>
              <a:spcBef>
                <a:spcPts val="0"/>
              </a:spcBef>
              <a:spcAft>
                <a:spcPts val="0"/>
              </a:spcAft>
              <a:buClr>
                <a:srgbClr val="000000"/>
              </a:buClr>
              <a:buSzPts val="1800"/>
              <a:buAutoNum type="romanUcPeriod"/>
            </a:pPr>
            <a:endParaRPr lang="en-US" dirty="0">
              <a:solidFill>
                <a:srgbClr val="000000"/>
              </a:solidFill>
            </a:endParaRPr>
          </a:p>
          <a:p>
            <a:pPr marL="514350" marR="0" lvl="0" indent="-400050" algn="l" rtl="0">
              <a:lnSpc>
                <a:spcPct val="100000"/>
              </a:lnSpc>
              <a:spcBef>
                <a:spcPts val="0"/>
              </a:spcBef>
              <a:spcAft>
                <a:spcPts val="0"/>
              </a:spcAft>
              <a:buClr>
                <a:srgbClr val="000000"/>
              </a:buClr>
              <a:buSzPts val="1800"/>
              <a:buAutoNum type="romanUcPeriod"/>
            </a:pPr>
            <a:r>
              <a:rPr lang="en-US" dirty="0" smtClean="0">
                <a:solidFill>
                  <a:srgbClr val="000000"/>
                </a:solidFill>
              </a:rPr>
              <a:t>ELPS/ELPT</a:t>
            </a: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514350" marR="0" lvl="0" indent="-400050" algn="l" rtl="0">
              <a:lnSpc>
                <a:spcPct val="100000"/>
              </a:lnSpc>
              <a:spcBef>
                <a:spcPts val="0"/>
              </a:spcBef>
              <a:spcAft>
                <a:spcPts val="0"/>
              </a:spcAft>
              <a:buClr>
                <a:srgbClr val="000000"/>
              </a:buClr>
              <a:buSzPts val="1800"/>
              <a:buAutoNum type="romanUcPeriod"/>
            </a:pPr>
            <a:r>
              <a:rPr lang="en-US" dirty="0" smtClean="0">
                <a:solidFill>
                  <a:srgbClr val="000000"/>
                </a:solidFill>
              </a:rPr>
              <a:t>ACT</a:t>
            </a:r>
          </a:p>
          <a:p>
            <a:pPr marL="514350" marR="0" lvl="0" indent="-400050" algn="l" rtl="0">
              <a:lnSpc>
                <a:spcPct val="100000"/>
              </a:lnSpc>
              <a:spcBef>
                <a:spcPts val="0"/>
              </a:spcBef>
              <a:spcAft>
                <a:spcPts val="0"/>
              </a:spcAft>
              <a:buClr>
                <a:srgbClr val="000000"/>
              </a:buClr>
              <a:buSzPts val="1800"/>
              <a:buAutoNum type="romanUcPeriod"/>
            </a:pPr>
            <a:endParaRPr lang="en-US" dirty="0">
              <a:solidFill>
                <a:srgbClr val="000000"/>
              </a:solidFill>
            </a:endParaRPr>
          </a:p>
          <a:p>
            <a:pPr marL="514350" marR="0" lvl="0" indent="-400050" algn="l" rtl="0">
              <a:lnSpc>
                <a:spcPct val="100000"/>
              </a:lnSpc>
              <a:spcBef>
                <a:spcPts val="0"/>
              </a:spcBef>
              <a:spcAft>
                <a:spcPts val="0"/>
              </a:spcAft>
              <a:buClr>
                <a:srgbClr val="000000"/>
              </a:buClr>
              <a:buSzPts val="1800"/>
              <a:buAutoNum type="romanUcPeriod"/>
            </a:pPr>
            <a:r>
              <a:rPr lang="en-US" dirty="0" smtClean="0">
                <a:solidFill>
                  <a:srgbClr val="000000"/>
                </a:solidFill>
              </a:rPr>
              <a:t>K-3</a:t>
            </a: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0" indent="0">
              <a:lnSpc>
                <a:spcPct val="100000"/>
              </a:lnSpc>
              <a:spcBef>
                <a:spcPts val="0"/>
              </a:spcBef>
              <a:buClr>
                <a:srgbClr val="000000"/>
              </a:buClr>
              <a:buNone/>
            </a:pPr>
            <a:r>
              <a:rPr lang="en-US" dirty="0"/>
              <a:t> </a:t>
            </a:r>
            <a:endParaRPr lang="en-US"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endParaRPr lang="en-US" sz="1800" i="0" u="none" strike="noStrike" cap="none" dirty="0" smtClean="0">
              <a:solidFill>
                <a:srgbClr val="000000"/>
              </a:solidFill>
              <a:latin typeface="Calibri"/>
              <a:ea typeface="Calibri"/>
              <a:cs typeface="Calibri"/>
              <a:sym typeface="Calibri"/>
            </a:endParaRPr>
          </a:p>
          <a:p>
            <a:pPr marL="514350" marR="0" lvl="0" indent="-400050" algn="l" rtl="0">
              <a:lnSpc>
                <a:spcPct val="100000"/>
              </a:lnSpc>
              <a:spcBef>
                <a:spcPts val="0"/>
              </a:spcBef>
              <a:spcAft>
                <a:spcPts val="0"/>
              </a:spcAft>
              <a:buClr>
                <a:srgbClr val="000000"/>
              </a:buClr>
              <a:buSzPts val="1800"/>
              <a:buAutoNum type="romanUcPeriod" startAt="4"/>
            </a:pPr>
            <a:endParaRPr lang="en-US" sz="1800"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romanUcPeriod"/>
            </a:pPr>
            <a:endParaRPr lang="en-US" sz="1800" i="0" u="none" strike="noStrike" cap="none" dirty="0" smtClean="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5" name="Google Shape;191;p52"/>
          <p:cNvSpPr txBox="1">
            <a:spLocks/>
          </p:cNvSpPr>
          <p:nvPr/>
        </p:nvSpPr>
        <p:spPr>
          <a:xfrm>
            <a:off x="4158300" y="1158110"/>
            <a:ext cx="3391076" cy="33639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nSpc>
                <a:spcPct val="100000"/>
              </a:lnSpc>
              <a:spcBef>
                <a:spcPts val="0"/>
              </a:spcBef>
              <a:buClr>
                <a:srgbClr val="000000"/>
              </a:buClr>
              <a:buNone/>
            </a:pPr>
            <a:r>
              <a:rPr lang="en-US" dirty="0" smtClean="0">
                <a:solidFill>
                  <a:srgbClr val="000000"/>
                </a:solidFill>
              </a:rPr>
              <a:t>V.   Innovative Assessment </a:t>
            </a:r>
          </a:p>
          <a:p>
            <a:pPr marL="114300" indent="0">
              <a:lnSpc>
                <a:spcPct val="100000"/>
              </a:lnSpc>
              <a:spcBef>
                <a:spcPts val="0"/>
              </a:spcBef>
              <a:buClr>
                <a:srgbClr val="000000"/>
              </a:buClr>
              <a:buFont typeface="Arial"/>
              <a:buNone/>
            </a:pPr>
            <a:endParaRPr lang="en-US" dirty="0" smtClean="0">
              <a:solidFill>
                <a:srgbClr val="000000"/>
              </a:solidFill>
            </a:endParaRPr>
          </a:p>
          <a:p>
            <a:pPr marL="114300" indent="0">
              <a:lnSpc>
                <a:spcPct val="100000"/>
              </a:lnSpc>
              <a:spcBef>
                <a:spcPts val="0"/>
              </a:spcBef>
              <a:buClr>
                <a:srgbClr val="000000"/>
              </a:buClr>
              <a:buFont typeface="Arial"/>
              <a:buNone/>
            </a:pPr>
            <a:r>
              <a:rPr lang="en-US" dirty="0" smtClean="0">
                <a:solidFill>
                  <a:srgbClr val="000000"/>
                </a:solidFill>
              </a:rPr>
              <a:t>VI.    Accountability</a:t>
            </a:r>
          </a:p>
          <a:p>
            <a:pPr marL="514350" indent="-400050">
              <a:lnSpc>
                <a:spcPct val="100000"/>
              </a:lnSpc>
              <a:spcBef>
                <a:spcPts val="0"/>
              </a:spcBef>
              <a:buClr>
                <a:srgbClr val="000000"/>
              </a:buClr>
              <a:buFont typeface="Arial"/>
              <a:buAutoNum type="romanUcPeriod" startAt="2"/>
            </a:pPr>
            <a:endParaRPr lang="en-US" dirty="0" smtClean="0">
              <a:solidFill>
                <a:srgbClr val="000000"/>
              </a:solidFill>
            </a:endParaRPr>
          </a:p>
          <a:p>
            <a:pPr marL="0" indent="0">
              <a:lnSpc>
                <a:spcPct val="100000"/>
              </a:lnSpc>
              <a:spcBef>
                <a:spcPts val="0"/>
              </a:spcBef>
              <a:buClr>
                <a:srgbClr val="000000"/>
              </a:buClr>
              <a:buFont typeface="Arial"/>
              <a:buNone/>
            </a:pPr>
            <a:endParaRPr lang="en-US" dirty="0" smtClean="0">
              <a:solidFill>
                <a:srgbClr val="000000"/>
              </a:solidFill>
            </a:endParaRPr>
          </a:p>
          <a:p>
            <a:pPr marL="0" indent="0">
              <a:lnSpc>
                <a:spcPct val="100000"/>
              </a:lnSpc>
              <a:spcBef>
                <a:spcPts val="0"/>
              </a:spcBef>
              <a:buClr>
                <a:srgbClr val="000000"/>
              </a:buClr>
              <a:buFont typeface="Arial"/>
              <a:buNone/>
            </a:pPr>
            <a:r>
              <a:rPr lang="en-US" dirty="0" smtClean="0"/>
              <a:t> </a:t>
            </a:r>
          </a:p>
          <a:p>
            <a:pPr marL="114300" indent="0">
              <a:lnSpc>
                <a:spcPct val="100000"/>
              </a:lnSpc>
              <a:spcBef>
                <a:spcPts val="0"/>
              </a:spcBef>
              <a:buClr>
                <a:srgbClr val="000000"/>
              </a:buClr>
              <a:buFont typeface="Arial"/>
              <a:buNone/>
            </a:pPr>
            <a:endParaRPr lang="en-US" dirty="0" smtClean="0"/>
          </a:p>
          <a:p>
            <a:pPr marL="114300" indent="0">
              <a:lnSpc>
                <a:spcPct val="100000"/>
              </a:lnSpc>
              <a:spcBef>
                <a:spcPts val="0"/>
              </a:spcBef>
              <a:buClr>
                <a:srgbClr val="000000"/>
              </a:buClr>
              <a:buFont typeface="Arial"/>
              <a:buNone/>
            </a:pPr>
            <a:endParaRPr lang="en-US" dirty="0" smtClean="0">
              <a:solidFill>
                <a:srgbClr val="000000"/>
              </a:solidFill>
            </a:endParaRPr>
          </a:p>
          <a:p>
            <a:pPr marL="514350" indent="-400050">
              <a:lnSpc>
                <a:spcPct val="100000"/>
              </a:lnSpc>
              <a:spcBef>
                <a:spcPts val="0"/>
              </a:spcBef>
              <a:buClr>
                <a:srgbClr val="000000"/>
              </a:buClr>
              <a:buFont typeface="Arial"/>
              <a:buAutoNum type="romanUcPeriod" startAt="4"/>
            </a:pPr>
            <a:endParaRPr lang="en-US" dirty="0" smtClean="0"/>
          </a:p>
          <a:p>
            <a:pPr>
              <a:lnSpc>
                <a:spcPct val="100000"/>
              </a:lnSpc>
              <a:spcBef>
                <a:spcPts val="0"/>
              </a:spcBef>
              <a:buClr>
                <a:srgbClr val="000000"/>
              </a:buClr>
              <a:buFont typeface="Calibri"/>
              <a:buAutoNum type="romanUcPeriod"/>
            </a:pPr>
            <a:endParaRPr lang="en-US" dirty="0" smtClean="0">
              <a:solidFill>
                <a:srgbClr val="000000"/>
              </a:solidFill>
            </a:endParaRPr>
          </a:p>
          <a:p>
            <a:pPr indent="0">
              <a:lnSpc>
                <a:spcPct val="100000"/>
              </a:lnSpc>
              <a:spcBef>
                <a:spcPts val="0"/>
              </a:spcBef>
              <a:buClr>
                <a:srgbClr val="000000"/>
              </a:buClr>
              <a:buSzPts val="2150"/>
              <a:buFont typeface="Arial"/>
              <a:buNone/>
            </a:pPr>
            <a:endParaRPr lang="en-US" sz="2150" b="1" dirty="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LEAP 2025</a:t>
            </a:r>
            <a:endParaRPr dirty="0"/>
          </a:p>
        </p:txBody>
      </p:sp>
    </p:spTree>
    <p:extLst>
      <p:ext uri="{BB962C8B-B14F-4D97-AF65-F5344CB8AC3E}">
        <p14:creationId xmlns:p14="http://schemas.microsoft.com/office/powerpoint/2010/main" val="3314152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grades 3-8 Score Release</a:t>
            </a:r>
            <a:endParaRPr lang="en-US" dirty="0"/>
          </a:p>
        </p:txBody>
      </p:sp>
      <p:sp>
        <p:nvSpPr>
          <p:cNvPr id="3" name="Text Placeholder 2"/>
          <p:cNvSpPr>
            <a:spLocks noGrp="1"/>
          </p:cNvSpPr>
          <p:nvPr>
            <p:ph type="body" idx="1"/>
          </p:nvPr>
        </p:nvSpPr>
        <p:spPr/>
        <p:txBody>
          <a:bodyPr/>
          <a:lstStyle/>
          <a:p>
            <a:pPr marL="114300" indent="0">
              <a:buNone/>
            </a:pPr>
            <a:r>
              <a:rPr lang="en-US" dirty="0" smtClean="0"/>
              <a:t>In late July, schools will receive school rosters and individual student reports for grades 3-8 spring testing. School systems will be notified of the official release date by the end of this week. </a:t>
            </a:r>
          </a:p>
          <a:p>
            <a:pPr marL="114300" indent="0">
              <a:buNone/>
            </a:pPr>
            <a:r>
              <a:rPr lang="en-US" dirty="0" smtClean="0"/>
              <a:t>The department also is working to release grades 6-8 Innovative Assessment end-of-year reports by late July.</a:t>
            </a:r>
          </a:p>
          <a:p>
            <a:pPr marL="114300" indent="0">
              <a:buNone/>
            </a:pPr>
            <a:endParaRPr lang="en-US" dirty="0" smtClean="0"/>
          </a:p>
          <a:p>
            <a:pPr marL="114300" indent="0">
              <a:buNone/>
            </a:pPr>
            <a:r>
              <a:rPr lang="en-US" b="1" u="sng" dirty="0" smtClean="0"/>
              <a:t>Embargo</a:t>
            </a:r>
            <a:endParaRPr lang="en-US" b="1" u="sng" dirty="0"/>
          </a:p>
          <a:p>
            <a:pPr marL="114300" indent="0">
              <a:buNone/>
            </a:pPr>
            <a:r>
              <a:rPr lang="en-US" dirty="0" smtClean="0"/>
              <a:t>There is no embargo on individual student reports. When they are released, they should be distributed to parents. </a:t>
            </a:r>
            <a:r>
              <a:rPr lang="en-US" u="sng" dirty="0" smtClean="0"/>
              <a:t>An embargo of LEAP scores applies to district release of any summary results prior to the department’s official release</a:t>
            </a:r>
            <a:r>
              <a:rPr lang="en-US" dirty="0" smtClean="0"/>
              <a:t>.</a:t>
            </a:r>
          </a:p>
          <a:p>
            <a:pPr marL="114300" indent="0">
              <a:buNone/>
            </a:pPr>
            <a:endParaRPr lang="en-US" dirty="0"/>
          </a:p>
        </p:txBody>
      </p:sp>
    </p:spTree>
    <p:extLst>
      <p:ext uri="{BB962C8B-B14F-4D97-AF65-F5344CB8AC3E}">
        <p14:creationId xmlns:p14="http://schemas.microsoft.com/office/powerpoint/2010/main" val="2891422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Scores in DRC INSIGHT</a:t>
            </a:r>
            <a:endParaRPr lang="en-US" dirty="0"/>
          </a:p>
        </p:txBody>
      </p:sp>
      <p:sp>
        <p:nvSpPr>
          <p:cNvPr id="3" name="Text Placeholder 2"/>
          <p:cNvSpPr>
            <a:spLocks noGrp="1"/>
          </p:cNvSpPr>
          <p:nvPr>
            <p:ph type="body" idx="1"/>
          </p:nvPr>
        </p:nvSpPr>
        <p:spPr/>
        <p:txBody>
          <a:bodyPr/>
          <a:lstStyle/>
          <a:p>
            <a:pPr marL="114300" indent="0">
              <a:buNone/>
            </a:pPr>
            <a:r>
              <a:rPr lang="en-US" dirty="0" smtClean="0"/>
              <a:t>When scores are released, they can be found in DRC INSIGHT using the following steps:</a:t>
            </a:r>
          </a:p>
          <a:p>
            <a:pPr>
              <a:buAutoNum type="arabicPeriod"/>
            </a:pPr>
            <a:r>
              <a:rPr lang="en-US" sz="1600" dirty="0" smtClean="0"/>
              <a:t>Go to My Applications</a:t>
            </a:r>
          </a:p>
          <a:p>
            <a:pPr>
              <a:buAutoNum type="arabicPeriod"/>
            </a:pPr>
            <a:r>
              <a:rPr lang="en-US" sz="1600" dirty="0" smtClean="0"/>
              <a:t>Select Report Delivery</a:t>
            </a:r>
          </a:p>
          <a:p>
            <a:pPr>
              <a:buAutoNum type="arabicPeriod"/>
            </a:pPr>
            <a:r>
              <a:rPr lang="en-US" sz="1600" dirty="0" smtClean="0"/>
              <a:t>Select Pre-Generated (Summative)</a:t>
            </a:r>
          </a:p>
          <a:p>
            <a:pPr>
              <a:buAutoNum type="arabicPeriod"/>
            </a:pPr>
            <a:r>
              <a:rPr lang="en-US" sz="1600" dirty="0" smtClean="0"/>
              <a:t>In the upper right hand corner, users can select site and test administration: LEAP 2025 Grades 3-8 Spring 2022</a:t>
            </a:r>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7298" y="3371587"/>
            <a:ext cx="4676702" cy="1771913"/>
          </a:xfrm>
          <a:prstGeom prst="rect">
            <a:avLst/>
          </a:prstGeom>
        </p:spPr>
      </p:pic>
    </p:spTree>
    <p:extLst>
      <p:ext uri="{BB962C8B-B14F-4D97-AF65-F5344CB8AC3E}">
        <p14:creationId xmlns:p14="http://schemas.microsoft.com/office/powerpoint/2010/main" val="3028424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2025 High School Summer Administration </a:t>
            </a:r>
            <a:endParaRPr lang="en-US" dirty="0"/>
          </a:p>
        </p:txBody>
      </p:sp>
      <p:sp>
        <p:nvSpPr>
          <p:cNvPr id="3" name="Text Placeholder 2"/>
          <p:cNvSpPr>
            <a:spLocks noGrp="1"/>
          </p:cNvSpPr>
          <p:nvPr>
            <p:ph type="body" idx="1"/>
          </p:nvPr>
        </p:nvSpPr>
        <p:spPr/>
        <p:txBody>
          <a:bodyPr/>
          <a:lstStyle/>
          <a:p>
            <a:r>
              <a:rPr lang="en-US" dirty="0" smtClean="0">
                <a:solidFill>
                  <a:schemeClr val="tx1">
                    <a:lumMod val="50000"/>
                  </a:schemeClr>
                </a:solidFill>
              </a:rPr>
              <a:t>July 27: Last day to request summer rescore</a:t>
            </a:r>
          </a:p>
          <a:p>
            <a:r>
              <a:rPr lang="en-US" dirty="0" smtClean="0">
                <a:solidFill>
                  <a:schemeClr val="tx1">
                    <a:lumMod val="50000"/>
                  </a:schemeClr>
                </a:solidFill>
              </a:rPr>
              <a:t>Initial test scores from the summer administration will not be in the 2023 fall SPS and cannot be used to remove a zero for a student who failed to test after completing a course in spring.</a:t>
            </a:r>
            <a:endParaRPr lang="en-US" dirty="0">
              <a:solidFill>
                <a:schemeClr val="tx1">
                  <a:lumMod val="50000"/>
                </a:schemeClr>
              </a:solidFill>
            </a:endParaRPr>
          </a:p>
          <a:p>
            <a:pPr marL="114300" indent="0">
              <a:buNone/>
            </a:pPr>
            <a:endParaRPr lang="en-US" dirty="0"/>
          </a:p>
        </p:txBody>
      </p:sp>
    </p:spTree>
    <p:extLst>
      <p:ext uri="{BB962C8B-B14F-4D97-AF65-F5344CB8AC3E}">
        <p14:creationId xmlns:p14="http://schemas.microsoft.com/office/powerpoint/2010/main" val="32095664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Graduation Waiver</a:t>
            </a:r>
            <a:endParaRPr lang="en-US" dirty="0"/>
          </a:p>
        </p:txBody>
      </p:sp>
      <p:sp>
        <p:nvSpPr>
          <p:cNvPr id="3" name="Text Placeholder 2"/>
          <p:cNvSpPr>
            <a:spLocks noGrp="1"/>
          </p:cNvSpPr>
          <p:nvPr>
            <p:ph type="body" idx="1"/>
          </p:nvPr>
        </p:nvSpPr>
        <p:spPr/>
        <p:txBody>
          <a:bodyPr/>
          <a:lstStyle/>
          <a:p>
            <a:pPr marL="114300" indent="0">
              <a:buNone/>
            </a:pPr>
            <a:r>
              <a:rPr lang="en-US" dirty="0" smtClean="0"/>
              <a:t>At the June BESE meeting, a graduation waiver was proposed and approved for students who did not meet assessment graduation requirements. This proposal is now out for notice of intent, as is the case for all BESE approvals. The intent process allows for additional input. Guidance will be provided to schools once the process closes.</a:t>
            </a:r>
            <a:endParaRPr lang="en-US" dirty="0"/>
          </a:p>
        </p:txBody>
      </p:sp>
    </p:spTree>
    <p:extLst>
      <p:ext uri="{BB962C8B-B14F-4D97-AF65-F5344CB8AC3E}">
        <p14:creationId xmlns:p14="http://schemas.microsoft.com/office/powerpoint/2010/main" val="3833269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Growth-to-Mastery Rosters</a:t>
            </a:r>
            <a:endParaRPr lang="en-US" dirty="0"/>
          </a:p>
        </p:txBody>
      </p:sp>
      <p:sp>
        <p:nvSpPr>
          <p:cNvPr id="3" name="Text Placeholder 2"/>
          <p:cNvSpPr>
            <a:spLocks noGrp="1"/>
          </p:cNvSpPr>
          <p:nvPr>
            <p:ph type="body" idx="1"/>
          </p:nvPr>
        </p:nvSpPr>
        <p:spPr/>
        <p:txBody>
          <a:bodyPr/>
          <a:lstStyle/>
          <a:p>
            <a:pPr marL="114300" indent="0">
              <a:buNone/>
            </a:pPr>
            <a:r>
              <a:rPr lang="en-US" dirty="0" smtClean="0"/>
              <a:t>On August 1, the department will release the Grades 3-8 growth-to-mastery rosters that include new targets for spring 2024. The rosters released on August 1 will be posted in DRC INSIGHT and NOT posted to the ftp.</a:t>
            </a:r>
          </a:p>
          <a:p>
            <a:r>
              <a:rPr lang="en-US" dirty="0" smtClean="0"/>
              <a:t>The rosters will include students who tested with the school. The rosters will be updated to include all students enrolled in the school on October 1 once the collection in </a:t>
            </a:r>
            <a:r>
              <a:rPr lang="en-US" dirty="0" err="1" smtClean="0"/>
              <a:t>EdLink</a:t>
            </a:r>
            <a:r>
              <a:rPr lang="en-US" dirty="0" smtClean="0"/>
              <a:t> closes.</a:t>
            </a:r>
          </a:p>
          <a:p>
            <a:r>
              <a:rPr lang="en-US" dirty="0" smtClean="0"/>
              <a:t>The rosters for high schools will be released after the October 1 collection closes. This allows for grade 8 students in middle schools to be migrated over to their new high school site.</a:t>
            </a:r>
            <a:endParaRPr lang="en-US" dirty="0"/>
          </a:p>
        </p:txBody>
      </p:sp>
    </p:spTree>
    <p:extLst>
      <p:ext uri="{BB962C8B-B14F-4D97-AF65-F5344CB8AC3E}">
        <p14:creationId xmlns:p14="http://schemas.microsoft.com/office/powerpoint/2010/main" val="2290798611"/>
      </p:ext>
    </p:extLst>
  </p:cSld>
  <p:clrMapOvr>
    <a:masterClrMapping/>
  </p:clrMapOvr>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27127</TotalTime>
  <Words>1308</Words>
  <Application>Microsoft Office PowerPoint</Application>
  <PresentationFormat>On-screen Show (16:9)</PresentationFormat>
  <Paragraphs>133</Paragraphs>
  <Slides>23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LA Believes</vt:lpstr>
      <vt:lpstr>Zoom Meeting Preparation</vt:lpstr>
      <vt:lpstr>AAA: Assessment and Accountability Monthly Call July 15, 2023</vt:lpstr>
      <vt:lpstr>Agenda Items</vt:lpstr>
      <vt:lpstr>LEAP 2025</vt:lpstr>
      <vt:lpstr>LEAP grades 3-8 Score Release</vt:lpstr>
      <vt:lpstr>LEAP Scores in DRC INSIGHT</vt:lpstr>
      <vt:lpstr>LEAP 2025 High School Summer Administration </vt:lpstr>
      <vt:lpstr>Graduation Waiver</vt:lpstr>
      <vt:lpstr>Growth-to-Mastery Rosters</vt:lpstr>
      <vt:lpstr>ELPT/ELPS</vt:lpstr>
      <vt:lpstr>Access to TIDE for Screening</vt:lpstr>
      <vt:lpstr>ACT</vt:lpstr>
      <vt:lpstr>ACT Online Testing</vt:lpstr>
      <vt:lpstr>ACT/WorkKeys</vt:lpstr>
      <vt:lpstr>K-3</vt:lpstr>
      <vt:lpstr>K-3 Screening Updates</vt:lpstr>
      <vt:lpstr>Innovative Assessment</vt:lpstr>
      <vt:lpstr>2023-2024 Participation</vt:lpstr>
      <vt:lpstr>Accountability</vt:lpstr>
      <vt:lpstr>August Data Certification</vt:lpstr>
      <vt:lpstr>August Data Certification Webinar</vt:lpstr>
      <vt:lpstr>Interests and Opportunities</vt:lpstr>
      <vt:lpstr>Call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Updates West Baton Rouge February 19, 2021</dc:title>
  <dc:creator>Jennifer Baird</dc:creator>
  <cp:lastModifiedBy>Jennifer Baird</cp:lastModifiedBy>
  <cp:revision>496</cp:revision>
  <dcterms:modified xsi:type="dcterms:W3CDTF">2023-07-18T19:21:59Z</dcterms:modified>
</cp:coreProperties>
</file>