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39"/>
  </p:notesMasterIdLst>
  <p:sldIdLst>
    <p:sldId id="666" r:id="rId2"/>
    <p:sldId id="667" r:id="rId3"/>
    <p:sldId id="257" r:id="rId4"/>
    <p:sldId id="634" r:id="rId5"/>
    <p:sldId id="635" r:id="rId6"/>
    <p:sldId id="680" r:id="rId7"/>
    <p:sldId id="691" r:id="rId8"/>
    <p:sldId id="636" r:id="rId9"/>
    <p:sldId id="366" r:id="rId10"/>
    <p:sldId id="693" r:id="rId11"/>
    <p:sldId id="632" r:id="rId12"/>
    <p:sldId id="643" r:id="rId13"/>
    <p:sldId id="688" r:id="rId14"/>
    <p:sldId id="668" r:id="rId15"/>
    <p:sldId id="670" r:id="rId16"/>
    <p:sldId id="694" r:id="rId17"/>
    <p:sldId id="669" r:id="rId18"/>
    <p:sldId id="679" r:id="rId19"/>
    <p:sldId id="545" r:id="rId20"/>
    <p:sldId id="686" r:id="rId21"/>
    <p:sldId id="500" r:id="rId22"/>
    <p:sldId id="685" r:id="rId23"/>
    <p:sldId id="681" r:id="rId24"/>
    <p:sldId id="648" r:id="rId25"/>
    <p:sldId id="684" r:id="rId26"/>
    <p:sldId id="687" r:id="rId27"/>
    <p:sldId id="683" r:id="rId28"/>
    <p:sldId id="692" r:id="rId29"/>
    <p:sldId id="658" r:id="rId30"/>
    <p:sldId id="514" r:id="rId31"/>
    <p:sldId id="689" r:id="rId32"/>
    <p:sldId id="483" r:id="rId33"/>
    <p:sldId id="690" r:id="rId34"/>
    <p:sldId id="645" r:id="rId35"/>
    <p:sldId id="676" r:id="rId36"/>
    <p:sldId id="675" r:id="rId37"/>
    <p:sldId id="334" r:id="rId38"/>
  </p:sldIdLst>
  <p:sldSz cx="9144000" cy="5143500" type="screen16x9"/>
  <p:notesSz cx="6858000" cy="9144000"/>
  <p:embeddedFontLst>
    <p:embeddedFont>
      <p:font typeface="Public Sans Medium" pitchFamily="2" charset="0"/>
      <p:regular r:id="rId40"/>
      <p: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94660"/>
  </p:normalViewPr>
  <p:slideViewPr>
    <p:cSldViewPr snapToGrid="0">
      <p:cViewPr varScale="1">
        <p:scale>
          <a:sx n="91" d="100"/>
          <a:sy n="91" d="100"/>
        </p:scale>
        <p:origin x="512"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281832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61468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112804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3818743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1" r:id="rId12"/>
    <p:sldLayoutId id="2147483722" r:id="rId13"/>
    <p:sldLayoutId id="2147483723" r:id="rId14"/>
    <p:sldLayoutId id="2147483724" r:id="rId15"/>
    <p:sldLayoutId id="2147483725" r:id="rId16"/>
    <p:sldLayoutId id="2147483726" r:id="rId17"/>
    <p:sldLayoutId id="2147483730" r:id="rId18"/>
    <p:sldLayoutId id="2147483731" r:id="rId19"/>
    <p:sldLayoutId id="2147483732" r:id="rId20"/>
    <p:sldLayoutId id="214748373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s://www.louisianabelieves.com/docs/default-source/assessment/Parent-guide-to-the-practice-tests.pdf?sfvrsn=9f52921f_16" TargetMode="External"/><Relationship Id="rId2" Type="http://schemas.openxmlformats.org/officeDocument/2006/relationships/hyperlink" Target="https://www.louisianabelieves.leap-2025-practice-test-quick-start-guide.pdf/?sfvrsn=62bf971f_48" TargetMode="External"/><Relationship Id="rId1" Type="http://schemas.openxmlformats.org/officeDocument/2006/relationships/slideLayout" Target="../slideLayouts/slideLayout20.xml"/><Relationship Id="rId5" Type="http://schemas.openxmlformats.org/officeDocument/2006/relationships/hyperlink" Target="https://www.louisianabelieves.com/docs/default-source/assessment/lLeap-360-interim-assessment-quick-start-guide.pdf?sfvrsn=dee0941f_29" TargetMode="External"/><Relationship Id="rId4" Type="http://schemas.openxmlformats.org/officeDocument/2006/relationships/hyperlink" Target="https://www.louisianabelieves.com/docs/default-source/assessment/Leap-360-diagnostic-assessment-quick-start-guide.pdf?sfvrsn=dae0941f_2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hyperlink" Target="mailto:LAHelpDesk@datarecognitioncorp.com" TargetMode="Externa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hyperlink" Target="https://www.louisianabelieves.com/academics/louisiana-literacy/literacy-screener" TargetMode="External"/><Relationship Id="rId2" Type="http://schemas.openxmlformats.org/officeDocument/2006/relationships/hyperlink" Target="https://form.jotform.com/LDOE/k-3-literacy-screener-material" TargetMode="Externa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hyperlink" Target="https://form.jotform.com/LDOE/moy-literacy-screening-gifted-2024" TargetMode="Externa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hyperlink" Target="https://amplify.com/louisiana-mclass/"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hyperlink" Target="https://www.louisianabelieves.com/docs/default-sourceAassessment/2023-2024-assessment-calendar.pdf?sfvrsn=a94a6318_2" TargetMode="External"/><Relationship Id="rId2" Type="http://schemas.openxmlformats.org/officeDocument/2006/relationships/hyperlink" Target="https://www.louisianabelieves.com/resources/library/assessment" TargetMode="External"/><Relationship Id="rId1" Type="http://schemas.openxmlformats.org/officeDocument/2006/relationships/slideLayout" Target="../slideLayouts/slideLayout20.xml"/><Relationship Id="rId4" Type="http://schemas.openxmlformats.org/officeDocument/2006/relationships/hyperlink" Target="https://www.louisianabelieves.com/academics/louisiana-literacy/literacy-screen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hyperlink" Target="https://www.louisianabelieves.com/docs/default-source/assessment/lLeap-2025-accommodations-and-accessibility-features-user-guide.pdf?sfvrsn=edcf8d1f_18"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t>AAA Assessment and Accountability Monthly Call</a:t>
            </a:r>
            <a:br>
              <a:rPr lang="en-US" sz="2400" dirty="0" smtClean="0"/>
            </a:br>
            <a:r>
              <a:rPr lang="en-US" sz="2400" dirty="0" smtClean="0"/>
              <a:t>February 20, 2024</a:t>
            </a:r>
            <a:endParaRPr sz="2400" dirty="0"/>
          </a:p>
        </p:txBody>
      </p:sp>
      <p:sp>
        <p:nvSpPr>
          <p:cNvPr id="89" name="Google Shape;89;p1"/>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Tree>
    <p:extLst>
      <p:ext uri="{BB962C8B-B14F-4D97-AF65-F5344CB8AC3E}">
        <p14:creationId xmlns:p14="http://schemas.microsoft.com/office/powerpoint/2010/main" val="345905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Schedules</a:t>
            </a:r>
            <a:endParaRPr lang="en-US" dirty="0"/>
          </a:p>
        </p:txBody>
      </p:sp>
      <p:sp>
        <p:nvSpPr>
          <p:cNvPr id="3" name="Text Placeholder 2"/>
          <p:cNvSpPr>
            <a:spLocks noGrp="1"/>
          </p:cNvSpPr>
          <p:nvPr>
            <p:ph type="body" idx="1"/>
          </p:nvPr>
        </p:nvSpPr>
        <p:spPr/>
        <p:txBody>
          <a:bodyPr/>
          <a:lstStyle/>
          <a:p>
            <a:pPr marL="114300" indent="0">
              <a:buNone/>
            </a:pPr>
            <a:r>
              <a:rPr lang="en-US" dirty="0" smtClean="0"/>
              <a:t>LEAP spring testing schedules are due to </a:t>
            </a:r>
            <a:r>
              <a:rPr lang="en-US" dirty="0" smtClean="0">
                <a:hlinkClick r:id="rId2"/>
              </a:rPr>
              <a:t>assessment@la.gov</a:t>
            </a:r>
            <a:r>
              <a:rPr lang="en-US" dirty="0" smtClean="0"/>
              <a:t> by March 18. Please make sure to notify the department if any changes are made as soon as they are known. </a:t>
            </a:r>
          </a:p>
          <a:p>
            <a:pPr marL="114300" indent="0">
              <a:buNone/>
            </a:pPr>
            <a:endParaRPr lang="en-US" dirty="0"/>
          </a:p>
          <a:p>
            <a:pPr marL="114300" indent="0">
              <a:buNone/>
            </a:pPr>
            <a:r>
              <a:rPr lang="en-US" dirty="0" smtClean="0"/>
              <a:t>Testing schedules should not just be April 15-May 17.The department needs the schedule to be broken out by school, subject, day and approximate time.</a:t>
            </a:r>
            <a:endParaRPr lang="en-US" dirty="0"/>
          </a:p>
        </p:txBody>
      </p:sp>
    </p:spTree>
    <p:extLst>
      <p:ext uri="{BB962C8B-B14F-4D97-AF65-F5344CB8AC3E}">
        <p14:creationId xmlns:p14="http://schemas.microsoft.com/office/powerpoint/2010/main" val="40514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LEAP Social Studies and Civics Field Testing</a:t>
            </a:r>
            <a:endParaRPr lang="en-US" dirty="0"/>
          </a:p>
        </p:txBody>
      </p:sp>
      <p:sp>
        <p:nvSpPr>
          <p:cNvPr id="4" name="Text Placeholder 3"/>
          <p:cNvSpPr>
            <a:spLocks noGrp="1"/>
          </p:cNvSpPr>
          <p:nvPr>
            <p:ph type="body" idx="1"/>
          </p:nvPr>
        </p:nvSpPr>
        <p:spPr/>
        <p:txBody>
          <a:bodyPr/>
          <a:lstStyle/>
          <a:p>
            <a:pPr marL="114300" indent="0">
              <a:buNone/>
            </a:pPr>
            <a:r>
              <a:rPr lang="en-US" dirty="0" smtClean="0"/>
              <a:t>BESE policy requires participation in field testing. All students in grades 3-8 and high school students who are enrolled in Civics classes in spring must participate in field testing. </a:t>
            </a:r>
          </a:p>
          <a:p>
            <a:r>
              <a:rPr lang="en-US" dirty="0" smtClean="0"/>
              <a:t>The only students who are exempt from field testing are those students who will participate in LEAP Connect in 2023-2024. </a:t>
            </a:r>
          </a:p>
          <a:p>
            <a:r>
              <a:rPr lang="en-US" dirty="0" smtClean="0"/>
              <a:t>No results will be returned for grades 3-8 social studies or high school Civics. </a:t>
            </a:r>
          </a:p>
          <a:p>
            <a:r>
              <a:rPr lang="en-US" dirty="0" smtClean="0"/>
              <a:t>Times for the field tests are as follows:</a:t>
            </a:r>
          </a:p>
          <a:p>
            <a:pPr lvl="1"/>
            <a:r>
              <a:rPr lang="en-US" dirty="0" smtClean="0"/>
              <a:t>Grades </a:t>
            </a:r>
            <a:r>
              <a:rPr lang="en-US" dirty="0"/>
              <a:t>3 and 4: </a:t>
            </a:r>
            <a:r>
              <a:rPr lang="en-US" dirty="0">
                <a:solidFill>
                  <a:srgbClr val="FF0000"/>
                </a:solidFill>
              </a:rPr>
              <a:t>Session 1 = </a:t>
            </a:r>
            <a:r>
              <a:rPr lang="en-US" dirty="0" smtClean="0">
                <a:solidFill>
                  <a:srgbClr val="FF0000"/>
                </a:solidFill>
              </a:rPr>
              <a:t>70</a:t>
            </a:r>
            <a:r>
              <a:rPr lang="en-US" dirty="0" smtClean="0"/>
              <a:t>, </a:t>
            </a:r>
            <a:r>
              <a:rPr lang="en-US" dirty="0"/>
              <a:t>Session 2 = 40, and </a:t>
            </a:r>
            <a:r>
              <a:rPr lang="en-US" dirty="0">
                <a:solidFill>
                  <a:srgbClr val="FF0000"/>
                </a:solidFill>
              </a:rPr>
              <a:t>Session 3 = </a:t>
            </a:r>
            <a:r>
              <a:rPr lang="en-US" dirty="0" smtClean="0">
                <a:solidFill>
                  <a:srgbClr val="FF0000"/>
                </a:solidFill>
              </a:rPr>
              <a:t>70</a:t>
            </a:r>
          </a:p>
          <a:p>
            <a:pPr lvl="1"/>
            <a:r>
              <a:rPr lang="en-US" dirty="0"/>
              <a:t>Grades 5-8 and Civics: Three 70-minute sessions  ( Session 1, Sessions 2a/2b, and Session 3</a:t>
            </a:r>
            <a:r>
              <a:rPr lang="en-US" dirty="0" smtClean="0"/>
              <a:t>)</a:t>
            </a:r>
            <a:endParaRPr lang="en-US" dirty="0"/>
          </a:p>
          <a:p>
            <a:pPr lvl="1"/>
            <a:endParaRPr lang="en-US" dirty="0"/>
          </a:p>
          <a:p>
            <a:pPr lvl="1"/>
            <a:endParaRPr lang="en-US" dirty="0" smtClean="0"/>
          </a:p>
          <a:p>
            <a:endParaRPr lang="en-US" dirty="0"/>
          </a:p>
          <a:p>
            <a:pPr marL="114300" indent="0">
              <a:buNone/>
            </a:pPr>
            <a:endParaRPr lang="en-US" b="1" dirty="0"/>
          </a:p>
        </p:txBody>
      </p:sp>
    </p:spTree>
    <p:extLst>
      <p:ext uri="{BB962C8B-B14F-4D97-AF65-F5344CB8AC3E}">
        <p14:creationId xmlns:p14="http://schemas.microsoft.com/office/powerpoint/2010/main" val="175630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Social Studies Field Test: Tests Read Aloud Accommodation</a:t>
            </a:r>
            <a:endParaRPr lang="en-US" sz="2400" dirty="0"/>
          </a:p>
        </p:txBody>
      </p:sp>
      <p:sp>
        <p:nvSpPr>
          <p:cNvPr id="3" name="Text Placeholder 2"/>
          <p:cNvSpPr>
            <a:spLocks noGrp="1"/>
          </p:cNvSpPr>
          <p:nvPr>
            <p:ph type="body" idx="1"/>
          </p:nvPr>
        </p:nvSpPr>
        <p:spPr/>
        <p:txBody>
          <a:bodyPr/>
          <a:lstStyle/>
          <a:p>
            <a:pPr marL="114300" indent="0">
              <a:buNone/>
            </a:pPr>
            <a:r>
              <a:rPr lang="en-US" b="1" u="sng" dirty="0" smtClean="0"/>
              <a:t>For grades 3 and 4 social studies only</a:t>
            </a:r>
            <a:r>
              <a:rPr lang="en-US" dirty="0" smtClean="0"/>
              <a:t>, students with a PNP can also receive test read aloud. Please note that, like students with an IEP, IAP or EL Checklist, students must be receiving this accommodation routinely as part of regular classroom instruction. Headphones will need to be made available to students.</a:t>
            </a:r>
          </a:p>
          <a:p>
            <a:pPr marL="114300" indent="0">
              <a:buNone/>
            </a:pPr>
            <a:endParaRPr lang="en-US" dirty="0"/>
          </a:p>
          <a:p>
            <a:pPr marL="114300" indent="0">
              <a:buNone/>
            </a:pPr>
            <a:r>
              <a:rPr lang="en-US" dirty="0" smtClean="0"/>
              <a:t>For grades 5-8 and Civics, to receive test read aloud in any form, the student must have the accommodations checked on an IAP, IEP or EL Checklist. Students with a PNP in grades 5-8 and for Civics are NOT eligible for any form of test read aloud.</a:t>
            </a:r>
            <a:endParaRPr lang="en-US" dirty="0"/>
          </a:p>
        </p:txBody>
      </p:sp>
    </p:spTree>
    <p:extLst>
      <p:ext uri="{BB962C8B-B14F-4D97-AF65-F5344CB8AC3E}">
        <p14:creationId xmlns:p14="http://schemas.microsoft.com/office/powerpoint/2010/main" val="148727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Field Testing</a:t>
            </a:r>
            <a:endParaRPr lang="en-US" dirty="0"/>
          </a:p>
        </p:txBody>
      </p:sp>
      <p:sp>
        <p:nvSpPr>
          <p:cNvPr id="3" name="Text Placeholder 2"/>
          <p:cNvSpPr>
            <a:spLocks noGrp="1"/>
          </p:cNvSpPr>
          <p:nvPr>
            <p:ph type="body" idx="1"/>
          </p:nvPr>
        </p:nvSpPr>
        <p:spPr/>
        <p:txBody>
          <a:bodyPr/>
          <a:lstStyle/>
          <a:p>
            <a:pPr marL="114300" indent="0">
              <a:buNone/>
            </a:pPr>
            <a:r>
              <a:rPr lang="en-US" dirty="0" smtClean="0"/>
              <a:t>School systems will be notified by Thursday, February 29 of any schools that were selected for science field testing in grades </a:t>
            </a:r>
            <a:r>
              <a:rPr lang="en-US" dirty="0" smtClean="0"/>
              <a:t>5-8, which requires an additional session.</a:t>
            </a:r>
            <a:endParaRPr lang="en-US" dirty="0" smtClean="0"/>
          </a:p>
          <a:p>
            <a:pPr marL="114300" indent="0">
              <a:buNone/>
            </a:pPr>
            <a:endParaRPr lang="en-US" dirty="0"/>
          </a:p>
          <a:p>
            <a:pPr marL="114300" indent="0">
              <a:buNone/>
            </a:pPr>
            <a:r>
              <a:rPr lang="en-US" dirty="0" smtClean="0"/>
              <a:t>Please remind your school staff and test administrators that field testing is an important part of future test development. Per directions in the test administration manual, students should never be told that a session will not count. </a:t>
            </a:r>
          </a:p>
          <a:p>
            <a:pPr marL="114300" indent="0">
              <a:buNone/>
            </a:pPr>
            <a:endParaRPr lang="en-US" dirty="0"/>
          </a:p>
          <a:p>
            <a:pPr marL="114300" indent="0">
              <a:buNone/>
            </a:pPr>
            <a:r>
              <a:rPr lang="en-US" dirty="0" smtClean="0"/>
              <a:t>Participation in field testing is required by BESE policy for selected schools.</a:t>
            </a:r>
            <a:endParaRPr lang="en-US" dirty="0"/>
          </a:p>
        </p:txBody>
      </p:sp>
    </p:spTree>
    <p:extLst>
      <p:ext uri="{BB962C8B-B14F-4D97-AF65-F5344CB8AC3E}">
        <p14:creationId xmlns:p14="http://schemas.microsoft.com/office/powerpoint/2010/main" val="2792732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LEAP Resources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make sure that teachers and parents are aware of the quick start guides that are available for LEAP practice tests and LEAP 360 diagnostic and interim assessments. They include login information.</a:t>
            </a:r>
          </a:p>
          <a:p>
            <a:pPr marL="114300" indent="0">
              <a:buNone/>
            </a:pPr>
            <a:endParaRPr lang="en-US" dirty="0"/>
          </a:p>
          <a:p>
            <a:pPr marL="114300" indent="0">
              <a:buNone/>
            </a:pPr>
            <a:r>
              <a:rPr lang="en-US" dirty="0" smtClean="0">
                <a:hlinkClick r:id="rId2"/>
              </a:rPr>
              <a:t>Leap 2025 Practice Test Quick  Start Guide for Teachers</a:t>
            </a:r>
            <a:endParaRPr lang="en-US" dirty="0" smtClean="0"/>
          </a:p>
          <a:p>
            <a:pPr marL="114300" indent="0">
              <a:buNone/>
            </a:pPr>
            <a:endParaRPr lang="en-US" dirty="0"/>
          </a:p>
          <a:p>
            <a:pPr marL="114300" indent="0">
              <a:buNone/>
            </a:pPr>
            <a:r>
              <a:rPr lang="en-US" dirty="0" smtClean="0">
                <a:hlinkClick r:id="rId3"/>
              </a:rPr>
              <a:t>Parent Guide to the LEAP Practice Tests</a:t>
            </a:r>
            <a:endParaRPr lang="en-US" dirty="0" smtClean="0"/>
          </a:p>
          <a:p>
            <a:pPr marL="114300" indent="0">
              <a:buNone/>
            </a:pPr>
            <a:endParaRPr lang="en-US" dirty="0" smtClean="0"/>
          </a:p>
          <a:p>
            <a:pPr marL="114300" indent="0">
              <a:buNone/>
            </a:pPr>
            <a:r>
              <a:rPr lang="en-US" dirty="0" smtClean="0">
                <a:hlinkClick r:id="rId4"/>
              </a:rPr>
              <a:t>Leap 360 Diagnostic Assessment Quick Start Guide</a:t>
            </a:r>
            <a:endParaRPr lang="en-US" dirty="0" smtClean="0"/>
          </a:p>
          <a:p>
            <a:pPr marL="114300" indent="0">
              <a:buNone/>
            </a:pPr>
            <a:endParaRPr lang="en-US" dirty="0"/>
          </a:p>
          <a:p>
            <a:pPr marL="114300" indent="0">
              <a:buNone/>
            </a:pPr>
            <a:r>
              <a:rPr lang="en-US" dirty="0" smtClean="0">
                <a:hlinkClick r:id="rId5"/>
              </a:rPr>
              <a:t>Leap 360 Interim Assessment Quick Start Guide</a:t>
            </a:r>
            <a:endParaRPr lang="en-US" dirty="0" smtClean="0"/>
          </a:p>
          <a:p>
            <a:pPr marL="114300" indent="0">
              <a:buNone/>
            </a:pPr>
            <a:endParaRPr lang="en-US" dirty="0"/>
          </a:p>
        </p:txBody>
      </p:sp>
    </p:spTree>
    <p:extLst>
      <p:ext uri="{BB962C8B-B14F-4D97-AF65-F5344CB8AC3E}">
        <p14:creationId xmlns:p14="http://schemas.microsoft.com/office/powerpoint/2010/main" val="22335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a:t>
            </a:r>
            <a:endParaRPr lang="en-US" dirty="0"/>
          </a:p>
        </p:txBody>
      </p:sp>
    </p:spTree>
    <p:extLst>
      <p:ext uri="{BB962C8B-B14F-4D97-AF65-F5344CB8AC3E}">
        <p14:creationId xmlns:p14="http://schemas.microsoft.com/office/powerpoint/2010/main" val="12298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About Multiple Forms for LEAP Connect</a:t>
            </a:r>
            <a:endParaRPr lang="en-US" dirty="0"/>
          </a:p>
        </p:txBody>
      </p:sp>
      <p:sp>
        <p:nvSpPr>
          <p:cNvPr id="3" name="Text Placeholder 2"/>
          <p:cNvSpPr>
            <a:spLocks noGrp="1"/>
          </p:cNvSpPr>
          <p:nvPr>
            <p:ph type="body" idx="1"/>
          </p:nvPr>
        </p:nvSpPr>
        <p:spPr>
          <a:xfrm>
            <a:off x="311700" y="964411"/>
            <a:ext cx="8520600" cy="3186300"/>
          </a:xfrm>
        </p:spPr>
        <p:txBody>
          <a:bodyPr/>
          <a:lstStyle/>
          <a:p>
            <a:pPr lvl="0"/>
            <a:r>
              <a:rPr lang="en-US" b="1" u="sng" dirty="0" smtClean="0"/>
              <a:t>For </a:t>
            </a:r>
            <a:r>
              <a:rPr lang="en-US" b="1" u="sng" dirty="0"/>
              <a:t>all grades and subjects</a:t>
            </a:r>
            <a:r>
              <a:rPr lang="en-US" dirty="0"/>
              <a:t>, students will be automatically assigned a specific test form prior to testing. This has been updated in the administration webinar deck. </a:t>
            </a:r>
            <a:endParaRPr lang="en-US" dirty="0"/>
          </a:p>
          <a:p>
            <a:pPr lvl="0"/>
            <a:r>
              <a:rPr lang="en-US" sz="1600" dirty="0"/>
              <a:t>Once a student is added to a test session in DRC INSIGHT, the school test coordinator can use “Export Details” to export a list of all students in the test session, along with form assignments. It is important to communicate the form assignments to TAs prior to preparation of materials for testing.</a:t>
            </a:r>
            <a:endParaRPr lang="en-US" sz="1600" dirty="0"/>
          </a:p>
          <a:p>
            <a:pPr lvl="0"/>
            <a:r>
              <a:rPr lang="en-US" sz="1600" dirty="0"/>
              <a:t>DTCs/STCs can view the LEAP Connect forms their schools were assigned by following directions: Test Management&gt;Manage Test Sessions&gt;Administration, district, school&gt; Show Sessions&gt; Export details next to each individual test sessions.</a:t>
            </a:r>
          </a:p>
          <a:p>
            <a:pPr lvl="0"/>
            <a:r>
              <a:rPr lang="en-US" sz="1600" dirty="0"/>
              <a:t>DTCs and STCs can also contact DRC Customer Service at </a:t>
            </a:r>
            <a:r>
              <a:rPr lang="en-US" sz="1600" u="sng" dirty="0">
                <a:hlinkClick r:id="rId2"/>
              </a:rPr>
              <a:t>LAHelpDesk@datarecognitioncorp.com</a:t>
            </a:r>
            <a:r>
              <a:rPr lang="en-US" sz="1600" dirty="0"/>
              <a:t> or 1-888-718-483 to receive an email of all the forms assigned across the school or district. </a:t>
            </a:r>
            <a:r>
              <a:rPr lang="en-US" dirty="0"/>
              <a:t> </a:t>
            </a:r>
          </a:p>
          <a:p>
            <a:endParaRPr lang="en-US" dirty="0"/>
          </a:p>
        </p:txBody>
      </p:sp>
    </p:spTree>
    <p:extLst>
      <p:ext uri="{BB962C8B-B14F-4D97-AF65-F5344CB8AC3E}">
        <p14:creationId xmlns:p14="http://schemas.microsoft.com/office/powerpoint/2010/main" val="4120338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ELPT/ELPT Connect</a:t>
            </a:r>
            <a:endParaRPr lang="en-US" dirty="0"/>
          </a:p>
        </p:txBody>
      </p:sp>
    </p:spTree>
    <p:extLst>
      <p:ext uri="{BB962C8B-B14F-4D97-AF65-F5344CB8AC3E}">
        <p14:creationId xmlns:p14="http://schemas.microsoft.com/office/powerpoint/2010/main" val="3710675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ELPT Testing</a:t>
            </a:r>
            <a:endParaRPr lang="en-US" dirty="0"/>
          </a:p>
        </p:txBody>
      </p:sp>
      <p:sp>
        <p:nvSpPr>
          <p:cNvPr id="3" name="Text Placeholder 2"/>
          <p:cNvSpPr>
            <a:spLocks noGrp="1"/>
          </p:cNvSpPr>
          <p:nvPr>
            <p:ph type="body" idx="1"/>
          </p:nvPr>
        </p:nvSpPr>
        <p:spPr/>
        <p:txBody>
          <a:bodyPr/>
          <a:lstStyle/>
          <a:p>
            <a:pPr marL="114300" indent="0">
              <a:buNone/>
            </a:pPr>
            <a:r>
              <a:rPr lang="en-US" dirty="0" smtClean="0"/>
              <a:t>ELPT/ELPT Connect students have been identified based on information in </a:t>
            </a:r>
            <a:r>
              <a:rPr lang="en-US" dirty="0" err="1" smtClean="0"/>
              <a:t>EdLink</a:t>
            </a:r>
            <a:r>
              <a:rPr lang="en-US" dirty="0" smtClean="0"/>
              <a:t> and sent to the vendor. </a:t>
            </a:r>
          </a:p>
          <a:p>
            <a:r>
              <a:rPr lang="en-US" dirty="0" smtClean="0"/>
              <a:t>All students who have not scored proficient are expected to continue to test. Students who do not test will receive a zero for ELPT progress. There is no early exit for students with disabilities.</a:t>
            </a:r>
          </a:p>
          <a:p>
            <a:r>
              <a:rPr lang="en-US" dirty="0" smtClean="0"/>
              <a:t>All students who score transitioning will no longer be included in ELPT progress calculations.</a:t>
            </a:r>
            <a:endParaRPr lang="en-US" dirty="0"/>
          </a:p>
          <a:p>
            <a:r>
              <a:rPr lang="en-US" dirty="0" smtClean="0"/>
              <a:t>Demographic data for economically disadvantaged is set by System Support and should not be modified.</a:t>
            </a:r>
          </a:p>
          <a:p>
            <a:r>
              <a:rPr lang="en-US" dirty="0" smtClean="0"/>
              <a:t>Country of birth is not collected in </a:t>
            </a:r>
            <a:r>
              <a:rPr lang="en-US" dirty="0" err="1" smtClean="0"/>
              <a:t>EdLink</a:t>
            </a:r>
            <a:r>
              <a:rPr lang="en-US" dirty="0" smtClean="0"/>
              <a:t> and should not be changed from ZZ.</a:t>
            </a:r>
          </a:p>
        </p:txBody>
      </p:sp>
    </p:spTree>
    <p:extLst>
      <p:ext uri="{BB962C8B-B14F-4D97-AF65-F5344CB8AC3E}">
        <p14:creationId xmlns:p14="http://schemas.microsoft.com/office/powerpoint/2010/main" val="3183622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a:t>
            </a:r>
            <a:r>
              <a:rPr lang="en-US" dirty="0" err="1" smtClean="0"/>
              <a:t>WorkKeys</a:t>
            </a:r>
            <a:endParaRPr dirty="0"/>
          </a:p>
        </p:txBody>
      </p:sp>
    </p:spTree>
    <p:extLst>
      <p:ext uri="{BB962C8B-B14F-4D97-AF65-F5344CB8AC3E}">
        <p14:creationId xmlns:p14="http://schemas.microsoft.com/office/powerpoint/2010/main" val="3766730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t>Zoom Meeting Preparation</a:t>
            </a:r>
            <a:endParaRPr dirty="0"/>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500" dirty="0"/>
              <a:t>Please make sure your phone or computer is muted to minimize background noise. </a:t>
            </a:r>
          </a:p>
          <a:p>
            <a:pPr marL="461962" lvl="1" indent="-149225">
              <a:buClr>
                <a:schemeClr val="dk1"/>
              </a:buClr>
              <a:buSzPts val="1500"/>
            </a:pPr>
            <a:r>
              <a:rPr lang="en-US" sz="1500" dirty="0"/>
              <a:t>To do this, hover over the bottom left-hand side of your screen and click “Mute.” </a:t>
            </a:r>
          </a:p>
          <a:p>
            <a:pPr marL="230187" lvl="0" indent="-211137">
              <a:spcBef>
                <a:spcPts val="360"/>
              </a:spcBef>
              <a:buClr>
                <a:schemeClr val="dk1"/>
              </a:buClr>
              <a:buSzPts val="1500"/>
              <a:buFont typeface="Calibri"/>
              <a:buChar char="●"/>
            </a:pPr>
            <a:r>
              <a:rPr lang="en-US" sz="1500" dirty="0"/>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500" u="sng" dirty="0"/>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Important Dates </a:t>
            </a:r>
            <a:endParaRPr lang="en-US" dirty="0"/>
          </a:p>
        </p:txBody>
      </p:sp>
      <p:sp>
        <p:nvSpPr>
          <p:cNvPr id="3" name="Text Placeholder 2"/>
          <p:cNvSpPr>
            <a:spLocks noGrp="1"/>
          </p:cNvSpPr>
          <p:nvPr>
            <p:ph type="body" idx="1"/>
          </p:nvPr>
        </p:nvSpPr>
        <p:spPr>
          <a:xfrm>
            <a:off x="311700" y="1042317"/>
            <a:ext cx="8520600" cy="3186300"/>
          </a:xfrm>
        </p:spPr>
        <p:txBody>
          <a:bodyPr/>
          <a:lstStyle/>
          <a:p>
            <a:pPr marL="114300" indent="0">
              <a:buNone/>
            </a:pPr>
            <a:r>
              <a:rPr lang="en-US" sz="1600" b="1" dirty="0" smtClean="0"/>
              <a:t>February 19-22</a:t>
            </a:r>
            <a:endParaRPr lang="en-US" sz="1600" dirty="0"/>
          </a:p>
          <a:p>
            <a:r>
              <a:rPr lang="en-US" sz="1600" b="1" dirty="0" smtClean="0"/>
              <a:t>Receive</a:t>
            </a:r>
            <a:r>
              <a:rPr lang="en-US" sz="1600" b="1" dirty="0"/>
              <a:t> </a:t>
            </a:r>
            <a:r>
              <a:rPr lang="en-US" sz="1600" dirty="0"/>
              <a:t>materials for testing for accommodation and non-college reportable, if the later shipping date was selected for the school.</a:t>
            </a:r>
          </a:p>
          <a:p>
            <a:pPr lvl="0"/>
            <a:r>
              <a:rPr lang="en-US" sz="1600" b="1" dirty="0"/>
              <a:t>Note:</a:t>
            </a:r>
            <a:r>
              <a:rPr lang="en-US" sz="1600" dirty="0"/>
              <a:t> Depending on the test date selected in </a:t>
            </a:r>
            <a:r>
              <a:rPr lang="en-US" sz="1600" dirty="0" err="1"/>
              <a:t>PearsonAccess</a:t>
            </a:r>
            <a:r>
              <a:rPr lang="en-US" sz="1600" baseline="30000" dirty="0" err="1"/>
              <a:t>next</a:t>
            </a:r>
            <a:r>
              <a:rPr lang="en-US" sz="1600" dirty="0"/>
              <a:t>, the shipment will include only non-secure or all materials. If only non-secure materials are delivered, the secure materials will arrive the week before the start of testing</a:t>
            </a:r>
            <a:r>
              <a:rPr lang="en-US" sz="1600" dirty="0" smtClean="0"/>
              <a:t>.</a:t>
            </a:r>
          </a:p>
          <a:p>
            <a:pPr marL="114300" lvl="0" indent="0">
              <a:buNone/>
            </a:pPr>
            <a:endParaRPr lang="en-US" sz="1600" dirty="0" smtClean="0"/>
          </a:p>
          <a:p>
            <a:pPr marL="114300" lvl="0" indent="0">
              <a:buNone/>
            </a:pPr>
            <a:r>
              <a:rPr lang="en-US" sz="1600" b="1" dirty="0" smtClean="0"/>
              <a:t>March 1</a:t>
            </a:r>
            <a:r>
              <a:rPr lang="en-US" sz="1600" dirty="0" smtClean="0"/>
              <a:t> </a:t>
            </a:r>
          </a:p>
          <a:p>
            <a:r>
              <a:rPr lang="en-US" sz="1600" b="1" dirty="0" smtClean="0"/>
              <a:t>Deadline </a:t>
            </a:r>
            <a:r>
              <a:rPr lang="en-US" sz="1600" b="1" dirty="0"/>
              <a:t>to Order </a:t>
            </a:r>
            <a:r>
              <a:rPr lang="en-US" sz="1600" dirty="0"/>
              <a:t>accommodations and/or supports materials for use in test window 1 by calling ACT Accommodations at 800.553.6244, ext. 1788.</a:t>
            </a:r>
            <a:endParaRPr lang="en-US" sz="1600" dirty="0" smtClean="0"/>
          </a:p>
          <a:p>
            <a:r>
              <a:rPr lang="en-US" sz="1600" b="1" dirty="0" smtClean="0"/>
              <a:t>Submit</a:t>
            </a:r>
            <a:r>
              <a:rPr lang="en-US" sz="1600" dirty="0" smtClean="0"/>
              <a:t> ACT testing schedules to </a:t>
            </a:r>
            <a:r>
              <a:rPr lang="en-US" sz="1600" dirty="0" smtClean="0">
                <a:hlinkClick r:id="rId2"/>
              </a:rPr>
              <a:t>assessment@la.gov</a:t>
            </a:r>
            <a:r>
              <a:rPr lang="en-US" sz="1600" dirty="0" smtClean="0"/>
              <a:t>.</a:t>
            </a:r>
          </a:p>
          <a:p>
            <a:pPr marL="114300" lvl="0" indent="0">
              <a:buNone/>
            </a:pPr>
            <a:endParaRPr lang="en-US" sz="1600" dirty="0" smtClean="0"/>
          </a:p>
          <a:p>
            <a:pPr marL="114300" lvl="0" indent="0">
              <a:buNone/>
            </a:pPr>
            <a:endParaRPr lang="en-US" dirty="0"/>
          </a:p>
          <a:p>
            <a:pPr marL="114300" indent="0">
              <a:buNone/>
            </a:pPr>
            <a:endParaRPr lang="en-US" dirty="0"/>
          </a:p>
        </p:txBody>
      </p:sp>
    </p:spTree>
    <p:extLst>
      <p:ext uri="{BB962C8B-B14F-4D97-AF65-F5344CB8AC3E}">
        <p14:creationId xmlns:p14="http://schemas.microsoft.com/office/powerpoint/2010/main" val="46787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pPr marL="114300" indent="0">
              <a:buNone/>
            </a:pPr>
            <a:r>
              <a:rPr lang="en-US" dirty="0" smtClean="0"/>
              <a:t>Thanks to your considerably hard work, the state now has a secure, custom form of the K-2 literacy screeners. The research team was very complimentary of the participation and representation that showed in the data. </a:t>
            </a:r>
            <a:endParaRPr lang="en-US" dirty="0"/>
          </a:p>
        </p:txBody>
      </p:sp>
    </p:spTree>
    <p:extLst>
      <p:ext uri="{BB962C8B-B14F-4D97-AF65-F5344CB8AC3E}">
        <p14:creationId xmlns:p14="http://schemas.microsoft.com/office/powerpoint/2010/main" val="3731200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Screening</a:t>
            </a:r>
            <a:endParaRPr lang="en-US" dirty="0"/>
          </a:p>
        </p:txBody>
      </p:sp>
      <p:sp>
        <p:nvSpPr>
          <p:cNvPr id="3" name="Text Placeholder 2"/>
          <p:cNvSpPr>
            <a:spLocks noGrp="1"/>
          </p:cNvSpPr>
          <p:nvPr>
            <p:ph type="body" idx="1"/>
          </p:nvPr>
        </p:nvSpPr>
        <p:spPr/>
        <p:txBody>
          <a:bodyPr/>
          <a:lstStyle/>
          <a:p>
            <a:pPr marL="114300" indent="0">
              <a:buNone/>
            </a:pPr>
            <a:r>
              <a:rPr lang="en-US" dirty="0" smtClean="0"/>
              <a:t>The K-3 literacy screening window will open on April 1 and will close on April 30. The assessment calendar has been updated. Please be reminded that:</a:t>
            </a:r>
          </a:p>
          <a:p>
            <a:r>
              <a:rPr lang="en-US" dirty="0" smtClean="0"/>
              <a:t>There will be NO PAPER OPTION for grades K through 2. All administration must be done online. The screener will be a secure form, which means that it cannot be copied, photographed, memorized, or discussed . </a:t>
            </a:r>
          </a:p>
          <a:p>
            <a:r>
              <a:rPr lang="en-US" dirty="0" smtClean="0"/>
              <a:t>There can be no remote administration option for grades K through 2.</a:t>
            </a:r>
          </a:p>
          <a:p>
            <a:r>
              <a:rPr lang="en-US" dirty="0" smtClean="0"/>
              <a:t>Testing schedules </a:t>
            </a:r>
            <a:r>
              <a:rPr lang="en-US" dirty="0" smtClean="0"/>
              <a:t>are due </a:t>
            </a:r>
            <a:r>
              <a:rPr lang="en-US" dirty="0" smtClean="0"/>
              <a:t>to </a:t>
            </a:r>
            <a:r>
              <a:rPr lang="en-US" dirty="0" smtClean="0">
                <a:hlinkClick r:id="rId2"/>
              </a:rPr>
              <a:t>assessment@la.gov</a:t>
            </a:r>
            <a:r>
              <a:rPr lang="en-US" dirty="0" smtClean="0"/>
              <a:t> by March 18.</a:t>
            </a:r>
          </a:p>
          <a:p>
            <a:endParaRPr lang="en-US" dirty="0"/>
          </a:p>
          <a:p>
            <a:pPr marL="114300" indent="0">
              <a:buNone/>
            </a:pPr>
            <a:r>
              <a:rPr lang="en-US" b="1" u="sng" dirty="0" smtClean="0"/>
              <a:t>Any attempt to duplicate, save or memorize items will be considered a serious test security violation.</a:t>
            </a:r>
          </a:p>
        </p:txBody>
      </p:sp>
    </p:spTree>
    <p:extLst>
      <p:ext uri="{BB962C8B-B14F-4D97-AF65-F5344CB8AC3E}">
        <p14:creationId xmlns:p14="http://schemas.microsoft.com/office/powerpoint/2010/main" val="1232811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End of Year Screening Window</a:t>
            </a:r>
            <a:endParaRPr lang="en-US" dirty="0"/>
          </a:p>
        </p:txBody>
      </p:sp>
      <p:sp>
        <p:nvSpPr>
          <p:cNvPr id="3" name="Text Placeholder 2"/>
          <p:cNvSpPr>
            <a:spLocks noGrp="1"/>
          </p:cNvSpPr>
          <p:nvPr>
            <p:ph type="body" idx="1"/>
          </p:nvPr>
        </p:nvSpPr>
        <p:spPr/>
        <p:txBody>
          <a:bodyPr/>
          <a:lstStyle/>
          <a:p>
            <a:pPr marL="114300" indent="0">
              <a:buNone/>
            </a:pPr>
            <a:r>
              <a:rPr lang="en-US" dirty="0" smtClean="0"/>
              <a:t>End-of-Year (EOY) Screening Window: April 1- April 30</a:t>
            </a:r>
          </a:p>
          <a:p>
            <a:r>
              <a:rPr lang="en-US" dirty="0" smtClean="0"/>
              <a:t>Per state law, there can be no extensions into May</a:t>
            </a:r>
            <a:endParaRPr lang="en-US" dirty="0"/>
          </a:p>
          <a:p>
            <a:pPr marL="114300" indent="0">
              <a:buNone/>
            </a:pPr>
            <a:r>
              <a:rPr lang="en-US" dirty="0" smtClean="0"/>
              <a:t>End-of-Year Student Records: </a:t>
            </a:r>
          </a:p>
          <a:p>
            <a:r>
              <a:rPr lang="en-US" dirty="0" smtClean="0"/>
              <a:t>The department will provide a new student file to  Amplify for preloading students. All requested transfers made during Window 2 will be updated to the data that is now in </a:t>
            </a:r>
            <a:r>
              <a:rPr lang="en-US" dirty="0" err="1" smtClean="0"/>
              <a:t>EdLink</a:t>
            </a:r>
            <a:r>
              <a:rPr lang="en-US" dirty="0" smtClean="0"/>
              <a:t> for the applicable students. MOY data will transfer with the student.</a:t>
            </a:r>
          </a:p>
          <a:p>
            <a:r>
              <a:rPr lang="en-US" dirty="0" smtClean="0"/>
              <a:t>All grade level updates and site code updates should now be reflected in </a:t>
            </a:r>
            <a:r>
              <a:rPr lang="en-US" dirty="0" err="1" smtClean="0"/>
              <a:t>EdLink</a:t>
            </a:r>
            <a:r>
              <a:rPr lang="en-US" dirty="0" smtClean="0"/>
              <a:t>.</a:t>
            </a:r>
            <a:endParaRPr lang="en-US" dirty="0"/>
          </a:p>
          <a:p>
            <a:pPr marL="114300" indent="0">
              <a:buNone/>
            </a:pPr>
            <a:r>
              <a:rPr lang="en-US" dirty="0" smtClean="0"/>
              <a:t>From March 1 to March 16 the </a:t>
            </a:r>
            <a:r>
              <a:rPr lang="en-US" dirty="0" err="1" smtClean="0"/>
              <a:t>mCLASS</a:t>
            </a:r>
            <a:r>
              <a:rPr lang="en-US" dirty="0" smtClean="0"/>
              <a:t> Admin Portal will be closed. All other activities will remain open. </a:t>
            </a:r>
            <a:endParaRPr lang="en-US" dirty="0"/>
          </a:p>
        </p:txBody>
      </p:sp>
    </p:spTree>
    <p:extLst>
      <p:ext uri="{BB962C8B-B14F-4D97-AF65-F5344CB8AC3E}">
        <p14:creationId xmlns:p14="http://schemas.microsoft.com/office/powerpoint/2010/main" val="1305207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Codes for Students from </a:t>
            </a:r>
            <a:r>
              <a:rPr lang="en-US" dirty="0" err="1" smtClean="0"/>
              <a:t>mCLASS</a:t>
            </a:r>
            <a:endParaRPr lang="en-US" dirty="0"/>
          </a:p>
        </p:txBody>
      </p:sp>
      <p:sp>
        <p:nvSpPr>
          <p:cNvPr id="3" name="Text Placeholder 2"/>
          <p:cNvSpPr>
            <a:spLocks noGrp="1"/>
          </p:cNvSpPr>
          <p:nvPr>
            <p:ph type="body" idx="1"/>
          </p:nvPr>
        </p:nvSpPr>
        <p:spPr>
          <a:xfrm>
            <a:off x="311700" y="1017725"/>
            <a:ext cx="8520600" cy="3186300"/>
          </a:xfrm>
        </p:spPr>
        <p:txBody>
          <a:bodyPr/>
          <a:lstStyle/>
          <a:p>
            <a:pPr marL="114300" indent="0">
              <a:buNone/>
            </a:pPr>
            <a:r>
              <a:rPr lang="en-US" sz="1600" dirty="0" smtClean="0"/>
              <a:t>For End-of-Year screening, users can apply accountability codes for students who are not screened and for whom an accountability code applies to them.</a:t>
            </a:r>
            <a:r>
              <a:rPr lang="en-US" sz="1600" dirty="0"/>
              <a:t> </a:t>
            </a:r>
            <a:r>
              <a:rPr lang="en-US" sz="1600" dirty="0" smtClean="0"/>
              <a:t>There are no special codes for screening. </a:t>
            </a:r>
          </a:p>
          <a:p>
            <a:r>
              <a:rPr lang="en-US" sz="1600" b="1" dirty="0" smtClean="0">
                <a:solidFill>
                  <a:srgbClr val="002060"/>
                </a:solidFill>
              </a:rPr>
              <a:t>Codes 01-44 and 97: </a:t>
            </a:r>
            <a:r>
              <a:rPr lang="en-US" sz="1600" dirty="0" smtClean="0">
                <a:solidFill>
                  <a:schemeClr val="bg2"/>
                </a:solidFill>
              </a:rPr>
              <a:t>These codes</a:t>
            </a:r>
            <a:r>
              <a:rPr lang="en-US" sz="1600" dirty="0" smtClean="0"/>
              <a:t> can only be used for students who are also exited from </a:t>
            </a:r>
            <a:r>
              <a:rPr lang="en-US" sz="1600" dirty="0" err="1" smtClean="0"/>
              <a:t>EdLink</a:t>
            </a:r>
            <a:r>
              <a:rPr lang="en-US" sz="1600" dirty="0" smtClean="0"/>
              <a:t> with the same exit reason code. At the time that the student data file was pulled from </a:t>
            </a:r>
            <a:r>
              <a:rPr lang="en-US" sz="1600" dirty="0" err="1" smtClean="0"/>
              <a:t>EdLink</a:t>
            </a:r>
            <a:r>
              <a:rPr lang="en-US" sz="1600" dirty="0" smtClean="0"/>
              <a:t> at the end of February, students with exit codes were excluded from the file.</a:t>
            </a:r>
          </a:p>
          <a:p>
            <a:r>
              <a:rPr lang="en-US" sz="1600" b="1" dirty="0" smtClean="0">
                <a:solidFill>
                  <a:srgbClr val="002060"/>
                </a:solidFill>
              </a:rPr>
              <a:t>Code 80: </a:t>
            </a:r>
            <a:r>
              <a:rPr lang="en-US" sz="1600" dirty="0" smtClean="0"/>
              <a:t>This code can only be used with a doctor’s letter. Please note that for all testing, there must be a doctor’s letter to apply this code that does not use a student’s disability as the sole reason for not testing, and the letter must includes all dates of the screening window.</a:t>
            </a:r>
          </a:p>
          <a:p>
            <a:r>
              <a:rPr lang="en-US" sz="1600" b="1" dirty="0" smtClean="0">
                <a:solidFill>
                  <a:srgbClr val="002060"/>
                </a:solidFill>
              </a:rPr>
              <a:t>There is no code 81 </a:t>
            </a:r>
            <a:r>
              <a:rPr lang="en-US" sz="1600" dirty="0" smtClean="0"/>
              <a:t>for EL students since the data will not enter into accountability for schools until 2025-2026. (Code 81 is always used on a test that is taken.)</a:t>
            </a:r>
          </a:p>
        </p:txBody>
      </p:sp>
    </p:spTree>
    <p:extLst>
      <p:ext uri="{BB962C8B-B14F-4D97-AF65-F5344CB8AC3E}">
        <p14:creationId xmlns:p14="http://schemas.microsoft.com/office/powerpoint/2010/main" val="2143383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Invalidation Report</a:t>
            </a:r>
            <a:endParaRPr lang="en-US" dirty="0"/>
          </a:p>
        </p:txBody>
      </p:sp>
      <p:sp>
        <p:nvSpPr>
          <p:cNvPr id="3" name="Text Placeholder 2"/>
          <p:cNvSpPr>
            <a:spLocks noGrp="1"/>
          </p:cNvSpPr>
          <p:nvPr>
            <p:ph type="body" idx="1"/>
          </p:nvPr>
        </p:nvSpPr>
        <p:spPr>
          <a:xfrm>
            <a:off x="311700" y="1017725"/>
            <a:ext cx="8520600" cy="3186300"/>
          </a:xfrm>
        </p:spPr>
        <p:txBody>
          <a:bodyPr/>
          <a:lstStyle/>
          <a:p>
            <a:pPr marL="114300" indent="0">
              <a:buNone/>
            </a:pPr>
            <a:r>
              <a:rPr lang="en-US" dirty="0" smtClean="0"/>
              <a:t>The department received an invalidation report from Amplify listed by system, school and test administrator. Because of an alarmingly high number of invalidations, we will be collecting information from systems and providing guidance on how and when invalidations should be applied. Prior to opening, please make sure that:</a:t>
            </a:r>
          </a:p>
          <a:p>
            <a:r>
              <a:rPr lang="en-US" dirty="0"/>
              <a:t>A</a:t>
            </a:r>
            <a:r>
              <a:rPr lang="en-US" dirty="0" smtClean="0"/>
              <a:t>ll of your schools and test administrators know that it is unacceptable to invalidate screening in order to allow a student to perform better on the assessment. </a:t>
            </a:r>
          </a:p>
          <a:p>
            <a:r>
              <a:rPr lang="en-US" dirty="0"/>
              <a:t>T</a:t>
            </a:r>
            <a:r>
              <a:rPr lang="en-US" dirty="0" smtClean="0"/>
              <a:t>here is a system in place for test administrators to assess the correct student under the correct </a:t>
            </a:r>
            <a:r>
              <a:rPr lang="en-US" dirty="0" smtClean="0"/>
              <a:t>name</a:t>
            </a:r>
            <a:r>
              <a:rPr lang="en-US" dirty="0"/>
              <a:t> </a:t>
            </a:r>
            <a:r>
              <a:rPr lang="en-US" dirty="0" smtClean="0"/>
              <a:t>and the correct test.</a:t>
            </a:r>
            <a:endParaRPr lang="en-US" dirty="0" smtClean="0"/>
          </a:p>
          <a:p>
            <a:r>
              <a:rPr lang="en-US" dirty="0"/>
              <a:t>T</a:t>
            </a:r>
            <a:r>
              <a:rPr lang="en-US" dirty="0" smtClean="0"/>
              <a:t>est administrators know all accommodations prior to administering the screener. </a:t>
            </a:r>
          </a:p>
          <a:p>
            <a:pPr marL="114300" indent="0">
              <a:buNone/>
            </a:pPr>
            <a:endParaRPr lang="en-US" dirty="0"/>
          </a:p>
        </p:txBody>
      </p:sp>
    </p:spTree>
    <p:extLst>
      <p:ext uri="{BB962C8B-B14F-4D97-AF65-F5344CB8AC3E}">
        <p14:creationId xmlns:p14="http://schemas.microsoft.com/office/powerpoint/2010/main" val="3864161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Braille Requests for K-3 Literacy</a:t>
            </a:r>
            <a:endParaRPr lang="en-US" dirty="0"/>
          </a:p>
        </p:txBody>
      </p:sp>
      <p:sp>
        <p:nvSpPr>
          <p:cNvPr id="3" name="Text Placeholder 2"/>
          <p:cNvSpPr>
            <a:spLocks noGrp="1"/>
          </p:cNvSpPr>
          <p:nvPr>
            <p:ph type="body" idx="1"/>
          </p:nvPr>
        </p:nvSpPr>
        <p:spPr/>
        <p:txBody>
          <a:bodyPr/>
          <a:lstStyle/>
          <a:p>
            <a:pPr marL="114300" indent="0">
              <a:buNone/>
            </a:pPr>
            <a:r>
              <a:rPr lang="en-US" dirty="0" smtClean="0"/>
              <a:t>To order a braille copy of the literacy screener for the end-of-year (EOY) screening, please complete the </a:t>
            </a:r>
            <a:r>
              <a:rPr lang="en-US" dirty="0" err="1" smtClean="0"/>
              <a:t>JotForm</a:t>
            </a:r>
            <a:r>
              <a:rPr lang="en-US" dirty="0" smtClean="0"/>
              <a:t> found at the link below no later than Friday, January 26. Braille forms are being shipped to school systems directly from the vendor.</a:t>
            </a:r>
          </a:p>
          <a:p>
            <a:pPr marL="114300" indent="0">
              <a:buNone/>
            </a:pPr>
            <a:endParaRPr lang="en-US" dirty="0" smtClean="0"/>
          </a:p>
          <a:p>
            <a:pPr marL="114300" indent="0">
              <a:buNone/>
            </a:pPr>
            <a:r>
              <a:rPr lang="en-US" u="sng" dirty="0">
                <a:hlinkClick r:id="rId2"/>
              </a:rPr>
              <a:t>https://</a:t>
            </a:r>
            <a:r>
              <a:rPr lang="en-US" u="sng" dirty="0" smtClean="0">
                <a:hlinkClick r:id="rId2"/>
              </a:rPr>
              <a:t>form.jotform.com/LDOE/k-3-literacy-screener-material</a:t>
            </a:r>
            <a:endParaRPr lang="en-US" u="sng" dirty="0" smtClean="0"/>
          </a:p>
          <a:p>
            <a:pPr marL="114300" indent="0">
              <a:buNone/>
            </a:pPr>
            <a:endParaRPr lang="en-US" dirty="0"/>
          </a:p>
          <a:p>
            <a:pPr marL="114300" indent="0">
              <a:buNone/>
            </a:pPr>
            <a:r>
              <a:rPr lang="en-US" dirty="0" smtClean="0"/>
              <a:t>All resources for the K-3 literacy screening are </a:t>
            </a:r>
            <a:r>
              <a:rPr lang="en-US" dirty="0"/>
              <a:t>being posted to the </a:t>
            </a:r>
            <a:r>
              <a:rPr lang="en-US" dirty="0" smtClean="0">
                <a:hlinkClick r:id="rId3"/>
              </a:rPr>
              <a:t>K-3 Literacy-Screener page</a:t>
            </a:r>
            <a:r>
              <a:rPr lang="en-US" dirty="0" smtClean="0"/>
              <a:t> of the department website.</a:t>
            </a:r>
          </a:p>
          <a:p>
            <a:pPr marL="114300" indent="0">
              <a:buNone/>
            </a:pPr>
            <a:endParaRPr lang="en-US" dirty="0" smtClean="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4003403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Gifted Report: Sent to Gifted Coordinators</a:t>
            </a:r>
            <a:endParaRPr lang="en-US" dirty="0"/>
          </a:p>
        </p:txBody>
      </p:sp>
      <p:sp>
        <p:nvSpPr>
          <p:cNvPr id="3" name="Text Placeholder 2"/>
          <p:cNvSpPr>
            <a:spLocks noGrp="1"/>
          </p:cNvSpPr>
          <p:nvPr>
            <p:ph type="body" idx="1"/>
          </p:nvPr>
        </p:nvSpPr>
        <p:spPr>
          <a:xfrm>
            <a:off x="311700" y="964411"/>
            <a:ext cx="8520600" cy="3186300"/>
          </a:xfrm>
        </p:spPr>
        <p:txBody>
          <a:bodyPr/>
          <a:lstStyle/>
          <a:p>
            <a:pPr marL="114300" indent="0">
              <a:buNone/>
            </a:pPr>
            <a:r>
              <a:rPr lang="en-US" dirty="0"/>
              <a:t>MOY Literacy Screening Gifted Reporting Due 2/23</a:t>
            </a:r>
          </a:p>
          <a:p>
            <a:r>
              <a:rPr lang="en-US" u="sng" dirty="0">
                <a:hlinkClick r:id="rId2"/>
              </a:rPr>
              <a:t>https://form.jotform.com/LDOE/moy-literacy-screening-gifted-2024</a:t>
            </a:r>
            <a:endParaRPr lang="en-US" dirty="0"/>
          </a:p>
          <a:p>
            <a:r>
              <a:rPr lang="en-US" dirty="0"/>
              <a:t>Louisiana Statute 17:24.9 mandates districts to report the number of students identified for referral for gifted evaluation for every literacy screening administration for Kindergarten through Grade 3. </a:t>
            </a:r>
          </a:p>
          <a:p>
            <a:r>
              <a:rPr lang="en-US" dirty="0"/>
              <a:t>The following data sets will be collected for each grade level:</a:t>
            </a:r>
          </a:p>
          <a:p>
            <a:pPr lvl="0"/>
            <a:r>
              <a:rPr lang="en-US" sz="1600" dirty="0"/>
              <a:t>The number of gifted students scoring in the above-average range on the literacy screener.</a:t>
            </a:r>
          </a:p>
          <a:p>
            <a:pPr lvl="0"/>
            <a:r>
              <a:rPr lang="en-US" sz="1600" dirty="0"/>
              <a:t>The number of non-gifted students referred for additional screening.</a:t>
            </a:r>
          </a:p>
          <a:p>
            <a:pPr lvl="0"/>
            <a:r>
              <a:rPr lang="en-US" sz="1600" dirty="0"/>
              <a:t>The number of non-gifted students referred for gifted evaluation.  </a:t>
            </a:r>
          </a:p>
          <a:p>
            <a:pPr marL="114300" indent="0">
              <a:buNone/>
            </a:pPr>
            <a:endParaRPr lang="en-US" dirty="0"/>
          </a:p>
          <a:p>
            <a:pPr marL="114300" indent="0">
              <a:buNone/>
            </a:pPr>
            <a:r>
              <a:rPr lang="en-US" dirty="0" smtClean="0"/>
              <a:t>Currently, we have no submissions from any school system. </a:t>
            </a:r>
            <a:endParaRPr lang="en-US" dirty="0"/>
          </a:p>
          <a:p>
            <a:endParaRPr lang="en-US" dirty="0"/>
          </a:p>
        </p:txBody>
      </p:sp>
    </p:spTree>
    <p:extLst>
      <p:ext uri="{BB962C8B-B14F-4D97-AF65-F5344CB8AC3E}">
        <p14:creationId xmlns:p14="http://schemas.microsoft.com/office/powerpoint/2010/main" val="1754474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Screener </a:t>
            </a:r>
            <a:br>
              <a:rPr lang="en-US" dirty="0" smtClean="0"/>
            </a:br>
            <a:r>
              <a:rPr lang="en-US" dirty="0" smtClean="0"/>
              <a:t>Louisiana </a:t>
            </a:r>
            <a:r>
              <a:rPr lang="en-US" dirty="0" err="1" smtClean="0"/>
              <a:t>mCLASS</a:t>
            </a:r>
            <a:r>
              <a:rPr lang="en-US" dirty="0" smtClean="0"/>
              <a:t> Page</a:t>
            </a:r>
            <a:endParaRPr lang="en-US" dirty="0"/>
          </a:p>
        </p:txBody>
      </p:sp>
      <p:sp>
        <p:nvSpPr>
          <p:cNvPr id="3" name="Text Placeholder 2"/>
          <p:cNvSpPr>
            <a:spLocks noGrp="1"/>
          </p:cNvSpPr>
          <p:nvPr>
            <p:ph type="body" idx="1"/>
          </p:nvPr>
        </p:nvSpPr>
        <p:spPr>
          <a:xfrm>
            <a:off x="311700" y="1535491"/>
            <a:ext cx="8520600" cy="3186300"/>
          </a:xfrm>
        </p:spPr>
        <p:txBody>
          <a:bodyPr/>
          <a:lstStyle/>
          <a:p>
            <a:pPr marL="114300" indent="0">
              <a:buNone/>
            </a:pPr>
            <a:r>
              <a:rPr lang="en-US" sz="1600" dirty="0" smtClean="0"/>
              <a:t>Amplify created a link for </a:t>
            </a:r>
            <a:r>
              <a:rPr lang="en-US" sz="1600" dirty="0"/>
              <a:t>Louisiana educators here: </a:t>
            </a:r>
            <a:r>
              <a:rPr lang="en-US" sz="1600" dirty="0">
                <a:hlinkClick r:id="rId2"/>
              </a:rPr>
              <a:t>https://</a:t>
            </a:r>
            <a:r>
              <a:rPr lang="en-US" sz="1600" dirty="0" smtClean="0">
                <a:hlinkClick r:id="rId2"/>
              </a:rPr>
              <a:t>amplify.com/louisiana-mclass/</a:t>
            </a:r>
            <a:endParaRPr lang="en-US" sz="1600" dirty="0" smtClean="0"/>
          </a:p>
          <a:p>
            <a:pPr marL="114300" indent="0">
              <a:buNone/>
            </a:pPr>
            <a:endParaRPr lang="en-US" sz="1600" dirty="0"/>
          </a:p>
          <a:p>
            <a:r>
              <a:rPr lang="en-US" sz="1600" dirty="0" smtClean="0"/>
              <a:t>This page includes many helpful links to additional supports for rostering, administration and reporting.</a:t>
            </a:r>
          </a:p>
          <a:p>
            <a:r>
              <a:rPr lang="en-US" sz="1600" dirty="0" smtClean="0"/>
              <a:t>The site also includes an email and phone number for the Amplify customer support team.</a:t>
            </a:r>
          </a:p>
          <a:p>
            <a:endParaRPr lang="en-US" sz="1600" dirty="0"/>
          </a:p>
          <a:p>
            <a:pPr marL="114300" indent="0">
              <a:buNone/>
            </a:pPr>
            <a:r>
              <a:rPr lang="en-US" sz="1600" dirty="0" smtClean="0"/>
              <a:t>Please bookmark this page. As resources are developed for Louisiana, they will be posted at this site.</a:t>
            </a:r>
            <a:endParaRPr lang="en-US" sz="1600" dirty="0"/>
          </a:p>
        </p:txBody>
      </p:sp>
    </p:spTree>
    <p:extLst>
      <p:ext uri="{BB962C8B-B14F-4D97-AF65-F5344CB8AC3E}">
        <p14:creationId xmlns:p14="http://schemas.microsoft.com/office/powerpoint/2010/main" val="3893209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 Accommodations Clarifications</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II. 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III. ELPS/ELPT</a:t>
            </a: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IV. ACT</a:t>
            </a: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V. K-3 Literacy</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1;p52"/>
          <p:cNvSpPr txBox="1">
            <a:spLocks/>
          </p:cNvSpPr>
          <p:nvPr/>
        </p:nvSpPr>
        <p:spPr>
          <a:xfrm>
            <a:off x="4158300" y="1158110"/>
            <a:ext cx="3391076" cy="3363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Clr>
                <a:srgbClr val="000000"/>
              </a:buClr>
              <a:buNone/>
            </a:pPr>
            <a:r>
              <a:rPr lang="en-US" dirty="0" smtClean="0">
                <a:solidFill>
                  <a:srgbClr val="000000"/>
                </a:solidFill>
              </a:rPr>
              <a:t>VI.   Innovative Assessment </a:t>
            </a:r>
          </a:p>
          <a:p>
            <a:pPr marL="114300" indent="0">
              <a:lnSpc>
                <a:spcPct val="100000"/>
              </a:lnSpc>
              <a:spcBef>
                <a:spcPts val="0"/>
              </a:spcBef>
              <a:buClr>
                <a:srgbClr val="000000"/>
              </a:buClr>
              <a:buFont typeface="Arial"/>
              <a:buNone/>
            </a:pPr>
            <a:endParaRPr lang="en-US" dirty="0" smtClean="0">
              <a:solidFill>
                <a:srgbClr val="000000"/>
              </a:solidFill>
            </a:endParaRPr>
          </a:p>
          <a:p>
            <a:pPr marL="114300" indent="0">
              <a:lnSpc>
                <a:spcPct val="100000"/>
              </a:lnSpc>
              <a:spcBef>
                <a:spcPts val="0"/>
              </a:spcBef>
              <a:buClr>
                <a:srgbClr val="000000"/>
              </a:buClr>
              <a:buFont typeface="Arial"/>
              <a:buNone/>
            </a:pPr>
            <a:r>
              <a:rPr lang="en-US" dirty="0" smtClean="0">
                <a:solidFill>
                  <a:srgbClr val="000000"/>
                </a:solidFill>
              </a:rPr>
              <a:t>VII.    Accountability</a:t>
            </a:r>
          </a:p>
          <a:p>
            <a:pPr marL="514350" indent="-400050">
              <a:lnSpc>
                <a:spcPct val="100000"/>
              </a:lnSpc>
              <a:spcBef>
                <a:spcPts val="0"/>
              </a:spcBef>
              <a:buClr>
                <a:srgbClr val="000000"/>
              </a:buClr>
              <a:buFont typeface="Arial"/>
              <a:buAutoNum type="romanUcPeriod" startAt="2"/>
            </a:pPr>
            <a:endParaRPr lang="en-US" dirty="0" smtClean="0">
              <a:solidFill>
                <a:srgbClr val="000000"/>
              </a:solidFill>
            </a:endParaRPr>
          </a:p>
          <a:p>
            <a:pPr marL="0" indent="0">
              <a:lnSpc>
                <a:spcPct val="100000"/>
              </a:lnSpc>
              <a:spcBef>
                <a:spcPts val="0"/>
              </a:spcBef>
              <a:buClr>
                <a:srgbClr val="000000"/>
              </a:buClr>
              <a:buFont typeface="Arial"/>
              <a:buNone/>
            </a:pPr>
            <a:endParaRPr lang="en-US" dirty="0" smtClean="0">
              <a:solidFill>
                <a:srgbClr val="000000"/>
              </a:solidFill>
            </a:endParaRPr>
          </a:p>
          <a:p>
            <a:pPr marL="0" indent="0">
              <a:lnSpc>
                <a:spcPct val="100000"/>
              </a:lnSpc>
              <a:spcBef>
                <a:spcPts val="0"/>
              </a:spcBef>
              <a:buClr>
                <a:srgbClr val="000000"/>
              </a:buClr>
              <a:buFont typeface="Arial"/>
              <a:buNone/>
            </a:pPr>
            <a:r>
              <a:rPr lang="en-US" dirty="0" smtClean="0"/>
              <a:t> </a:t>
            </a:r>
          </a:p>
          <a:p>
            <a:pPr marL="114300" indent="0">
              <a:lnSpc>
                <a:spcPct val="100000"/>
              </a:lnSpc>
              <a:spcBef>
                <a:spcPts val="0"/>
              </a:spcBef>
              <a:buClr>
                <a:srgbClr val="000000"/>
              </a:buClr>
              <a:buFont typeface="Arial"/>
              <a:buNone/>
            </a:pPr>
            <a:endParaRPr lang="en-US" dirty="0" smtClean="0"/>
          </a:p>
          <a:p>
            <a:pPr marL="114300" indent="0">
              <a:lnSpc>
                <a:spcPct val="100000"/>
              </a:lnSpc>
              <a:spcBef>
                <a:spcPts val="0"/>
              </a:spcBef>
              <a:buClr>
                <a:srgbClr val="000000"/>
              </a:buClr>
              <a:buFont typeface="Arial"/>
              <a:buNone/>
            </a:pPr>
            <a:endParaRPr lang="en-US" dirty="0" smtClean="0">
              <a:solidFill>
                <a:srgbClr val="000000"/>
              </a:solidFill>
            </a:endParaRPr>
          </a:p>
          <a:p>
            <a:pPr marL="514350" indent="-400050">
              <a:lnSpc>
                <a:spcPct val="100000"/>
              </a:lnSpc>
              <a:spcBef>
                <a:spcPts val="0"/>
              </a:spcBef>
              <a:buClr>
                <a:srgbClr val="000000"/>
              </a:buClr>
              <a:buFont typeface="Arial"/>
              <a:buAutoNum type="romanUcPeriod" startAt="4"/>
            </a:pPr>
            <a:endParaRPr lang="en-US" dirty="0" smtClean="0"/>
          </a:p>
          <a:p>
            <a:pPr>
              <a:lnSpc>
                <a:spcPct val="100000"/>
              </a:lnSpc>
              <a:spcBef>
                <a:spcPts val="0"/>
              </a:spcBef>
              <a:buClr>
                <a:srgbClr val="000000"/>
              </a:buClr>
              <a:buFont typeface="Calibri"/>
              <a:buAutoNum type="romanUcPeriod"/>
            </a:pPr>
            <a:endParaRPr lang="en-US" dirty="0" smtClean="0">
              <a:solidFill>
                <a:srgbClr val="000000"/>
              </a:solidFill>
            </a:endParaRPr>
          </a:p>
          <a:p>
            <a:pPr indent="0">
              <a:lnSpc>
                <a:spcPct val="100000"/>
              </a:lnSpc>
              <a:spcBef>
                <a:spcPts val="0"/>
              </a:spcBef>
              <a:buClr>
                <a:srgbClr val="000000"/>
              </a:buClr>
              <a:buSzPts val="2150"/>
              <a:buFont typeface="Arial"/>
              <a:buNone/>
            </a:pPr>
            <a:endParaRPr lang="en-US" sz="2150" b="1"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Innovative Assessment</a:t>
            </a:r>
            <a:endParaRPr dirty="0"/>
          </a:p>
        </p:txBody>
      </p:sp>
    </p:spTree>
    <p:extLst>
      <p:ext uri="{BB962C8B-B14F-4D97-AF65-F5344CB8AC3E}">
        <p14:creationId xmlns:p14="http://schemas.microsoft.com/office/powerpoint/2010/main" val="65487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Innovative Assessment Test Administration Manuals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received feedback from some staff who participate in one of the state’s innovative assessments that they were unaware of the requirement to use the TAM for administration.</a:t>
            </a:r>
          </a:p>
          <a:p>
            <a:pPr marL="114300" indent="0">
              <a:buNone/>
            </a:pPr>
            <a:endParaRPr lang="en-US" dirty="0"/>
          </a:p>
          <a:p>
            <a:pPr marL="114300" indent="0">
              <a:buNone/>
            </a:pPr>
            <a:r>
              <a:rPr lang="en-US" dirty="0" smtClean="0"/>
              <a:t>Please remind test administrators that all state administered assessments have required directions. All innovative assessments have scripted sections that should be used with all assessments, including field and pilot testing.</a:t>
            </a:r>
            <a:endParaRPr lang="en-US" dirty="0"/>
          </a:p>
        </p:txBody>
      </p:sp>
    </p:spTree>
    <p:extLst>
      <p:ext uri="{BB962C8B-B14F-4D97-AF65-F5344CB8AC3E}">
        <p14:creationId xmlns:p14="http://schemas.microsoft.com/office/powerpoint/2010/main" val="3760320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Opt-outs</a:t>
            </a:r>
            <a:endParaRPr lang="en-US" dirty="0"/>
          </a:p>
        </p:txBody>
      </p:sp>
      <p:sp>
        <p:nvSpPr>
          <p:cNvPr id="3" name="Text Placeholder 2"/>
          <p:cNvSpPr>
            <a:spLocks noGrp="1"/>
          </p:cNvSpPr>
          <p:nvPr>
            <p:ph type="body" idx="1"/>
          </p:nvPr>
        </p:nvSpPr>
        <p:spPr/>
        <p:txBody>
          <a:bodyPr/>
          <a:lstStyle/>
          <a:p>
            <a:pPr marL="114300" indent="0">
              <a:buNone/>
            </a:pPr>
            <a:r>
              <a:rPr lang="en-US" dirty="0" smtClean="0"/>
              <a:t>There is no accountability code to excuse students from testing for parental opt-outs from mandated state assessments. There is no formal process provided by the department. The department recommends that the school requires the parent submit a letter in writing refusing permission to test their child in advance of the testing window.</a:t>
            </a:r>
          </a:p>
          <a:p>
            <a:r>
              <a:rPr lang="en-US" dirty="0" smtClean="0"/>
              <a:t>Schools cannot refuse to allow a student to attend school on testing days.</a:t>
            </a:r>
          </a:p>
          <a:p>
            <a:r>
              <a:rPr lang="en-US" dirty="0" smtClean="0"/>
              <a:t>Schools should provide instructional activities for students on testing days.</a:t>
            </a:r>
          </a:p>
          <a:p>
            <a:r>
              <a:rPr lang="en-US" dirty="0" smtClean="0"/>
              <a:t>Parents should be reminded that there are promotion decisions based on testing results, and that no student can graduate with any form of state diploma without participating in state testing. </a:t>
            </a:r>
            <a:endParaRPr lang="en-US" dirty="0"/>
          </a:p>
        </p:txBody>
      </p:sp>
    </p:spTree>
    <p:extLst>
      <p:ext uri="{BB962C8B-B14F-4D97-AF65-F5344CB8AC3E}">
        <p14:creationId xmlns:p14="http://schemas.microsoft.com/office/powerpoint/2010/main" val="4119680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Cohort Graduation Data Certification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Cohort graduation data certification for the 2023 cohort will open in late March. It is time to be sure that:</a:t>
            </a:r>
          </a:p>
          <a:p>
            <a:r>
              <a:rPr lang="en-US" dirty="0" smtClean="0"/>
              <a:t> all graduated students have a graduation date on the transcript in STS (students without graduation date will be counted as non-graduates)</a:t>
            </a:r>
          </a:p>
          <a:p>
            <a:r>
              <a:rPr lang="en-US" dirty="0" smtClean="0"/>
              <a:t>all credentials have been posted to the transcript (this is a time-consuming process in data certification that substantially delays the release of the graduation rate)</a:t>
            </a:r>
          </a:p>
          <a:p>
            <a:r>
              <a:rPr lang="en-US" dirty="0"/>
              <a:t>d</a:t>
            </a:r>
            <a:r>
              <a:rPr lang="en-US" dirty="0" smtClean="0"/>
              <a:t>ocumentation is collected for all students who are exited with code 10, 14, and 16. </a:t>
            </a:r>
            <a:r>
              <a:rPr lang="en-US" u="sng" dirty="0" smtClean="0"/>
              <a:t>PLEASE do not submit transfers to online schools for any of these codes. This documentation will be considered insufficient and the student will be changed from legitimate leaver to </a:t>
            </a:r>
            <a:r>
              <a:rPr lang="en-US" u="sng" dirty="0" err="1" smtClean="0"/>
              <a:t>nongraduate</a:t>
            </a:r>
            <a:r>
              <a:rPr lang="en-US" u="sng" dirty="0" smtClean="0"/>
              <a:t>.</a:t>
            </a:r>
            <a:endParaRPr lang="en-US" u="sng" dirty="0"/>
          </a:p>
        </p:txBody>
      </p:sp>
    </p:spTree>
    <p:extLst>
      <p:ext uri="{BB962C8B-B14F-4D97-AF65-F5344CB8AC3E}">
        <p14:creationId xmlns:p14="http://schemas.microsoft.com/office/powerpoint/2010/main" val="994565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Cohort Graduation Data Certification</a:t>
            </a:r>
            <a:endParaRPr lang="en-US" dirty="0"/>
          </a:p>
        </p:txBody>
      </p:sp>
      <p:sp>
        <p:nvSpPr>
          <p:cNvPr id="3" name="Text Placeholder 2"/>
          <p:cNvSpPr>
            <a:spLocks noGrp="1"/>
          </p:cNvSpPr>
          <p:nvPr>
            <p:ph type="body" idx="1"/>
          </p:nvPr>
        </p:nvSpPr>
        <p:spPr/>
        <p:txBody>
          <a:bodyPr/>
          <a:lstStyle/>
          <a:p>
            <a:r>
              <a:rPr lang="en-US" dirty="0" smtClean="0"/>
              <a:t>Some districts may be selected for FAFSA parental opt-out reviews due to high percentages.</a:t>
            </a:r>
          </a:p>
          <a:p>
            <a:r>
              <a:rPr lang="en-US" dirty="0" smtClean="0"/>
              <a:t>Dropout and exit code change requests will not be reviewed or approved.</a:t>
            </a:r>
          </a:p>
          <a:p>
            <a:r>
              <a:rPr lang="en-US" dirty="0" smtClean="0"/>
              <a:t>The department will host a webinar prior to the opening of this data certification. </a:t>
            </a:r>
            <a:r>
              <a:rPr lang="en-US" b="1" u="sng" dirty="0" smtClean="0"/>
              <a:t>New accountability contacts must plan to attend</a:t>
            </a:r>
            <a:r>
              <a:rPr lang="en-US" dirty="0" smtClean="0"/>
              <a:t>. </a:t>
            </a:r>
          </a:p>
          <a:p>
            <a:r>
              <a:rPr lang="en-US" dirty="0" smtClean="0"/>
              <a:t>Data managers should be aware of the timeline. Accountability contacts may need their assistance to correct issues on transcripts before anything is approved.</a:t>
            </a:r>
          </a:p>
          <a:p>
            <a:endParaRPr lang="en-US" dirty="0"/>
          </a:p>
          <a:p>
            <a:pPr marL="114300" indent="0">
              <a:buNone/>
            </a:pPr>
            <a:endParaRPr lang="en-US" dirty="0"/>
          </a:p>
        </p:txBody>
      </p:sp>
    </p:spTree>
    <p:extLst>
      <p:ext uri="{BB962C8B-B14F-4D97-AF65-F5344CB8AC3E}">
        <p14:creationId xmlns:p14="http://schemas.microsoft.com/office/powerpoint/2010/main" val="1404217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2024-2025 Assessment Calendar</a:t>
            </a:r>
            <a:endParaRPr lang="en-US" dirty="0"/>
          </a:p>
        </p:txBody>
      </p:sp>
      <p:sp>
        <p:nvSpPr>
          <p:cNvPr id="3" name="Text Placeholder 2"/>
          <p:cNvSpPr>
            <a:spLocks noGrp="1"/>
          </p:cNvSpPr>
          <p:nvPr>
            <p:ph type="body" idx="1"/>
          </p:nvPr>
        </p:nvSpPr>
        <p:spPr/>
        <p:txBody>
          <a:bodyPr/>
          <a:lstStyle/>
          <a:p>
            <a:pPr marL="114300" indent="0">
              <a:buNone/>
            </a:pPr>
            <a:r>
              <a:rPr lang="en-US" dirty="0" smtClean="0"/>
              <a:t>The 2024-2025 assessment calendar is with the executive leadership team. As systems develop their own calendar, please be reminded that:</a:t>
            </a:r>
          </a:p>
          <a:p>
            <a:r>
              <a:rPr lang="en-US" dirty="0" smtClean="0"/>
              <a:t>K-3 literacy screening is mandated by state law (first 30 days of school, December, and April)</a:t>
            </a:r>
          </a:p>
          <a:p>
            <a:r>
              <a:rPr lang="en-US" dirty="0" smtClean="0"/>
              <a:t>ACT only provides a list of options that begin in fall and run into late spring. The department selects the option that best avoids breaks for Mardi Gras and Easter. Tentative dates similar to last year. </a:t>
            </a:r>
          </a:p>
          <a:p>
            <a:r>
              <a:rPr lang="en-US" dirty="0" smtClean="0"/>
              <a:t>LEAP high school spring assessments for students who are not grade 12 must undergo psychometric study. They are released toward the end of the assessment window. Schedule final grades accordingly.</a:t>
            </a:r>
            <a:endParaRPr lang="en-US" dirty="0"/>
          </a:p>
        </p:txBody>
      </p:sp>
    </p:spTree>
    <p:extLst>
      <p:ext uri="{BB962C8B-B14F-4D97-AF65-F5344CB8AC3E}">
        <p14:creationId xmlns:p14="http://schemas.microsoft.com/office/powerpoint/2010/main" val="1294855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8367773"/>
              </p:ext>
            </p:extLst>
          </p:nvPr>
        </p:nvGraphicFramePr>
        <p:xfrm>
          <a:off x="430077" y="1108786"/>
          <a:ext cx="8283898" cy="3230880"/>
        </p:xfrm>
        <a:graphic>
          <a:graphicData uri="http://schemas.openxmlformats.org/drawingml/2006/table">
            <a:tbl>
              <a:tblPr firstRow="1" bandRow="1">
                <a:tableStyleId>{47E5B1D7-7E24-4C7A-94C0-64FDCA702A4B}</a:tableStyleId>
              </a:tblPr>
              <a:tblGrid>
                <a:gridCol w="1426644">
                  <a:extLst>
                    <a:ext uri="{9D8B030D-6E8A-4147-A177-3AD203B41FA5}">
                      <a16:colId xmlns:a16="http://schemas.microsoft.com/office/drawing/2014/main" val="2450038286"/>
                    </a:ext>
                  </a:extLst>
                </a:gridCol>
                <a:gridCol w="4608132">
                  <a:extLst>
                    <a:ext uri="{9D8B030D-6E8A-4147-A177-3AD203B41FA5}">
                      <a16:colId xmlns:a16="http://schemas.microsoft.com/office/drawing/2014/main" val="1615949670"/>
                    </a:ext>
                  </a:extLst>
                </a:gridCol>
                <a:gridCol w="2249122">
                  <a:extLst>
                    <a:ext uri="{9D8B030D-6E8A-4147-A177-3AD203B41FA5}">
                      <a16:colId xmlns:a16="http://schemas.microsoft.com/office/drawing/2014/main" val="2553105662"/>
                    </a:ext>
                  </a:extLst>
                </a:gridCol>
              </a:tblGrid>
              <a:tr h="235867">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464796">
                <a:tc>
                  <a:txBody>
                    <a:bodyPr/>
                    <a:lstStyle/>
                    <a:p>
                      <a:r>
                        <a:rPr lang="en-US" sz="1200" dirty="0" smtClean="0">
                          <a:latin typeface="Calibri" panose="020F0502020204030204" pitchFamily="34" charset="0"/>
                          <a:cs typeface="Calibri" panose="020F0502020204030204" pitchFamily="34" charset="0"/>
                        </a:rPr>
                        <a:t>February</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February 19-March 22:  ELPT/ELPT Connect testing</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February 19: March 22: LEAP Connect testing </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February 23: MOY literacy screening gifted referral form due</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February 29: School systems notified of science field test selection</a:t>
                      </a:r>
                    </a:p>
                    <a:p>
                      <a:pPr marL="0" indent="0">
                        <a:buFont typeface="Arial" panose="020B0604020202020204" pitchFamily="34" charset="0"/>
                        <a:buNone/>
                      </a:pPr>
                      <a:endParaRPr lang="en-US" sz="1400" b="0" baseline="0" dirty="0" smtClean="0">
                        <a:latin typeface="Calibri" panose="020F0502020204030204" pitchFamily="34" charset="0"/>
                        <a:cs typeface="Calibri" panose="020F0502020204030204" pitchFamily="34" charset="0"/>
                      </a:endParaRP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2"/>
                        </a:rPr>
                        <a:t>Assessment Library DTC Resources</a:t>
                      </a:r>
                      <a:r>
                        <a:rPr lang="en-US" sz="1200" baseline="0" dirty="0" smtClean="0">
                          <a:hlinkClick r:id="rId2"/>
                        </a:rPr>
                        <a:t> </a:t>
                      </a:r>
                      <a:r>
                        <a:rPr lang="en-US" sz="1200" dirty="0" smtClean="0">
                          <a:hlinkClick r:id="rId2"/>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r>
                        <a:rPr lang="en-US" sz="1200" dirty="0" smtClean="0">
                          <a:hlinkClick r:id="rId3"/>
                        </a:rPr>
                        <a:t>2023-2024</a:t>
                      </a:r>
                      <a:r>
                        <a:rPr lang="en-US" sz="1200" baseline="0" dirty="0" smtClean="0">
                          <a:hlinkClick r:id="rId3"/>
                        </a:rPr>
                        <a:t> A</a:t>
                      </a:r>
                      <a:r>
                        <a:rPr lang="en-US" sz="1200" dirty="0" smtClean="0">
                          <a:hlinkClick r:id="rId3"/>
                        </a:rPr>
                        <a:t>ssessment</a:t>
                      </a:r>
                      <a:r>
                        <a:rPr lang="en-US" sz="1200" baseline="0" dirty="0" smtClean="0">
                          <a:hlinkClick r:id="rId3"/>
                        </a:rPr>
                        <a:t> C</a:t>
                      </a:r>
                      <a:r>
                        <a:rPr lang="en-US" sz="1200" dirty="0" smtClean="0">
                          <a:hlinkClick r:id="rId3"/>
                        </a:rPr>
                        <a:t>alendar</a:t>
                      </a:r>
                    </a:p>
                    <a:p>
                      <a:pPr marL="152400" marR="0" lvl="0" indent="0" algn="l" rtl="0">
                        <a:lnSpc>
                          <a:spcPct val="100000"/>
                        </a:lnSpc>
                        <a:spcBef>
                          <a:spcPts val="0"/>
                        </a:spcBef>
                        <a:spcAft>
                          <a:spcPts val="0"/>
                        </a:spcAft>
                        <a:buSzPts val="1200"/>
                        <a:buFont typeface="Calibri"/>
                        <a:buNone/>
                      </a:pPr>
                      <a:endParaRPr lang="en-US" sz="1200" dirty="0" smtClean="0">
                        <a:hlinkClick r:id="rId3"/>
                      </a:endParaRPr>
                    </a:p>
                    <a:p>
                      <a:pPr marL="457200" marR="0" lvl="0" indent="-304800" algn="l" rtl="0">
                        <a:lnSpc>
                          <a:spcPct val="100000"/>
                        </a:lnSpc>
                        <a:spcBef>
                          <a:spcPts val="0"/>
                        </a:spcBef>
                        <a:spcAft>
                          <a:spcPts val="0"/>
                        </a:spcAft>
                        <a:buSzPts val="1200"/>
                        <a:buFont typeface="Calibri"/>
                        <a:buChar char="●"/>
                      </a:pPr>
                      <a:r>
                        <a:rPr lang="en-US" sz="1200" dirty="0" smtClean="0">
                          <a:hlinkClick r:id="rId4"/>
                        </a:rPr>
                        <a:t>K-3 Literacy Screener</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1114252">
                <a:tc>
                  <a:txBody>
                    <a:bodyPr/>
                    <a:lstStyle/>
                    <a:p>
                      <a:r>
                        <a:rPr lang="en-US" sz="1400" dirty="0" smtClean="0">
                          <a:latin typeface="Calibri" panose="020F0502020204030204" pitchFamily="34" charset="0"/>
                          <a:cs typeface="Calibri" panose="020F0502020204030204" pitchFamily="34" charset="0"/>
                        </a:rPr>
                        <a:t>March</a:t>
                      </a:r>
                      <a:endParaRPr lang="en-US" sz="14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March 1: Finalize accommodations for K-3 literacy end-of-year (EOY) screening</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March 1: Submit testing schedules for ACT</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March 15: Finalize accommodations for all LEAP spring testing (grades 3-8 and high school); IAP Window 3</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March 18: Schedules due for LEAP Spring and K-3 EOY</a:t>
                      </a: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 February 27, March 5, 12, 26</a:t>
                      </a:r>
                    </a:p>
                    <a:p>
                      <a:r>
                        <a:rPr lang="en-US" sz="1200" baseline="0" dirty="0" smtClean="0">
                          <a:latin typeface="Calibri" panose="020F0502020204030204" pitchFamily="34" charset="0"/>
                          <a:cs typeface="Calibri" panose="020F0502020204030204" pitchFamily="34" charset="0"/>
                        </a:rPr>
                        <a:t>Monthly Call: March 19</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 Deadlines</a:t>
            </a:r>
            <a:endParaRPr lang="en-US" dirty="0"/>
          </a:p>
        </p:txBody>
      </p:sp>
    </p:spTree>
    <p:extLst>
      <p:ext uri="{BB962C8B-B14F-4D97-AF65-F5344CB8AC3E}">
        <p14:creationId xmlns:p14="http://schemas.microsoft.com/office/powerpoint/2010/main" val="58476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Deadlines for IEPs/IAPs/EL Checklists</a:t>
            </a:r>
            <a:endParaRPr lang="en-US" dirty="0"/>
          </a:p>
        </p:txBody>
      </p:sp>
      <p:sp>
        <p:nvSpPr>
          <p:cNvPr id="3" name="Text Placeholder 2"/>
          <p:cNvSpPr>
            <a:spLocks noGrp="1"/>
          </p:cNvSpPr>
          <p:nvPr>
            <p:ph type="body" idx="1"/>
          </p:nvPr>
        </p:nvSpPr>
        <p:spPr/>
        <p:txBody>
          <a:bodyPr/>
          <a:lstStyle/>
          <a:p>
            <a:pPr marL="114300" indent="0">
              <a:buNone/>
            </a:pPr>
            <a:r>
              <a:rPr lang="en-US" dirty="0" smtClean="0"/>
              <a:t>State policy requires that all IEPs, IAPs and EL Checklists be final no later than 30 days prior to the opening of the state’s testing window. Based on the first day of each window, the dates below represent the deadline for finalizing these documents.</a:t>
            </a:r>
          </a:p>
          <a:p>
            <a:pPr marL="114300" indent="0">
              <a:buNone/>
            </a:pPr>
            <a:endParaRPr lang="en-US" dirty="0" smtClean="0"/>
          </a:p>
          <a:p>
            <a:r>
              <a:rPr lang="en-US" strike="sngStrike" dirty="0" smtClean="0"/>
              <a:t>LEAP Connect		January 19</a:t>
            </a:r>
          </a:p>
          <a:p>
            <a:r>
              <a:rPr lang="en-US" strike="sngStrike" dirty="0" smtClean="0"/>
              <a:t>ELPT/ELPT Connect		January 19</a:t>
            </a:r>
          </a:p>
          <a:p>
            <a:r>
              <a:rPr lang="en-US" dirty="0" smtClean="0"/>
              <a:t>K3 Literacy			Window 3: March 1</a:t>
            </a:r>
          </a:p>
          <a:p>
            <a:r>
              <a:rPr lang="en-US" dirty="0" smtClean="0"/>
              <a:t>LEAP Spring High School	March 15</a:t>
            </a:r>
          </a:p>
          <a:p>
            <a:r>
              <a:rPr lang="en-US" dirty="0" smtClean="0"/>
              <a:t>LEAP Spring Grades 3-8/IAP	March 15</a:t>
            </a:r>
            <a:br>
              <a:rPr lang="en-US" dirty="0" smtClean="0"/>
            </a:br>
            <a:endParaRPr lang="en-US" dirty="0" smtClean="0"/>
          </a:p>
        </p:txBody>
      </p:sp>
    </p:spTree>
    <p:extLst>
      <p:ext uri="{BB962C8B-B14F-4D97-AF65-F5344CB8AC3E}">
        <p14:creationId xmlns:p14="http://schemas.microsoft.com/office/powerpoint/2010/main" val="35620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Read Aloud Options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remind IEP teams that text-to-speech is not the same as human reader. The department considers human reader to be higher risk for test security and for test delivery quality. These two options for tests read aloud are not interchangeable. </a:t>
            </a:r>
            <a:endParaRPr lang="en-US" dirty="0"/>
          </a:p>
        </p:txBody>
      </p:sp>
    </p:spTree>
    <p:extLst>
      <p:ext uri="{BB962C8B-B14F-4D97-AF65-F5344CB8AC3E}">
        <p14:creationId xmlns:p14="http://schemas.microsoft.com/office/powerpoint/2010/main" val="417992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Recorded Voice</a:t>
            </a:r>
            <a:endParaRPr lang="en-US" dirty="0"/>
          </a:p>
        </p:txBody>
      </p:sp>
      <p:sp>
        <p:nvSpPr>
          <p:cNvPr id="3" name="Text Placeholder 2"/>
          <p:cNvSpPr>
            <a:spLocks noGrp="1"/>
          </p:cNvSpPr>
          <p:nvPr>
            <p:ph type="body" idx="1"/>
          </p:nvPr>
        </p:nvSpPr>
        <p:spPr/>
        <p:txBody>
          <a:bodyPr/>
          <a:lstStyle/>
          <a:p>
            <a:pPr marL="114300" indent="0">
              <a:buNone/>
            </a:pPr>
            <a:r>
              <a:rPr lang="en-US" dirty="0" smtClean="0"/>
              <a:t>For spring 2024, grade 3 paper testing will no longer use DVDs. DRC is now going to provide </a:t>
            </a:r>
            <a:r>
              <a:rPr lang="en-US" smtClean="0"/>
              <a:t>secure electronic files</a:t>
            </a:r>
            <a:r>
              <a:rPr lang="en-US" dirty="0" smtClean="0"/>
              <a:t>.</a:t>
            </a:r>
          </a:p>
          <a:p>
            <a:pPr marL="114300" indent="0">
              <a:buNone/>
            </a:pPr>
            <a:endParaRPr lang="en-US" dirty="0" smtClean="0"/>
          </a:p>
          <a:p>
            <a:r>
              <a:rPr lang="en-US" sz="1200" dirty="0" smtClean="0"/>
              <a:t>Documents </a:t>
            </a:r>
            <a:r>
              <a:rPr lang="en-US" sz="1200" dirty="0"/>
              <a:t>will be posted on 4/1. </a:t>
            </a:r>
          </a:p>
          <a:p>
            <a:pPr lvl="0"/>
            <a:r>
              <a:rPr lang="en-US" sz="1200" dirty="0"/>
              <a:t>Access will be restricted to 4/1 to 5/17. –After 5/17 DRC will remove the files. </a:t>
            </a:r>
          </a:p>
          <a:p>
            <a:pPr lvl="0"/>
            <a:r>
              <a:rPr lang="en-US" sz="1200" dirty="0" smtClean="0"/>
              <a:t>Files will </a:t>
            </a:r>
            <a:r>
              <a:rPr lang="en-US" sz="1200" dirty="0"/>
              <a:t>be zipped and password protected. </a:t>
            </a:r>
          </a:p>
          <a:p>
            <a:r>
              <a:rPr lang="en-US" sz="1200" dirty="0"/>
              <a:t>District Test Coordinators are granted an exception to the OATH OF SECURITY AND CONFIDENTIALITY STATEMENT’s provision prohibiting electronic storage and duplication of </a:t>
            </a:r>
            <a:r>
              <a:rPr lang="en-US" sz="1200" dirty="0" smtClean="0"/>
              <a:t>secure </a:t>
            </a:r>
            <a:r>
              <a:rPr lang="en-US" sz="1200" dirty="0"/>
              <a:t>testing materials to support the use of these files, </a:t>
            </a:r>
            <a:r>
              <a:rPr lang="en-US" sz="1200" i="1" dirty="0"/>
              <a:t>provided that</a:t>
            </a:r>
            <a:r>
              <a:rPr lang="en-US" sz="1200" dirty="0"/>
              <a:t> </a:t>
            </a:r>
            <a:r>
              <a:rPr lang="en-US" sz="1200" b="1" dirty="0"/>
              <a:t>all </a:t>
            </a:r>
            <a:r>
              <a:rPr lang="en-US" sz="1200" dirty="0"/>
              <a:t>provisions outlined below are followed.  </a:t>
            </a:r>
          </a:p>
          <a:p>
            <a:pPr marL="114300" indent="0">
              <a:buNone/>
            </a:pPr>
            <a:endParaRPr lang="en-US" sz="1200" dirty="0"/>
          </a:p>
          <a:p>
            <a:pPr lvl="1"/>
            <a:r>
              <a:rPr lang="en-US" sz="1200" dirty="0"/>
              <a:t>The electronic files must be downloaded and stored in a secure, access-restricted electronic location similar to the locked, secure storage area used for physical secure materials. Only personnel with access to the physical storage location should have access to the electronic storage location</a:t>
            </a:r>
            <a:r>
              <a:rPr lang="en-US" sz="1200" dirty="0" smtClean="0"/>
              <a:t>.</a:t>
            </a:r>
            <a:r>
              <a:rPr lang="en-US" sz="1200" dirty="0"/>
              <a:t/>
            </a:r>
            <a:br>
              <a:rPr lang="en-US" sz="1200" dirty="0"/>
            </a:br>
            <a:r>
              <a:rPr lang="en-US" sz="1200" dirty="0"/>
              <a:t> </a:t>
            </a:r>
          </a:p>
          <a:p>
            <a:r>
              <a:rPr lang="en-US" sz="1200" dirty="0"/>
              <a:t>DRC will send instructions to DTCs when the DTC request the files as an additional material order. </a:t>
            </a:r>
          </a:p>
          <a:p>
            <a:pPr marL="114300" indent="0">
              <a:buNone/>
            </a:pPr>
            <a:endParaRPr lang="en-US" dirty="0"/>
          </a:p>
        </p:txBody>
      </p:sp>
    </p:spTree>
    <p:extLst>
      <p:ext uri="{BB962C8B-B14F-4D97-AF65-F5344CB8AC3E}">
        <p14:creationId xmlns:p14="http://schemas.microsoft.com/office/powerpoint/2010/main" val="3609431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Accommodations Requests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Unique Accommodation Request form is required from all school systems that will provide human readers for test read aloud or for students who need a paper test in grades 4-12. </a:t>
            </a:r>
          </a:p>
          <a:p>
            <a:r>
              <a:rPr lang="en-US" dirty="0" smtClean="0"/>
              <a:t>We anticipate that the Communication Assistance Script may be ordered from DRC this year, but we still require the UAR to have school systems confirm the assurances at the bottom of the page and to flag possible monitoring.</a:t>
            </a:r>
          </a:p>
          <a:p>
            <a:r>
              <a:rPr lang="en-US" dirty="0" smtClean="0"/>
              <a:t>While school systems should refer to the </a:t>
            </a:r>
            <a:r>
              <a:rPr lang="en-US" dirty="0" smtClean="0">
                <a:hlinkClick r:id="rId2"/>
              </a:rPr>
              <a:t>Leap 2025 Accommodations and Accessibility Features User Guide</a:t>
            </a:r>
            <a:r>
              <a:rPr lang="en-US" dirty="0" smtClean="0"/>
              <a:t> to determine which students are eligible for math manipulatives, the school system should not submit a UAR for these students.</a:t>
            </a:r>
          </a:p>
        </p:txBody>
      </p:sp>
    </p:spTree>
    <p:extLst>
      <p:ext uri="{BB962C8B-B14F-4D97-AF65-F5344CB8AC3E}">
        <p14:creationId xmlns:p14="http://schemas.microsoft.com/office/powerpoint/2010/main" val="100039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29409</TotalTime>
  <Words>2885</Words>
  <Application>Microsoft Office PowerPoint</Application>
  <PresentationFormat>On-screen Show (16:9)</PresentationFormat>
  <Paragraphs>233</Paragraphs>
  <Slides>37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Public Sans Medium</vt:lpstr>
      <vt:lpstr>Arial</vt:lpstr>
      <vt:lpstr>Calibri</vt:lpstr>
      <vt:lpstr>LA Believes</vt:lpstr>
      <vt:lpstr> AAA Assessment and Accountability Monthly Call February 20, 2024</vt:lpstr>
      <vt:lpstr>Zoom Meeting Preparation</vt:lpstr>
      <vt:lpstr>Agenda Items</vt:lpstr>
      <vt:lpstr>Accommodations Deadlines</vt:lpstr>
      <vt:lpstr>Deadlines for IEPs/IAPs/EL Checklists</vt:lpstr>
      <vt:lpstr>Tests Read Aloud Options</vt:lpstr>
      <vt:lpstr>Recorded Voice</vt:lpstr>
      <vt:lpstr>Unique Accommodations Requests</vt:lpstr>
      <vt:lpstr>LEAP 2025</vt:lpstr>
      <vt:lpstr>Testing Schedules</vt:lpstr>
      <vt:lpstr>LEAP Social Studies and Civics Field Testing</vt:lpstr>
      <vt:lpstr>Social Studies Field Test: Tests Read Aloud Accommodation</vt:lpstr>
      <vt:lpstr>Science Field Testing</vt:lpstr>
      <vt:lpstr>LEAP Resources</vt:lpstr>
      <vt:lpstr>LEAP Connect</vt:lpstr>
      <vt:lpstr>Reminder About Multiple Forms for LEAP Connect</vt:lpstr>
      <vt:lpstr>ELPT/ELPT Connect</vt:lpstr>
      <vt:lpstr>Preparing for ELPT Testing</vt:lpstr>
      <vt:lpstr>ACT/WorkKeys</vt:lpstr>
      <vt:lpstr>ACT Important Dates </vt:lpstr>
      <vt:lpstr>K-3</vt:lpstr>
      <vt:lpstr>Thank you!</vt:lpstr>
      <vt:lpstr>K-3 Literacy Screening</vt:lpstr>
      <vt:lpstr>K-3 Literacy End of Year Screening Window</vt:lpstr>
      <vt:lpstr>Accountability Codes for Students from mCLASS</vt:lpstr>
      <vt:lpstr>Invalidation Report</vt:lpstr>
      <vt:lpstr>Braille Requests for K-3 Literacy</vt:lpstr>
      <vt:lpstr>Gifted Report: Sent to Gifted Coordinators</vt:lpstr>
      <vt:lpstr>K-3 Literacy Screener  Louisiana mCLASS Page</vt:lpstr>
      <vt:lpstr>Innovative Assessment</vt:lpstr>
      <vt:lpstr>Innovative Assessment Test Administration Manuals</vt:lpstr>
      <vt:lpstr>Accountability</vt:lpstr>
      <vt:lpstr>Parental Opt-outs</vt:lpstr>
      <vt:lpstr>Preparing for Cohort Graduation Data Certification</vt:lpstr>
      <vt:lpstr>Preparing for Cohort Graduation Data Certification</vt:lpstr>
      <vt:lpstr>2024-2025 Assessment Calendar</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636</cp:revision>
  <dcterms:modified xsi:type="dcterms:W3CDTF">2024-02-20T20:42:58Z</dcterms:modified>
</cp:coreProperties>
</file>