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1" r:id="rId1"/>
    <p:sldMasterId id="2147483702" r:id="rId2"/>
    <p:sldMasterId id="2147483707" r:id="rId3"/>
    <p:sldMasterId id="2147483708" r:id="rId4"/>
  </p:sldMasterIdLst>
  <p:notesMasterIdLst>
    <p:notesMasterId r:id="rId29"/>
  </p:notesMasterIdLst>
  <p:sldIdLst>
    <p:sldId id="256" r:id="rId5"/>
    <p:sldId id="257" r:id="rId6"/>
    <p:sldId id="259" r:id="rId7"/>
    <p:sldId id="263" r:id="rId8"/>
    <p:sldId id="318" r:id="rId9"/>
    <p:sldId id="313" r:id="rId10"/>
    <p:sldId id="267" r:id="rId11"/>
    <p:sldId id="308" r:id="rId12"/>
    <p:sldId id="304" r:id="rId13"/>
    <p:sldId id="314" r:id="rId14"/>
    <p:sldId id="305" r:id="rId15"/>
    <p:sldId id="306" r:id="rId16"/>
    <p:sldId id="309" r:id="rId17"/>
    <p:sldId id="315" r:id="rId18"/>
    <p:sldId id="270" r:id="rId19"/>
    <p:sldId id="310" r:id="rId20"/>
    <p:sldId id="307" r:id="rId21"/>
    <p:sldId id="316" r:id="rId22"/>
    <p:sldId id="268" r:id="rId23"/>
    <p:sldId id="312" r:id="rId24"/>
    <p:sldId id="303" r:id="rId25"/>
    <p:sldId id="321" r:id="rId26"/>
    <p:sldId id="322" r:id="rId27"/>
    <p:sldId id="317"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Baird" initials="JB" lastIdx="7" clrIdx="0">
    <p:extLst>
      <p:ext uri="{19B8F6BF-5375-455C-9EA6-DF929625EA0E}">
        <p15:presenceInfo xmlns:p15="http://schemas.microsoft.com/office/powerpoint/2012/main" userId="S-1-5-21-1004336348-920026266-1801674531-48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F0AA7B-259D-4065-938E-BE3A7E2AE9F9}">
  <a:tblStyle styleId="{52F0AA7B-259D-4065-938E-BE3A7E2AE9F9}"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A4E79047-03CB-4840-86AB-438ACE7B8C03}" styleName="Table_1">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b="off" i="off"/>
      <a:tcStyle>
        <a:tcBdr/>
        <a:fill>
          <a:solidFill>
            <a:srgbClr val="E8F1F5"/>
          </a:solidFill>
        </a:fill>
      </a:tcStyle>
    </a:band1H>
    <a:band2H>
      <a:tcTxStyle b="off" i="off"/>
      <a:tcStyle>
        <a:tcBdr/>
      </a:tcStyle>
    </a:band2H>
    <a:band1V>
      <a:tcTxStyle b="off" i="off"/>
      <a:tcStyle>
        <a:tcBdr/>
        <a:fill>
          <a:solidFill>
            <a:srgbClr val="E8F1F5"/>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fill>
          <a:solidFill>
            <a:schemeClr val="l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fill>
          <a:solidFill>
            <a:schemeClr val="accent5"/>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4660"/>
  </p:normalViewPr>
  <p:slideViewPr>
    <p:cSldViewPr snapToGrid="0">
      <p:cViewPr varScale="1">
        <p:scale>
          <a:sx n="106" d="100"/>
          <a:sy n="106" d="100"/>
        </p:scale>
        <p:origin x="26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47" name="Google Shape;247;p1: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66" name="Google Shape;26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98753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63ab967095_9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6" name="Google Shape;326;g63ab967095_9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66" name="Google Shape;26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04667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53" name="Google Shape;25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66" name="Google Shape;26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78e3937e7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78e3937e7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66" name="Google Shape;26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3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63ab967095_9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 name="Google Shape;320;g63ab967095_9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66" name="Google Shape;26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45478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66" name="Google Shape;26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35881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63b1d51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63b1d51d5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08"/>
        <p:cNvGrpSpPr/>
        <p:nvPr/>
      </p:nvGrpSpPr>
      <p:grpSpPr>
        <a:xfrm>
          <a:off x="0" y="0"/>
          <a:ext cx="0" cy="0"/>
          <a:chOff x="0" y="0"/>
          <a:chExt cx="0" cy="0"/>
        </a:xfrm>
      </p:grpSpPr>
      <p:sp>
        <p:nvSpPr>
          <p:cNvPr id="209" name="Google Shape;209;p53"/>
          <p:cNvSpPr txBox="1">
            <a:spLocks noGrp="1"/>
          </p:cNvSpPr>
          <p:nvPr>
            <p:ph type="title"/>
          </p:nvPr>
        </p:nvSpPr>
        <p:spPr>
          <a:xfrm>
            <a:off x="457200" y="205978"/>
            <a:ext cx="8229600" cy="85747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210" name="Google Shape;210;p53"/>
          <p:cNvSpPr txBox="1">
            <a:spLocks noGrp="1"/>
          </p:cNvSpPr>
          <p:nvPr>
            <p:ph type="body" idx="1"/>
          </p:nvPr>
        </p:nvSpPr>
        <p:spPr>
          <a:xfrm>
            <a:off x="457200" y="1200150"/>
            <a:ext cx="8229600" cy="3394575"/>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1" name="Google Shape;211;p53"/>
          <p:cNvSpPr txBox="1">
            <a:spLocks noGrp="1"/>
          </p:cNvSpPr>
          <p:nvPr>
            <p:ph type="dt" idx="10"/>
          </p:nvPr>
        </p:nvSpPr>
        <p:spPr>
          <a:xfrm>
            <a:off x="457200" y="4767263"/>
            <a:ext cx="2133600" cy="2738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2" name="Google Shape;212;p53"/>
          <p:cNvSpPr txBox="1">
            <a:spLocks noGrp="1"/>
          </p:cNvSpPr>
          <p:nvPr>
            <p:ph type="ftr" idx="11"/>
          </p:nvPr>
        </p:nvSpPr>
        <p:spPr>
          <a:xfrm>
            <a:off x="3124200" y="4767263"/>
            <a:ext cx="2895600" cy="2738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3" name="Google Shape;213;p53"/>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15"/>
        <p:cNvGrpSpPr/>
        <p:nvPr/>
      </p:nvGrpSpPr>
      <p:grpSpPr>
        <a:xfrm>
          <a:off x="0" y="0"/>
          <a:ext cx="0" cy="0"/>
          <a:chOff x="0" y="0"/>
          <a:chExt cx="0" cy="0"/>
        </a:xfrm>
      </p:grpSpPr>
      <p:sp>
        <p:nvSpPr>
          <p:cNvPr id="216" name="Google Shape;216;p55"/>
          <p:cNvSpPr txBox="1">
            <a:spLocks noGrp="1"/>
          </p:cNvSpPr>
          <p:nvPr>
            <p:ph type="title"/>
          </p:nvPr>
        </p:nvSpPr>
        <p:spPr>
          <a:xfrm>
            <a:off x="457200" y="205978"/>
            <a:ext cx="8229600" cy="85747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217" name="Google Shape;217;p55"/>
          <p:cNvSpPr txBox="1">
            <a:spLocks noGrp="1"/>
          </p:cNvSpPr>
          <p:nvPr>
            <p:ph type="body" idx="1"/>
          </p:nvPr>
        </p:nvSpPr>
        <p:spPr>
          <a:xfrm>
            <a:off x="457200" y="1200150"/>
            <a:ext cx="8229600" cy="3394575"/>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8" name="Google Shape;218;p55"/>
          <p:cNvSpPr txBox="1">
            <a:spLocks noGrp="1"/>
          </p:cNvSpPr>
          <p:nvPr>
            <p:ph type="dt" idx="10"/>
          </p:nvPr>
        </p:nvSpPr>
        <p:spPr>
          <a:xfrm>
            <a:off x="457200" y="4767263"/>
            <a:ext cx="2133600" cy="2738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9" name="Google Shape;219;p55"/>
          <p:cNvSpPr txBox="1">
            <a:spLocks noGrp="1"/>
          </p:cNvSpPr>
          <p:nvPr>
            <p:ph type="ftr" idx="11"/>
          </p:nvPr>
        </p:nvSpPr>
        <p:spPr>
          <a:xfrm>
            <a:off x="3124200" y="4767263"/>
            <a:ext cx="2895600" cy="2738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0" name="Google Shape;220;p55"/>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226"/>
        <p:cNvGrpSpPr/>
        <p:nvPr/>
      </p:nvGrpSpPr>
      <p:grpSpPr>
        <a:xfrm>
          <a:off x="0" y="0"/>
          <a:ext cx="0" cy="0"/>
          <a:chOff x="0" y="0"/>
          <a:chExt cx="0" cy="0"/>
        </a:xfrm>
      </p:grpSpPr>
      <p:sp>
        <p:nvSpPr>
          <p:cNvPr id="227" name="Google Shape;227;p5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8" name="Google Shape;228;p57"/>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9" name="Google Shape;229;p5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30" name="Google Shape;230;p5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31" name="Google Shape;231;p5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2"/>
        <p:cNvGrpSpPr/>
        <p:nvPr/>
      </p:nvGrpSpPr>
      <p:grpSpPr>
        <a:xfrm>
          <a:off x="0" y="0"/>
          <a:ext cx="0" cy="0"/>
          <a:chOff x="0" y="0"/>
          <a:chExt cx="0" cy="0"/>
        </a:xfrm>
      </p:grpSpPr>
      <p:sp>
        <p:nvSpPr>
          <p:cNvPr id="233" name="Google Shape;233;p58"/>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4" name="Google Shape;234;p58"/>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35" name="Google Shape;235;p58"/>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7"/>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38"/>
        <p:cNvGrpSpPr/>
        <p:nvPr/>
      </p:nvGrpSpPr>
      <p:grpSpPr>
        <a:xfrm>
          <a:off x="0" y="0"/>
          <a:ext cx="0" cy="0"/>
          <a:chOff x="0" y="0"/>
          <a:chExt cx="0" cy="0"/>
        </a:xfrm>
      </p:grpSpPr>
      <p:sp>
        <p:nvSpPr>
          <p:cNvPr id="239" name="Google Shape;239;p6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0" name="Google Shape;240;p61"/>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1" name="Google Shape;241;p6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42" name="Google Shape;242;p61"/>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43" name="Google Shape;243;p6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Tree>
    <p:extLst>
      <p:ext uri="{BB962C8B-B14F-4D97-AF65-F5344CB8AC3E}">
        <p14:creationId xmlns:p14="http://schemas.microsoft.com/office/powerpoint/2010/main" val="648570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3"/>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4" name="Google Shape;14;p3"/>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p4"/>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Google Shape;18;p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5"/>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 name="Google Shape;39;p9"/>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 name="Google Shape;40;p9"/>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9"/>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6" name="Google Shape;46;p11"/>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 name="Google Shape;47;p1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11"/>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1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50" name="Google Shape;50;p11"/>
          <p:cNvSpPr txBox="1"/>
          <p:nvPr/>
        </p:nvSpPr>
        <p:spPr>
          <a:xfrm>
            <a:off x="0" y="0"/>
            <a:ext cx="9030000" cy="10608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endParaRPr sz="3600" b="0" i="0" u="none" strike="noStrike" cap="none">
              <a:solidFill>
                <a:schemeClr val="dk1"/>
              </a:solidFill>
              <a:highlight>
                <a:srgbClr val="FFFFFF"/>
              </a:highlight>
              <a:latin typeface="Calibri"/>
              <a:ea typeface="Calibri"/>
              <a:cs typeface="Calibri"/>
              <a:sym typeface="Calibri"/>
            </a:endParaRPr>
          </a:p>
          <a:p>
            <a:pPr marL="0" marR="0" lvl="0" indent="0" algn="ctr" rtl="0">
              <a:lnSpc>
                <a:spcPct val="90000"/>
              </a:lnSpc>
              <a:spcBef>
                <a:spcPts val="0"/>
              </a:spcBef>
              <a:spcAft>
                <a:spcPts val="0"/>
              </a:spcAft>
              <a:buClr>
                <a:srgbClr val="333333"/>
              </a:buClr>
              <a:buSzPts val="1400"/>
              <a:buFont typeface="Calibri"/>
              <a:buNone/>
            </a:pPr>
            <a:r>
              <a:rPr lang="en" sz="2800" b="0" i="0" u="none" strike="noStrike" cap="none">
                <a:solidFill>
                  <a:schemeClr val="dk1"/>
                </a:solidFill>
                <a:highlight>
                  <a:srgbClr val="FFFFFF"/>
                </a:highlight>
                <a:latin typeface="Calibri"/>
                <a:ea typeface="Calibri"/>
                <a:cs typeface="Calibri"/>
                <a:sym typeface="Calibri"/>
              </a:rPr>
              <a:t>NAEP 2019-2020 Assessment:</a:t>
            </a:r>
            <a:endParaRPr sz="2800" b="0" i="0" u="none" strike="noStrike" cap="none">
              <a:solidFill>
                <a:schemeClr val="dk1"/>
              </a:solidFill>
              <a:highlight>
                <a:srgbClr val="FFFFFF"/>
              </a:highlight>
              <a:latin typeface="Calibri"/>
              <a:ea typeface="Calibri"/>
              <a:cs typeface="Calibri"/>
              <a:sym typeface="Calibri"/>
            </a:endParaRPr>
          </a:p>
          <a:p>
            <a:pPr marL="1828800" marR="0" lvl="0" indent="457200" algn="l" rtl="0">
              <a:lnSpc>
                <a:spcPct val="100000"/>
              </a:lnSpc>
              <a:spcBef>
                <a:spcPts val="0"/>
              </a:spcBef>
              <a:spcAft>
                <a:spcPts val="0"/>
              </a:spcAft>
              <a:buClr>
                <a:schemeClr val="dk1"/>
              </a:buClr>
              <a:buSzPts val="1100"/>
              <a:buFont typeface="Arial"/>
              <a:buNone/>
            </a:pPr>
            <a:r>
              <a:rPr lang="en" sz="2800" b="0" i="0" u="none" strike="noStrike" cap="none">
                <a:solidFill>
                  <a:schemeClr val="dk1"/>
                </a:solidFill>
                <a:highlight>
                  <a:srgbClr val="FFFFFF"/>
                </a:highlight>
                <a:latin typeface="Calibri"/>
                <a:ea typeface="Calibri"/>
                <a:cs typeface="Calibri"/>
                <a:sym typeface="Calibri"/>
              </a:rPr>
              <a:t>      Long-Term Trend (LTT)</a:t>
            </a:r>
            <a:endParaRPr sz="2800" b="0" i="0" u="none" strike="noStrike" cap="none">
              <a:solidFill>
                <a:schemeClr val="dk1"/>
              </a:solidFill>
              <a:highlight>
                <a:srgbClr val="FFFFFF"/>
              </a:highlight>
              <a:latin typeface="Calibri"/>
              <a:ea typeface="Calibri"/>
              <a:cs typeface="Calibri"/>
              <a:sym typeface="Calibri"/>
            </a:endParaRPr>
          </a:p>
          <a:p>
            <a:pPr marL="0" marR="0" lvl="0" indent="0" algn="ctr" rtl="0">
              <a:lnSpc>
                <a:spcPct val="90000"/>
              </a:lnSpc>
              <a:spcBef>
                <a:spcPts val="0"/>
              </a:spcBef>
              <a:spcAft>
                <a:spcPts val="0"/>
              </a:spcAft>
              <a:buClr>
                <a:srgbClr val="333333"/>
              </a:buClr>
              <a:buSzPts val="1400"/>
              <a:buFont typeface="Calibri"/>
              <a:buNone/>
            </a:pPr>
            <a:r>
              <a:rPr lang="en" sz="3600" b="0" i="0" u="none" strike="noStrike" cap="none">
                <a:solidFill>
                  <a:schemeClr val="dk1"/>
                </a:solidFill>
                <a:highlight>
                  <a:srgbClr val="FFFFFF"/>
                </a:highlight>
                <a:latin typeface="Calibri"/>
                <a:ea typeface="Calibri"/>
                <a:cs typeface="Calibri"/>
                <a:sym typeface="Calibri"/>
              </a:rPr>
              <a:t> </a:t>
            </a:r>
            <a:endParaRPr sz="3600" b="0" i="0" u="none" strike="noStrike" cap="none">
              <a:solidFill>
                <a:srgbClr val="333333"/>
              </a:solidFill>
              <a:highlight>
                <a:srgbClr val="FFFFFF"/>
              </a:highlight>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3"/>
        <p:cNvGrpSpPr/>
        <p:nvPr/>
      </p:nvGrpSpPr>
      <p:grpSpPr>
        <a:xfrm>
          <a:off x="0" y="0"/>
          <a:ext cx="0" cy="0"/>
          <a:chOff x="0" y="0"/>
          <a:chExt cx="0" cy="0"/>
        </a:xfrm>
      </p:grpSpPr>
      <p:sp>
        <p:nvSpPr>
          <p:cNvPr id="204" name="Google Shape;204;p51"/>
          <p:cNvSpPr txBox="1">
            <a:spLocks noGrp="1"/>
          </p:cNvSpPr>
          <p:nvPr>
            <p:ph type="title"/>
          </p:nvPr>
        </p:nvSpPr>
        <p:spPr>
          <a:xfrm>
            <a:off x="0" y="0"/>
            <a:ext cx="9144000" cy="97177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205" name="Google Shape;205;p51"/>
          <p:cNvSpPr txBox="1">
            <a:spLocks noGrp="1"/>
          </p:cNvSpPr>
          <p:nvPr>
            <p:ph type="sldNum" idx="12"/>
          </p:nvPr>
        </p:nvSpPr>
        <p:spPr>
          <a:xfrm>
            <a:off x="7010400" y="4914900"/>
            <a:ext cx="2133600" cy="2571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06" name="Google Shape;206;p51"/>
          <p:cNvSpPr txBox="1">
            <a:spLocks noGrp="1"/>
          </p:cNvSpPr>
          <p:nvPr>
            <p:ph type="body" idx="1"/>
          </p:nvPr>
        </p:nvSpPr>
        <p:spPr>
          <a:xfrm>
            <a:off x="152400" y="971550"/>
            <a:ext cx="8839200" cy="3828825"/>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0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4.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descr="Louisiana Believes (PPT Footer)_Footer.png"/>
          <p:cNvPicPr preferRelativeResize="0"/>
          <p:nvPr/>
        </p:nvPicPr>
        <p:blipFill rotWithShape="1">
          <a:blip r:embed="rId6">
            <a:alphaModFix/>
          </a:blip>
          <a:srcRect/>
          <a:stretch/>
        </p:blipFill>
        <p:spPr>
          <a:xfrm>
            <a:off x="0" y="4740749"/>
            <a:ext cx="9144000" cy="418200"/>
          </a:xfrm>
          <a:prstGeom prst="rect">
            <a:avLst/>
          </a:prstGeom>
          <a:noFill/>
          <a:ln>
            <a:noFill/>
          </a:ln>
        </p:spPr>
      </p:pic>
      <p:pic>
        <p:nvPicPr>
          <p:cNvPr id="7" name="Google Shape;7;p1"/>
          <p:cNvPicPr preferRelativeResize="0"/>
          <p:nvPr/>
        </p:nvPicPr>
        <p:blipFill rotWithShape="1">
          <a:blip r:embed="rId7">
            <a:alphaModFix/>
          </a:blip>
          <a:srcRect/>
          <a:stretch/>
        </p:blipFill>
        <p:spPr>
          <a:xfrm>
            <a:off x="0" y="0"/>
            <a:ext cx="9144000" cy="1028700"/>
          </a:xfrm>
          <a:prstGeom prst="rect">
            <a:avLst/>
          </a:prstGeom>
          <a:noFill/>
          <a:ln>
            <a:noFill/>
          </a:ln>
        </p:spPr>
      </p:pic>
      <p:sp>
        <p:nvSpPr>
          <p:cNvPr id="8" name="Google Shape;8;p1"/>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pic>
        <p:nvPicPr>
          <p:cNvPr id="28" name="Google Shape;28;p6" descr="Louisiana Believes (PPT Footer)_Footer.png"/>
          <p:cNvPicPr preferRelativeResize="0"/>
          <p:nvPr/>
        </p:nvPicPr>
        <p:blipFill rotWithShape="1">
          <a:blip r:embed="rId5">
            <a:alphaModFix/>
          </a:blip>
          <a:srcRect/>
          <a:stretch/>
        </p:blipFill>
        <p:spPr>
          <a:xfrm>
            <a:off x="0" y="4740749"/>
            <a:ext cx="9144000" cy="418200"/>
          </a:xfrm>
          <a:prstGeom prst="rect">
            <a:avLst/>
          </a:prstGeom>
          <a:noFill/>
          <a:ln>
            <a:noFill/>
          </a:ln>
        </p:spPr>
      </p:pic>
      <p:pic>
        <p:nvPicPr>
          <p:cNvPr id="29" name="Google Shape;29;p6"/>
          <p:cNvPicPr preferRelativeResize="0"/>
          <p:nvPr/>
        </p:nvPicPr>
        <p:blipFill rotWithShape="1">
          <a:blip r:embed="rId6">
            <a:alphaModFix/>
          </a:blip>
          <a:srcRect/>
          <a:stretch/>
        </p:blipFill>
        <p:spPr>
          <a:xfrm>
            <a:off x="0" y="0"/>
            <a:ext cx="9143998" cy="1028700"/>
          </a:xfrm>
          <a:prstGeom prst="rect">
            <a:avLst/>
          </a:prstGeom>
          <a:noFill/>
          <a:ln>
            <a:noFill/>
          </a:ln>
        </p:spPr>
      </p:pic>
      <p:sp>
        <p:nvSpPr>
          <p:cNvPr id="30" name="Google Shape;30;p6"/>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 name="Google Shape;31;p6"/>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6"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8"/>
        <p:cNvGrpSpPr/>
        <p:nvPr/>
      </p:nvGrpSpPr>
      <p:grpSpPr>
        <a:xfrm>
          <a:off x="0" y="0"/>
          <a:ext cx="0" cy="0"/>
          <a:chOff x="0" y="0"/>
          <a:chExt cx="0" cy="0"/>
        </a:xfrm>
      </p:grpSpPr>
      <p:pic>
        <p:nvPicPr>
          <p:cNvPr id="199" name="Google Shape;199;p50" descr="Louisiana Believes (PPT Footer)_Footer.png"/>
          <p:cNvPicPr preferRelativeResize="0"/>
          <p:nvPr/>
        </p:nvPicPr>
        <p:blipFill rotWithShape="1">
          <a:blip r:embed="rId7">
            <a:alphaModFix/>
          </a:blip>
          <a:srcRect/>
          <a:stretch/>
        </p:blipFill>
        <p:spPr>
          <a:xfrm>
            <a:off x="0" y="4740749"/>
            <a:ext cx="6858000" cy="418275"/>
          </a:xfrm>
          <a:prstGeom prst="rect">
            <a:avLst/>
          </a:prstGeom>
          <a:noFill/>
          <a:ln>
            <a:noFill/>
          </a:ln>
        </p:spPr>
      </p:pic>
      <p:pic>
        <p:nvPicPr>
          <p:cNvPr id="200" name="Google Shape;200;p50"/>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201" name="Google Shape;201;p50"/>
          <p:cNvSpPr txBox="1">
            <a:spLocks noGrp="1"/>
          </p:cNvSpPr>
          <p:nvPr>
            <p:ph type="body" idx="1"/>
          </p:nvPr>
        </p:nvSpPr>
        <p:spPr>
          <a:xfrm>
            <a:off x="152400" y="1085850"/>
            <a:ext cx="8839200" cy="3714975"/>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2" name="Google Shape;202;p50"/>
          <p:cNvSpPr txBox="1">
            <a:spLocks noGrp="1"/>
          </p:cNvSpPr>
          <p:nvPr>
            <p:ph type="sldNum" idx="12"/>
          </p:nvPr>
        </p:nvSpPr>
        <p:spPr>
          <a:xfrm>
            <a:off x="7010400" y="4886326"/>
            <a:ext cx="2133600" cy="2571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1"/>
        <p:cNvGrpSpPr/>
        <p:nvPr/>
      </p:nvGrpSpPr>
      <p:grpSpPr>
        <a:xfrm>
          <a:off x="0" y="0"/>
          <a:ext cx="0" cy="0"/>
          <a:chOff x="0" y="0"/>
          <a:chExt cx="0" cy="0"/>
        </a:xfrm>
      </p:grpSpPr>
      <p:pic>
        <p:nvPicPr>
          <p:cNvPr id="222" name="Google Shape;222;p56"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223" name="Google Shape;223;p56"/>
          <p:cNvPicPr preferRelativeResize="0"/>
          <p:nvPr/>
        </p:nvPicPr>
        <p:blipFill rotWithShape="1">
          <a:blip r:embed="rId8">
            <a:alphaModFix/>
          </a:blip>
          <a:srcRect/>
          <a:stretch/>
        </p:blipFill>
        <p:spPr>
          <a:xfrm>
            <a:off x="0" y="0"/>
            <a:ext cx="9143998" cy="1028700"/>
          </a:xfrm>
          <a:prstGeom prst="rect">
            <a:avLst/>
          </a:prstGeom>
          <a:noFill/>
          <a:ln>
            <a:noFill/>
          </a:ln>
        </p:spPr>
      </p:pic>
      <p:sp>
        <p:nvSpPr>
          <p:cNvPr id="224" name="Google Shape;224;p56"/>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5" name="Google Shape;225;p56"/>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6" r:id="rId1"/>
    <p:sldLayoutId id="2147483697" r:id="rId2"/>
    <p:sldLayoutId id="2147483699" r:id="rId3"/>
    <p:sldLayoutId id="2147483700" r:id="rId4"/>
    <p:sldLayoutId id="214748370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mailto:Jennifer.Baird@la.gov" TargetMode="External"/><Relationship Id="rId2" Type="http://schemas.openxmlformats.org/officeDocument/2006/relationships/hyperlink" Target="mailto:assessment@la.gov"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62"/>
          <p:cNvPicPr preferRelativeResize="0"/>
          <p:nvPr/>
        </p:nvPicPr>
        <p:blipFill rotWithShape="1">
          <a:blip r:embed="rId3">
            <a:alphaModFix/>
          </a:blip>
          <a:srcRect/>
          <a:stretch/>
        </p:blipFill>
        <p:spPr>
          <a:xfrm>
            <a:off x="-101600" y="-25976"/>
            <a:ext cx="9245700" cy="5200500"/>
          </a:xfrm>
          <a:prstGeom prst="rect">
            <a:avLst/>
          </a:prstGeom>
          <a:noFill/>
          <a:ln>
            <a:noFill/>
          </a:ln>
        </p:spPr>
      </p:pic>
      <p:sp>
        <p:nvSpPr>
          <p:cNvPr id="250" name="Google Shape;250;p62"/>
          <p:cNvSpPr txBox="1"/>
          <p:nvPr/>
        </p:nvSpPr>
        <p:spPr>
          <a:xfrm>
            <a:off x="304800" y="2857500"/>
            <a:ext cx="8534400" cy="807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1" i="0" u="none" strike="noStrike" cap="none" dirty="0" smtClean="0">
                <a:solidFill>
                  <a:schemeClr val="dk1"/>
                </a:solidFill>
                <a:latin typeface="Calibri"/>
                <a:ea typeface="Calibri"/>
                <a:cs typeface="Calibri"/>
                <a:sym typeface="Calibri"/>
              </a:rPr>
              <a:t>School Performance Score Early Release</a:t>
            </a:r>
            <a:endParaRPr sz="3200" b="1"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200"/>
              <a:buFont typeface="Calibri"/>
              <a:buNone/>
            </a:pPr>
            <a:r>
              <a:rPr lang="en" sz="3200" b="1" dirty="0" smtClean="0">
                <a:solidFill>
                  <a:schemeClr val="dk1"/>
                </a:solidFill>
                <a:latin typeface="Calibri"/>
                <a:ea typeface="Calibri"/>
                <a:cs typeface="Calibri"/>
                <a:sym typeface="Calibri"/>
              </a:rPr>
              <a:t>February 4</a:t>
            </a:r>
            <a:r>
              <a:rPr lang="en" sz="3200" b="1" i="0" u="none" strike="noStrike" cap="none" dirty="0" smtClean="0">
                <a:solidFill>
                  <a:schemeClr val="dk1"/>
                </a:solidFill>
                <a:latin typeface="Calibri"/>
                <a:ea typeface="Calibri"/>
                <a:cs typeface="Calibri"/>
                <a:sym typeface="Calibri"/>
              </a:rPr>
              <a:t>, 2020</a:t>
            </a:r>
            <a:endParaRPr sz="3200" b="1"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FF0000"/>
              </a:buClr>
              <a:buSzPts val="1400"/>
              <a:buFont typeface="Calibri"/>
              <a:buNone/>
            </a:pP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65"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69" name="Google Shape;269;p65"/>
          <p:cNvSpPr txBox="1"/>
          <p:nvPr/>
        </p:nvSpPr>
        <p:spPr>
          <a:xfrm>
            <a:off x="0" y="1125458"/>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3600"/>
              <a:buFont typeface="Calibri"/>
              <a:buNone/>
            </a:pPr>
            <a:r>
              <a:rPr lang="en" sz="3200" dirty="0" smtClean="0">
                <a:latin typeface="Calibri"/>
                <a:ea typeface="Calibri"/>
                <a:cs typeface="Calibri"/>
                <a:sym typeface="Calibri"/>
              </a:rPr>
              <a:t>Review of Indices </a:t>
            </a:r>
          </a:p>
          <a:p>
            <a:pPr marL="0" marR="0" lvl="0" indent="0" algn="ctr" rtl="0">
              <a:lnSpc>
                <a:spcPct val="100000"/>
              </a:lnSpc>
              <a:spcBef>
                <a:spcPts val="0"/>
              </a:spcBef>
              <a:spcAft>
                <a:spcPts val="0"/>
              </a:spcAft>
              <a:buClr>
                <a:srgbClr val="333333"/>
              </a:buClr>
              <a:buSzPts val="3600"/>
              <a:buFont typeface="Calibri"/>
              <a:buNone/>
            </a:pPr>
            <a:r>
              <a:rPr lang="en" sz="3600" b="0" i="0" u="none" strike="noStrike" cap="none" dirty="0" smtClean="0">
                <a:solidFill>
                  <a:srgbClr val="000000"/>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
        <p:nvSpPr>
          <p:cNvPr id="270" name="Google Shape;270;p65"/>
          <p:cNvSpPr txBox="1">
            <a:spLocks noGrp="1"/>
          </p:cNvSpPr>
          <p:nvPr>
            <p:ph type="sldNum" idx="4294967295"/>
          </p:nvPr>
        </p:nvSpPr>
        <p:spPr>
          <a:xfrm>
            <a:off x="8556784" y="4749851"/>
            <a:ext cx="548700" cy="393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a:t>10</a:t>
            </a:fld>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3280" y="2268458"/>
            <a:ext cx="2109458" cy="2252793"/>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07859381"/>
              </p:ext>
            </p:extLst>
          </p:nvPr>
        </p:nvGraphicFramePr>
        <p:xfrm>
          <a:off x="1376126" y="1811257"/>
          <a:ext cx="6346480" cy="2938593"/>
        </p:xfrm>
        <a:graphic>
          <a:graphicData uri="http://schemas.openxmlformats.org/drawingml/2006/table">
            <a:tbl>
              <a:tblPr firstRow="1" bandRow="1">
                <a:tableStyleId>{52F0AA7B-259D-4065-938E-BE3A7E2AE9F9}</a:tableStyleId>
              </a:tblPr>
              <a:tblGrid>
                <a:gridCol w="6346480">
                  <a:extLst>
                    <a:ext uri="{9D8B030D-6E8A-4147-A177-3AD203B41FA5}">
                      <a16:colId xmlns:a16="http://schemas.microsoft.com/office/drawing/2014/main" val="3770829010"/>
                    </a:ext>
                  </a:extLst>
                </a:gridCol>
              </a:tblGrid>
              <a:tr h="2938593">
                <a:tc>
                  <a:txBody>
                    <a:bodyPr/>
                    <a:lstStyle/>
                    <a:p>
                      <a:pPr algn="ctr"/>
                      <a:r>
                        <a:rPr lang="en-US" sz="2400" dirty="0" smtClean="0">
                          <a:solidFill>
                            <a:srgbClr val="0070C0"/>
                          </a:solidFill>
                        </a:rPr>
                        <a:t>Dropout Credit Accumulation Index</a:t>
                      </a:r>
                      <a:r>
                        <a:rPr lang="en-US" sz="2400" baseline="0" dirty="0" smtClean="0">
                          <a:solidFill>
                            <a:srgbClr val="0070C0"/>
                          </a:solidFill>
                        </a:rPr>
                        <a:t> (DCAI)</a:t>
                      </a:r>
                      <a:endParaRPr lang="en-US" sz="2400" dirty="0">
                        <a:solidFill>
                          <a:srgbClr val="0070C0"/>
                        </a:solidFill>
                      </a:endParaRPr>
                    </a:p>
                  </a:txBody>
                  <a:tcPr/>
                </a:tc>
                <a:extLst>
                  <a:ext uri="{0D108BD9-81ED-4DB2-BD59-A6C34878D82A}">
                    <a16:rowId xmlns:a16="http://schemas.microsoft.com/office/drawing/2014/main" val="1202078669"/>
                  </a:ext>
                </a:extLst>
              </a:tr>
            </a:tbl>
          </a:graphicData>
        </a:graphic>
      </p:graphicFrame>
    </p:spTree>
    <p:extLst>
      <p:ext uri="{BB962C8B-B14F-4D97-AF65-F5344CB8AC3E}">
        <p14:creationId xmlns:p14="http://schemas.microsoft.com/office/powerpoint/2010/main" val="183091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DCAI: Collection </a:t>
            </a:r>
            <a:endParaRPr lang="en-US" sz="2800" dirty="0"/>
          </a:p>
        </p:txBody>
      </p:sp>
      <p:sp>
        <p:nvSpPr>
          <p:cNvPr id="3" name="Text Placeholder 2"/>
          <p:cNvSpPr>
            <a:spLocks noGrp="1"/>
          </p:cNvSpPr>
          <p:nvPr>
            <p:ph type="body" idx="1"/>
          </p:nvPr>
        </p:nvSpPr>
        <p:spPr>
          <a:xfrm>
            <a:off x="152400" y="808588"/>
            <a:ext cx="8839200" cy="3828825"/>
          </a:xfrm>
        </p:spPr>
        <p:txBody>
          <a:bodyPr/>
          <a:lstStyle/>
          <a:p>
            <a:pPr marL="25400" indent="0">
              <a:buNone/>
            </a:pPr>
            <a:r>
              <a:rPr lang="en-US" sz="1800" b="1" i="1" dirty="0" smtClean="0">
                <a:solidFill>
                  <a:srgbClr val="FF0000"/>
                </a:solidFill>
              </a:rPr>
              <a:t>How are data for the DCAI collected?</a:t>
            </a:r>
          </a:p>
          <a:p>
            <a:pPr marL="25400" indent="0">
              <a:buNone/>
            </a:pPr>
            <a:r>
              <a:rPr lang="en-US" sz="1800" dirty="0" smtClean="0"/>
              <a:t>There are three important data elements used for the dropout/credit accumulation index (DCAI).  </a:t>
            </a:r>
          </a:p>
          <a:p>
            <a:pPr>
              <a:buSzPct val="125000"/>
            </a:pPr>
            <a:r>
              <a:rPr lang="en-US" sz="1800" dirty="0" smtClean="0"/>
              <a:t>Full Academic Year (FAY) students are identified as meeting full academic year requirements in the prior year and the current year based on SIS files.  Full academic year status determines if a student will be included in accountability calculations.</a:t>
            </a:r>
          </a:p>
          <a:p>
            <a:pPr>
              <a:buSzPct val="125000"/>
            </a:pPr>
            <a:r>
              <a:rPr lang="en-US" sz="1800" dirty="0" smtClean="0"/>
              <a:t>The number of Carnegie credits earned by a student by the end of their first year enrolled in high school, as indicated on the official transcript in STS, determines the index point award. Carnegie credit reports are available on demand in the current system.</a:t>
            </a:r>
          </a:p>
          <a:p>
            <a:pPr>
              <a:buSzPct val="125000"/>
            </a:pPr>
            <a:r>
              <a:rPr lang="en-US" sz="1800" dirty="0" smtClean="0"/>
              <a:t>Students are identified as dropouts in the prior year or the current year based on official records in SIS.  Schools and systems are provided with multiple opportunities to correct dropouts through the SIS cleanup period.</a:t>
            </a:r>
          </a:p>
          <a:p>
            <a:pPr marL="368300" indent="-342900">
              <a:buAutoNum type="arabicPeriod"/>
            </a:pPr>
            <a:endParaRPr lang="en-US" sz="1800" dirty="0"/>
          </a:p>
        </p:txBody>
      </p:sp>
    </p:spTree>
    <p:extLst>
      <p:ext uri="{BB962C8B-B14F-4D97-AF65-F5344CB8AC3E}">
        <p14:creationId xmlns:p14="http://schemas.microsoft.com/office/powerpoint/2010/main" val="1441857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DCAI: Validation</a:t>
            </a:r>
            <a:endParaRPr lang="en-US" sz="2800" dirty="0"/>
          </a:p>
        </p:txBody>
      </p:sp>
      <p:sp>
        <p:nvSpPr>
          <p:cNvPr id="3" name="Text Placeholder 2"/>
          <p:cNvSpPr>
            <a:spLocks noGrp="1"/>
          </p:cNvSpPr>
          <p:nvPr>
            <p:ph type="body" idx="1"/>
          </p:nvPr>
        </p:nvSpPr>
        <p:spPr>
          <a:xfrm>
            <a:off x="0" y="857250"/>
            <a:ext cx="9144000" cy="3956050"/>
          </a:xfrm>
        </p:spPr>
        <p:txBody>
          <a:bodyPr/>
          <a:lstStyle/>
          <a:p>
            <a:pPr marL="25400" indent="0">
              <a:buNone/>
            </a:pPr>
            <a:r>
              <a:rPr lang="en-US" sz="1800" b="1" i="1" dirty="0" smtClean="0">
                <a:solidFill>
                  <a:srgbClr val="FF0000"/>
                </a:solidFill>
              </a:rPr>
              <a:t>How can DCAI data be validated throughout the year?</a:t>
            </a:r>
          </a:p>
          <a:p>
            <a:pPr marL="25400" indent="0">
              <a:buNone/>
            </a:pPr>
            <a:r>
              <a:rPr lang="en-US" sz="1800" u="sng" dirty="0" smtClean="0">
                <a:solidFill>
                  <a:schemeClr val="tx1"/>
                </a:solidFill>
              </a:rPr>
              <a:t>Dropout and Full Academic Year</a:t>
            </a:r>
          </a:p>
          <a:p>
            <a:pPr>
              <a:buSzPct val="125000"/>
            </a:pPr>
            <a:r>
              <a:rPr lang="en-US" sz="1800" dirty="0" smtClean="0">
                <a:solidFill>
                  <a:schemeClr val="tx1"/>
                </a:solidFill>
              </a:rPr>
              <a:t>During each collection period, the SIS SER validation reports are dropped on the data management ftp.  The reports include counts and rosters of submitted data along with guidance about how to verify and or correct reported information.</a:t>
            </a:r>
          </a:p>
          <a:p>
            <a:pPr>
              <a:buSzPct val="125000"/>
            </a:pPr>
            <a:r>
              <a:rPr lang="en-US" sz="1800" dirty="0" smtClean="0">
                <a:solidFill>
                  <a:schemeClr val="tx1"/>
                </a:solidFill>
              </a:rPr>
              <a:t>SIS provides a months-long dropout corrections opportunity after October 1 of each year.</a:t>
            </a:r>
          </a:p>
          <a:p>
            <a:endParaRPr lang="en-US" sz="1800" dirty="0">
              <a:solidFill>
                <a:schemeClr val="tx1"/>
              </a:solidFill>
            </a:endParaRPr>
          </a:p>
          <a:p>
            <a:pPr marL="25400" indent="0">
              <a:buNone/>
            </a:pPr>
            <a:r>
              <a:rPr lang="en-US" sz="1800" u="sng" dirty="0" smtClean="0">
                <a:solidFill>
                  <a:schemeClr val="tx1"/>
                </a:solidFill>
              </a:rPr>
              <a:t>Carnegie credits</a:t>
            </a:r>
          </a:p>
          <a:p>
            <a:pPr marL="25400" indent="0">
              <a:buNone/>
            </a:pPr>
            <a:r>
              <a:rPr lang="en-US" sz="1800" dirty="0" smtClean="0">
                <a:solidFill>
                  <a:schemeClr val="tx1"/>
                </a:solidFill>
              </a:rPr>
              <a:t>There are a number of on-demand reports that are available in STS that provide users with Carnegie credits and course types earned by students. (STSQ7, STSQ12, STSQ13)</a:t>
            </a:r>
          </a:p>
          <a:p>
            <a:pPr marL="25400" indent="0">
              <a:buNone/>
            </a:pPr>
            <a:r>
              <a:rPr lang="en-US" sz="1800" dirty="0" smtClean="0">
                <a:solidFill>
                  <a:schemeClr val="tx1"/>
                </a:solidFill>
              </a:rPr>
              <a:t>In 2020-2021, additional validation reports will be designed to replace data certification rosters. </a:t>
            </a:r>
          </a:p>
          <a:p>
            <a:pPr marL="25400" indent="0">
              <a:buNone/>
            </a:pPr>
            <a:endParaRPr lang="en-US" sz="1800" dirty="0" smtClean="0">
              <a:solidFill>
                <a:schemeClr val="tx1"/>
              </a:solidFill>
            </a:endParaRPr>
          </a:p>
        </p:txBody>
      </p:sp>
    </p:spTree>
    <p:extLst>
      <p:ext uri="{BB962C8B-B14F-4D97-AF65-F5344CB8AC3E}">
        <p14:creationId xmlns:p14="http://schemas.microsoft.com/office/powerpoint/2010/main" val="2783199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DCAI: Data Certification</a:t>
            </a:r>
            <a:endParaRPr lang="en-US" sz="2800" dirty="0"/>
          </a:p>
        </p:txBody>
      </p:sp>
      <p:sp>
        <p:nvSpPr>
          <p:cNvPr id="3" name="Text Placeholder 2"/>
          <p:cNvSpPr>
            <a:spLocks noGrp="1"/>
          </p:cNvSpPr>
          <p:nvPr>
            <p:ph type="body" idx="1"/>
          </p:nvPr>
        </p:nvSpPr>
        <p:spPr/>
        <p:txBody>
          <a:bodyPr/>
          <a:lstStyle/>
          <a:p>
            <a:pPr marL="25400" indent="0">
              <a:buNone/>
            </a:pPr>
            <a:r>
              <a:rPr lang="en-US" sz="1700" b="1" i="1" dirty="0" smtClean="0">
                <a:solidFill>
                  <a:srgbClr val="FF0000"/>
                </a:solidFill>
              </a:rPr>
              <a:t>Will there be data certification for the DCAI prior to release?</a:t>
            </a:r>
          </a:p>
          <a:p>
            <a:pPr marL="25400" indent="0">
              <a:buNone/>
            </a:pPr>
            <a:r>
              <a:rPr lang="en-US" sz="1700" dirty="0" smtClean="0"/>
              <a:t>In </a:t>
            </a:r>
            <a:r>
              <a:rPr lang="en-US" sz="1700" dirty="0"/>
              <a:t>2020, DCAI will be reviewed for one last cycle in La Data Review prior to SPS release beginning the third week of July.  However, any requests made after the published deadline will not be applied to the SPS until after release.  </a:t>
            </a:r>
          </a:p>
          <a:p>
            <a:pPr marL="25400" indent="0">
              <a:buNone/>
            </a:pPr>
            <a:r>
              <a:rPr lang="en-US" sz="1700" dirty="0"/>
              <a:t>As in the past:</a:t>
            </a:r>
          </a:p>
          <a:p>
            <a:pPr lvl="1"/>
            <a:r>
              <a:rPr lang="en-US" sz="1700" dirty="0"/>
              <a:t>The prior year dropout flag cannot be changed.  The current year dropout flag can be changed with documentation </a:t>
            </a:r>
            <a:r>
              <a:rPr lang="en-US" sz="1700" u="sng" dirty="0"/>
              <a:t>and</a:t>
            </a:r>
            <a:r>
              <a:rPr lang="en-US" sz="1700" dirty="0"/>
              <a:t> if it can be changed in SIS.</a:t>
            </a:r>
          </a:p>
          <a:p>
            <a:pPr lvl="1"/>
            <a:r>
              <a:rPr lang="en-US" sz="1700" dirty="0"/>
              <a:t>Carnegie units are not reviewed in data certification. </a:t>
            </a:r>
            <a:r>
              <a:rPr lang="en-US" sz="1700" dirty="0"/>
              <a:t>U</a:t>
            </a:r>
            <a:r>
              <a:rPr lang="en-US" sz="1700" dirty="0" smtClean="0"/>
              <a:t>pdates </a:t>
            </a:r>
            <a:r>
              <a:rPr lang="en-US" sz="1700" dirty="0"/>
              <a:t>must be </a:t>
            </a:r>
            <a:r>
              <a:rPr lang="en-US" sz="1700" dirty="0" smtClean="0"/>
              <a:t>made </a:t>
            </a:r>
            <a:r>
              <a:rPr lang="en-US" sz="1700" dirty="0"/>
              <a:t>in STS.</a:t>
            </a:r>
          </a:p>
          <a:p>
            <a:pPr marL="50800" indent="0">
              <a:buNone/>
            </a:pPr>
            <a:r>
              <a:rPr lang="en-US" sz="1700" dirty="0"/>
              <a:t>In 2020-2021, the Department will discontinue review of DCAI data elements in La Data Review prior to release. A new credit attainment validation report will be provided through SIS processes to verify credits.  School systems will be given 30 days after release to submit any requests for changes to current year dropout data or full academic year status.</a:t>
            </a:r>
          </a:p>
          <a:p>
            <a:endParaRPr lang="en-US" dirty="0"/>
          </a:p>
        </p:txBody>
      </p:sp>
    </p:spTree>
    <p:extLst>
      <p:ext uri="{BB962C8B-B14F-4D97-AF65-F5344CB8AC3E}">
        <p14:creationId xmlns:p14="http://schemas.microsoft.com/office/powerpoint/2010/main" val="2302274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65"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69" name="Google Shape;269;p65"/>
          <p:cNvSpPr txBox="1"/>
          <p:nvPr/>
        </p:nvSpPr>
        <p:spPr>
          <a:xfrm>
            <a:off x="81481" y="883387"/>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3600"/>
              <a:buFont typeface="Calibri"/>
              <a:buNone/>
            </a:pPr>
            <a:r>
              <a:rPr lang="en" sz="2800" dirty="0" smtClean="0">
                <a:latin typeface="Calibri"/>
                <a:ea typeface="Calibri"/>
                <a:cs typeface="Calibri"/>
                <a:sym typeface="Calibri"/>
              </a:rPr>
              <a:t>Review of Indices</a:t>
            </a:r>
          </a:p>
          <a:p>
            <a:pPr marL="0" marR="0" lvl="0" indent="0" algn="ctr" rtl="0">
              <a:lnSpc>
                <a:spcPct val="100000"/>
              </a:lnSpc>
              <a:spcBef>
                <a:spcPts val="0"/>
              </a:spcBef>
              <a:spcAft>
                <a:spcPts val="0"/>
              </a:spcAft>
              <a:buClr>
                <a:srgbClr val="333333"/>
              </a:buClr>
              <a:buSzPts val="3600"/>
              <a:buFont typeface="Calibri"/>
              <a:buNone/>
            </a:pPr>
            <a:endParaRPr sz="1400" b="0" i="0" u="none" strike="noStrike" cap="none" dirty="0">
              <a:solidFill>
                <a:srgbClr val="0070C0"/>
              </a:solidFill>
              <a:sym typeface="Arial"/>
            </a:endParaRPr>
          </a:p>
        </p:txBody>
      </p:sp>
      <p:sp>
        <p:nvSpPr>
          <p:cNvPr id="270" name="Google Shape;270;p65"/>
          <p:cNvSpPr txBox="1">
            <a:spLocks noGrp="1"/>
          </p:cNvSpPr>
          <p:nvPr>
            <p:ph type="sldNum" idx="4294967295"/>
          </p:nvPr>
        </p:nvSpPr>
        <p:spPr>
          <a:xfrm>
            <a:off x="8556784" y="4749851"/>
            <a:ext cx="548700" cy="393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a:t>14</a:t>
            </a:fld>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6395" y="2354466"/>
            <a:ext cx="2934172" cy="2160272"/>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414515229"/>
              </p:ext>
            </p:extLst>
          </p:nvPr>
        </p:nvGraphicFramePr>
        <p:xfrm>
          <a:off x="2077770" y="1797787"/>
          <a:ext cx="4988460" cy="2828534"/>
        </p:xfrm>
        <a:graphic>
          <a:graphicData uri="http://schemas.openxmlformats.org/drawingml/2006/table">
            <a:tbl>
              <a:tblPr firstRow="1" bandRow="1">
                <a:tableStyleId>{52F0AA7B-259D-4065-938E-BE3A7E2AE9F9}</a:tableStyleId>
              </a:tblPr>
              <a:tblGrid>
                <a:gridCol w="4988460">
                  <a:extLst>
                    <a:ext uri="{9D8B030D-6E8A-4147-A177-3AD203B41FA5}">
                      <a16:colId xmlns:a16="http://schemas.microsoft.com/office/drawing/2014/main" val="4028345260"/>
                    </a:ext>
                  </a:extLst>
                </a:gridCol>
              </a:tblGrid>
              <a:tr h="2828534">
                <a:tc>
                  <a:txBody>
                    <a:bodyPr/>
                    <a:lstStyle/>
                    <a:p>
                      <a:pPr algn="ctr"/>
                      <a:r>
                        <a:rPr lang="en-US" sz="2400" dirty="0" smtClean="0">
                          <a:solidFill>
                            <a:srgbClr val="0070C0"/>
                          </a:solidFill>
                        </a:rPr>
                        <a:t>ACT/</a:t>
                      </a:r>
                      <a:r>
                        <a:rPr lang="en-US" sz="2400" dirty="0" err="1" smtClean="0">
                          <a:solidFill>
                            <a:srgbClr val="0070C0"/>
                          </a:solidFill>
                        </a:rPr>
                        <a:t>WorkKeys</a:t>
                      </a:r>
                      <a:endParaRPr lang="en-US" sz="2400" dirty="0">
                        <a:solidFill>
                          <a:srgbClr val="0070C0"/>
                        </a:solidFill>
                      </a:endParaRPr>
                    </a:p>
                  </a:txBody>
                  <a:tcPr/>
                </a:tc>
                <a:extLst>
                  <a:ext uri="{0D108BD9-81ED-4DB2-BD59-A6C34878D82A}">
                    <a16:rowId xmlns:a16="http://schemas.microsoft.com/office/drawing/2014/main" val="1247597685"/>
                  </a:ext>
                </a:extLst>
              </a:tr>
            </a:tbl>
          </a:graphicData>
        </a:graphic>
      </p:graphicFrame>
    </p:spTree>
    <p:extLst>
      <p:ext uri="{BB962C8B-B14F-4D97-AF65-F5344CB8AC3E}">
        <p14:creationId xmlns:p14="http://schemas.microsoft.com/office/powerpoint/2010/main" val="4106334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76"/>
          <p:cNvSpPr txBox="1">
            <a:spLocks noGrp="1"/>
          </p:cNvSpPr>
          <p:nvPr>
            <p:ph type="title"/>
          </p:nvPr>
        </p:nvSpPr>
        <p:spPr>
          <a:xfrm>
            <a:off x="457200" y="87603"/>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t>ACT/WorkKeys: Data Collection</a:t>
            </a:r>
            <a:endParaRPr sz="2400" dirty="0"/>
          </a:p>
        </p:txBody>
      </p:sp>
      <p:sp>
        <p:nvSpPr>
          <p:cNvPr id="342" name="Google Shape;342;p76"/>
          <p:cNvSpPr txBox="1">
            <a:spLocks noGrp="1"/>
          </p:cNvSpPr>
          <p:nvPr>
            <p:ph type="body" idx="1"/>
          </p:nvPr>
        </p:nvSpPr>
        <p:spPr>
          <a:xfrm>
            <a:off x="161075" y="945000"/>
            <a:ext cx="8874600" cy="3809400"/>
          </a:xfrm>
          <a:prstGeom prst="rect">
            <a:avLst/>
          </a:prstGeom>
        </p:spPr>
        <p:txBody>
          <a:bodyPr spcFirstLastPara="1" wrap="square" lIns="91425" tIns="91425" rIns="91425" bIns="91425" anchor="t" anchorCtr="0">
            <a:noAutofit/>
          </a:bodyPr>
          <a:lstStyle/>
          <a:p>
            <a:pPr marL="0" indent="0">
              <a:buNone/>
            </a:pPr>
            <a:r>
              <a:rPr lang="en-US" sz="1800" i="1" dirty="0" smtClean="0">
                <a:solidFill>
                  <a:srgbClr val="FF0000"/>
                </a:solidFill>
              </a:rPr>
              <a:t>How are data collected for the ACT/</a:t>
            </a:r>
            <a:r>
              <a:rPr lang="en-US" sz="1800" i="1" dirty="0" err="1" smtClean="0">
                <a:solidFill>
                  <a:srgbClr val="FF0000"/>
                </a:solidFill>
              </a:rPr>
              <a:t>WorkKeys</a:t>
            </a:r>
            <a:r>
              <a:rPr lang="en-US" sz="1800" i="1" dirty="0" smtClean="0">
                <a:solidFill>
                  <a:srgbClr val="FF0000"/>
                </a:solidFill>
              </a:rPr>
              <a:t> index?</a:t>
            </a:r>
            <a:endParaRPr lang="en-US" sz="1800" dirty="0"/>
          </a:p>
          <a:p>
            <a:pPr marL="0" indent="0">
              <a:buNone/>
            </a:pPr>
            <a:r>
              <a:rPr lang="en-US" sz="1800" dirty="0" smtClean="0"/>
              <a:t>The Department receives files directly from ACT and </a:t>
            </a:r>
            <a:r>
              <a:rPr lang="en-US" sz="1800" dirty="0" err="1" smtClean="0"/>
              <a:t>WorkKeys</a:t>
            </a:r>
            <a:r>
              <a:rPr lang="en-US" sz="1800" dirty="0" smtClean="0"/>
              <a:t> for state-sponsored administrations.  </a:t>
            </a:r>
          </a:p>
          <a:p>
            <a:pPr marL="285750" indent="-285750">
              <a:buSzPct val="125000"/>
              <a:buFont typeface="Arial" panose="020B0604020202020204" pitchFamily="34" charset="0"/>
              <a:buChar char="•"/>
            </a:pPr>
            <a:r>
              <a:rPr lang="en-US" sz="1800" dirty="0" smtClean="0"/>
              <a:t>The Department also receives ACT national test site data, if students grant permission to share their scores.  </a:t>
            </a:r>
          </a:p>
          <a:p>
            <a:pPr marL="285750" indent="-285750">
              <a:buSzPct val="125000"/>
              <a:buFont typeface="Arial" panose="020B0604020202020204" pitchFamily="34" charset="0"/>
              <a:buChar char="•"/>
            </a:pPr>
            <a:r>
              <a:rPr lang="en-US" sz="1800" dirty="0" err="1" smtClean="0"/>
              <a:t>WorkKeys</a:t>
            </a:r>
            <a:r>
              <a:rPr lang="en-US" sz="1800" dirty="0" smtClean="0"/>
              <a:t> scores from non-LDOE realms are only shared with the department if there is a data sharing agreement in place.  </a:t>
            </a:r>
          </a:p>
          <a:p>
            <a:pPr marL="285750" indent="-285750">
              <a:buSzPct val="125000"/>
              <a:buFont typeface="Arial" panose="020B0604020202020204" pitchFamily="34" charset="0"/>
              <a:buChar char="•"/>
            </a:pPr>
            <a:r>
              <a:rPr lang="en-US" sz="1800" dirty="0" smtClean="0"/>
              <a:t>Accountability codes, which excuse students from testing, must be provided by school systems in the testing window.  This includes coding for students who participated in LEAP Connect and are not required to take ACT.</a:t>
            </a:r>
          </a:p>
          <a:p>
            <a:pPr marL="285750" indent="-285750">
              <a:buSzPct val="125000"/>
              <a:buFont typeface="Arial" panose="020B0604020202020204" pitchFamily="34" charset="0"/>
              <a:buChar char="•"/>
            </a:pPr>
            <a:r>
              <a:rPr lang="en-US" sz="1800" dirty="0" smtClean="0"/>
              <a:t>Full academic year status, which determines which students are included for accountability, is determined by enrollment in SIS.</a:t>
            </a:r>
          </a:p>
          <a:p>
            <a:pPr marL="285750" indent="-285750">
              <a:buSzPct val="125000"/>
              <a:buFont typeface="Arial" panose="020B0604020202020204" pitchFamily="34" charset="0"/>
              <a:buChar char="•"/>
            </a:pPr>
            <a:endParaRPr sz="1800" dirty="0"/>
          </a:p>
          <a:p>
            <a:pPr marL="0" lvl="0" indent="0" algn="l" rtl="0">
              <a:spcBef>
                <a:spcPts val="640"/>
              </a:spcBef>
              <a:spcAft>
                <a:spcPts val="0"/>
              </a:spcAft>
              <a:buNone/>
            </a:pPr>
            <a:endParaRP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ACT/</a:t>
            </a:r>
            <a:r>
              <a:rPr lang="en-US" sz="2800" dirty="0" err="1" smtClean="0"/>
              <a:t>WorkKeys</a:t>
            </a:r>
            <a:endParaRPr lang="en-US" sz="2800" dirty="0"/>
          </a:p>
        </p:txBody>
      </p:sp>
      <p:sp>
        <p:nvSpPr>
          <p:cNvPr id="3" name="Text Placeholder 2"/>
          <p:cNvSpPr>
            <a:spLocks noGrp="1"/>
          </p:cNvSpPr>
          <p:nvPr>
            <p:ph type="body" idx="1"/>
          </p:nvPr>
        </p:nvSpPr>
        <p:spPr/>
        <p:txBody>
          <a:bodyPr/>
          <a:lstStyle/>
          <a:p>
            <a:pPr marL="25400" indent="0">
              <a:buNone/>
            </a:pPr>
            <a:r>
              <a:rPr lang="en-US" sz="1800" b="1" i="1" dirty="0">
                <a:solidFill>
                  <a:srgbClr val="FF0000"/>
                </a:solidFill>
              </a:rPr>
              <a:t>How </a:t>
            </a:r>
            <a:r>
              <a:rPr lang="en-US" sz="1800" b="1" i="1" dirty="0" smtClean="0">
                <a:solidFill>
                  <a:srgbClr val="FF0000"/>
                </a:solidFill>
              </a:rPr>
              <a:t>can ACT/</a:t>
            </a:r>
            <a:r>
              <a:rPr lang="en-US" sz="1800" b="1" i="1" dirty="0" err="1" smtClean="0">
                <a:solidFill>
                  <a:srgbClr val="FF0000"/>
                </a:solidFill>
              </a:rPr>
              <a:t>WorkKeys</a:t>
            </a:r>
            <a:r>
              <a:rPr lang="en-US" sz="1800" b="1" i="1" dirty="0" smtClean="0">
                <a:solidFill>
                  <a:srgbClr val="FF0000"/>
                </a:solidFill>
              </a:rPr>
              <a:t> </a:t>
            </a:r>
            <a:r>
              <a:rPr lang="en-US" sz="1800" b="1" i="1" dirty="0">
                <a:solidFill>
                  <a:srgbClr val="FF0000"/>
                </a:solidFill>
              </a:rPr>
              <a:t>data be validated throughout the year?</a:t>
            </a:r>
          </a:p>
          <a:p>
            <a:pPr>
              <a:buSzPct val="125000"/>
            </a:pPr>
            <a:r>
              <a:rPr lang="en-US" sz="1800" dirty="0" smtClean="0">
                <a:solidFill>
                  <a:schemeClr val="tx1"/>
                </a:solidFill>
              </a:rPr>
              <a:t>In February 2020, the Department will work with ACT to initiate a new ACT reporting platform that will make ACT test scores for students much more accessible in a user-friendly online reporting format.  </a:t>
            </a:r>
          </a:p>
          <a:p>
            <a:pPr>
              <a:buSzPct val="125000"/>
            </a:pPr>
            <a:r>
              <a:rPr lang="en-US" sz="1800" dirty="0" smtClean="0">
                <a:solidFill>
                  <a:schemeClr val="tx1"/>
                </a:solidFill>
              </a:rPr>
              <a:t>School systems currently receive ACT/</a:t>
            </a:r>
            <a:r>
              <a:rPr lang="en-US" sz="1800" dirty="0" err="1" smtClean="0">
                <a:solidFill>
                  <a:schemeClr val="tx1"/>
                </a:solidFill>
              </a:rPr>
              <a:t>WorkKeys</a:t>
            </a:r>
            <a:r>
              <a:rPr lang="en-US" sz="1800" dirty="0" smtClean="0">
                <a:solidFill>
                  <a:schemeClr val="tx1"/>
                </a:solidFill>
              </a:rPr>
              <a:t> score reports directly from ACT and they will continue to receive them.</a:t>
            </a:r>
          </a:p>
          <a:p>
            <a:pPr>
              <a:buSzPct val="125000"/>
            </a:pPr>
            <a:r>
              <a:rPr lang="en-US" sz="1800" dirty="0" smtClean="0">
                <a:solidFill>
                  <a:schemeClr val="tx1"/>
                </a:solidFill>
              </a:rPr>
              <a:t>The Department provides ACT Match/No Match lists two times a year. These lists identify the highest scores on record with the Department for each student who was enrolled on October 1.  The lists are also used to identify students who have no score and will need to test or be accountability coded.</a:t>
            </a:r>
          </a:p>
          <a:p>
            <a:pPr>
              <a:buSzPct val="125000"/>
            </a:pPr>
            <a:r>
              <a:rPr lang="en-US" sz="1800" dirty="0" smtClean="0">
                <a:solidFill>
                  <a:schemeClr val="tx1"/>
                </a:solidFill>
              </a:rPr>
              <a:t>Students who are no longer enrolled in school at the time of testing, </a:t>
            </a:r>
            <a:r>
              <a:rPr lang="en-US" sz="1800" dirty="0">
                <a:solidFill>
                  <a:schemeClr val="tx1"/>
                </a:solidFill>
              </a:rPr>
              <a:t>based on SIS </a:t>
            </a:r>
            <a:r>
              <a:rPr lang="en-US" sz="1800" dirty="0" smtClean="0">
                <a:solidFill>
                  <a:schemeClr val="tx1"/>
                </a:solidFill>
              </a:rPr>
              <a:t>records, do not need to be coded out since they will not meet the FAY requirement.</a:t>
            </a:r>
          </a:p>
          <a:p>
            <a:pPr marL="25400" indent="0">
              <a:buSzPct val="125000"/>
              <a:buNone/>
            </a:pPr>
            <a:endParaRPr lang="en-US" dirty="0"/>
          </a:p>
        </p:txBody>
      </p:sp>
    </p:spTree>
    <p:extLst>
      <p:ext uri="{BB962C8B-B14F-4D97-AF65-F5344CB8AC3E}">
        <p14:creationId xmlns:p14="http://schemas.microsoft.com/office/powerpoint/2010/main" val="1862179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ACT/</a:t>
            </a:r>
            <a:r>
              <a:rPr lang="en-US" sz="2800" dirty="0" err="1" smtClean="0"/>
              <a:t>WorkKeys</a:t>
            </a:r>
            <a:r>
              <a:rPr lang="en-US" sz="2800" dirty="0" smtClean="0"/>
              <a:t>:  Data Certification</a:t>
            </a:r>
            <a:endParaRPr lang="en-US" sz="2800" dirty="0"/>
          </a:p>
        </p:txBody>
      </p:sp>
      <p:sp>
        <p:nvSpPr>
          <p:cNvPr id="3" name="Text Placeholder 2"/>
          <p:cNvSpPr>
            <a:spLocks noGrp="1"/>
          </p:cNvSpPr>
          <p:nvPr>
            <p:ph type="body" idx="1"/>
          </p:nvPr>
        </p:nvSpPr>
        <p:spPr>
          <a:xfrm>
            <a:off x="126124" y="926743"/>
            <a:ext cx="9017876" cy="3645256"/>
          </a:xfrm>
        </p:spPr>
        <p:txBody>
          <a:bodyPr/>
          <a:lstStyle/>
          <a:p>
            <a:pPr marL="25400" indent="0">
              <a:buNone/>
            </a:pPr>
            <a:r>
              <a:rPr lang="en-US" sz="1800" b="1" i="1" dirty="0">
                <a:solidFill>
                  <a:srgbClr val="FF0000"/>
                </a:solidFill>
              </a:rPr>
              <a:t>Will there </a:t>
            </a:r>
            <a:r>
              <a:rPr lang="en-US" sz="1800" b="1" i="1" dirty="0" smtClean="0">
                <a:solidFill>
                  <a:srgbClr val="FF0000"/>
                </a:solidFill>
              </a:rPr>
              <a:t>be </a:t>
            </a:r>
            <a:r>
              <a:rPr lang="en-US" sz="1800" b="1" i="1" dirty="0">
                <a:solidFill>
                  <a:srgbClr val="FF0000"/>
                </a:solidFill>
              </a:rPr>
              <a:t>data certification for ACT/</a:t>
            </a:r>
            <a:r>
              <a:rPr lang="en-US" sz="1800" b="1" i="1" dirty="0" err="1">
                <a:solidFill>
                  <a:srgbClr val="FF0000"/>
                </a:solidFill>
              </a:rPr>
              <a:t>WorkKeys</a:t>
            </a:r>
            <a:r>
              <a:rPr lang="en-US" sz="1800" b="1" i="1" dirty="0">
                <a:solidFill>
                  <a:srgbClr val="FF0000"/>
                </a:solidFill>
              </a:rPr>
              <a:t> prior to release?</a:t>
            </a:r>
          </a:p>
          <a:p>
            <a:pPr marL="25400" indent="0">
              <a:buNone/>
            </a:pPr>
            <a:r>
              <a:rPr lang="en-US" sz="1800" dirty="0" smtClean="0"/>
              <a:t>The department will continue to conduct ACT data certification through LA Data Review.  </a:t>
            </a:r>
          </a:p>
          <a:p>
            <a:pPr>
              <a:buSzPct val="125000"/>
            </a:pPr>
            <a:r>
              <a:rPr lang="en-US" sz="1800" dirty="0" smtClean="0"/>
              <a:t>In order to complete reviews for an early release, ACT data certification will begin the third week of July.</a:t>
            </a:r>
          </a:p>
          <a:p>
            <a:pPr>
              <a:buSzPct val="125000"/>
            </a:pPr>
            <a:r>
              <a:rPr lang="en-US" sz="1800" dirty="0" smtClean="0"/>
              <a:t>Any submissions made after the LDOE published deadline may not be applied to the SPS until after release.</a:t>
            </a:r>
            <a:endParaRPr lang="en-US" sz="1800" dirty="0"/>
          </a:p>
        </p:txBody>
      </p:sp>
    </p:spTree>
    <p:extLst>
      <p:ext uri="{BB962C8B-B14F-4D97-AF65-F5344CB8AC3E}">
        <p14:creationId xmlns:p14="http://schemas.microsoft.com/office/powerpoint/2010/main" val="231281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65"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69" name="Google Shape;269;p65"/>
          <p:cNvSpPr txBox="1"/>
          <p:nvPr/>
        </p:nvSpPr>
        <p:spPr>
          <a:xfrm>
            <a:off x="-38516" y="12001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3600"/>
              <a:buFont typeface="Calibri"/>
              <a:buNone/>
            </a:pPr>
            <a:r>
              <a:rPr lang="en" sz="3200" dirty="0" smtClean="0">
                <a:latin typeface="Calibri"/>
                <a:ea typeface="Calibri"/>
                <a:cs typeface="Calibri"/>
                <a:sym typeface="Calibri"/>
              </a:rPr>
              <a:t>Review of Indices </a:t>
            </a:r>
          </a:p>
          <a:p>
            <a:pPr marL="0" marR="0" lvl="0" indent="0" algn="ctr" rtl="0">
              <a:lnSpc>
                <a:spcPct val="100000"/>
              </a:lnSpc>
              <a:spcBef>
                <a:spcPts val="0"/>
              </a:spcBef>
              <a:spcAft>
                <a:spcPts val="0"/>
              </a:spcAft>
              <a:buClr>
                <a:srgbClr val="333333"/>
              </a:buClr>
              <a:buSzPts val="3600"/>
              <a:buFont typeface="Calibri"/>
              <a:buNone/>
            </a:pPr>
            <a:endParaRPr lang="en" sz="3200" dirty="0" smtClean="0">
              <a:solidFill>
                <a:srgbClr val="0070C0"/>
              </a:solidFill>
              <a:latin typeface="Calibri"/>
              <a:ea typeface="Calibri"/>
              <a:cs typeface="Calibri"/>
              <a:sym typeface="Calibri"/>
            </a:endParaRPr>
          </a:p>
          <a:p>
            <a:pPr marL="0" marR="0" lvl="0" indent="0" algn="ctr" rtl="0">
              <a:lnSpc>
                <a:spcPct val="100000"/>
              </a:lnSpc>
              <a:spcBef>
                <a:spcPts val="0"/>
              </a:spcBef>
              <a:spcAft>
                <a:spcPts val="0"/>
              </a:spcAft>
              <a:buClr>
                <a:srgbClr val="333333"/>
              </a:buClr>
              <a:buSzPts val="3600"/>
              <a:buFont typeface="Calibri"/>
              <a:buNone/>
            </a:pPr>
            <a:endParaRPr sz="1400" b="0" i="0" u="none" strike="noStrike" cap="none" dirty="0">
              <a:solidFill>
                <a:srgbClr val="0070C0"/>
              </a:solidFill>
              <a:sym typeface="Arial"/>
            </a:endParaRPr>
          </a:p>
        </p:txBody>
      </p:sp>
      <p:sp>
        <p:nvSpPr>
          <p:cNvPr id="270" name="Google Shape;270;p65"/>
          <p:cNvSpPr txBox="1">
            <a:spLocks noGrp="1"/>
          </p:cNvSpPr>
          <p:nvPr>
            <p:ph type="sldNum" idx="4294967295"/>
          </p:nvPr>
        </p:nvSpPr>
        <p:spPr>
          <a:xfrm>
            <a:off x="8556784" y="4749851"/>
            <a:ext cx="548700" cy="393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a:t>18</a:t>
            </a:fld>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290" y="2364195"/>
            <a:ext cx="3445457" cy="2036904"/>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255521129"/>
              </p:ext>
            </p:extLst>
          </p:nvPr>
        </p:nvGraphicFramePr>
        <p:xfrm>
          <a:off x="2077770" y="1797786"/>
          <a:ext cx="4988460" cy="483687"/>
        </p:xfrm>
        <a:graphic>
          <a:graphicData uri="http://schemas.openxmlformats.org/drawingml/2006/table">
            <a:tbl>
              <a:tblPr firstRow="1" bandRow="1">
                <a:tableStyleId>{52F0AA7B-259D-4065-938E-BE3A7E2AE9F9}</a:tableStyleId>
              </a:tblPr>
              <a:tblGrid>
                <a:gridCol w="4988460">
                  <a:extLst>
                    <a:ext uri="{9D8B030D-6E8A-4147-A177-3AD203B41FA5}">
                      <a16:colId xmlns:a16="http://schemas.microsoft.com/office/drawing/2014/main" val="4028345260"/>
                    </a:ext>
                  </a:extLst>
                </a:gridCol>
              </a:tblGrid>
              <a:tr h="483687">
                <a:tc>
                  <a:txBody>
                    <a:bodyPr/>
                    <a:lstStyle/>
                    <a:p>
                      <a:pPr algn="ctr"/>
                      <a:r>
                        <a:rPr lang="en-US" sz="2400" dirty="0" smtClean="0">
                          <a:solidFill>
                            <a:srgbClr val="0070C0"/>
                          </a:solidFill>
                        </a:rPr>
                        <a:t>Assessment</a:t>
                      </a:r>
                      <a:endParaRPr lang="en-US" sz="2400" dirty="0">
                        <a:solidFill>
                          <a:srgbClr val="0070C0"/>
                        </a:solidFill>
                      </a:endParaRPr>
                    </a:p>
                  </a:txBody>
                  <a:tcPr/>
                </a:tc>
                <a:extLst>
                  <a:ext uri="{0D108BD9-81ED-4DB2-BD59-A6C34878D82A}">
                    <a16:rowId xmlns:a16="http://schemas.microsoft.com/office/drawing/2014/main" val="1247597685"/>
                  </a:ext>
                </a:extLst>
              </a:tr>
            </a:tbl>
          </a:graphicData>
        </a:graphic>
      </p:graphicFrame>
    </p:spTree>
    <p:extLst>
      <p:ext uri="{BB962C8B-B14F-4D97-AF65-F5344CB8AC3E}">
        <p14:creationId xmlns:p14="http://schemas.microsoft.com/office/powerpoint/2010/main" val="3769663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74"/>
          <p:cNvSpPr txBox="1">
            <a:spLocks noGrp="1"/>
          </p:cNvSpPr>
          <p:nvPr>
            <p:ph type="title"/>
          </p:nvPr>
        </p:nvSpPr>
        <p:spPr>
          <a:xfrm>
            <a:off x="0" y="0"/>
            <a:ext cx="9144000" cy="97177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2800" b="0" i="0" u="none" strike="noStrike" cap="none" dirty="0" smtClean="0">
                <a:solidFill>
                  <a:srgbClr val="333333"/>
                </a:solidFill>
                <a:latin typeface="Calibri"/>
                <a:ea typeface="Calibri"/>
                <a:cs typeface="Calibri"/>
                <a:sym typeface="Calibri"/>
              </a:rPr>
              <a:t>Assessments</a:t>
            </a:r>
            <a:endParaRPr sz="2800" dirty="0"/>
          </a:p>
        </p:txBody>
      </p:sp>
      <p:sp>
        <p:nvSpPr>
          <p:cNvPr id="329" name="Google Shape;329;p74"/>
          <p:cNvSpPr txBox="1">
            <a:spLocks noGrp="1"/>
          </p:cNvSpPr>
          <p:nvPr>
            <p:ph type="body" idx="1"/>
          </p:nvPr>
        </p:nvSpPr>
        <p:spPr>
          <a:xfrm>
            <a:off x="152400" y="971550"/>
            <a:ext cx="8839200" cy="38288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i="1" dirty="0" smtClean="0">
                <a:solidFill>
                  <a:srgbClr val="FF0000"/>
                </a:solidFill>
              </a:rPr>
              <a:t>How are data collected for the assessment and progress indices?</a:t>
            </a:r>
          </a:p>
          <a:p>
            <a:pPr marL="285750" indent="-285750">
              <a:spcBef>
                <a:spcPts val="0"/>
              </a:spcBef>
              <a:buSzPts val="1800"/>
            </a:pPr>
            <a:r>
              <a:rPr lang="en-US" sz="1800" dirty="0" smtClean="0"/>
              <a:t>Scores from state assessments, including LEAP 2025 grades 3-8 and high school, LEAP Connect, and ELPT are received by the Department and school systems directly from the vendors.</a:t>
            </a:r>
          </a:p>
          <a:p>
            <a:pPr marL="285750" indent="-285750">
              <a:spcBef>
                <a:spcPts val="0"/>
              </a:spcBef>
              <a:buSzPts val="1800"/>
            </a:pPr>
            <a:r>
              <a:rPr lang="en-US" sz="1800" dirty="0" smtClean="0"/>
              <a:t>Accountability codes that are applied either during the testing window or during June DRC Student Corrections System cleanup, scheduled for the week of June 8, 2020, are received by the Department directly from the vendors.</a:t>
            </a:r>
          </a:p>
          <a:p>
            <a:pPr marL="285750" indent="-285750">
              <a:spcBef>
                <a:spcPts val="0"/>
              </a:spcBef>
              <a:buSzPts val="1800"/>
            </a:pPr>
            <a:r>
              <a:rPr lang="en-US" sz="1800" dirty="0" smtClean="0"/>
              <a:t>Full academic year status, which determines which students are included for accountability, is determined by official enrollment in SIS.</a:t>
            </a:r>
            <a:endParaRPr lang="en-US" sz="1800" dirty="0"/>
          </a:p>
          <a:p>
            <a:pPr marL="0" marR="0" lvl="0" indent="0" algn="l" rtl="0">
              <a:lnSpc>
                <a:spcPct val="100000"/>
              </a:lnSpc>
              <a:spcBef>
                <a:spcPts val="0"/>
              </a:spcBef>
              <a:spcAft>
                <a:spcPts val="0"/>
              </a:spcAft>
              <a:buClr>
                <a:schemeClr val="dk1"/>
              </a:buClr>
              <a:buSzPts val="1800"/>
              <a:buFont typeface="Arial"/>
              <a:buNone/>
            </a:pP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63"/>
          <p:cNvSpPr txBox="1">
            <a:spLocks noGrp="1"/>
          </p:cNvSpPr>
          <p:nvPr>
            <p:ph type="title"/>
          </p:nvPr>
        </p:nvSpPr>
        <p:spPr>
          <a:xfrm>
            <a:off x="0" y="0"/>
            <a:ext cx="9144000" cy="97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2800" b="0" i="0" u="none" strike="noStrike" cap="none">
                <a:solidFill>
                  <a:srgbClr val="333333"/>
                </a:solidFill>
              </a:rPr>
              <a:t>Agenda</a:t>
            </a:r>
            <a:endParaRPr sz="2800"/>
          </a:p>
        </p:txBody>
      </p:sp>
      <p:sp>
        <p:nvSpPr>
          <p:cNvPr id="256" name="Google Shape;256;p63"/>
          <p:cNvSpPr txBox="1">
            <a:spLocks noGrp="1"/>
          </p:cNvSpPr>
          <p:nvPr>
            <p:ph type="body" idx="1"/>
          </p:nvPr>
        </p:nvSpPr>
        <p:spPr>
          <a:xfrm>
            <a:off x="315925" y="1150931"/>
            <a:ext cx="8574600" cy="3518700"/>
          </a:xfrm>
          <a:prstGeom prst="rect">
            <a:avLst/>
          </a:prstGeom>
          <a:noFill/>
          <a:ln>
            <a:noFill/>
          </a:ln>
        </p:spPr>
        <p:txBody>
          <a:bodyPr spcFirstLastPara="1" wrap="square" lIns="91425" tIns="45700" rIns="91425" bIns="45700" anchor="t" anchorCtr="0">
            <a:noAutofit/>
          </a:bodyPr>
          <a:lstStyle/>
          <a:p>
            <a:pPr marL="400050" marR="0" lvl="0" indent="-400050" algn="l" rtl="0">
              <a:lnSpc>
                <a:spcPct val="90000"/>
              </a:lnSpc>
              <a:spcBef>
                <a:spcPts val="0"/>
              </a:spcBef>
              <a:spcAft>
                <a:spcPts val="0"/>
              </a:spcAft>
              <a:buClr>
                <a:srgbClr val="000000"/>
              </a:buClr>
              <a:buSzPts val="1800"/>
              <a:buFont typeface="Calibri"/>
              <a:buAutoNum type="romanUcPeriod"/>
            </a:pPr>
            <a:r>
              <a:rPr lang="en-US" sz="1800" b="1" dirty="0" smtClean="0">
                <a:solidFill>
                  <a:srgbClr val="000000"/>
                </a:solidFill>
              </a:rPr>
              <a:t>Early Release Timeline Overview</a:t>
            </a:r>
            <a:endParaRPr dirty="0"/>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dirty="0" smtClean="0">
                <a:solidFill>
                  <a:srgbClr val="000000"/>
                </a:solidFill>
              </a:rPr>
              <a:t>Review of Indices</a:t>
            </a:r>
            <a:endParaRPr lang="en" dirty="0"/>
          </a:p>
          <a:p>
            <a:pPr marL="742950" lvl="1" indent="-285750">
              <a:lnSpc>
                <a:spcPct val="90000"/>
              </a:lnSpc>
              <a:spcBef>
                <a:spcPts val="0"/>
              </a:spcBef>
              <a:buClr>
                <a:srgbClr val="000000"/>
              </a:buClr>
              <a:buSzPts val="1800"/>
            </a:pPr>
            <a:r>
              <a:rPr lang="en" sz="1800" b="1" dirty="0" smtClean="0"/>
              <a:t>  How are data collected for the index?</a:t>
            </a:r>
          </a:p>
          <a:p>
            <a:pPr marL="742950" lvl="1" indent="-285750">
              <a:lnSpc>
                <a:spcPct val="90000"/>
              </a:lnSpc>
              <a:spcBef>
                <a:spcPts val="0"/>
              </a:spcBef>
              <a:buClr>
                <a:srgbClr val="000000"/>
              </a:buClr>
              <a:buSzPts val="1800"/>
            </a:pPr>
            <a:r>
              <a:rPr lang="en" sz="1800" b="1" dirty="0"/>
              <a:t> </a:t>
            </a:r>
            <a:r>
              <a:rPr lang="en" sz="1800" b="1" dirty="0" smtClean="0"/>
              <a:t> How can data be validated throughout the year?</a:t>
            </a:r>
          </a:p>
          <a:p>
            <a:pPr marL="742950" lvl="1" indent="-285750">
              <a:lnSpc>
                <a:spcPct val="90000"/>
              </a:lnSpc>
              <a:spcBef>
                <a:spcPts val="0"/>
              </a:spcBef>
              <a:buClr>
                <a:srgbClr val="000000"/>
              </a:buClr>
              <a:buSzPts val="1800"/>
            </a:pPr>
            <a:r>
              <a:rPr lang="en" sz="1800" b="1" dirty="0"/>
              <a:t> </a:t>
            </a:r>
            <a:r>
              <a:rPr lang="en" sz="1800" b="1" dirty="0" smtClean="0"/>
              <a:t> Will there be data certification for the index?</a:t>
            </a:r>
            <a:endParaRPr sz="1800" b="1" dirty="0"/>
          </a:p>
          <a:p>
            <a:pPr marL="400050" marR="0" lvl="0" indent="-400050" algn="l" rtl="0">
              <a:lnSpc>
                <a:spcPct val="90000"/>
              </a:lnSpc>
              <a:spcBef>
                <a:spcPts val="0"/>
              </a:spcBef>
              <a:spcAft>
                <a:spcPts val="0"/>
              </a:spcAft>
              <a:buClr>
                <a:srgbClr val="000000"/>
              </a:buClr>
              <a:buSzPts val="1800"/>
              <a:buFont typeface="Calibri"/>
              <a:buAutoNum type="romanUcPeriod"/>
            </a:pPr>
            <a:r>
              <a:rPr lang="en-US" sz="1800" b="1" dirty="0" smtClean="0">
                <a:solidFill>
                  <a:srgbClr val="000000"/>
                </a:solidFill>
              </a:rPr>
              <a:t>Pre and Post Data Certification SPS File</a:t>
            </a:r>
            <a:endParaRPr dirty="0"/>
          </a:p>
          <a:p>
            <a:pPr marL="457200" marR="0" lvl="0" indent="0" algn="l" rtl="0">
              <a:lnSpc>
                <a:spcPct val="90000"/>
              </a:lnSpc>
              <a:spcBef>
                <a:spcPts val="0"/>
              </a:spcBef>
              <a:spcAft>
                <a:spcPts val="0"/>
              </a:spcAft>
              <a:buNone/>
            </a:pPr>
            <a:endParaRPr sz="1800" b="1"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Assessments: Validation</a:t>
            </a:r>
            <a:endParaRPr lang="en-US" sz="2800" dirty="0"/>
          </a:p>
        </p:txBody>
      </p:sp>
      <p:sp>
        <p:nvSpPr>
          <p:cNvPr id="3" name="Text Placeholder 2"/>
          <p:cNvSpPr>
            <a:spLocks noGrp="1"/>
          </p:cNvSpPr>
          <p:nvPr>
            <p:ph type="body" idx="1"/>
          </p:nvPr>
        </p:nvSpPr>
        <p:spPr>
          <a:xfrm>
            <a:off x="152400" y="835748"/>
            <a:ext cx="8839200" cy="3828825"/>
          </a:xfrm>
        </p:spPr>
        <p:txBody>
          <a:bodyPr/>
          <a:lstStyle/>
          <a:p>
            <a:pPr marL="25400" indent="0">
              <a:buNone/>
            </a:pPr>
            <a:r>
              <a:rPr lang="en-US" sz="1800" b="1" i="1" dirty="0">
                <a:solidFill>
                  <a:srgbClr val="FF0000"/>
                </a:solidFill>
              </a:rPr>
              <a:t>How can </a:t>
            </a:r>
            <a:r>
              <a:rPr lang="en-US" sz="1800" b="1" i="1" dirty="0" smtClean="0">
                <a:solidFill>
                  <a:srgbClr val="FF0000"/>
                </a:solidFill>
              </a:rPr>
              <a:t>assessment </a:t>
            </a:r>
            <a:r>
              <a:rPr lang="en-US" sz="1800" b="1" i="1" dirty="0">
                <a:solidFill>
                  <a:srgbClr val="FF0000"/>
                </a:solidFill>
              </a:rPr>
              <a:t>data be validated throughout the </a:t>
            </a:r>
            <a:r>
              <a:rPr lang="en-US" sz="1800" b="1" i="1" dirty="0" smtClean="0">
                <a:solidFill>
                  <a:srgbClr val="FF0000"/>
                </a:solidFill>
              </a:rPr>
              <a:t>year?</a:t>
            </a:r>
          </a:p>
          <a:p>
            <a:pPr marL="25400" indent="0">
              <a:buNone/>
            </a:pPr>
            <a:r>
              <a:rPr lang="en-US" sz="1800" dirty="0" smtClean="0">
                <a:solidFill>
                  <a:schemeClr val="tx1"/>
                </a:solidFill>
              </a:rPr>
              <a:t>School systems receive test score reports directly from vendors by June 30</a:t>
            </a:r>
            <a:r>
              <a:rPr lang="en-US" sz="1800" baseline="30000" dirty="0" smtClean="0">
                <a:solidFill>
                  <a:schemeClr val="tx1"/>
                </a:solidFill>
              </a:rPr>
              <a:t>th</a:t>
            </a:r>
            <a:r>
              <a:rPr lang="en-US" sz="1800" dirty="0" smtClean="0">
                <a:solidFill>
                  <a:schemeClr val="tx1"/>
                </a:solidFill>
              </a:rPr>
              <a:t>.  The reports include csv data files that contain demographic data and a breakdown of performance by subcategories. </a:t>
            </a:r>
          </a:p>
          <a:p>
            <a:pPr>
              <a:buSzPct val="125000"/>
            </a:pPr>
            <a:r>
              <a:rPr lang="en-US" sz="1800" dirty="0" smtClean="0">
                <a:solidFill>
                  <a:schemeClr val="tx1"/>
                </a:solidFill>
              </a:rPr>
              <a:t>Schools can summarize data by subgroups and subcategories.</a:t>
            </a:r>
          </a:p>
          <a:p>
            <a:pPr>
              <a:buSzPct val="125000"/>
            </a:pPr>
            <a:r>
              <a:rPr lang="en-US" sz="1800" dirty="0" smtClean="0">
                <a:solidFill>
                  <a:schemeClr val="tx1"/>
                </a:solidFill>
              </a:rPr>
              <a:t>Schools can identify areas of strength and areas that are challenging for students.</a:t>
            </a:r>
          </a:p>
          <a:p>
            <a:pPr>
              <a:buSzPct val="125000"/>
            </a:pPr>
            <a:r>
              <a:rPr lang="en-US" sz="1800" dirty="0" smtClean="0">
                <a:solidFill>
                  <a:schemeClr val="tx1"/>
                </a:solidFill>
              </a:rPr>
              <a:t>Files include scale scores that are used to set growth targets.</a:t>
            </a:r>
          </a:p>
          <a:p>
            <a:pPr>
              <a:buSzPct val="125000"/>
            </a:pPr>
            <a:r>
              <a:rPr lang="en-US" sz="1800" dirty="0" smtClean="0">
                <a:solidFill>
                  <a:schemeClr val="tx1"/>
                </a:solidFill>
              </a:rPr>
              <a:t>Files include a flag for students who require remediation.</a:t>
            </a:r>
          </a:p>
          <a:p>
            <a:pPr>
              <a:buSzPct val="125000"/>
            </a:pPr>
            <a:r>
              <a:rPr lang="en-US" sz="1800" dirty="0" smtClean="0">
                <a:solidFill>
                  <a:schemeClr val="tx1"/>
                </a:solidFill>
              </a:rPr>
              <a:t>ELPT reports determine the progress that students make toward English proficiency.</a:t>
            </a:r>
          </a:p>
          <a:p>
            <a:pPr marL="25400" indent="0">
              <a:buNone/>
            </a:pPr>
            <a:r>
              <a:rPr lang="en-US" sz="1800" dirty="0" smtClean="0">
                <a:solidFill>
                  <a:schemeClr val="tx1"/>
                </a:solidFill>
              </a:rPr>
              <a:t>In June, the DRC student corrections system provides an opportunity for schools to correct student demographic data and impending zeros for students who did not test and non-matching documents.</a:t>
            </a:r>
            <a:endParaRPr lang="en-US" sz="1800" dirty="0" smtClean="0">
              <a:solidFill>
                <a:srgbClr val="FF0000"/>
              </a:solidFill>
            </a:endParaRPr>
          </a:p>
        </p:txBody>
      </p:sp>
    </p:spTree>
    <p:extLst>
      <p:ext uri="{BB962C8B-B14F-4D97-AF65-F5344CB8AC3E}">
        <p14:creationId xmlns:p14="http://schemas.microsoft.com/office/powerpoint/2010/main" val="15013981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Assessment Data Certification </a:t>
            </a:r>
            <a:endParaRPr lang="en-US" sz="2800" dirty="0"/>
          </a:p>
        </p:txBody>
      </p:sp>
      <p:sp>
        <p:nvSpPr>
          <p:cNvPr id="3" name="Text Placeholder 2"/>
          <p:cNvSpPr>
            <a:spLocks noGrp="1"/>
          </p:cNvSpPr>
          <p:nvPr>
            <p:ph type="body" idx="1"/>
          </p:nvPr>
        </p:nvSpPr>
        <p:spPr>
          <a:xfrm>
            <a:off x="152400" y="855936"/>
            <a:ext cx="8839200" cy="3828825"/>
          </a:xfrm>
        </p:spPr>
        <p:txBody>
          <a:bodyPr/>
          <a:lstStyle/>
          <a:p>
            <a:pPr marL="25400" indent="0">
              <a:buNone/>
            </a:pPr>
            <a:r>
              <a:rPr lang="en-US" sz="1600" b="1" i="1" dirty="0">
                <a:solidFill>
                  <a:srgbClr val="FF0000"/>
                </a:solidFill>
              </a:rPr>
              <a:t>Will there be </a:t>
            </a:r>
            <a:r>
              <a:rPr lang="en-US" sz="1600" b="1" i="1" dirty="0" smtClean="0">
                <a:solidFill>
                  <a:srgbClr val="FF0000"/>
                </a:solidFill>
              </a:rPr>
              <a:t>data </a:t>
            </a:r>
            <a:r>
              <a:rPr lang="en-US" sz="1600" b="1" i="1" dirty="0">
                <a:solidFill>
                  <a:srgbClr val="FF0000"/>
                </a:solidFill>
              </a:rPr>
              <a:t>certification for </a:t>
            </a:r>
            <a:r>
              <a:rPr lang="en-US" sz="1600" b="1" i="1" dirty="0" smtClean="0">
                <a:solidFill>
                  <a:srgbClr val="FF0000"/>
                </a:solidFill>
              </a:rPr>
              <a:t>assessments and progress </a:t>
            </a:r>
            <a:r>
              <a:rPr lang="en-US" sz="1600" b="1" i="1" dirty="0">
                <a:solidFill>
                  <a:srgbClr val="FF0000"/>
                </a:solidFill>
              </a:rPr>
              <a:t>prior to release?</a:t>
            </a:r>
          </a:p>
          <a:p>
            <a:pPr>
              <a:buSzPct val="120000"/>
              <a:buFont typeface="Arial" panose="020B0604020202020204" pitchFamily="34" charset="0"/>
              <a:buChar char="•"/>
            </a:pPr>
            <a:r>
              <a:rPr lang="en-US" sz="1700" dirty="0" smtClean="0"/>
              <a:t>There will be an assessment data certification, but it will not be completed prior to SPS release.  </a:t>
            </a:r>
            <a:r>
              <a:rPr lang="en-US" sz="1700" u="sng" dirty="0" smtClean="0"/>
              <a:t>There are opportunities to reduce errors that affect SPS prior to release.</a:t>
            </a:r>
          </a:p>
          <a:p>
            <a:pPr>
              <a:buSzPct val="120000"/>
              <a:buFont typeface="Arial" panose="020B0604020202020204" pitchFamily="34" charset="0"/>
              <a:buChar char="•"/>
            </a:pPr>
            <a:r>
              <a:rPr lang="en-US" sz="1700" dirty="0" smtClean="0"/>
              <a:t>Apply accountability codes to all students who are expected to test but do not. There are two opportunities to apply codes:  in-window and DRC June online cleanup Make corrections in the DRC June online cleanup.  Failure to apply accountability codes during the testing window or through DRC INSIGHT online cleanup accounts for a large percentage of high school data certification requests.</a:t>
            </a:r>
          </a:p>
          <a:p>
            <a:pPr>
              <a:buSzPct val="120000"/>
              <a:buFont typeface="Arial" panose="020B0604020202020204" pitchFamily="34" charset="0"/>
              <a:buChar char="•"/>
            </a:pPr>
            <a:r>
              <a:rPr lang="en-US" sz="1700" u="sng" dirty="0" smtClean="0"/>
              <a:t>Do not remove records </a:t>
            </a:r>
            <a:r>
              <a:rPr lang="en-US" sz="1700" dirty="0" smtClean="0"/>
              <a:t>of students in DRC INSIGHT in place of appropriate exit codes.</a:t>
            </a:r>
          </a:p>
          <a:p>
            <a:pPr>
              <a:buSzPct val="120000"/>
              <a:buFont typeface="Arial" panose="020B0604020202020204" pitchFamily="34" charset="0"/>
              <a:buChar char="•"/>
            </a:pPr>
            <a:r>
              <a:rPr lang="en-US" sz="1700" dirty="0" smtClean="0"/>
              <a:t>For paper-based tests, hand-coded data should match state records in SIS. Hand-coded errors account for a large percentage of data certification requests.</a:t>
            </a:r>
          </a:p>
          <a:p>
            <a:pPr>
              <a:buSzPct val="120000"/>
              <a:buFont typeface="Arial" panose="020B0604020202020204" pitchFamily="34" charset="0"/>
              <a:buChar char="•"/>
            </a:pPr>
            <a:r>
              <a:rPr lang="en-US" sz="1700" dirty="0" smtClean="0"/>
              <a:t>Identify students eligible for LEAP Connect as early in the year as possible.  Policy requires identification 30 days prior to the opening of the testing window.</a:t>
            </a:r>
          </a:p>
        </p:txBody>
      </p:sp>
    </p:spTree>
    <p:extLst>
      <p:ext uri="{BB962C8B-B14F-4D97-AF65-F5344CB8AC3E}">
        <p14:creationId xmlns:p14="http://schemas.microsoft.com/office/powerpoint/2010/main" val="39947184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65"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69" name="Google Shape;269;p65"/>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3600"/>
              <a:buFont typeface="Calibri"/>
              <a:buNone/>
            </a:pPr>
            <a:r>
              <a:rPr lang="en" sz="3200" dirty="0" smtClean="0">
                <a:latin typeface="Calibri"/>
                <a:ea typeface="Calibri"/>
                <a:cs typeface="Calibri"/>
                <a:sym typeface="Calibri"/>
              </a:rPr>
              <a:t>   Pre and Post Data Certification SPS File</a:t>
            </a:r>
            <a:r>
              <a:rPr lang="en" sz="3600" b="0" i="0" u="none" strike="noStrike" cap="none" dirty="0">
                <a:solidFill>
                  <a:srgbClr val="000000"/>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
        <p:nvSpPr>
          <p:cNvPr id="270" name="Google Shape;270;p65"/>
          <p:cNvSpPr txBox="1">
            <a:spLocks noGrp="1"/>
          </p:cNvSpPr>
          <p:nvPr>
            <p:ph type="sldNum" idx="4294967295"/>
          </p:nvPr>
        </p:nvSpPr>
        <p:spPr>
          <a:xfrm>
            <a:off x="8556784" y="4749851"/>
            <a:ext cx="548700" cy="393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a:t>22</a:t>
            </a:fld>
            <a:endParaRPr/>
          </a:p>
        </p:txBody>
      </p:sp>
    </p:spTree>
    <p:extLst>
      <p:ext uri="{BB962C8B-B14F-4D97-AF65-F5344CB8AC3E}">
        <p14:creationId xmlns:p14="http://schemas.microsoft.com/office/powerpoint/2010/main" val="506748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146" y="64034"/>
            <a:ext cx="8229600" cy="857400"/>
          </a:xfrm>
        </p:spPr>
        <p:txBody>
          <a:bodyPr/>
          <a:lstStyle/>
          <a:p>
            <a:r>
              <a:rPr lang="en-US" sz="2800" dirty="0" smtClean="0"/>
              <a:t>Summary of Changes in 2019 SPS</a:t>
            </a:r>
            <a:endParaRPr lang="en-US" sz="2800" dirty="0"/>
          </a:p>
        </p:txBody>
      </p:sp>
      <p:sp>
        <p:nvSpPr>
          <p:cNvPr id="3" name="Text Placeholder 2"/>
          <p:cNvSpPr>
            <a:spLocks noGrp="1"/>
          </p:cNvSpPr>
          <p:nvPr>
            <p:ph type="body" idx="1"/>
          </p:nvPr>
        </p:nvSpPr>
        <p:spPr>
          <a:xfrm>
            <a:off x="0" y="846095"/>
            <a:ext cx="8596265" cy="3780226"/>
          </a:xfrm>
        </p:spPr>
        <p:txBody>
          <a:bodyPr/>
          <a:lstStyle/>
          <a:p>
            <a:pPr marL="25400" indent="0">
              <a:buNone/>
            </a:pPr>
            <a:r>
              <a:rPr lang="en-US" sz="1800" dirty="0" smtClean="0"/>
              <a:t>The tables below provide statewide changes pre and post data certification in 2019.</a:t>
            </a:r>
            <a:endParaRPr lang="en-US" sz="1800" dirty="0"/>
          </a:p>
        </p:txBody>
      </p:sp>
      <p:graphicFrame>
        <p:nvGraphicFramePr>
          <p:cNvPr id="4" name="Table 3"/>
          <p:cNvGraphicFramePr>
            <a:graphicFrameLocks noGrp="1"/>
          </p:cNvGraphicFramePr>
          <p:nvPr>
            <p:extLst/>
          </p:nvPr>
        </p:nvGraphicFramePr>
        <p:xfrm>
          <a:off x="108360" y="1294687"/>
          <a:ext cx="5841182" cy="1403604"/>
        </p:xfrm>
        <a:graphic>
          <a:graphicData uri="http://schemas.openxmlformats.org/drawingml/2006/table">
            <a:tbl>
              <a:tblPr firstRow="1" firstCol="1" bandRow="1">
                <a:tableStyleId>{52F0AA7B-259D-4065-938E-BE3A7E2AE9F9}</a:tableStyleId>
              </a:tblPr>
              <a:tblGrid>
                <a:gridCol w="969002">
                  <a:extLst>
                    <a:ext uri="{9D8B030D-6E8A-4147-A177-3AD203B41FA5}">
                      <a16:colId xmlns:a16="http://schemas.microsoft.com/office/drawing/2014/main" val="3083291340"/>
                    </a:ext>
                  </a:extLst>
                </a:gridCol>
                <a:gridCol w="445815">
                  <a:extLst>
                    <a:ext uri="{9D8B030D-6E8A-4147-A177-3AD203B41FA5}">
                      <a16:colId xmlns:a16="http://schemas.microsoft.com/office/drawing/2014/main" val="3260251958"/>
                    </a:ext>
                  </a:extLst>
                </a:gridCol>
                <a:gridCol w="681383">
                  <a:extLst>
                    <a:ext uri="{9D8B030D-6E8A-4147-A177-3AD203B41FA5}">
                      <a16:colId xmlns:a16="http://schemas.microsoft.com/office/drawing/2014/main" val="3105270271"/>
                    </a:ext>
                  </a:extLst>
                </a:gridCol>
                <a:gridCol w="698208">
                  <a:extLst>
                    <a:ext uri="{9D8B030D-6E8A-4147-A177-3AD203B41FA5}">
                      <a16:colId xmlns:a16="http://schemas.microsoft.com/office/drawing/2014/main" val="3773146683"/>
                    </a:ext>
                  </a:extLst>
                </a:gridCol>
                <a:gridCol w="672971">
                  <a:extLst>
                    <a:ext uri="{9D8B030D-6E8A-4147-A177-3AD203B41FA5}">
                      <a16:colId xmlns:a16="http://schemas.microsoft.com/office/drawing/2014/main" val="253744649"/>
                    </a:ext>
                  </a:extLst>
                </a:gridCol>
                <a:gridCol w="698208">
                  <a:extLst>
                    <a:ext uri="{9D8B030D-6E8A-4147-A177-3AD203B41FA5}">
                      <a16:colId xmlns:a16="http://schemas.microsoft.com/office/drawing/2014/main" val="2293470077"/>
                    </a:ext>
                  </a:extLst>
                </a:gridCol>
                <a:gridCol w="706620">
                  <a:extLst>
                    <a:ext uri="{9D8B030D-6E8A-4147-A177-3AD203B41FA5}">
                      <a16:colId xmlns:a16="http://schemas.microsoft.com/office/drawing/2014/main" val="737965583"/>
                    </a:ext>
                  </a:extLst>
                </a:gridCol>
                <a:gridCol w="968975">
                  <a:extLst>
                    <a:ext uri="{9D8B030D-6E8A-4147-A177-3AD203B41FA5}">
                      <a16:colId xmlns:a16="http://schemas.microsoft.com/office/drawing/2014/main" val="4287311433"/>
                    </a:ext>
                  </a:extLst>
                </a:gridCol>
              </a:tblGrid>
              <a:tr h="0">
                <a:tc gridSpan="8">
                  <a:txBody>
                    <a:bodyPr/>
                    <a:lstStyle/>
                    <a:p>
                      <a:pPr marL="0" marR="0" algn="ctr">
                        <a:lnSpc>
                          <a:spcPct val="107000"/>
                        </a:lnSpc>
                        <a:spcBef>
                          <a:spcPts val="0"/>
                        </a:spcBef>
                        <a:spcAft>
                          <a:spcPts val="0"/>
                        </a:spcAft>
                      </a:pPr>
                      <a:r>
                        <a:rPr lang="en-US" sz="1000" b="1" dirty="0">
                          <a:effectLst/>
                        </a:rPr>
                        <a:t>Letter Grade Changes Pre/Post</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88304867"/>
                  </a:ext>
                </a:extLst>
              </a:tr>
              <a:tr h="226190">
                <a:tc>
                  <a:txBody>
                    <a:bodyPr/>
                    <a:lstStyle/>
                    <a:p>
                      <a:pPr marL="0" marR="0">
                        <a:lnSpc>
                          <a:spcPct val="107000"/>
                        </a:lnSpc>
                        <a:spcBef>
                          <a:spcPts val="0"/>
                        </a:spcBef>
                        <a:spcAft>
                          <a:spcPts val="0"/>
                        </a:spcAft>
                      </a:pPr>
                      <a:r>
                        <a:rPr lang="en-US" sz="1000" dirty="0">
                          <a:effectLst/>
                        </a:rPr>
                        <a:t>Letter Grade Pre </a:t>
                      </a:r>
                      <a:r>
                        <a:rPr lang="en-US" sz="1000" dirty="0" smtClean="0">
                          <a:effectLst/>
                        </a:rPr>
                        <a:t>Data Cert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07000"/>
                        </a:lnSpc>
                        <a:spcBef>
                          <a:spcPts val="0"/>
                        </a:spcBef>
                        <a:spcAft>
                          <a:spcPts val="0"/>
                        </a:spcAft>
                      </a:pPr>
                      <a:r>
                        <a:rPr lang="en-US" sz="1000" dirty="0" smtClean="0">
                          <a:effectLst/>
                        </a:rPr>
                        <a:t>A Post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000" dirty="0" smtClean="0">
                          <a:effectLst/>
                        </a:rPr>
                        <a:t>B </a:t>
                      </a:r>
                    </a:p>
                    <a:p>
                      <a:pPr marL="0" marR="0" algn="ctr">
                        <a:lnSpc>
                          <a:spcPct val="107000"/>
                        </a:lnSpc>
                        <a:spcBef>
                          <a:spcPts val="0"/>
                        </a:spcBef>
                        <a:spcAft>
                          <a:spcPts val="0"/>
                        </a:spcAft>
                      </a:pPr>
                      <a:r>
                        <a:rPr lang="en-US" sz="1000" dirty="0" smtClean="0">
                          <a:effectLst/>
                        </a:rPr>
                        <a:t>Post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000" dirty="0" smtClean="0">
                          <a:effectLst/>
                        </a:rPr>
                        <a:t>C </a:t>
                      </a:r>
                    </a:p>
                    <a:p>
                      <a:pPr marL="0" marR="0" algn="ctr">
                        <a:lnSpc>
                          <a:spcPct val="107000"/>
                        </a:lnSpc>
                        <a:spcBef>
                          <a:spcPts val="0"/>
                        </a:spcBef>
                        <a:spcAft>
                          <a:spcPts val="0"/>
                        </a:spcAft>
                      </a:pPr>
                      <a:r>
                        <a:rPr lang="en-US" sz="1000" dirty="0" smtClean="0">
                          <a:effectLst/>
                        </a:rPr>
                        <a:t>Post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000" dirty="0" smtClean="0">
                          <a:effectLst/>
                        </a:rPr>
                        <a:t>D </a:t>
                      </a:r>
                    </a:p>
                    <a:p>
                      <a:pPr marL="0" marR="0" algn="ctr">
                        <a:lnSpc>
                          <a:spcPct val="107000"/>
                        </a:lnSpc>
                        <a:spcBef>
                          <a:spcPts val="0"/>
                        </a:spcBef>
                        <a:spcAft>
                          <a:spcPts val="0"/>
                        </a:spcAft>
                      </a:pPr>
                      <a:r>
                        <a:rPr lang="en-US" sz="1000" dirty="0" smtClean="0">
                          <a:effectLst/>
                        </a:rPr>
                        <a:t>Post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000" dirty="0" smtClean="0">
                          <a:effectLst/>
                        </a:rPr>
                        <a:t>F </a:t>
                      </a:r>
                    </a:p>
                    <a:p>
                      <a:pPr marL="0" marR="0" algn="ctr">
                        <a:lnSpc>
                          <a:spcPct val="107000"/>
                        </a:lnSpc>
                        <a:spcBef>
                          <a:spcPts val="0"/>
                        </a:spcBef>
                        <a:spcAft>
                          <a:spcPts val="0"/>
                        </a:spcAft>
                      </a:pPr>
                      <a:r>
                        <a:rPr lang="en-US" sz="1000" dirty="0" smtClean="0">
                          <a:effectLst/>
                        </a:rPr>
                        <a:t>Post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000" dirty="0" smtClean="0">
                          <a:effectLst/>
                        </a:rPr>
                        <a:t>T </a:t>
                      </a:r>
                    </a:p>
                    <a:p>
                      <a:pPr marL="0" marR="0" algn="ctr">
                        <a:lnSpc>
                          <a:spcPct val="107000"/>
                        </a:lnSpc>
                        <a:spcBef>
                          <a:spcPts val="0"/>
                        </a:spcBef>
                        <a:spcAft>
                          <a:spcPts val="0"/>
                        </a:spcAft>
                      </a:pPr>
                      <a:r>
                        <a:rPr lang="en-US" sz="1000" dirty="0" smtClean="0">
                          <a:effectLst/>
                        </a:rPr>
                        <a:t>Post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000" dirty="0" smtClean="0">
                          <a:effectLst/>
                        </a:rPr>
                        <a:t>Total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extLst>
                  <a:ext uri="{0D108BD9-81ED-4DB2-BD59-A6C34878D82A}">
                    <a16:rowId xmlns:a16="http://schemas.microsoft.com/office/drawing/2014/main" val="202649214"/>
                  </a:ext>
                </a:extLst>
              </a:tr>
              <a:tr h="182880">
                <a:tc>
                  <a:txBody>
                    <a:bodyPr/>
                    <a:lstStyle/>
                    <a:p>
                      <a:pPr marL="0" marR="0">
                        <a:lnSpc>
                          <a:spcPct val="107000"/>
                        </a:lnSpc>
                        <a:spcBef>
                          <a:spcPts val="0"/>
                        </a:spcBef>
                        <a:spcAft>
                          <a:spcPts val="0"/>
                        </a:spcAft>
                      </a:pPr>
                      <a:r>
                        <a:rPr lang="en-US" sz="1000">
                          <a:effectLst/>
                        </a:rPr>
                        <a:t>B</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000" dirty="0">
                          <a:effectLst/>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000" dirty="0">
                          <a:effectLst/>
                        </a:rPr>
                        <a:t>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000">
                          <a:effectLst/>
                        </a:rPr>
                        <a:t>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90360"/>
                  </a:ext>
                </a:extLst>
              </a:tr>
              <a:tr h="182880">
                <a:tc>
                  <a:txBody>
                    <a:bodyPr/>
                    <a:lstStyle/>
                    <a:p>
                      <a:pPr marL="0" marR="0">
                        <a:lnSpc>
                          <a:spcPct val="107000"/>
                        </a:lnSpc>
                        <a:spcBef>
                          <a:spcPts val="0"/>
                        </a:spcBef>
                        <a:spcAft>
                          <a:spcPts val="0"/>
                        </a:spcAft>
                      </a:pPr>
                      <a:r>
                        <a:rPr lang="en-US" sz="1000">
                          <a:effectLst/>
                        </a:rPr>
                        <a:t>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000">
                          <a:effectLst/>
                        </a:rPr>
                        <a:t>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000" dirty="0">
                          <a:effectLst/>
                        </a:rPr>
                        <a:t>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000">
                          <a:effectLst/>
                        </a:rPr>
                        <a:t>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33677464"/>
                  </a:ext>
                </a:extLst>
              </a:tr>
              <a:tr h="182880">
                <a:tc>
                  <a:txBody>
                    <a:bodyPr/>
                    <a:lstStyle/>
                    <a:p>
                      <a:pPr marL="0" marR="0">
                        <a:lnSpc>
                          <a:spcPct val="107000"/>
                        </a:lnSpc>
                        <a:spcBef>
                          <a:spcPts val="0"/>
                        </a:spcBef>
                        <a:spcAft>
                          <a:spcPts val="0"/>
                        </a:spcAft>
                      </a:pPr>
                      <a:r>
                        <a:rPr lang="en-US" sz="1000">
                          <a:effectLst/>
                        </a:rPr>
                        <a:t>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000" dirty="0">
                          <a:effectLst/>
                        </a:rPr>
                        <a:t>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000">
                          <a:effectLst/>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000" dirty="0">
                          <a:effectLst/>
                        </a:rPr>
                        <a:t>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000" dirty="0">
                          <a:effectLst/>
                        </a:rPr>
                        <a:t>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000">
                          <a:effectLst/>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000">
                          <a:effectLst/>
                        </a:rPr>
                        <a:t>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74933209"/>
                  </a:ext>
                </a:extLst>
              </a:tr>
              <a:tr h="182880">
                <a:tc>
                  <a:txBody>
                    <a:bodyPr/>
                    <a:lstStyle/>
                    <a:p>
                      <a:pPr marL="0" marR="0">
                        <a:lnSpc>
                          <a:spcPct val="107000"/>
                        </a:lnSpc>
                        <a:spcBef>
                          <a:spcPts val="0"/>
                        </a:spcBef>
                        <a:spcAft>
                          <a:spcPts val="0"/>
                        </a:spcAft>
                      </a:pPr>
                      <a:r>
                        <a:rPr lang="en-US" sz="1000">
                          <a:effectLst/>
                        </a:rPr>
                        <a:t>F</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000" dirty="0">
                          <a:effectLst/>
                        </a:rPr>
                        <a:t>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000" dirty="0">
                          <a:effectLst/>
                        </a:rPr>
                        <a:t>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000" dirty="0">
                          <a:effectLst/>
                        </a:rPr>
                        <a:t>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000" dirty="0">
                          <a:effectLst/>
                        </a:rPr>
                        <a:t>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76820922"/>
                  </a:ext>
                </a:extLst>
              </a:tr>
              <a:tr h="182880">
                <a:tc>
                  <a:txBody>
                    <a:bodyPr/>
                    <a:lstStyle/>
                    <a:p>
                      <a:pPr marL="0" marR="0">
                        <a:lnSpc>
                          <a:spcPct val="107000"/>
                        </a:lnSpc>
                        <a:spcBef>
                          <a:spcPts val="0"/>
                        </a:spcBef>
                        <a:spcAft>
                          <a:spcPts val="0"/>
                        </a:spcAft>
                      </a:pPr>
                      <a:r>
                        <a:rPr lang="en-US" sz="1000">
                          <a:effectLst/>
                        </a:rPr>
                        <a:t>Total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000" dirty="0">
                          <a:effectLst/>
                        </a:rPr>
                        <a:t>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000" dirty="0">
                          <a:effectLst/>
                        </a:rPr>
                        <a:t>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000" dirty="0">
                          <a:effectLst/>
                        </a:rPr>
                        <a:t>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000" dirty="0">
                          <a:effectLst/>
                        </a:rPr>
                        <a:t>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000" dirty="0">
                          <a:effectLst/>
                        </a:rPr>
                        <a:t>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000" dirty="0">
                          <a:effectLst/>
                        </a:rPr>
                        <a:t>31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50190182"/>
                  </a:ext>
                </a:extLst>
              </a:tr>
            </a:tbl>
          </a:graphicData>
        </a:graphic>
      </p:graphicFrame>
      <p:graphicFrame>
        <p:nvGraphicFramePr>
          <p:cNvPr id="5" name="Table 4"/>
          <p:cNvGraphicFramePr>
            <a:graphicFrameLocks noGrp="1"/>
          </p:cNvGraphicFramePr>
          <p:nvPr>
            <p:extLst/>
          </p:nvPr>
        </p:nvGraphicFramePr>
        <p:xfrm>
          <a:off x="3494636" y="2738269"/>
          <a:ext cx="5576936" cy="2261305"/>
        </p:xfrm>
        <a:graphic>
          <a:graphicData uri="http://schemas.openxmlformats.org/drawingml/2006/table">
            <a:tbl>
              <a:tblPr firstRow="1" firstCol="1" bandRow="1">
                <a:tableStyleId>{52F0AA7B-259D-4065-938E-BE3A7E2AE9F9}</a:tableStyleId>
              </a:tblPr>
              <a:tblGrid>
                <a:gridCol w="1465472">
                  <a:extLst>
                    <a:ext uri="{9D8B030D-6E8A-4147-A177-3AD203B41FA5}">
                      <a16:colId xmlns:a16="http://schemas.microsoft.com/office/drawing/2014/main" val="924588433"/>
                    </a:ext>
                  </a:extLst>
                </a:gridCol>
                <a:gridCol w="1139812">
                  <a:extLst>
                    <a:ext uri="{9D8B030D-6E8A-4147-A177-3AD203B41FA5}">
                      <a16:colId xmlns:a16="http://schemas.microsoft.com/office/drawing/2014/main" val="2596880386"/>
                    </a:ext>
                  </a:extLst>
                </a:gridCol>
                <a:gridCol w="1139812">
                  <a:extLst>
                    <a:ext uri="{9D8B030D-6E8A-4147-A177-3AD203B41FA5}">
                      <a16:colId xmlns:a16="http://schemas.microsoft.com/office/drawing/2014/main" val="3077342901"/>
                    </a:ext>
                  </a:extLst>
                </a:gridCol>
                <a:gridCol w="1139812">
                  <a:extLst>
                    <a:ext uri="{9D8B030D-6E8A-4147-A177-3AD203B41FA5}">
                      <a16:colId xmlns:a16="http://schemas.microsoft.com/office/drawing/2014/main" val="4286036176"/>
                    </a:ext>
                  </a:extLst>
                </a:gridCol>
                <a:gridCol w="692028">
                  <a:extLst>
                    <a:ext uri="{9D8B030D-6E8A-4147-A177-3AD203B41FA5}">
                      <a16:colId xmlns:a16="http://schemas.microsoft.com/office/drawing/2014/main" val="3286252522"/>
                    </a:ext>
                  </a:extLst>
                </a:gridCol>
              </a:tblGrid>
              <a:tr h="242404">
                <a:tc>
                  <a:txBody>
                    <a:bodyPr/>
                    <a:lstStyle/>
                    <a:p>
                      <a:pPr marL="0" marR="0" algn="ctr">
                        <a:lnSpc>
                          <a:spcPct val="107000"/>
                        </a:lnSpc>
                        <a:spcBef>
                          <a:spcPts val="0"/>
                        </a:spcBef>
                        <a:spcAft>
                          <a:spcPts val="0"/>
                        </a:spcAft>
                      </a:pPr>
                      <a:r>
                        <a:rPr lang="en-US" sz="1100" b="1" dirty="0">
                          <a:effectLst/>
                        </a:rPr>
                        <a:t>SPS Changes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100" b="1" dirty="0">
                          <a:effectLst/>
                        </a:rPr>
                        <a:t>K8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100" b="1" dirty="0">
                          <a:effectLst/>
                        </a:rPr>
                        <a:t>Combination</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100" b="1" dirty="0">
                          <a:effectLst/>
                        </a:rPr>
                        <a:t>High</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100" b="1" dirty="0">
                          <a:effectLst/>
                        </a:rPr>
                        <a:t>Total</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600022748"/>
                  </a:ext>
                </a:extLst>
              </a:tr>
              <a:tr h="190101">
                <a:tc>
                  <a:txBody>
                    <a:bodyPr/>
                    <a:lstStyle/>
                    <a:p>
                      <a:pPr marL="0" marR="0" algn="ctr">
                        <a:lnSpc>
                          <a:spcPct val="107000"/>
                        </a:lnSpc>
                        <a:spcBef>
                          <a:spcPts val="0"/>
                        </a:spcBef>
                        <a:spcAft>
                          <a:spcPts val="0"/>
                        </a:spcAft>
                      </a:pPr>
                      <a:r>
                        <a:rPr lang="en-US" sz="900" dirty="0">
                          <a:effectLst/>
                        </a:rPr>
                        <a:t>decrease 0.1 and more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03146549"/>
                  </a:ext>
                </a:extLst>
              </a:tr>
              <a:tr h="182880">
                <a:tc>
                  <a:txBody>
                    <a:bodyPr/>
                    <a:lstStyle/>
                    <a:p>
                      <a:pPr marL="0" marR="0" algn="ctr">
                        <a:lnSpc>
                          <a:spcPct val="107000"/>
                        </a:lnSpc>
                        <a:spcBef>
                          <a:spcPts val="0"/>
                        </a:spcBef>
                        <a:spcAft>
                          <a:spcPts val="0"/>
                        </a:spcAft>
                      </a:pPr>
                      <a:r>
                        <a:rPr lang="en-US" sz="1100" dirty="0">
                          <a:effectLst/>
                        </a:rPr>
                        <a:t>0.1-1.0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293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07189208"/>
                  </a:ext>
                </a:extLst>
              </a:tr>
              <a:tr h="182880">
                <a:tc>
                  <a:txBody>
                    <a:bodyPr/>
                    <a:lstStyle/>
                    <a:p>
                      <a:pPr marL="0" marR="0" algn="ctr">
                        <a:lnSpc>
                          <a:spcPct val="107000"/>
                        </a:lnSpc>
                        <a:spcBef>
                          <a:spcPts val="0"/>
                        </a:spcBef>
                        <a:spcAft>
                          <a:spcPts val="0"/>
                        </a:spcAft>
                      </a:pPr>
                      <a:r>
                        <a:rPr lang="en-US" sz="1100">
                          <a:effectLst/>
                        </a:rPr>
                        <a:t>1.1 to 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17154058"/>
                  </a:ext>
                </a:extLst>
              </a:tr>
              <a:tr h="182880">
                <a:tc>
                  <a:txBody>
                    <a:bodyPr/>
                    <a:lstStyle/>
                    <a:p>
                      <a:pPr marL="0" marR="0" algn="ctr">
                        <a:lnSpc>
                          <a:spcPct val="107000"/>
                        </a:lnSpc>
                        <a:spcBef>
                          <a:spcPts val="0"/>
                        </a:spcBef>
                        <a:spcAft>
                          <a:spcPts val="0"/>
                        </a:spcAft>
                      </a:pPr>
                      <a:r>
                        <a:rPr lang="en-US" sz="1100">
                          <a:effectLst/>
                        </a:rPr>
                        <a:t>2.1-3.0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72692653"/>
                  </a:ext>
                </a:extLst>
              </a:tr>
              <a:tr h="182880">
                <a:tc>
                  <a:txBody>
                    <a:bodyPr/>
                    <a:lstStyle/>
                    <a:p>
                      <a:pPr marL="0" marR="0" algn="ctr">
                        <a:lnSpc>
                          <a:spcPct val="107000"/>
                        </a:lnSpc>
                        <a:spcBef>
                          <a:spcPts val="0"/>
                        </a:spcBef>
                        <a:spcAft>
                          <a:spcPts val="0"/>
                        </a:spcAft>
                      </a:pPr>
                      <a:r>
                        <a:rPr lang="en-US" sz="1100">
                          <a:effectLst/>
                        </a:rPr>
                        <a:t>3.1-4.0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64026407"/>
                  </a:ext>
                </a:extLst>
              </a:tr>
              <a:tr h="182880">
                <a:tc>
                  <a:txBody>
                    <a:bodyPr/>
                    <a:lstStyle/>
                    <a:p>
                      <a:pPr marL="0" marR="0" algn="ctr">
                        <a:lnSpc>
                          <a:spcPct val="107000"/>
                        </a:lnSpc>
                        <a:spcBef>
                          <a:spcPts val="0"/>
                        </a:spcBef>
                        <a:spcAft>
                          <a:spcPts val="0"/>
                        </a:spcAft>
                      </a:pPr>
                      <a:r>
                        <a:rPr lang="en-US" sz="1100">
                          <a:effectLst/>
                        </a:rPr>
                        <a:t>4.1-5.0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74432341"/>
                  </a:ext>
                </a:extLst>
              </a:tr>
              <a:tr h="182880">
                <a:tc>
                  <a:txBody>
                    <a:bodyPr/>
                    <a:lstStyle/>
                    <a:p>
                      <a:pPr marL="0" marR="0" algn="ctr">
                        <a:lnSpc>
                          <a:spcPct val="107000"/>
                        </a:lnSpc>
                        <a:spcBef>
                          <a:spcPts val="0"/>
                        </a:spcBef>
                        <a:spcAft>
                          <a:spcPts val="0"/>
                        </a:spcAft>
                      </a:pPr>
                      <a:r>
                        <a:rPr lang="en-US" sz="1100">
                          <a:effectLst/>
                        </a:rPr>
                        <a:t>5.1-6.0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21679818"/>
                  </a:ext>
                </a:extLst>
              </a:tr>
              <a:tr h="182880">
                <a:tc>
                  <a:txBody>
                    <a:bodyPr/>
                    <a:lstStyle/>
                    <a:p>
                      <a:pPr marL="0" marR="0" algn="ctr">
                        <a:lnSpc>
                          <a:spcPct val="107000"/>
                        </a:lnSpc>
                        <a:spcBef>
                          <a:spcPts val="0"/>
                        </a:spcBef>
                        <a:spcAft>
                          <a:spcPts val="0"/>
                        </a:spcAft>
                      </a:pPr>
                      <a:r>
                        <a:rPr lang="en-US" sz="1100">
                          <a:effectLst/>
                        </a:rPr>
                        <a:t>6.1-7.0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39310575"/>
                  </a:ext>
                </a:extLst>
              </a:tr>
              <a:tr h="182880">
                <a:tc>
                  <a:txBody>
                    <a:bodyPr/>
                    <a:lstStyle/>
                    <a:p>
                      <a:pPr marL="0" marR="0" algn="ctr">
                        <a:lnSpc>
                          <a:spcPct val="107000"/>
                        </a:lnSpc>
                        <a:spcBef>
                          <a:spcPts val="0"/>
                        </a:spcBef>
                        <a:spcAft>
                          <a:spcPts val="0"/>
                        </a:spcAft>
                      </a:pPr>
                      <a:r>
                        <a:rPr lang="en-US" sz="1100">
                          <a:effectLst/>
                        </a:rPr>
                        <a:t>7.1-8.0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57183709"/>
                  </a:ext>
                </a:extLst>
              </a:tr>
              <a:tr h="182880">
                <a:tc>
                  <a:txBody>
                    <a:bodyPr/>
                    <a:lstStyle/>
                    <a:p>
                      <a:pPr marL="0" marR="0" algn="ctr">
                        <a:lnSpc>
                          <a:spcPct val="107000"/>
                        </a:lnSpc>
                        <a:spcBef>
                          <a:spcPts val="0"/>
                        </a:spcBef>
                        <a:spcAft>
                          <a:spcPts val="0"/>
                        </a:spcAft>
                      </a:pPr>
                      <a:r>
                        <a:rPr lang="en-US" sz="1100">
                          <a:effectLst/>
                        </a:rPr>
                        <a:t>9.1-10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18270704"/>
                  </a:ext>
                </a:extLst>
              </a:tr>
              <a:tr h="182880">
                <a:tc>
                  <a:txBody>
                    <a:bodyPr/>
                    <a:lstStyle/>
                    <a:p>
                      <a:pPr marL="0" marR="0" algn="ctr">
                        <a:lnSpc>
                          <a:spcPct val="107000"/>
                        </a:lnSpc>
                        <a:spcBef>
                          <a:spcPts val="0"/>
                        </a:spcBef>
                        <a:spcAft>
                          <a:spcPts val="0"/>
                        </a:spcAft>
                      </a:pPr>
                      <a:r>
                        <a:rPr lang="en-US" sz="11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256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108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487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71830308"/>
                  </a:ext>
                </a:extLst>
              </a:tr>
            </a:tbl>
          </a:graphicData>
        </a:graphic>
      </p:graphicFrame>
    </p:spTree>
    <p:extLst>
      <p:ext uri="{BB962C8B-B14F-4D97-AF65-F5344CB8AC3E}">
        <p14:creationId xmlns:p14="http://schemas.microsoft.com/office/powerpoint/2010/main" val="41456957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Pre and Post Data Certification SPS File</a:t>
            </a:r>
            <a:endParaRPr lang="en-US" sz="2800" dirty="0"/>
          </a:p>
        </p:txBody>
      </p:sp>
      <p:sp>
        <p:nvSpPr>
          <p:cNvPr id="3" name="Text Placeholder 2"/>
          <p:cNvSpPr>
            <a:spLocks noGrp="1"/>
          </p:cNvSpPr>
          <p:nvPr>
            <p:ph type="body" idx="1"/>
          </p:nvPr>
        </p:nvSpPr>
        <p:spPr/>
        <p:txBody>
          <a:bodyPr/>
          <a:lstStyle/>
          <a:p>
            <a:pPr marL="25400" indent="0">
              <a:buNone/>
            </a:pPr>
            <a:r>
              <a:rPr lang="en-US" sz="1800" dirty="0" smtClean="0"/>
              <a:t>The Department has placed a pre and post data certification file on the secure ftp with file name </a:t>
            </a:r>
            <a:r>
              <a:rPr lang="en-US" sz="1800" i="1" dirty="0" smtClean="0"/>
              <a:t>001_LEA </a:t>
            </a:r>
            <a:r>
              <a:rPr lang="en-US" sz="1800" i="1" dirty="0" err="1" smtClean="0"/>
              <a:t>Name_Preliminary</a:t>
            </a:r>
            <a:r>
              <a:rPr lang="en-US" sz="1800" i="1" dirty="0" smtClean="0"/>
              <a:t> vs Final SPS Summary</a:t>
            </a:r>
            <a:r>
              <a:rPr lang="en-US" sz="1800" dirty="0"/>
              <a:t> </a:t>
            </a:r>
            <a:r>
              <a:rPr lang="en-US" sz="1800" dirty="0" smtClean="0"/>
              <a:t>that provides the changes in SPS that were made after data certification in 2019.</a:t>
            </a:r>
          </a:p>
          <a:p>
            <a:pPr marL="25400" indent="0">
              <a:buNone/>
            </a:pPr>
            <a:endParaRPr lang="en-US" sz="1800" dirty="0" smtClean="0"/>
          </a:p>
          <a:p>
            <a:pPr marL="25400" indent="0">
              <a:buNone/>
            </a:pPr>
            <a:r>
              <a:rPr lang="en-US" sz="1800" dirty="0" smtClean="0"/>
              <a:t>As systems review these files and discuss the changes proposed for early release, questions and feedback should be sent to </a:t>
            </a:r>
            <a:r>
              <a:rPr lang="en-US" sz="1800" dirty="0" smtClean="0">
                <a:hlinkClick r:id="rId2"/>
              </a:rPr>
              <a:t>assessment@la.gov</a:t>
            </a:r>
            <a:r>
              <a:rPr lang="en-US" sz="1800" dirty="0"/>
              <a:t> </a:t>
            </a:r>
            <a:r>
              <a:rPr lang="en-US" sz="1800" dirty="0" smtClean="0"/>
              <a:t>or </a:t>
            </a:r>
            <a:r>
              <a:rPr lang="en-US" sz="1800" dirty="0" smtClean="0">
                <a:hlinkClick r:id="rId3"/>
              </a:rPr>
              <a:t>Jennifer.Baird@la.gov</a:t>
            </a:r>
            <a:r>
              <a:rPr lang="en-US" sz="1800" dirty="0" smtClean="0"/>
              <a:t>.</a:t>
            </a:r>
          </a:p>
          <a:p>
            <a:pPr marL="25400" indent="0">
              <a:buNone/>
            </a:pPr>
            <a:endParaRPr lang="en-US" sz="1800" dirty="0" smtClean="0"/>
          </a:p>
          <a:p>
            <a:pPr marL="25400" indent="0">
              <a:buNone/>
            </a:pPr>
            <a:endParaRPr lang="en-US" sz="1800" dirty="0" smtClean="0"/>
          </a:p>
        </p:txBody>
      </p:sp>
    </p:spTree>
    <p:extLst>
      <p:ext uri="{BB962C8B-B14F-4D97-AF65-F5344CB8AC3E}">
        <p14:creationId xmlns:p14="http://schemas.microsoft.com/office/powerpoint/2010/main" val="2417723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65"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69" name="Google Shape;269;p65"/>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3600"/>
              <a:buFont typeface="Calibri"/>
              <a:buNone/>
            </a:pPr>
            <a:r>
              <a:rPr lang="en" sz="3200" dirty="0" smtClean="0">
                <a:latin typeface="Calibri"/>
                <a:ea typeface="Calibri"/>
                <a:cs typeface="Calibri"/>
                <a:sym typeface="Calibri"/>
              </a:rPr>
              <a:t>   Early Release Timeline Overview</a:t>
            </a:r>
            <a:r>
              <a:rPr lang="en" sz="3600" b="0" i="0" u="none" strike="noStrike" cap="none" dirty="0">
                <a:solidFill>
                  <a:srgbClr val="000000"/>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
        <p:nvSpPr>
          <p:cNvPr id="270" name="Google Shape;270;p65"/>
          <p:cNvSpPr txBox="1">
            <a:spLocks noGrp="1"/>
          </p:cNvSpPr>
          <p:nvPr>
            <p:ph type="sldNum" idx="4294967295"/>
          </p:nvPr>
        </p:nvSpPr>
        <p:spPr>
          <a:xfrm>
            <a:off x="8556784" y="4749851"/>
            <a:ext cx="548700" cy="393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a:t>3</a:t>
            </a:f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69"/>
          <p:cNvSpPr txBox="1">
            <a:spLocks noGrp="1"/>
          </p:cNvSpPr>
          <p:nvPr>
            <p:ph type="title"/>
          </p:nvPr>
        </p:nvSpPr>
        <p:spPr>
          <a:xfrm>
            <a:off x="457200" y="37675"/>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smtClean="0"/>
              <a:t>2019-2020 Fall Release Timeline</a:t>
            </a:r>
            <a:endParaRPr sz="2800" dirty="0"/>
          </a:p>
        </p:txBody>
      </p:sp>
      <p:sp>
        <p:nvSpPr>
          <p:cNvPr id="298" name="Google Shape;298;p69"/>
          <p:cNvSpPr txBox="1">
            <a:spLocks noGrp="1"/>
          </p:cNvSpPr>
          <p:nvPr>
            <p:ph type="body" idx="1"/>
          </p:nvPr>
        </p:nvSpPr>
        <p:spPr>
          <a:xfrm>
            <a:off x="76650" y="895075"/>
            <a:ext cx="8990700" cy="3838200"/>
          </a:xfrm>
          <a:prstGeom prst="rect">
            <a:avLst/>
          </a:prstGeom>
        </p:spPr>
        <p:txBody>
          <a:bodyPr spcFirstLastPara="1" wrap="square" lIns="91425" tIns="91425" rIns="91425" bIns="91425" anchor="t" anchorCtr="0">
            <a:noAutofit/>
          </a:bodyPr>
          <a:lstStyle/>
          <a:p>
            <a:pPr marL="25400" indent="0">
              <a:buNone/>
            </a:pPr>
            <a:r>
              <a:rPr lang="en-US" sz="1800" dirty="0"/>
              <a:t>The Department is committed to sharing school and center results to support school system planning and to provide parents and other stakeholders with accurate and timely information.</a:t>
            </a:r>
          </a:p>
          <a:p>
            <a:r>
              <a:rPr lang="en-US" sz="1800" dirty="0"/>
              <a:t>In an effort to time the school and center performance score release with back-to-school communications, </a:t>
            </a:r>
            <a:r>
              <a:rPr lang="en-US" sz="1800" b="1" dirty="0"/>
              <a:t>2019-2020 results will be published no later than September 2020</a:t>
            </a:r>
            <a:r>
              <a:rPr lang="en-US" sz="1800" dirty="0"/>
              <a:t>.</a:t>
            </a:r>
          </a:p>
          <a:p>
            <a:r>
              <a:rPr lang="en-US" sz="1800" dirty="0"/>
              <a:t>In order to accomplish this, the Department has been working with school systems to:</a:t>
            </a:r>
          </a:p>
          <a:p>
            <a:pPr fontAlgn="base"/>
            <a:r>
              <a:rPr lang="en-US" sz="1800" dirty="0"/>
              <a:t>Speed up the release of student growth results from October 30 in 2017 to August 16 in 2018 and August 9 in 2019.</a:t>
            </a:r>
          </a:p>
          <a:p>
            <a:pPr fontAlgn="base"/>
            <a:r>
              <a:rPr lang="en-US" sz="1800" dirty="0" smtClean="0"/>
              <a:t>When applicable, validate </a:t>
            </a:r>
            <a:r>
              <a:rPr lang="en-US" sz="1800" dirty="0"/>
              <a:t>reported data during open collection periods to minimize corrections required during accountability data certification. In 2020, </a:t>
            </a:r>
            <a:r>
              <a:rPr lang="en-US" sz="1800" dirty="0" smtClean="0"/>
              <a:t>some corrections </a:t>
            </a:r>
            <a:r>
              <a:rPr lang="en-US" sz="1800" dirty="0"/>
              <a:t>will be made after the </a:t>
            </a:r>
            <a:r>
              <a:rPr lang="en-US" sz="1800" dirty="0" smtClean="0"/>
              <a:t>release and some correction periods will be moved to early dates.</a:t>
            </a:r>
            <a:endParaRPr lang="en-US" sz="1800" dirty="0"/>
          </a:p>
          <a:p>
            <a:pPr marL="0" indent="0">
              <a:buNone/>
            </a:pPr>
            <a:endParaRPr lang="en-US"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Most Significant Changes after Data Certification</a:t>
            </a:r>
            <a:endParaRPr lang="en-US" sz="2800" dirty="0"/>
          </a:p>
        </p:txBody>
      </p:sp>
      <p:sp>
        <p:nvSpPr>
          <p:cNvPr id="3" name="Text Placeholder 2"/>
          <p:cNvSpPr>
            <a:spLocks noGrp="1"/>
          </p:cNvSpPr>
          <p:nvPr>
            <p:ph type="body" idx="1"/>
          </p:nvPr>
        </p:nvSpPr>
        <p:spPr/>
        <p:txBody>
          <a:bodyPr/>
          <a:lstStyle/>
          <a:p>
            <a:pPr marL="25400" indent="0">
              <a:buNone/>
            </a:pPr>
            <a:r>
              <a:rPr lang="en-US" sz="1800" dirty="0" smtClean="0"/>
              <a:t>Based on analysis of preliminary and post-data certification school performance scores, the most significant changes are seen with the DCAI and ACT rosters.</a:t>
            </a:r>
          </a:p>
          <a:p>
            <a:pPr>
              <a:buSzPct val="125000"/>
            </a:pPr>
            <a:r>
              <a:rPr lang="en-US" sz="1800" dirty="0" smtClean="0"/>
              <a:t>DCAI:  Some school systems have not updated the transcripts of 9</a:t>
            </a:r>
            <a:r>
              <a:rPr lang="en-US" sz="1800" baseline="30000" dirty="0" smtClean="0"/>
              <a:t>th</a:t>
            </a:r>
            <a:r>
              <a:rPr lang="en-US" sz="1800" dirty="0" smtClean="0"/>
              <a:t> grade students when the data are downloaded in July.  In addition, students who are flagged as current year dropouts have not been exited as transferring out of state or to nonpublic schools.  This is especially problematic for charter and scholarship schools.</a:t>
            </a:r>
          </a:p>
          <a:p>
            <a:pPr>
              <a:buSzPct val="125000"/>
            </a:pPr>
            <a:r>
              <a:rPr lang="en-US" sz="1800" dirty="0" smtClean="0"/>
              <a:t>ACT: Matching many </a:t>
            </a:r>
            <a:r>
              <a:rPr lang="en-US" sz="1800" dirty="0" err="1" smtClean="0"/>
              <a:t>WorkKeys</a:t>
            </a:r>
            <a:r>
              <a:rPr lang="en-US" sz="1800" dirty="0" smtClean="0"/>
              <a:t> subtest scores across administrations within and across years remains a challenge to identification of students who are eligible for </a:t>
            </a:r>
            <a:r>
              <a:rPr lang="en-US" sz="1800" dirty="0" err="1" smtClean="0"/>
              <a:t>WorkKeys</a:t>
            </a:r>
            <a:r>
              <a:rPr lang="en-US" sz="1800" dirty="0" smtClean="0"/>
              <a:t> certificates. </a:t>
            </a:r>
          </a:p>
        </p:txBody>
      </p:sp>
    </p:spTree>
    <p:extLst>
      <p:ext uri="{BB962C8B-B14F-4D97-AF65-F5344CB8AC3E}">
        <p14:creationId xmlns:p14="http://schemas.microsoft.com/office/powerpoint/2010/main" val="2772053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65"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69" name="Google Shape;269;p65"/>
          <p:cNvSpPr txBox="1"/>
          <p:nvPr/>
        </p:nvSpPr>
        <p:spPr>
          <a:xfrm>
            <a:off x="-38516" y="124333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3600"/>
              <a:buFont typeface="Calibri"/>
              <a:buNone/>
            </a:pPr>
            <a:r>
              <a:rPr lang="en" sz="3200" dirty="0" smtClean="0">
                <a:latin typeface="Calibri"/>
                <a:ea typeface="Calibri"/>
                <a:cs typeface="Calibri"/>
                <a:sym typeface="Calibri"/>
              </a:rPr>
              <a:t>Review of Indices </a:t>
            </a:r>
          </a:p>
          <a:p>
            <a:pPr marL="0" marR="0" lvl="0" indent="0" algn="ctr" rtl="0">
              <a:lnSpc>
                <a:spcPct val="100000"/>
              </a:lnSpc>
              <a:spcBef>
                <a:spcPts val="0"/>
              </a:spcBef>
              <a:spcAft>
                <a:spcPts val="0"/>
              </a:spcAft>
              <a:buClr>
                <a:srgbClr val="333333"/>
              </a:buClr>
              <a:buSzPts val="3600"/>
              <a:buFont typeface="Calibri"/>
              <a:buNone/>
            </a:pPr>
            <a:endParaRPr sz="1400" b="0" i="0" u="none" strike="noStrike" cap="none" dirty="0">
              <a:solidFill>
                <a:srgbClr val="0070C0"/>
              </a:solidFill>
              <a:sym typeface="Arial"/>
            </a:endParaRPr>
          </a:p>
        </p:txBody>
      </p:sp>
      <p:sp>
        <p:nvSpPr>
          <p:cNvPr id="270" name="Google Shape;270;p65"/>
          <p:cNvSpPr txBox="1">
            <a:spLocks noGrp="1"/>
          </p:cNvSpPr>
          <p:nvPr>
            <p:ph type="sldNum" idx="4294967295"/>
          </p:nvPr>
        </p:nvSpPr>
        <p:spPr>
          <a:xfrm>
            <a:off x="8556784" y="4749851"/>
            <a:ext cx="548700" cy="393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a:t>6</a:t>
            </a:fld>
            <a:endParaRPr/>
          </a:p>
        </p:txBody>
      </p:sp>
      <p:graphicFrame>
        <p:nvGraphicFramePr>
          <p:cNvPr id="3" name="Table 2"/>
          <p:cNvGraphicFramePr>
            <a:graphicFrameLocks noGrp="1"/>
          </p:cNvGraphicFramePr>
          <p:nvPr>
            <p:extLst>
              <p:ext uri="{D42A27DB-BD31-4B8C-83A1-F6EECF244321}">
                <p14:modId xmlns:p14="http://schemas.microsoft.com/office/powerpoint/2010/main" val="2073570734"/>
              </p:ext>
            </p:extLst>
          </p:nvPr>
        </p:nvGraphicFramePr>
        <p:xfrm>
          <a:off x="2612571" y="2157729"/>
          <a:ext cx="4021494" cy="2404939"/>
        </p:xfrm>
        <a:graphic>
          <a:graphicData uri="http://schemas.openxmlformats.org/drawingml/2006/table">
            <a:tbl>
              <a:tblPr firstRow="1" bandRow="1">
                <a:tableStyleId>{52F0AA7B-259D-4065-938E-BE3A7E2AE9F9}</a:tableStyleId>
              </a:tblPr>
              <a:tblGrid>
                <a:gridCol w="4021494">
                  <a:extLst>
                    <a:ext uri="{9D8B030D-6E8A-4147-A177-3AD203B41FA5}">
                      <a16:colId xmlns:a16="http://schemas.microsoft.com/office/drawing/2014/main" val="3042831700"/>
                    </a:ext>
                  </a:extLst>
                </a:gridCol>
              </a:tblGrid>
              <a:tr h="2404939">
                <a:tc>
                  <a:txBody>
                    <a:bodyPr/>
                    <a:lstStyle/>
                    <a:p>
                      <a:pPr algn="ctr"/>
                      <a:r>
                        <a:rPr lang="en-US" sz="2400" dirty="0" smtClean="0">
                          <a:solidFill>
                            <a:srgbClr val="0070C0"/>
                          </a:solidFill>
                        </a:rPr>
                        <a:t>Cohort</a:t>
                      </a:r>
                      <a:r>
                        <a:rPr lang="en-US" sz="2400" baseline="0" dirty="0" smtClean="0">
                          <a:solidFill>
                            <a:srgbClr val="0070C0"/>
                          </a:solidFill>
                        </a:rPr>
                        <a:t> Graduation</a:t>
                      </a:r>
                      <a:endParaRPr lang="en-US" sz="2400" dirty="0">
                        <a:solidFill>
                          <a:srgbClr val="0070C0"/>
                        </a:solidFill>
                      </a:endParaRPr>
                    </a:p>
                  </a:txBody>
                  <a:tcPr/>
                </a:tc>
                <a:extLst>
                  <a:ext uri="{0D108BD9-81ED-4DB2-BD59-A6C34878D82A}">
                    <a16:rowId xmlns:a16="http://schemas.microsoft.com/office/drawing/2014/main" val="1831158921"/>
                  </a:ext>
                </a:extLst>
              </a:tr>
            </a:tbl>
          </a:graphicData>
        </a:graphic>
      </p:graphicFrame>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9587" y="2733869"/>
            <a:ext cx="3152775" cy="1519361"/>
          </a:xfrm>
          <a:prstGeom prst="rect">
            <a:avLst/>
          </a:prstGeom>
        </p:spPr>
      </p:pic>
    </p:spTree>
    <p:extLst>
      <p:ext uri="{BB962C8B-B14F-4D97-AF65-F5344CB8AC3E}">
        <p14:creationId xmlns:p14="http://schemas.microsoft.com/office/powerpoint/2010/main" val="957691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73"/>
          <p:cNvSpPr txBox="1">
            <a:spLocks noGrp="1"/>
          </p:cNvSpPr>
          <p:nvPr>
            <p:ph type="title"/>
          </p:nvPr>
        </p:nvSpPr>
        <p:spPr>
          <a:xfrm>
            <a:off x="0" y="0"/>
            <a:ext cx="9144000" cy="97177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2800" b="0" i="0" u="none" strike="noStrike" cap="none" dirty="0" smtClean="0">
                <a:solidFill>
                  <a:srgbClr val="333333"/>
                </a:solidFill>
                <a:latin typeface="Calibri"/>
                <a:ea typeface="Calibri"/>
                <a:cs typeface="Calibri"/>
                <a:sym typeface="Calibri"/>
              </a:rPr>
              <a:t>Cohort Graduation Data: Collection</a:t>
            </a:r>
            <a:endParaRPr sz="2800" dirty="0"/>
          </a:p>
        </p:txBody>
      </p:sp>
      <p:sp>
        <p:nvSpPr>
          <p:cNvPr id="323" name="Google Shape;323;p73"/>
          <p:cNvSpPr txBox="1">
            <a:spLocks noGrp="1"/>
          </p:cNvSpPr>
          <p:nvPr>
            <p:ph type="body" idx="1"/>
          </p:nvPr>
        </p:nvSpPr>
        <p:spPr>
          <a:xfrm>
            <a:off x="152400" y="971775"/>
            <a:ext cx="8839200" cy="38288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800" b="0" i="1" u="none" strike="noStrike" cap="none" dirty="0" smtClean="0">
                <a:solidFill>
                  <a:srgbClr val="FF0000"/>
                </a:solidFill>
                <a:sym typeface="Calibri"/>
              </a:rPr>
              <a:t>How are cohort graduation data collected? </a:t>
            </a:r>
          </a:p>
          <a:p>
            <a:pPr marL="0" marR="0" lvl="0" indent="0" algn="l" rtl="0">
              <a:lnSpc>
                <a:spcPct val="100000"/>
              </a:lnSpc>
              <a:spcBef>
                <a:spcPts val="0"/>
              </a:spcBef>
              <a:spcAft>
                <a:spcPts val="0"/>
              </a:spcAft>
              <a:buClr>
                <a:schemeClr val="dk1"/>
              </a:buClr>
              <a:buSzPts val="1100"/>
              <a:buFont typeface="Arial"/>
              <a:buNone/>
            </a:pPr>
            <a:endParaRPr lang="en-US" sz="1800" dirty="0" smtClean="0">
              <a:solidFill>
                <a:schemeClr val="tx1"/>
              </a:solidFill>
            </a:endParaRPr>
          </a:p>
          <a:p>
            <a:pPr marL="0" marR="0" lvl="0" indent="0" algn="l" rtl="0">
              <a:lnSpc>
                <a:spcPct val="100000"/>
              </a:lnSpc>
              <a:spcBef>
                <a:spcPts val="0"/>
              </a:spcBef>
              <a:spcAft>
                <a:spcPts val="0"/>
              </a:spcAft>
              <a:buClr>
                <a:schemeClr val="dk1"/>
              </a:buClr>
              <a:buSzPts val="1100"/>
              <a:buFont typeface="Arial"/>
              <a:buNone/>
            </a:pPr>
            <a:endParaRPr lang="en-US" sz="1800" dirty="0">
              <a:solidFill>
                <a:schemeClr val="tx1"/>
              </a:solidFill>
            </a:endParaRPr>
          </a:p>
          <a:p>
            <a:pPr marL="0" marR="0" lvl="0" indent="0" algn="l" rtl="0">
              <a:lnSpc>
                <a:spcPct val="100000"/>
              </a:lnSpc>
              <a:spcBef>
                <a:spcPts val="0"/>
              </a:spcBef>
              <a:spcAft>
                <a:spcPts val="0"/>
              </a:spcAft>
              <a:buClr>
                <a:schemeClr val="dk1"/>
              </a:buClr>
              <a:buSzPts val="1100"/>
              <a:buFont typeface="Arial"/>
              <a:buNone/>
            </a:pPr>
            <a:endParaRPr lang="en-US" sz="1800" dirty="0" smtClean="0">
              <a:solidFill>
                <a:schemeClr val="tx1"/>
              </a:solidFill>
            </a:endParaRPr>
          </a:p>
          <a:p>
            <a:pPr marL="0" marR="0" lvl="0" indent="0" algn="l" rtl="0">
              <a:lnSpc>
                <a:spcPct val="100000"/>
              </a:lnSpc>
              <a:spcBef>
                <a:spcPts val="0"/>
              </a:spcBef>
              <a:spcAft>
                <a:spcPts val="0"/>
              </a:spcAft>
              <a:buClr>
                <a:schemeClr val="dk1"/>
              </a:buClr>
              <a:buSzPts val="1100"/>
              <a:buFont typeface="Arial"/>
              <a:buNone/>
            </a:pPr>
            <a:endParaRPr lang="en-US" sz="1800" dirty="0">
              <a:solidFill>
                <a:schemeClr val="tx1"/>
              </a:solidFill>
            </a:endParaRPr>
          </a:p>
          <a:p>
            <a:pPr marL="0" marR="0" lvl="0" indent="0" algn="l" rtl="0">
              <a:lnSpc>
                <a:spcPct val="100000"/>
              </a:lnSpc>
              <a:spcBef>
                <a:spcPts val="0"/>
              </a:spcBef>
              <a:spcAft>
                <a:spcPts val="0"/>
              </a:spcAft>
              <a:buClr>
                <a:schemeClr val="dk1"/>
              </a:buClr>
              <a:buSzPts val="1100"/>
              <a:buFont typeface="Arial"/>
              <a:buNone/>
            </a:pPr>
            <a:endParaRPr lang="en-US" sz="1800" dirty="0" smtClean="0">
              <a:solidFill>
                <a:schemeClr val="tx1"/>
              </a:solidFill>
            </a:endParaRPr>
          </a:p>
          <a:p>
            <a:pPr marL="0" indent="0">
              <a:spcBef>
                <a:spcPts val="0"/>
              </a:spcBef>
              <a:buSzPts val="1100"/>
              <a:buNone/>
            </a:pPr>
            <a:endParaRPr lang="en-US" sz="1800" dirty="0" smtClean="0">
              <a:solidFill>
                <a:schemeClr val="tx1"/>
              </a:solidFill>
            </a:endParaRPr>
          </a:p>
          <a:p>
            <a:pPr marL="0" indent="0">
              <a:spcBef>
                <a:spcPts val="0"/>
              </a:spcBef>
              <a:buSzPts val="1100"/>
              <a:buNone/>
            </a:pPr>
            <a:endParaRPr lang="en-US" sz="1800" dirty="0">
              <a:solidFill>
                <a:schemeClr val="tx1"/>
              </a:solidFill>
            </a:endParaRPr>
          </a:p>
          <a:p>
            <a:pPr marL="285750" indent="-285750">
              <a:spcBef>
                <a:spcPts val="0"/>
              </a:spcBef>
              <a:buSzPts val="1100"/>
            </a:pPr>
            <a:endParaRPr lang="en-US" sz="1800" b="0" u="none" strike="noStrike" cap="none" dirty="0" smtClean="0">
              <a:solidFill>
                <a:schemeClr val="tx1"/>
              </a:solidFill>
              <a:sym typeface="Calibri"/>
            </a:endParaRPr>
          </a:p>
          <a:p>
            <a:pPr marL="0" marR="0" lvl="0" indent="0" algn="l" rtl="0">
              <a:lnSpc>
                <a:spcPct val="100000"/>
              </a:lnSpc>
              <a:spcBef>
                <a:spcPts val="0"/>
              </a:spcBef>
              <a:spcAft>
                <a:spcPts val="0"/>
              </a:spcAft>
              <a:buClr>
                <a:schemeClr val="dk1"/>
              </a:buClr>
              <a:buSzPts val="1100"/>
              <a:buFont typeface="Arial"/>
              <a:buNone/>
            </a:pPr>
            <a:endParaRPr lang="en-US" sz="1800" dirty="0"/>
          </a:p>
          <a:p>
            <a:pPr marL="0" marR="0" lvl="0" indent="0" algn="l" rtl="0">
              <a:lnSpc>
                <a:spcPct val="100000"/>
              </a:lnSpc>
              <a:spcBef>
                <a:spcPts val="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3325042568"/>
              </p:ext>
            </p:extLst>
          </p:nvPr>
        </p:nvGraphicFramePr>
        <p:xfrm>
          <a:off x="152400" y="1418897"/>
          <a:ext cx="8655269" cy="3258382"/>
        </p:xfrm>
        <a:graphic>
          <a:graphicData uri="http://schemas.openxmlformats.org/drawingml/2006/table">
            <a:tbl>
              <a:tblPr firstRow="1" bandRow="1">
                <a:tableStyleId>{52F0AA7B-259D-4065-938E-BE3A7E2AE9F9}</a:tableStyleId>
              </a:tblPr>
              <a:tblGrid>
                <a:gridCol w="3379076">
                  <a:extLst>
                    <a:ext uri="{9D8B030D-6E8A-4147-A177-3AD203B41FA5}">
                      <a16:colId xmlns:a16="http://schemas.microsoft.com/office/drawing/2014/main" val="1862558838"/>
                    </a:ext>
                  </a:extLst>
                </a:gridCol>
                <a:gridCol w="5276193">
                  <a:extLst>
                    <a:ext uri="{9D8B030D-6E8A-4147-A177-3AD203B41FA5}">
                      <a16:colId xmlns:a16="http://schemas.microsoft.com/office/drawing/2014/main" val="20952977"/>
                    </a:ext>
                  </a:extLst>
                </a:gridCol>
              </a:tblGrid>
              <a:tr h="367862">
                <a:tc>
                  <a:txBody>
                    <a:bodyPr/>
                    <a:lstStyle/>
                    <a:p>
                      <a:pPr algn="ctr"/>
                      <a:r>
                        <a:rPr lang="en-US" b="1" dirty="0" smtClean="0"/>
                        <a:t>Cohort</a:t>
                      </a:r>
                      <a:r>
                        <a:rPr lang="en-US" b="1" baseline="0" dirty="0" smtClean="0"/>
                        <a:t> Graduation Data Element</a:t>
                      </a:r>
                      <a:endParaRPr lang="en-US" b="1" dirty="0"/>
                    </a:p>
                  </a:txBody>
                  <a:tcPr>
                    <a:solidFill>
                      <a:schemeClr val="accent5">
                        <a:lumMod val="40000"/>
                        <a:lumOff val="60000"/>
                      </a:schemeClr>
                    </a:solidFill>
                  </a:tcPr>
                </a:tc>
                <a:tc>
                  <a:txBody>
                    <a:bodyPr/>
                    <a:lstStyle/>
                    <a:p>
                      <a:pPr algn="ctr"/>
                      <a:r>
                        <a:rPr lang="en-US" b="1" dirty="0" smtClean="0"/>
                        <a:t>Collection</a:t>
                      </a:r>
                      <a:r>
                        <a:rPr lang="en-US" b="1" baseline="0" dirty="0" smtClean="0"/>
                        <a:t> Method</a:t>
                      </a:r>
                      <a:endParaRPr lang="en-US" b="1" dirty="0"/>
                    </a:p>
                  </a:txBody>
                  <a:tcPr>
                    <a:solidFill>
                      <a:schemeClr val="accent5">
                        <a:lumMod val="40000"/>
                        <a:lumOff val="60000"/>
                      </a:schemeClr>
                    </a:solidFill>
                  </a:tcPr>
                </a:tc>
                <a:extLst>
                  <a:ext uri="{0D108BD9-81ED-4DB2-BD59-A6C34878D82A}">
                    <a16:rowId xmlns:a16="http://schemas.microsoft.com/office/drawing/2014/main" val="101024704"/>
                  </a:ext>
                </a:extLst>
              </a:tr>
              <a:tr h="370840">
                <a:tc>
                  <a:txBody>
                    <a:bodyPr/>
                    <a:lstStyle/>
                    <a:p>
                      <a:r>
                        <a:rPr lang="en-US" dirty="0" smtClean="0"/>
                        <a:t>Graduation</a:t>
                      </a:r>
                      <a:r>
                        <a:rPr lang="en-US" baseline="0" dirty="0" smtClean="0"/>
                        <a:t> Status</a:t>
                      </a:r>
                      <a:endParaRPr lang="en-US" dirty="0"/>
                    </a:p>
                  </a:txBody>
                  <a:tcPr/>
                </a:tc>
                <a:tc>
                  <a:txBody>
                    <a:bodyPr/>
                    <a:lstStyle/>
                    <a:p>
                      <a:r>
                        <a:rPr lang="en-US" dirty="0" smtClean="0"/>
                        <a:t>Exit code 04 in SIS</a:t>
                      </a:r>
                      <a:r>
                        <a:rPr lang="en-US" baseline="0" dirty="0" smtClean="0"/>
                        <a:t> and graduation date on transcript in STS</a:t>
                      </a:r>
                      <a:endParaRPr lang="en-US" dirty="0"/>
                    </a:p>
                  </a:txBody>
                  <a:tcPr/>
                </a:tc>
                <a:extLst>
                  <a:ext uri="{0D108BD9-81ED-4DB2-BD59-A6C34878D82A}">
                    <a16:rowId xmlns:a16="http://schemas.microsoft.com/office/drawing/2014/main" val="3029551047"/>
                  </a:ext>
                </a:extLst>
              </a:tr>
              <a:tr h="370840">
                <a:tc>
                  <a:txBody>
                    <a:bodyPr/>
                    <a:lstStyle/>
                    <a:p>
                      <a:r>
                        <a:rPr lang="en-US" dirty="0" smtClean="0"/>
                        <a:t>Legitimate Leavers removed from cohort</a:t>
                      </a:r>
                      <a:endParaRPr lang="en-US" dirty="0"/>
                    </a:p>
                  </a:txBody>
                  <a:tcPr/>
                </a:tc>
                <a:tc>
                  <a:txBody>
                    <a:bodyPr/>
                    <a:lstStyle/>
                    <a:p>
                      <a:r>
                        <a:rPr lang="en-US" dirty="0" smtClean="0"/>
                        <a:t>Exit codes in SIS</a:t>
                      </a:r>
                      <a:r>
                        <a:rPr lang="en-US" baseline="0" dirty="0" smtClean="0"/>
                        <a:t> (7, 10, 14, 16, 20)</a:t>
                      </a:r>
                      <a:endParaRPr lang="en-US" dirty="0"/>
                    </a:p>
                  </a:txBody>
                  <a:tcPr/>
                </a:tc>
                <a:extLst>
                  <a:ext uri="{0D108BD9-81ED-4DB2-BD59-A6C34878D82A}">
                    <a16:rowId xmlns:a16="http://schemas.microsoft.com/office/drawing/2014/main" val="2827289390"/>
                  </a:ext>
                </a:extLst>
              </a:tr>
              <a:tr h="370840">
                <a:tc>
                  <a:txBody>
                    <a:bodyPr/>
                    <a:lstStyle/>
                    <a:p>
                      <a:r>
                        <a:rPr lang="en-US" dirty="0" smtClean="0"/>
                        <a:t>Jump Start</a:t>
                      </a:r>
                      <a:r>
                        <a:rPr lang="en-US" baseline="0" dirty="0" smtClean="0"/>
                        <a:t> Credentials</a:t>
                      </a:r>
                      <a:endParaRPr lang="en-US" dirty="0"/>
                    </a:p>
                  </a:txBody>
                  <a:tcPr/>
                </a:tc>
                <a:tc>
                  <a:txBody>
                    <a:bodyPr/>
                    <a:lstStyle/>
                    <a:p>
                      <a:r>
                        <a:rPr lang="en-US" dirty="0" smtClean="0"/>
                        <a:t>Student</a:t>
                      </a:r>
                      <a:r>
                        <a:rPr lang="en-US" baseline="0" dirty="0" smtClean="0"/>
                        <a:t> transcripts in STS</a:t>
                      </a:r>
                      <a:endParaRPr lang="en-US" dirty="0"/>
                    </a:p>
                  </a:txBody>
                  <a:tcPr/>
                </a:tc>
                <a:extLst>
                  <a:ext uri="{0D108BD9-81ED-4DB2-BD59-A6C34878D82A}">
                    <a16:rowId xmlns:a16="http://schemas.microsoft.com/office/drawing/2014/main" val="1382378373"/>
                  </a:ext>
                </a:extLst>
              </a:tr>
              <a:tr h="370840">
                <a:tc>
                  <a:txBody>
                    <a:bodyPr/>
                    <a:lstStyle/>
                    <a:p>
                      <a:r>
                        <a:rPr lang="en-US" dirty="0" err="1" smtClean="0"/>
                        <a:t>HiSET</a:t>
                      </a:r>
                      <a:endParaRPr lang="en-US" dirty="0"/>
                    </a:p>
                  </a:txBody>
                  <a:tcPr/>
                </a:tc>
                <a:tc>
                  <a:txBody>
                    <a:bodyPr/>
                    <a:lstStyle/>
                    <a:p>
                      <a:r>
                        <a:rPr lang="en-US" dirty="0" smtClean="0"/>
                        <a:t>Exit code 05 in SIS</a:t>
                      </a:r>
                      <a:endParaRPr lang="en-US" dirty="0"/>
                    </a:p>
                  </a:txBody>
                  <a:tcPr/>
                </a:tc>
                <a:extLst>
                  <a:ext uri="{0D108BD9-81ED-4DB2-BD59-A6C34878D82A}">
                    <a16:rowId xmlns:a16="http://schemas.microsoft.com/office/drawing/2014/main" val="3162832590"/>
                  </a:ext>
                </a:extLst>
              </a:tr>
              <a:tr h="370840">
                <a:tc>
                  <a:txBody>
                    <a:bodyPr/>
                    <a:lstStyle/>
                    <a:p>
                      <a:r>
                        <a:rPr lang="en-US" dirty="0" smtClean="0"/>
                        <a:t>Diploma plus TOPS Core-Aligned</a:t>
                      </a:r>
                      <a:r>
                        <a:rPr lang="en-US" baseline="0" dirty="0" smtClean="0"/>
                        <a:t> Dual Enrollment</a:t>
                      </a:r>
                      <a:endParaRPr lang="en-US" dirty="0"/>
                    </a:p>
                  </a:txBody>
                  <a:tcPr/>
                </a:tc>
                <a:tc>
                  <a:txBody>
                    <a:bodyPr/>
                    <a:lstStyle/>
                    <a:p>
                      <a:r>
                        <a:rPr lang="en-US" dirty="0" smtClean="0"/>
                        <a:t>Course code</a:t>
                      </a:r>
                      <a:r>
                        <a:rPr lang="en-US" baseline="0" dirty="0" smtClean="0"/>
                        <a:t> on transcript in STS</a:t>
                      </a:r>
                      <a:endParaRPr lang="en-US" dirty="0"/>
                    </a:p>
                  </a:txBody>
                  <a:tcPr/>
                </a:tc>
                <a:extLst>
                  <a:ext uri="{0D108BD9-81ED-4DB2-BD59-A6C34878D82A}">
                    <a16:rowId xmlns:a16="http://schemas.microsoft.com/office/drawing/2014/main" val="1993363148"/>
                  </a:ext>
                </a:extLst>
              </a:tr>
              <a:tr h="370840">
                <a:tc>
                  <a:txBody>
                    <a:bodyPr/>
                    <a:lstStyle/>
                    <a:p>
                      <a:r>
                        <a:rPr lang="en-US" dirty="0" smtClean="0"/>
                        <a:t>Advanced Placement/IB</a:t>
                      </a:r>
                      <a:endParaRPr lang="en-US" dirty="0"/>
                    </a:p>
                  </a:txBody>
                  <a:tcPr/>
                </a:tc>
                <a:tc>
                  <a:txBody>
                    <a:bodyPr/>
                    <a:lstStyle/>
                    <a:p>
                      <a:r>
                        <a:rPr lang="en-US" dirty="0" smtClean="0"/>
                        <a:t>Test score AP 3-5; IB 4-6;</a:t>
                      </a:r>
                      <a:r>
                        <a:rPr lang="en-US" baseline="0" dirty="0" smtClean="0"/>
                        <a:t> From vendor</a:t>
                      </a:r>
                    </a:p>
                    <a:p>
                      <a:r>
                        <a:rPr lang="en-US" baseline="0" dirty="0" smtClean="0"/>
                        <a:t>Test score AP 1-2, IB 1-3: From vendor and course on transcript</a:t>
                      </a:r>
                      <a:endParaRPr lang="en-US" dirty="0"/>
                    </a:p>
                  </a:txBody>
                  <a:tcPr/>
                </a:tc>
                <a:extLst>
                  <a:ext uri="{0D108BD9-81ED-4DB2-BD59-A6C34878D82A}">
                    <a16:rowId xmlns:a16="http://schemas.microsoft.com/office/drawing/2014/main" val="520039543"/>
                  </a:ext>
                </a:extLst>
              </a:tr>
              <a:tr h="370840">
                <a:tc>
                  <a:txBody>
                    <a:bodyPr/>
                    <a:lstStyle/>
                    <a:p>
                      <a:r>
                        <a:rPr lang="en-US" dirty="0" smtClean="0"/>
                        <a:t>CLEP</a:t>
                      </a:r>
                      <a:endParaRPr lang="en-US" dirty="0"/>
                    </a:p>
                  </a:txBody>
                  <a:tcPr/>
                </a:tc>
                <a:tc>
                  <a:txBody>
                    <a:bodyPr/>
                    <a:lstStyle/>
                    <a:p>
                      <a:r>
                        <a:rPr lang="en-US" dirty="0" smtClean="0"/>
                        <a:t>From College Board</a:t>
                      </a:r>
                      <a:endParaRPr lang="en-US" dirty="0"/>
                    </a:p>
                  </a:txBody>
                  <a:tcPr/>
                </a:tc>
                <a:extLst>
                  <a:ext uri="{0D108BD9-81ED-4DB2-BD59-A6C34878D82A}">
                    <a16:rowId xmlns:a16="http://schemas.microsoft.com/office/drawing/2014/main" val="2559901978"/>
                  </a:ext>
                </a:extLst>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Cohort Graduation Data: Validation</a:t>
            </a:r>
            <a:endParaRPr lang="en-US" sz="2800" dirty="0"/>
          </a:p>
        </p:txBody>
      </p:sp>
      <p:sp>
        <p:nvSpPr>
          <p:cNvPr id="3" name="Text Placeholder 2"/>
          <p:cNvSpPr>
            <a:spLocks noGrp="1"/>
          </p:cNvSpPr>
          <p:nvPr>
            <p:ph type="body" idx="1"/>
          </p:nvPr>
        </p:nvSpPr>
        <p:spPr/>
        <p:txBody>
          <a:bodyPr/>
          <a:lstStyle/>
          <a:p>
            <a:pPr marL="25400" indent="0">
              <a:buNone/>
            </a:pPr>
            <a:r>
              <a:rPr lang="en-US" sz="1800" i="1" dirty="0" smtClean="0">
                <a:solidFill>
                  <a:srgbClr val="FF0000"/>
                </a:solidFill>
              </a:rPr>
              <a:t>How can cohort graduation data be validated throughout the year?</a:t>
            </a:r>
          </a:p>
          <a:p>
            <a:pPr>
              <a:buSzPct val="125000"/>
            </a:pPr>
            <a:r>
              <a:rPr lang="en-US" sz="1800" dirty="0" smtClean="0">
                <a:solidFill>
                  <a:schemeClr val="tx1"/>
                </a:solidFill>
              </a:rPr>
              <a:t>SIS and STS have on-demand reports which provide enrollment and exit data.</a:t>
            </a:r>
          </a:p>
          <a:p>
            <a:pPr>
              <a:buSzPct val="125000"/>
            </a:pPr>
            <a:r>
              <a:rPr lang="en-US" sz="1800" dirty="0" smtClean="0">
                <a:solidFill>
                  <a:schemeClr val="tx1"/>
                </a:solidFill>
              </a:rPr>
              <a:t>Exit codes that result in dropouts or incorrect non-graduates can be corrected through the SIS cleanup period.</a:t>
            </a:r>
          </a:p>
          <a:p>
            <a:pPr>
              <a:buSzPct val="125000"/>
            </a:pPr>
            <a:r>
              <a:rPr lang="en-US" sz="1800" dirty="0" smtClean="0">
                <a:solidFill>
                  <a:schemeClr val="tx1"/>
                </a:solidFill>
              </a:rPr>
              <a:t>Cohort tracking reports will be provided to assist schools with monitoring progress of potential cohort members.</a:t>
            </a:r>
          </a:p>
          <a:p>
            <a:pPr>
              <a:buSzPct val="125000"/>
            </a:pPr>
            <a:endParaRPr lang="en-US" sz="1800" dirty="0">
              <a:solidFill>
                <a:schemeClr val="tx1"/>
              </a:solidFill>
            </a:endParaRPr>
          </a:p>
        </p:txBody>
      </p:sp>
    </p:spTree>
    <p:extLst>
      <p:ext uri="{BB962C8B-B14F-4D97-AF65-F5344CB8AC3E}">
        <p14:creationId xmlns:p14="http://schemas.microsoft.com/office/powerpoint/2010/main" val="3142792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Cohort Graduation Data: Data Certification</a:t>
            </a:r>
            <a:endParaRPr lang="en-US" sz="2800" dirty="0"/>
          </a:p>
        </p:txBody>
      </p:sp>
      <p:sp>
        <p:nvSpPr>
          <p:cNvPr id="3" name="Text Placeholder 2"/>
          <p:cNvSpPr>
            <a:spLocks noGrp="1"/>
          </p:cNvSpPr>
          <p:nvPr>
            <p:ph type="body" idx="1"/>
          </p:nvPr>
        </p:nvSpPr>
        <p:spPr>
          <a:xfrm>
            <a:off x="131380" y="971775"/>
            <a:ext cx="8839200" cy="3828825"/>
          </a:xfrm>
        </p:spPr>
        <p:txBody>
          <a:bodyPr/>
          <a:lstStyle/>
          <a:p>
            <a:pPr marL="0" lvl="0" indent="0">
              <a:spcBef>
                <a:spcPts val="0"/>
              </a:spcBef>
              <a:buSzPts val="1100"/>
              <a:buNone/>
            </a:pPr>
            <a:r>
              <a:rPr lang="en-US" sz="1800" b="1" i="1" dirty="0">
                <a:solidFill>
                  <a:srgbClr val="FF0000"/>
                </a:solidFill>
              </a:rPr>
              <a:t>W</a:t>
            </a:r>
            <a:r>
              <a:rPr lang="en-US" sz="1800" b="1" i="1" dirty="0" smtClean="0">
                <a:solidFill>
                  <a:srgbClr val="FF0000"/>
                </a:solidFill>
              </a:rPr>
              <a:t>ill cohort graduation data be reviewed prior to release?</a:t>
            </a:r>
            <a:endParaRPr lang="en-US" sz="1800" b="1" dirty="0"/>
          </a:p>
          <a:p>
            <a:pPr marL="0" lvl="0" indent="0">
              <a:spcBef>
                <a:spcPts val="0"/>
              </a:spcBef>
              <a:buSzPts val="1100"/>
              <a:buNone/>
            </a:pPr>
            <a:r>
              <a:rPr lang="en-US" sz="1800" dirty="0" smtClean="0"/>
              <a:t>Data </a:t>
            </a:r>
            <a:r>
              <a:rPr lang="en-US" sz="1800" dirty="0"/>
              <a:t>certification for cohort graduation </a:t>
            </a:r>
            <a:r>
              <a:rPr lang="en-US" sz="1800" dirty="0" smtClean="0"/>
              <a:t>data </a:t>
            </a:r>
            <a:r>
              <a:rPr lang="en-US" sz="1800" dirty="0"/>
              <a:t>will be conducted as </a:t>
            </a:r>
            <a:r>
              <a:rPr lang="en-US" sz="1800" dirty="0" smtClean="0"/>
              <a:t>usual with the exception of the elimination of an override of SIS data that can no longer be corrected.  </a:t>
            </a:r>
            <a:r>
              <a:rPr lang="en-US" sz="1800" dirty="0"/>
              <a:t>School systems will be provided with preliminary student-level cohort rosters that </a:t>
            </a:r>
            <a:r>
              <a:rPr lang="en-US" sz="1800" dirty="0" smtClean="0"/>
              <a:t>include:</a:t>
            </a:r>
            <a:endParaRPr lang="en-US" sz="1800" dirty="0"/>
          </a:p>
          <a:p>
            <a:pPr lvl="1" indent="-457200">
              <a:spcBef>
                <a:spcPts val="0"/>
              </a:spcBef>
              <a:buSzPct val="125000"/>
            </a:pPr>
            <a:r>
              <a:rPr lang="en-US" sz="1800" dirty="0"/>
              <a:t>Graduation status</a:t>
            </a:r>
          </a:p>
          <a:p>
            <a:pPr lvl="1" indent="-457200">
              <a:spcBef>
                <a:spcPts val="0"/>
              </a:spcBef>
              <a:buSzPct val="125000"/>
            </a:pPr>
            <a:r>
              <a:rPr lang="en-US" sz="1800" dirty="0"/>
              <a:t>Credential attainment (IBC, AP, </a:t>
            </a:r>
            <a:r>
              <a:rPr lang="en-US" sz="1800" dirty="0" smtClean="0"/>
              <a:t>IB, CLEP</a:t>
            </a:r>
            <a:r>
              <a:rPr lang="en-US" sz="1800" dirty="0"/>
              <a:t>, DE)</a:t>
            </a:r>
          </a:p>
          <a:p>
            <a:pPr lvl="1" indent="-457200">
              <a:spcBef>
                <a:spcPts val="0"/>
              </a:spcBef>
              <a:buSzPct val="125000"/>
            </a:pPr>
            <a:r>
              <a:rPr lang="en-US" sz="1800" dirty="0" err="1"/>
              <a:t>HiSET</a:t>
            </a:r>
            <a:r>
              <a:rPr lang="en-US" sz="1800" dirty="0"/>
              <a:t> earnings</a:t>
            </a:r>
          </a:p>
          <a:p>
            <a:pPr marL="0" indent="0">
              <a:spcBef>
                <a:spcPts val="0"/>
              </a:spcBef>
              <a:buSzPts val="1100"/>
              <a:buNone/>
            </a:pPr>
            <a:r>
              <a:rPr lang="en-US" sz="1800" dirty="0"/>
              <a:t>School systems will continue to be able to make requests for updates to transcripts in STS regarding graduation and credential earnings.</a:t>
            </a:r>
          </a:p>
          <a:p>
            <a:pPr marL="0" indent="0">
              <a:spcBef>
                <a:spcPts val="0"/>
              </a:spcBef>
              <a:buSzPts val="1100"/>
              <a:buNone/>
            </a:pPr>
            <a:endParaRPr lang="en-US" sz="1800" dirty="0"/>
          </a:p>
          <a:p>
            <a:pPr marL="0" indent="0">
              <a:spcBef>
                <a:spcPts val="0"/>
              </a:spcBef>
              <a:buSzPts val="1100"/>
              <a:buNone/>
            </a:pPr>
            <a:r>
              <a:rPr lang="en-US" sz="1700" dirty="0"/>
              <a:t>Exit code reviews will </a:t>
            </a:r>
            <a:r>
              <a:rPr lang="en-US" sz="1700" dirty="0" smtClean="0"/>
              <a:t>be conducted </a:t>
            </a:r>
            <a:r>
              <a:rPr lang="en-US" sz="1700" dirty="0"/>
              <a:t>for </a:t>
            </a:r>
            <a:r>
              <a:rPr lang="en-US" sz="1700" dirty="0" smtClean="0"/>
              <a:t>exit code </a:t>
            </a:r>
            <a:r>
              <a:rPr lang="en-US" sz="1700" dirty="0"/>
              <a:t>10 (out of state transfer) and code 14 (nonpublic school transfer).  Students who are exited as home </a:t>
            </a:r>
            <a:r>
              <a:rPr lang="en-US" sz="1700" dirty="0" smtClean="0"/>
              <a:t>study, code 16, </a:t>
            </a:r>
            <a:r>
              <a:rPr lang="en-US" sz="1700" dirty="0"/>
              <a:t>will be selected for review if there is no application on file or if application does not include contact information for the parent.</a:t>
            </a:r>
          </a:p>
          <a:p>
            <a:endParaRPr lang="en-US" sz="1800" dirty="0"/>
          </a:p>
        </p:txBody>
      </p:sp>
    </p:spTree>
    <p:extLst>
      <p:ext uri="{BB962C8B-B14F-4D97-AF65-F5344CB8AC3E}">
        <p14:creationId xmlns:p14="http://schemas.microsoft.com/office/powerpoint/2010/main" val="3359455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1678</TotalTime>
  <Words>2113</Words>
  <Application>Microsoft Office PowerPoint</Application>
  <PresentationFormat>On-screen Show (16:9)</PresentationFormat>
  <Paragraphs>259</Paragraphs>
  <Slides>24</Slides>
  <Notes>12</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24</vt:i4>
      </vt:variant>
    </vt:vector>
  </HeadingPairs>
  <TitlesOfParts>
    <vt:vector size="31" baseType="lpstr">
      <vt:lpstr>Arial</vt:lpstr>
      <vt:lpstr>Calibri</vt:lpstr>
      <vt:lpstr>Times New Roman</vt:lpstr>
      <vt:lpstr>Louisiana Believes</vt:lpstr>
      <vt:lpstr>Louisiana Believes</vt:lpstr>
      <vt:lpstr>Louisiana Believes</vt:lpstr>
      <vt:lpstr>Louisiana Believes</vt:lpstr>
      <vt:lpstr>PowerPoint Presentation</vt:lpstr>
      <vt:lpstr>Agenda</vt:lpstr>
      <vt:lpstr>PowerPoint Presentation</vt:lpstr>
      <vt:lpstr>2019-2020 Fall Release Timeline</vt:lpstr>
      <vt:lpstr>Most Significant Changes after Data Certification</vt:lpstr>
      <vt:lpstr>PowerPoint Presentation</vt:lpstr>
      <vt:lpstr>Cohort Graduation Data: Collection</vt:lpstr>
      <vt:lpstr>Cohort Graduation Data: Validation</vt:lpstr>
      <vt:lpstr>Cohort Graduation Data: Data Certification</vt:lpstr>
      <vt:lpstr>PowerPoint Presentation</vt:lpstr>
      <vt:lpstr>DCAI: Collection </vt:lpstr>
      <vt:lpstr>DCAI: Validation</vt:lpstr>
      <vt:lpstr>DCAI: Data Certification</vt:lpstr>
      <vt:lpstr>PowerPoint Presentation</vt:lpstr>
      <vt:lpstr>ACT/WorkKeys: Data Collection</vt:lpstr>
      <vt:lpstr>ACT/WorkKeys</vt:lpstr>
      <vt:lpstr>ACT/WorkKeys:  Data Certification</vt:lpstr>
      <vt:lpstr>PowerPoint Presentation</vt:lpstr>
      <vt:lpstr>Assessments</vt:lpstr>
      <vt:lpstr>Assessments: Validation</vt:lpstr>
      <vt:lpstr>Assessment Data Certification </vt:lpstr>
      <vt:lpstr>PowerPoint Presentation</vt:lpstr>
      <vt:lpstr>Summary of Changes in 2019 SPS</vt:lpstr>
      <vt:lpstr>Pre and Post Data Certification SPS File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Baird</dc:creator>
  <cp:lastModifiedBy>Jennifer Baird</cp:lastModifiedBy>
  <cp:revision>54</cp:revision>
  <dcterms:modified xsi:type="dcterms:W3CDTF">2020-02-10T16:14:56Z</dcterms:modified>
</cp:coreProperties>
</file>