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0D6A17-D3B2-4BE2-A6AE-542BC73FFCDB}">
  <a:tblStyle styleId="{660D6A17-D3B2-4BE2-A6AE-542BC73FFCD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67" name="Google Shape;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eed314288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ed314288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eed314288c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eeb890f13d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eeb890f13d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1eeb890f13d_0_1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eed314288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eed314288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eed314288c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eed314288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eed314288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1eed314288c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eed314288c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eed314288c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LDOE staff that will review documentation and produce scores will be the Accountability Policy team (Andrew’s team)</a:t>
            </a:r>
            <a:endParaRPr/>
          </a:p>
        </p:txBody>
      </p:sp>
      <p:sp>
        <p:nvSpPr>
          <p:cNvPr id="154" name="Google Shape;154;g1eed314288c_0_2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ebb812e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2ebb812e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222ebb812ec_0_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22ebb812e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22ebb812e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222ebb812ec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2ebb812e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22ebb812e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222ebb812ec_0_5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eed314288c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eed314288c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1eed314288c_0_3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eed314288c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eed314288c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Fall validation report: the indicators selected by the schools that are sent to the school systems for verification. </a:t>
            </a:r>
            <a:endParaRPr/>
          </a:p>
        </p:txBody>
      </p:sp>
      <p:sp>
        <p:nvSpPr>
          <p:cNvPr id="201" name="Google Shape;201;g1eed314288c_0_2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8fcdbf7b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8fcdbf7b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g28fcdbf7b7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eed314288c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eed314288c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1eed314288c_0_3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ed314288c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eed314288c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eed314288c_0_1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eed314288c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eed314288c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1eed314288c_0_1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22ebb812e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22ebb812e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222ebb812ec_0_1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22ebb812e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22ebb812e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222ebb812ec_0_1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22ebb812ec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22ebb812ec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222ebb812ec_0_1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3a5a846a9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3a5a846a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23a5a846a98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22ebb812ec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22ebb812ec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222ebb812ec_0_1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22ebb812e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22ebb812e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222ebb812ec_0_1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eed314288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eed314288c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1eed314288c_0_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eeb890f1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eeb890f1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1eeb890f13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22ebb812e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22ebb812e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222ebb812ec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22ebb812e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22ebb812e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22ebb812ec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22ebb812e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22ebb812e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222ebb812ec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ed314288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ed314288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1eed314288c_0_5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eeb890f13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eeb890f13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1eeb890f13d_0_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eed314288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eed314288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1eed314288c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eeb890f13d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eeb890f13d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1eeb890f13d_0_1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22ebb812e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22ebb812e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222ebb812ec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22ebb812ec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22ebb812ec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222ebb812ec_0_1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22ebb812ec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22ebb812ec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222ebb812ec_0_1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cSld name="Cover Title">
    <p:spTree>
      <p:nvGrpSpPr>
        <p:cNvPr id="1" name="Shape 54"/>
        <p:cNvGrpSpPr/>
        <p:nvPr/>
      </p:nvGrpSpPr>
      <p:grpSpPr>
        <a:xfrm>
          <a:off x="0" y="0"/>
          <a:ext cx="0" cy="0"/>
          <a:chOff x="0" y="0"/>
          <a:chExt cx="0" cy="0"/>
        </a:xfrm>
      </p:grpSpPr>
      <p:pic>
        <p:nvPicPr>
          <p:cNvPr id="55" name="Google Shape;55;p13"/>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58" name="Google Shape;58;p14"/>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rmAutofit/>
          </a:bodyPr>
          <a:lstStyle>
            <a:lvl1pPr marL="0" marR="0" lvl="0" indent="0" algn="ctr" rtl="0">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9" name="Google Shape;59;p14"/>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p:nvPr/>
        </p:nvSpPr>
        <p:spPr>
          <a:xfrm>
            <a:off x="6800850" y="47414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1" i="0" u="none" strike="noStrike" cap="none">
                <a:solidFill>
                  <a:srgbClr val="FFFFFF"/>
                </a:solidFill>
                <a:latin typeface="Calibri"/>
                <a:ea typeface="Calibri"/>
                <a:cs typeface="Calibri"/>
                <a:sym typeface="Calibri"/>
              </a:rPr>
              <a:t>‹#›</a:t>
            </a:fld>
            <a:endParaRPr sz="11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3" name="Google Shape;63;p15"/>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lvl1pPr lvl="0" algn="ctr" rtl="0">
              <a:spcBef>
                <a:spcPts val="0"/>
              </a:spcBef>
              <a:spcAft>
                <a:spcPts val="0"/>
              </a:spcAft>
              <a:buNone/>
              <a:defRPr sz="2800" b="1">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louisianabelieves.com/docs/default-source/accountability/2022-2023-interests-and-opportunities-menu.xlsx?sfvrsn=c82a6518_12"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ww.louisianabelieves.com/docs/default-source/accountability/2023-2024-interests-and-opportunities-menu.xlsx?sfvrsn=88896018_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www.louisianabelieves.com/docs/default-source/accountability/2022-2023-interests-and-opportunities-louisiana-data-review-guidance.pdf?sfvrsn=43a76018_2"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mailto:accountability@la.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louisianabelieves.com/resources/library/accountability"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hyperlink" Target="mailto:accountability@la.gov" TargetMode="External"/><Relationship Id="rId4" Type="http://schemas.openxmlformats.org/officeDocument/2006/relationships/hyperlink" Target="http://louisianabeliev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Reviewing the Menu</a:t>
            </a:r>
            <a:endParaRPr/>
          </a:p>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The Menu-based Approach</a:t>
            </a:r>
            <a:endParaRPr/>
          </a:p>
        </p:txBody>
      </p:sp>
      <p:sp>
        <p:nvSpPr>
          <p:cNvPr id="136" name="Google Shape;136;p26"/>
          <p:cNvSpPr txBox="1">
            <a:spLocks noGrp="1"/>
          </p:cNvSpPr>
          <p:nvPr>
            <p:ph type="body" idx="1"/>
          </p:nvPr>
        </p:nvSpPr>
        <p:spPr>
          <a:xfrm>
            <a:off x="827250" y="1294400"/>
            <a:ext cx="7458000" cy="3334200"/>
          </a:xfrm>
          <a:prstGeom prst="rect">
            <a:avLst/>
          </a:prstGeom>
        </p:spPr>
        <p:txBody>
          <a:bodyPr spcFirstLastPara="1" wrap="square" lIns="91425" tIns="91425" rIns="91425" bIns="91425" anchor="t" anchorCtr="0">
            <a:normAutofit/>
          </a:bodyPr>
          <a:lstStyle/>
          <a:p>
            <a:pPr marL="0" lvl="0" indent="0" algn="l" rtl="0">
              <a:lnSpc>
                <a:spcPct val="100000"/>
              </a:lnSpc>
              <a:spcBef>
                <a:spcPts val="750"/>
              </a:spcBef>
              <a:spcAft>
                <a:spcPts val="0"/>
              </a:spcAft>
              <a:buClr>
                <a:schemeClr val="dk1"/>
              </a:buClr>
              <a:buSzPts val="1100"/>
              <a:buFont typeface="Arial"/>
              <a:buNone/>
            </a:pPr>
            <a:r>
              <a:rPr lang="en-US">
                <a:solidFill>
                  <a:schemeClr val="accent2"/>
                </a:solidFill>
              </a:rPr>
              <a:t>Continuing in the 2023-2024 school year, the LDOE will use a “</a:t>
            </a:r>
            <a:r>
              <a:rPr lang="en-US" b="1">
                <a:solidFill>
                  <a:schemeClr val="accent2"/>
                </a:solidFill>
              </a:rPr>
              <a:t>menu-based”</a:t>
            </a:r>
            <a:r>
              <a:rPr lang="en-US">
                <a:solidFill>
                  <a:schemeClr val="accent2"/>
                </a:solidFill>
              </a:rPr>
              <a:t> approach for the Interests &amp; Opportunities Index. </a:t>
            </a:r>
            <a:endParaRPr>
              <a:solidFill>
                <a:schemeClr val="accent2"/>
              </a:solidFill>
            </a:endParaRPr>
          </a:p>
          <a:p>
            <a:pPr marL="0" lvl="0" indent="0" algn="l" rtl="0">
              <a:lnSpc>
                <a:spcPct val="100000"/>
              </a:lnSpc>
              <a:spcBef>
                <a:spcPts val="1000"/>
              </a:spcBef>
              <a:spcAft>
                <a:spcPts val="0"/>
              </a:spcAft>
              <a:buClr>
                <a:schemeClr val="dk1"/>
              </a:buClr>
              <a:buSzPts val="1100"/>
              <a:buFont typeface="Arial"/>
              <a:buNone/>
            </a:pPr>
            <a:endParaRPr>
              <a:solidFill>
                <a:schemeClr val="accent2"/>
              </a:solidFill>
            </a:endParaRPr>
          </a:p>
          <a:p>
            <a:pPr marL="0" lvl="0" indent="0" algn="l" rtl="0">
              <a:lnSpc>
                <a:spcPct val="100000"/>
              </a:lnSpc>
              <a:spcBef>
                <a:spcPts val="1000"/>
              </a:spcBef>
              <a:spcAft>
                <a:spcPts val="0"/>
              </a:spcAft>
              <a:buClr>
                <a:schemeClr val="dk1"/>
              </a:buClr>
              <a:buSzPts val="1100"/>
              <a:buFont typeface="Arial"/>
              <a:buNone/>
            </a:pPr>
            <a:r>
              <a:rPr lang="en-US">
                <a:solidFill>
                  <a:schemeClr val="accent2"/>
                </a:solidFill>
              </a:rPr>
              <a:t>The LDOE annually publishes a list of </a:t>
            </a:r>
            <a:r>
              <a:rPr lang="en-US" b="1">
                <a:solidFill>
                  <a:schemeClr val="accent2"/>
                </a:solidFill>
              </a:rPr>
              <a:t>indicators </a:t>
            </a:r>
            <a:r>
              <a:rPr lang="en-US">
                <a:solidFill>
                  <a:schemeClr val="accent2"/>
                </a:solidFill>
              </a:rPr>
              <a:t>associated with each domain.</a:t>
            </a:r>
            <a:endParaRPr>
              <a:solidFill>
                <a:schemeClr val="accent2"/>
              </a:solidFill>
            </a:endParaRPr>
          </a:p>
          <a:p>
            <a:pPr marL="457200" lvl="0" indent="-342900" algn="l" rtl="0">
              <a:lnSpc>
                <a:spcPct val="100000"/>
              </a:lnSpc>
              <a:spcBef>
                <a:spcPts val="1000"/>
              </a:spcBef>
              <a:spcAft>
                <a:spcPts val="0"/>
              </a:spcAft>
              <a:buClr>
                <a:schemeClr val="accent2"/>
              </a:buClr>
              <a:buSzPts val="1800"/>
              <a:buChar char="•"/>
            </a:pPr>
            <a:r>
              <a:rPr lang="en-US" b="1">
                <a:solidFill>
                  <a:schemeClr val="accent2"/>
                </a:solidFill>
              </a:rPr>
              <a:t>Domains </a:t>
            </a:r>
            <a:r>
              <a:rPr lang="en-US">
                <a:solidFill>
                  <a:schemeClr val="accent2"/>
                </a:solidFill>
              </a:rPr>
              <a:t>serve as broad groupings of offerings related to students’ interests (in BESE policy).</a:t>
            </a:r>
            <a:endParaRPr>
              <a:solidFill>
                <a:schemeClr val="accent2"/>
              </a:solidFill>
            </a:endParaRPr>
          </a:p>
          <a:p>
            <a:pPr marL="457200" lvl="0" indent="-342900" algn="l" rtl="0">
              <a:lnSpc>
                <a:spcPct val="100000"/>
              </a:lnSpc>
              <a:spcBef>
                <a:spcPts val="0"/>
              </a:spcBef>
              <a:spcAft>
                <a:spcPts val="0"/>
              </a:spcAft>
              <a:buClr>
                <a:schemeClr val="accent2"/>
              </a:buClr>
              <a:buSzPts val="1800"/>
              <a:buChar char="•"/>
            </a:pPr>
            <a:r>
              <a:rPr lang="en-US" b="1">
                <a:solidFill>
                  <a:schemeClr val="accent2"/>
                </a:solidFill>
              </a:rPr>
              <a:t>Indicators </a:t>
            </a:r>
            <a:r>
              <a:rPr lang="en-US">
                <a:solidFill>
                  <a:schemeClr val="accent2"/>
                </a:solidFill>
              </a:rPr>
              <a:t>are the specific measures that can capture the extent to which a school is advancing students’ interests and opportunities.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Domains</a:t>
            </a:r>
            <a:endParaRPr/>
          </a:p>
        </p:txBody>
      </p:sp>
      <p:sp>
        <p:nvSpPr>
          <p:cNvPr id="143" name="Google Shape;143;p27"/>
          <p:cNvSpPr txBox="1">
            <a:spLocks noGrp="1"/>
          </p:cNvSpPr>
          <p:nvPr>
            <p:ph type="body" idx="1"/>
          </p:nvPr>
        </p:nvSpPr>
        <p:spPr>
          <a:xfrm>
            <a:off x="801525" y="1294400"/>
            <a:ext cx="7483800" cy="3334200"/>
          </a:xfrm>
          <a:prstGeom prst="rect">
            <a:avLst/>
          </a:prstGeom>
        </p:spPr>
        <p:txBody>
          <a:bodyPr spcFirstLastPara="1" wrap="square" lIns="91425" tIns="91425" rIns="91425" bIns="91425" anchor="t" anchorCtr="0">
            <a:noAutofit/>
          </a:bodyPr>
          <a:lstStyle/>
          <a:p>
            <a:pPr marL="0" lvl="0" indent="0" algn="l" rtl="0">
              <a:lnSpc>
                <a:spcPct val="95000"/>
              </a:lnSpc>
              <a:spcBef>
                <a:spcPts val="750"/>
              </a:spcBef>
              <a:spcAft>
                <a:spcPts val="0"/>
              </a:spcAft>
              <a:buClr>
                <a:schemeClr val="dk1"/>
              </a:buClr>
              <a:buSzPts val="1100"/>
              <a:buFont typeface="Arial"/>
              <a:buNone/>
            </a:pPr>
            <a:r>
              <a:rPr lang="en-US" sz="1900">
                <a:solidFill>
                  <a:schemeClr val="accent2"/>
                </a:solidFill>
              </a:rPr>
              <a:t>The Domains include: </a:t>
            </a:r>
            <a:endParaRPr sz="1900">
              <a:solidFill>
                <a:schemeClr val="accent2"/>
              </a:solidFill>
            </a:endParaRPr>
          </a:p>
          <a:p>
            <a:pPr marL="914400" lvl="0" indent="-349250" algn="l" rtl="0">
              <a:lnSpc>
                <a:spcPct val="70000"/>
              </a:lnSpc>
              <a:spcBef>
                <a:spcPts val="750"/>
              </a:spcBef>
              <a:spcAft>
                <a:spcPts val="0"/>
              </a:spcAft>
              <a:buClr>
                <a:schemeClr val="accent2"/>
              </a:buClr>
              <a:buSzPts val="1900"/>
              <a:buChar char="•"/>
            </a:pPr>
            <a:r>
              <a:rPr lang="en-US" sz="1900" b="1">
                <a:solidFill>
                  <a:schemeClr val="accent2"/>
                </a:solidFill>
              </a:rPr>
              <a:t>The Arts</a:t>
            </a:r>
            <a:endParaRPr sz="1900" b="1">
              <a:solidFill>
                <a:schemeClr val="accent2"/>
              </a:solidFill>
            </a:endParaRPr>
          </a:p>
          <a:p>
            <a:pPr marL="914400" lvl="0" indent="-349250" algn="l" rtl="0">
              <a:lnSpc>
                <a:spcPct val="70000"/>
              </a:lnSpc>
              <a:spcBef>
                <a:spcPts val="0"/>
              </a:spcBef>
              <a:spcAft>
                <a:spcPts val="0"/>
              </a:spcAft>
              <a:buClr>
                <a:schemeClr val="accent2"/>
              </a:buClr>
              <a:buSzPts val="1900"/>
              <a:buChar char="•"/>
            </a:pPr>
            <a:r>
              <a:rPr lang="en-US" sz="1900" b="1">
                <a:solidFill>
                  <a:schemeClr val="accent2"/>
                </a:solidFill>
              </a:rPr>
              <a:t>Extracurricular Activities</a:t>
            </a:r>
            <a:endParaRPr sz="1900" b="1">
              <a:solidFill>
                <a:schemeClr val="accent2"/>
              </a:solidFill>
            </a:endParaRPr>
          </a:p>
          <a:p>
            <a:pPr marL="914400" lvl="0" indent="-349250" algn="l" rtl="0">
              <a:lnSpc>
                <a:spcPct val="70000"/>
              </a:lnSpc>
              <a:spcBef>
                <a:spcPts val="0"/>
              </a:spcBef>
              <a:spcAft>
                <a:spcPts val="0"/>
              </a:spcAft>
              <a:buClr>
                <a:schemeClr val="accent2"/>
              </a:buClr>
              <a:buSzPts val="1900"/>
              <a:buChar char="•"/>
            </a:pPr>
            <a:r>
              <a:rPr lang="en-US" sz="1900" b="1">
                <a:solidFill>
                  <a:schemeClr val="accent2"/>
                </a:solidFill>
              </a:rPr>
              <a:t>STEM (Science, Technology, Engineering, and Math)</a:t>
            </a:r>
            <a:endParaRPr sz="1900" b="1">
              <a:solidFill>
                <a:schemeClr val="accent2"/>
              </a:solidFill>
            </a:endParaRPr>
          </a:p>
          <a:p>
            <a:pPr marL="914400" lvl="0" indent="-349250" algn="l" rtl="0">
              <a:lnSpc>
                <a:spcPct val="70000"/>
              </a:lnSpc>
              <a:spcBef>
                <a:spcPts val="0"/>
              </a:spcBef>
              <a:spcAft>
                <a:spcPts val="0"/>
              </a:spcAft>
              <a:buClr>
                <a:schemeClr val="accent2"/>
              </a:buClr>
              <a:buSzPts val="1900"/>
              <a:buChar char="•"/>
            </a:pPr>
            <a:r>
              <a:rPr lang="en-US" sz="1900" b="1">
                <a:solidFill>
                  <a:schemeClr val="accent2"/>
                </a:solidFill>
              </a:rPr>
              <a:t>World Languages</a:t>
            </a:r>
            <a:endParaRPr sz="1900" b="1">
              <a:solidFill>
                <a:schemeClr val="accent2"/>
              </a:solidFill>
            </a:endParaRPr>
          </a:p>
          <a:p>
            <a:pPr marL="0" lvl="0" indent="0" algn="l" rtl="0">
              <a:lnSpc>
                <a:spcPct val="70000"/>
              </a:lnSpc>
              <a:spcBef>
                <a:spcPts val="750"/>
              </a:spcBef>
              <a:spcAft>
                <a:spcPts val="0"/>
              </a:spcAft>
              <a:buClr>
                <a:schemeClr val="dk1"/>
              </a:buClr>
              <a:buSzPts val="1100"/>
              <a:buFont typeface="Arial"/>
              <a:buNone/>
            </a:pPr>
            <a:endParaRPr sz="1900" b="1">
              <a:solidFill>
                <a:schemeClr val="accent2"/>
              </a:solidFill>
            </a:endParaRPr>
          </a:p>
          <a:p>
            <a:pPr marL="0" lvl="0" indent="0" algn="l" rtl="0">
              <a:lnSpc>
                <a:spcPct val="70000"/>
              </a:lnSpc>
              <a:spcBef>
                <a:spcPts val="750"/>
              </a:spcBef>
              <a:spcAft>
                <a:spcPts val="0"/>
              </a:spcAft>
              <a:buClr>
                <a:schemeClr val="dk1"/>
              </a:buClr>
              <a:buSzPts val="1100"/>
              <a:buFont typeface="Arial"/>
              <a:buNone/>
            </a:pPr>
            <a:r>
              <a:rPr lang="en-US" sz="1900" b="1">
                <a:solidFill>
                  <a:schemeClr val="accent2"/>
                </a:solidFill>
              </a:rPr>
              <a:t>Schools will be required to select indicators from at least two different domains. </a:t>
            </a:r>
            <a:endParaRPr sz="1900" b="1">
              <a:solidFill>
                <a:schemeClr val="accent2"/>
              </a:solidFill>
            </a:endParaRPr>
          </a:p>
          <a:p>
            <a:pPr marL="457200" lvl="0" indent="-349250" algn="l" rtl="0">
              <a:lnSpc>
                <a:spcPct val="70000"/>
              </a:lnSpc>
              <a:spcBef>
                <a:spcPts val="750"/>
              </a:spcBef>
              <a:spcAft>
                <a:spcPts val="0"/>
              </a:spcAft>
              <a:buClr>
                <a:schemeClr val="accent2"/>
              </a:buClr>
              <a:buSzPts val="1900"/>
              <a:buChar char="•"/>
            </a:pPr>
            <a:r>
              <a:rPr lang="en-US" sz="1900">
                <a:solidFill>
                  <a:schemeClr val="accent2"/>
                </a:solidFill>
              </a:rPr>
              <a:t>Schools are not allowed to select ALL of their indicators from only one domain. </a:t>
            </a:r>
            <a:endParaRPr sz="1900">
              <a:solidFill>
                <a:schemeClr val="accent2"/>
              </a:solidFill>
            </a:endParaRPr>
          </a:p>
          <a:p>
            <a:pPr marL="457200" lvl="0" indent="-349250" algn="l" rtl="0">
              <a:lnSpc>
                <a:spcPct val="70000"/>
              </a:lnSpc>
              <a:spcBef>
                <a:spcPts val="0"/>
              </a:spcBef>
              <a:spcAft>
                <a:spcPts val="0"/>
              </a:spcAft>
              <a:buClr>
                <a:schemeClr val="accent2"/>
              </a:buClr>
              <a:buSzPts val="1900"/>
              <a:buChar char="•"/>
            </a:pPr>
            <a:r>
              <a:rPr lang="en-US" sz="1900">
                <a:solidFill>
                  <a:schemeClr val="accent2"/>
                </a:solidFill>
              </a:rPr>
              <a:t>Schools are not required to select all four domains.</a:t>
            </a:r>
            <a:endParaRPr sz="1900">
              <a:solidFill>
                <a:schemeClr val="accent2"/>
              </a:solidFill>
            </a:endParaRPr>
          </a:p>
          <a:p>
            <a:pPr marL="0" lvl="0" indent="0" algn="l" rtl="0">
              <a:lnSpc>
                <a:spcPct val="70000"/>
              </a:lnSpc>
              <a:spcBef>
                <a:spcPts val="750"/>
              </a:spcBef>
              <a:spcAft>
                <a:spcPts val="1200"/>
              </a:spcAft>
              <a:buNone/>
            </a:pP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Indicators</a:t>
            </a:r>
            <a:endParaRPr/>
          </a:p>
        </p:txBody>
      </p:sp>
      <p:sp>
        <p:nvSpPr>
          <p:cNvPr id="150" name="Google Shape;150;p28"/>
          <p:cNvSpPr txBox="1">
            <a:spLocks noGrp="1"/>
          </p:cNvSpPr>
          <p:nvPr>
            <p:ph type="body" idx="1"/>
          </p:nvPr>
        </p:nvSpPr>
        <p:spPr>
          <a:xfrm>
            <a:off x="840100" y="1294400"/>
            <a:ext cx="7419600" cy="3334200"/>
          </a:xfrm>
          <a:prstGeom prst="rect">
            <a:avLst/>
          </a:prstGeom>
        </p:spPr>
        <p:txBody>
          <a:bodyPr spcFirstLastPara="1" wrap="square" lIns="91425" tIns="91425" rIns="91425" bIns="91425" anchor="t" anchorCtr="0">
            <a:normAutofit/>
          </a:bodyPr>
          <a:lstStyle/>
          <a:p>
            <a:pPr marL="0" lvl="0" indent="0" algn="l" rtl="0">
              <a:lnSpc>
                <a:spcPct val="115000"/>
              </a:lnSpc>
              <a:spcBef>
                <a:spcPts val="750"/>
              </a:spcBef>
              <a:spcAft>
                <a:spcPts val="0"/>
              </a:spcAft>
              <a:buClr>
                <a:schemeClr val="dk1"/>
              </a:buClr>
              <a:buSzPts val="1100"/>
              <a:buFont typeface="Arial"/>
              <a:buNone/>
            </a:pPr>
            <a:r>
              <a:rPr lang="en-US" sz="2000">
                <a:solidFill>
                  <a:schemeClr val="accent2"/>
                </a:solidFill>
              </a:rPr>
              <a:t>Indicators are the ways in which a school will demonstrate that they are providing opportunities that align to the selected domain. </a:t>
            </a:r>
            <a:endParaRPr sz="2000">
              <a:solidFill>
                <a:schemeClr val="accent2"/>
              </a:solidFill>
            </a:endParaRPr>
          </a:p>
          <a:p>
            <a:pPr marL="0" lvl="0" indent="0" algn="l" rtl="0">
              <a:lnSpc>
                <a:spcPct val="115000"/>
              </a:lnSpc>
              <a:spcBef>
                <a:spcPts val="1000"/>
              </a:spcBef>
              <a:spcAft>
                <a:spcPts val="1000"/>
              </a:spcAft>
              <a:buClr>
                <a:schemeClr val="dk1"/>
              </a:buClr>
              <a:buSzPts val="1100"/>
              <a:buFont typeface="Arial"/>
              <a:buNone/>
            </a:pPr>
            <a:r>
              <a:rPr lang="en-US" sz="2000">
                <a:solidFill>
                  <a:schemeClr val="accent2"/>
                </a:solidFill>
              </a:rPr>
              <a:t>Within each domain, there are a variety of indicators that a school may select as the basis for their index score.  For example an indicator in the STEM domain is “School has students enrolled in coursework specific to a High School STEM pathway.”</a:t>
            </a:r>
            <a:endParaRPr sz="200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Data- vs Documentation-based Indicators</a:t>
            </a:r>
            <a:endParaRPr/>
          </a:p>
        </p:txBody>
      </p:sp>
      <p:graphicFrame>
        <p:nvGraphicFramePr>
          <p:cNvPr id="157" name="Google Shape;157;p29"/>
          <p:cNvGraphicFramePr/>
          <p:nvPr/>
        </p:nvGraphicFramePr>
        <p:xfrm>
          <a:off x="650675" y="1442600"/>
          <a:ext cx="3000000" cy="3000000"/>
        </p:xfrm>
        <a:graphic>
          <a:graphicData uri="http://schemas.openxmlformats.org/drawingml/2006/table">
            <a:tbl>
              <a:tblPr>
                <a:noFill/>
                <a:tableStyleId>{660D6A17-D3B2-4BE2-A6AE-542BC73FFCDB}</a:tableStyleId>
              </a:tblPr>
              <a:tblGrid>
                <a:gridCol w="3921325">
                  <a:extLst>
                    <a:ext uri="{9D8B030D-6E8A-4147-A177-3AD203B41FA5}">
                      <a16:colId xmlns:a16="http://schemas.microsoft.com/office/drawing/2014/main" val="20000"/>
                    </a:ext>
                  </a:extLst>
                </a:gridCol>
                <a:gridCol w="3921325">
                  <a:extLst>
                    <a:ext uri="{9D8B030D-6E8A-4147-A177-3AD203B41FA5}">
                      <a16:colId xmlns:a16="http://schemas.microsoft.com/office/drawing/2014/main" val="20001"/>
                    </a:ext>
                  </a:extLst>
                </a:gridCol>
              </a:tblGrid>
              <a:tr h="472400">
                <a:tc>
                  <a:txBody>
                    <a:bodyPr/>
                    <a:lstStyle/>
                    <a:p>
                      <a:pPr marL="0" lvl="0" indent="0" algn="ctr" rtl="0">
                        <a:spcBef>
                          <a:spcPts val="0"/>
                        </a:spcBef>
                        <a:spcAft>
                          <a:spcPts val="1000"/>
                        </a:spcAft>
                        <a:buNone/>
                      </a:pPr>
                      <a:r>
                        <a:rPr lang="en-US" sz="1900" b="1">
                          <a:solidFill>
                            <a:schemeClr val="dk1"/>
                          </a:solidFill>
                          <a:latin typeface="Calibri"/>
                          <a:ea typeface="Calibri"/>
                          <a:cs typeface="Calibri"/>
                          <a:sym typeface="Calibri"/>
                        </a:rPr>
                        <a:t>Data-based Indicators</a:t>
                      </a:r>
                      <a:endParaRPr sz="1900" b="1">
                        <a:solidFill>
                          <a:schemeClr val="dk1"/>
                        </a:solidFill>
                        <a:latin typeface="Calibri"/>
                        <a:ea typeface="Calibri"/>
                        <a:cs typeface="Calibri"/>
                        <a:sym typeface="Calibri"/>
                      </a:endParaRPr>
                    </a:p>
                  </a:txBody>
                  <a:tcPr marL="91425" marR="91425" marT="91425" marB="91425">
                    <a:solidFill>
                      <a:srgbClr val="D9D2E9"/>
                    </a:solidFill>
                  </a:tcPr>
                </a:tc>
                <a:tc>
                  <a:txBody>
                    <a:bodyPr/>
                    <a:lstStyle/>
                    <a:p>
                      <a:pPr marL="0" lvl="0" indent="0" algn="ctr" rtl="0">
                        <a:spcBef>
                          <a:spcPts val="0"/>
                        </a:spcBef>
                        <a:spcAft>
                          <a:spcPts val="1000"/>
                        </a:spcAft>
                        <a:buNone/>
                      </a:pPr>
                      <a:r>
                        <a:rPr lang="en-US" sz="1900" b="1">
                          <a:solidFill>
                            <a:schemeClr val="dk1"/>
                          </a:solidFill>
                          <a:latin typeface="Calibri"/>
                          <a:ea typeface="Calibri"/>
                          <a:cs typeface="Calibri"/>
                          <a:sym typeface="Calibri"/>
                        </a:rPr>
                        <a:t>Documentation-based Indicators</a:t>
                      </a:r>
                      <a:endParaRPr sz="1900" b="1">
                        <a:solidFill>
                          <a:schemeClr val="dk1"/>
                        </a:solidFill>
                        <a:latin typeface="Calibri"/>
                        <a:ea typeface="Calibri"/>
                        <a:cs typeface="Calibri"/>
                        <a:sym typeface="Calibri"/>
                      </a:endParaRPr>
                    </a:p>
                  </a:txBody>
                  <a:tcPr marL="91425" marR="91425" marT="91425" marB="91425">
                    <a:solidFill>
                      <a:srgbClr val="D9D2E9"/>
                    </a:solidFill>
                  </a:tcPr>
                </a:tc>
                <a:extLst>
                  <a:ext uri="{0D108BD9-81ED-4DB2-BD59-A6C34878D82A}">
                    <a16:rowId xmlns:a16="http://schemas.microsoft.com/office/drawing/2014/main" val="10000"/>
                  </a:ext>
                </a:extLst>
              </a:tr>
              <a:tr h="2423125">
                <a:tc>
                  <a:txBody>
                    <a:bodyPr/>
                    <a:lstStyle/>
                    <a:p>
                      <a:pPr marL="0" lvl="0" indent="0" algn="l" rtl="0">
                        <a:spcBef>
                          <a:spcPts val="0"/>
                        </a:spcBef>
                        <a:spcAft>
                          <a:spcPts val="1000"/>
                        </a:spcAft>
                        <a:buClr>
                          <a:schemeClr val="dk1"/>
                        </a:buClr>
                        <a:buSzPts val="1100"/>
                        <a:buFont typeface="Arial"/>
                        <a:buNone/>
                      </a:pPr>
                      <a:r>
                        <a:rPr lang="en-US" sz="1900">
                          <a:solidFill>
                            <a:schemeClr val="dk1"/>
                          </a:solidFill>
                          <a:latin typeface="Calibri"/>
                          <a:ea typeface="Calibri"/>
                          <a:cs typeface="Calibri"/>
                          <a:sym typeface="Calibri"/>
                        </a:rPr>
                        <a:t>A minimum of </a:t>
                      </a:r>
                      <a:r>
                        <a:rPr lang="en-US" sz="1900" b="1">
                          <a:solidFill>
                            <a:schemeClr val="dk1"/>
                          </a:solidFill>
                          <a:latin typeface="Calibri"/>
                          <a:ea typeface="Calibri"/>
                          <a:cs typeface="Calibri"/>
                          <a:sym typeface="Calibri"/>
                        </a:rPr>
                        <a:t>three (3) </a:t>
                      </a:r>
                      <a:r>
                        <a:rPr lang="en-US" sz="1900">
                          <a:solidFill>
                            <a:schemeClr val="dk1"/>
                          </a:solidFill>
                          <a:latin typeface="Calibri"/>
                          <a:ea typeface="Calibri"/>
                          <a:cs typeface="Calibri"/>
                          <a:sym typeface="Calibri"/>
                        </a:rPr>
                        <a:t>indicators must be data-based indicators. Data-based indicators are calculated by using the data collected by the Department as a part of current data collections. </a:t>
                      </a:r>
                      <a:endParaRPr/>
                    </a:p>
                  </a:txBody>
                  <a:tcPr marL="91425" marR="91425" marT="91425" marB="91425">
                    <a:solidFill>
                      <a:schemeClr val="lt1"/>
                    </a:solidFill>
                  </a:tcPr>
                </a:tc>
                <a:tc>
                  <a:txBody>
                    <a:bodyPr/>
                    <a:lstStyle/>
                    <a:p>
                      <a:pPr marL="0" lvl="0" indent="0" algn="l" rtl="0">
                        <a:spcBef>
                          <a:spcPts val="0"/>
                        </a:spcBef>
                        <a:spcAft>
                          <a:spcPts val="1000"/>
                        </a:spcAft>
                        <a:buNone/>
                      </a:pPr>
                      <a:r>
                        <a:rPr lang="en-US" sz="1900">
                          <a:solidFill>
                            <a:schemeClr val="dk1"/>
                          </a:solidFill>
                          <a:latin typeface="Calibri"/>
                          <a:ea typeface="Calibri"/>
                          <a:cs typeface="Calibri"/>
                          <a:sym typeface="Calibri"/>
                        </a:rPr>
                        <a:t>Up to one indicator per school can be based on data not currently collected by the LDOE.  School systems will submit any documentation needed to substantiate an indicator via the Interests and Opportunities Data Review System.</a:t>
                      </a:r>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The Menu</a:t>
            </a:r>
            <a:endParaRPr/>
          </a:p>
        </p:txBody>
      </p:sp>
      <p:sp>
        <p:nvSpPr>
          <p:cNvPr id="164" name="Google Shape;164;p30"/>
          <p:cNvSpPr txBox="1">
            <a:spLocks noGrp="1"/>
          </p:cNvSpPr>
          <p:nvPr>
            <p:ph type="body" idx="1"/>
          </p:nvPr>
        </p:nvSpPr>
        <p:spPr>
          <a:xfrm>
            <a:off x="816975" y="1387500"/>
            <a:ext cx="7481400" cy="32409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a:t>The Menu includes the following information: </a:t>
            </a:r>
            <a:endParaRPr/>
          </a:p>
          <a:p>
            <a:pPr marL="457200" lvl="0" indent="-342900" algn="l" rtl="0">
              <a:spcBef>
                <a:spcPts val="1200"/>
              </a:spcBef>
              <a:spcAft>
                <a:spcPts val="0"/>
              </a:spcAft>
              <a:buSzPts val="1800"/>
              <a:buChar char="•"/>
            </a:pPr>
            <a:r>
              <a:rPr lang="en-US"/>
              <a:t>All indicators available and which Domain they are in</a:t>
            </a:r>
            <a:endParaRPr/>
          </a:p>
          <a:p>
            <a:pPr marL="457200" lvl="0" indent="-342900" algn="l" rtl="0">
              <a:spcBef>
                <a:spcPts val="0"/>
              </a:spcBef>
              <a:spcAft>
                <a:spcPts val="0"/>
              </a:spcAft>
              <a:buSzPts val="1800"/>
              <a:buChar char="•"/>
            </a:pPr>
            <a:r>
              <a:rPr lang="en-US"/>
              <a:t>The reference code for each indicator (for example: TA1 for The Arts 1)</a:t>
            </a:r>
            <a:endParaRPr/>
          </a:p>
          <a:p>
            <a:pPr marL="457200" lvl="0" indent="-342900" algn="l" rtl="0">
              <a:spcBef>
                <a:spcPts val="0"/>
              </a:spcBef>
              <a:spcAft>
                <a:spcPts val="0"/>
              </a:spcAft>
              <a:buSzPts val="1800"/>
              <a:buChar char="•"/>
            </a:pPr>
            <a:r>
              <a:rPr lang="en-US"/>
              <a:t>Applicable Grade Bands</a:t>
            </a:r>
            <a:endParaRPr/>
          </a:p>
          <a:p>
            <a:pPr marL="457200" lvl="0" indent="-342900" algn="l" rtl="0">
              <a:spcBef>
                <a:spcPts val="0"/>
              </a:spcBef>
              <a:spcAft>
                <a:spcPts val="0"/>
              </a:spcAft>
              <a:buSzPts val="1800"/>
              <a:buChar char="•"/>
            </a:pPr>
            <a:r>
              <a:rPr lang="en-US"/>
              <a:t>Data Sources</a:t>
            </a:r>
            <a:endParaRPr/>
          </a:p>
          <a:p>
            <a:pPr marL="457200" lvl="0" indent="-342900" algn="l" rtl="0">
              <a:spcBef>
                <a:spcPts val="0"/>
              </a:spcBef>
              <a:spcAft>
                <a:spcPts val="0"/>
              </a:spcAft>
              <a:buSzPts val="1800"/>
              <a:buChar char="•"/>
            </a:pPr>
            <a:r>
              <a:rPr lang="en-US"/>
              <a:t>Scoring Structure</a:t>
            </a:r>
            <a:endParaRPr/>
          </a:p>
          <a:p>
            <a:pPr marL="457200" lvl="0" indent="-342900" algn="l" rtl="0">
              <a:spcBef>
                <a:spcPts val="0"/>
              </a:spcBef>
              <a:spcAft>
                <a:spcPts val="0"/>
              </a:spcAft>
              <a:buSzPts val="1800"/>
              <a:buChar char="•"/>
            </a:pPr>
            <a:r>
              <a:rPr lang="en-US"/>
              <a:t>Documentation or Data Needed</a:t>
            </a:r>
            <a:endParaRPr/>
          </a:p>
          <a:p>
            <a:pPr marL="457200" lvl="0" indent="-342900" algn="l" rtl="0">
              <a:spcBef>
                <a:spcPts val="0"/>
              </a:spcBef>
              <a:spcAft>
                <a:spcPts val="0"/>
              </a:spcAft>
              <a:buSzPts val="1800"/>
              <a:buChar char="•"/>
            </a:pPr>
            <a:r>
              <a:rPr lang="en-US"/>
              <a:t>Category (data or documentation)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Understanding the Menu</a:t>
            </a:r>
            <a:endParaRPr/>
          </a:p>
        </p:txBody>
      </p:sp>
      <p:pic>
        <p:nvPicPr>
          <p:cNvPr id="171" name="Google Shape;171;p31"/>
          <p:cNvPicPr preferRelativeResize="0"/>
          <p:nvPr/>
        </p:nvPicPr>
        <p:blipFill>
          <a:blip r:embed="rId3">
            <a:alphaModFix/>
          </a:blip>
          <a:stretch>
            <a:fillRect/>
          </a:stretch>
        </p:blipFill>
        <p:spPr>
          <a:xfrm>
            <a:off x="152400" y="1445450"/>
            <a:ext cx="8839198" cy="283578"/>
          </a:xfrm>
          <a:prstGeom prst="rect">
            <a:avLst/>
          </a:prstGeom>
          <a:noFill/>
          <a:ln>
            <a:noFill/>
          </a:ln>
        </p:spPr>
      </p:pic>
      <p:cxnSp>
        <p:nvCxnSpPr>
          <p:cNvPr id="172" name="Google Shape;172;p31"/>
          <p:cNvCxnSpPr>
            <a:stCxn id="173" idx="0"/>
          </p:cNvCxnSpPr>
          <p:nvPr/>
        </p:nvCxnSpPr>
        <p:spPr>
          <a:xfrm rot="10800000">
            <a:off x="375050" y="1676575"/>
            <a:ext cx="467400" cy="705600"/>
          </a:xfrm>
          <a:prstGeom prst="straightConnector1">
            <a:avLst/>
          </a:prstGeom>
          <a:noFill/>
          <a:ln w="28575" cap="flat" cmpd="sng">
            <a:solidFill>
              <a:schemeClr val="dk2"/>
            </a:solidFill>
            <a:prstDash val="solid"/>
            <a:round/>
            <a:headEnd type="none" w="med" len="med"/>
            <a:tailEnd type="triangle" w="med" len="med"/>
          </a:ln>
        </p:spPr>
      </p:cxnSp>
      <p:sp>
        <p:nvSpPr>
          <p:cNvPr id="173" name="Google Shape;173;p31"/>
          <p:cNvSpPr txBox="1"/>
          <p:nvPr/>
        </p:nvSpPr>
        <p:spPr>
          <a:xfrm>
            <a:off x="187850" y="2382175"/>
            <a:ext cx="1309200" cy="831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The reference code identifies each indicator</a:t>
            </a:r>
            <a:endParaRPr>
              <a:latin typeface="Calibri"/>
              <a:ea typeface="Calibri"/>
              <a:cs typeface="Calibri"/>
              <a:sym typeface="Calibri"/>
            </a:endParaRPr>
          </a:p>
        </p:txBody>
      </p:sp>
      <p:cxnSp>
        <p:nvCxnSpPr>
          <p:cNvPr id="174" name="Google Shape;174;p31"/>
          <p:cNvCxnSpPr/>
          <p:nvPr/>
        </p:nvCxnSpPr>
        <p:spPr>
          <a:xfrm rot="10800000" flipH="1">
            <a:off x="2473699" y="1718975"/>
            <a:ext cx="222300" cy="1188300"/>
          </a:xfrm>
          <a:prstGeom prst="straightConnector1">
            <a:avLst/>
          </a:prstGeom>
          <a:noFill/>
          <a:ln w="28575" cap="flat" cmpd="sng">
            <a:solidFill>
              <a:schemeClr val="dk2"/>
            </a:solidFill>
            <a:prstDash val="solid"/>
            <a:round/>
            <a:headEnd type="none" w="med" len="med"/>
            <a:tailEnd type="triangle" w="med" len="med"/>
          </a:ln>
        </p:spPr>
      </p:cxnSp>
      <p:sp>
        <p:nvSpPr>
          <p:cNvPr id="175" name="Google Shape;175;p31"/>
          <p:cNvSpPr txBox="1"/>
          <p:nvPr/>
        </p:nvSpPr>
        <p:spPr>
          <a:xfrm>
            <a:off x="1599187" y="2907275"/>
            <a:ext cx="1742700" cy="831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Which grades are included in individual indicators </a:t>
            </a:r>
            <a:endParaRPr>
              <a:latin typeface="Calibri"/>
              <a:ea typeface="Calibri"/>
              <a:cs typeface="Calibri"/>
              <a:sym typeface="Calibri"/>
            </a:endParaRPr>
          </a:p>
        </p:txBody>
      </p:sp>
      <p:sp>
        <p:nvSpPr>
          <p:cNvPr id="176" name="Google Shape;176;p31"/>
          <p:cNvSpPr txBox="1"/>
          <p:nvPr/>
        </p:nvSpPr>
        <p:spPr>
          <a:xfrm>
            <a:off x="3444025" y="2186475"/>
            <a:ext cx="1742700" cy="1046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Explains which data source is used for calculation (if applicable) </a:t>
            </a:r>
            <a:endParaRPr>
              <a:latin typeface="Calibri"/>
              <a:ea typeface="Calibri"/>
              <a:cs typeface="Calibri"/>
              <a:sym typeface="Calibri"/>
            </a:endParaRPr>
          </a:p>
        </p:txBody>
      </p:sp>
      <p:cxnSp>
        <p:nvCxnSpPr>
          <p:cNvPr id="177" name="Google Shape;177;p31"/>
          <p:cNvCxnSpPr>
            <a:stCxn id="176" idx="0"/>
          </p:cNvCxnSpPr>
          <p:nvPr/>
        </p:nvCxnSpPr>
        <p:spPr>
          <a:xfrm rot="10800000">
            <a:off x="3715975" y="1693575"/>
            <a:ext cx="599400" cy="492900"/>
          </a:xfrm>
          <a:prstGeom prst="straightConnector1">
            <a:avLst/>
          </a:prstGeom>
          <a:noFill/>
          <a:ln w="28575" cap="flat" cmpd="sng">
            <a:solidFill>
              <a:schemeClr val="dk2"/>
            </a:solidFill>
            <a:prstDash val="solid"/>
            <a:round/>
            <a:headEnd type="none" w="med" len="med"/>
            <a:tailEnd type="triangle" w="med" len="med"/>
          </a:ln>
        </p:spPr>
      </p:cxnSp>
      <p:cxnSp>
        <p:nvCxnSpPr>
          <p:cNvPr id="178" name="Google Shape;178;p31"/>
          <p:cNvCxnSpPr>
            <a:stCxn id="176" idx="0"/>
          </p:cNvCxnSpPr>
          <p:nvPr/>
        </p:nvCxnSpPr>
        <p:spPr>
          <a:xfrm rot="10800000" flipH="1">
            <a:off x="4315375" y="1701975"/>
            <a:ext cx="497400" cy="484500"/>
          </a:xfrm>
          <a:prstGeom prst="straightConnector1">
            <a:avLst/>
          </a:prstGeom>
          <a:noFill/>
          <a:ln w="28575" cap="flat" cmpd="sng">
            <a:solidFill>
              <a:schemeClr val="dk2"/>
            </a:solidFill>
            <a:prstDash val="solid"/>
            <a:round/>
            <a:headEnd type="none" w="med" len="med"/>
            <a:tailEnd type="triangle" w="med" len="med"/>
          </a:ln>
        </p:spPr>
      </p:cxnSp>
      <p:sp>
        <p:nvSpPr>
          <p:cNvPr id="179" name="Google Shape;179;p31"/>
          <p:cNvSpPr txBox="1"/>
          <p:nvPr/>
        </p:nvSpPr>
        <p:spPr>
          <a:xfrm>
            <a:off x="5084225" y="3332350"/>
            <a:ext cx="1742700" cy="615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How the indicator is scored </a:t>
            </a:r>
            <a:endParaRPr>
              <a:latin typeface="Calibri"/>
              <a:ea typeface="Calibri"/>
              <a:cs typeface="Calibri"/>
              <a:sym typeface="Calibri"/>
            </a:endParaRPr>
          </a:p>
        </p:txBody>
      </p:sp>
      <p:cxnSp>
        <p:nvCxnSpPr>
          <p:cNvPr id="180" name="Google Shape;180;p31"/>
          <p:cNvCxnSpPr>
            <a:stCxn id="179" idx="0"/>
          </p:cNvCxnSpPr>
          <p:nvPr/>
        </p:nvCxnSpPr>
        <p:spPr>
          <a:xfrm rot="10800000">
            <a:off x="5680175" y="1693450"/>
            <a:ext cx="275400" cy="1638900"/>
          </a:xfrm>
          <a:prstGeom prst="straightConnector1">
            <a:avLst/>
          </a:prstGeom>
          <a:noFill/>
          <a:ln w="28575" cap="flat" cmpd="sng">
            <a:solidFill>
              <a:schemeClr val="dk2"/>
            </a:solidFill>
            <a:prstDash val="solid"/>
            <a:round/>
            <a:headEnd type="none" w="med" len="med"/>
            <a:tailEnd type="triangle" w="med" len="med"/>
          </a:ln>
        </p:spPr>
      </p:cxnSp>
      <p:sp>
        <p:nvSpPr>
          <p:cNvPr id="181" name="Google Shape;181;p31"/>
          <p:cNvSpPr txBox="1"/>
          <p:nvPr/>
        </p:nvSpPr>
        <p:spPr>
          <a:xfrm>
            <a:off x="6366625" y="2043150"/>
            <a:ext cx="1742700" cy="615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What is required for scoring</a:t>
            </a:r>
            <a:endParaRPr>
              <a:latin typeface="Calibri"/>
              <a:ea typeface="Calibri"/>
              <a:cs typeface="Calibri"/>
              <a:sym typeface="Calibri"/>
            </a:endParaRPr>
          </a:p>
        </p:txBody>
      </p:sp>
      <p:cxnSp>
        <p:nvCxnSpPr>
          <p:cNvPr id="182" name="Google Shape;182;p31"/>
          <p:cNvCxnSpPr>
            <a:stCxn id="181" idx="0"/>
          </p:cNvCxnSpPr>
          <p:nvPr/>
        </p:nvCxnSpPr>
        <p:spPr>
          <a:xfrm rot="10800000">
            <a:off x="7235875" y="1684950"/>
            <a:ext cx="2100" cy="358200"/>
          </a:xfrm>
          <a:prstGeom prst="straightConnector1">
            <a:avLst/>
          </a:prstGeom>
          <a:noFill/>
          <a:ln w="28575" cap="flat" cmpd="sng">
            <a:solidFill>
              <a:schemeClr val="dk2"/>
            </a:solidFill>
            <a:prstDash val="solid"/>
            <a:round/>
            <a:headEnd type="none" w="med" len="med"/>
            <a:tailEnd type="triangle" w="med" len="med"/>
          </a:ln>
        </p:spPr>
      </p:cxnSp>
      <p:sp>
        <p:nvSpPr>
          <p:cNvPr id="183" name="Google Shape;183;p31"/>
          <p:cNvSpPr txBox="1"/>
          <p:nvPr/>
        </p:nvSpPr>
        <p:spPr>
          <a:xfrm>
            <a:off x="7237975" y="3113750"/>
            <a:ext cx="1839900" cy="831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Whether the indicator is data-based or documentation-based</a:t>
            </a:r>
            <a:endParaRPr>
              <a:latin typeface="Calibri"/>
              <a:ea typeface="Calibri"/>
              <a:cs typeface="Calibri"/>
              <a:sym typeface="Calibri"/>
            </a:endParaRPr>
          </a:p>
        </p:txBody>
      </p:sp>
      <p:cxnSp>
        <p:nvCxnSpPr>
          <p:cNvPr id="184" name="Google Shape;184;p31"/>
          <p:cNvCxnSpPr/>
          <p:nvPr/>
        </p:nvCxnSpPr>
        <p:spPr>
          <a:xfrm rot="10800000" flipH="1">
            <a:off x="8158975" y="1668050"/>
            <a:ext cx="496500" cy="14457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The Menu</a:t>
            </a:r>
            <a:endParaRPr/>
          </a:p>
        </p:txBody>
      </p:sp>
      <p:sp>
        <p:nvSpPr>
          <p:cNvPr id="191" name="Google Shape;191;p32"/>
          <p:cNvSpPr txBox="1">
            <a:spLocks noGrp="1"/>
          </p:cNvSpPr>
          <p:nvPr>
            <p:ph type="body" idx="1"/>
          </p:nvPr>
        </p:nvSpPr>
        <p:spPr>
          <a:xfrm>
            <a:off x="816975" y="1387500"/>
            <a:ext cx="7481400" cy="32409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a:t>The Menu is published annually in the spring on the Accountability Library. See below for the links to the 2022-2023 and 2023-2024 Menus.</a:t>
            </a:r>
            <a:endParaRPr/>
          </a:p>
          <a:p>
            <a:pPr marL="457200" lvl="0" indent="0" algn="l" rtl="0">
              <a:spcBef>
                <a:spcPts val="1200"/>
              </a:spcBef>
              <a:spcAft>
                <a:spcPts val="0"/>
              </a:spcAft>
              <a:buClr>
                <a:schemeClr val="dk1"/>
              </a:buClr>
              <a:buSzPts val="1100"/>
              <a:buFont typeface="Arial"/>
              <a:buNone/>
            </a:pPr>
            <a:r>
              <a:rPr lang="en-US" u="sng">
                <a:solidFill>
                  <a:schemeClr val="hlink"/>
                </a:solidFill>
                <a:hlinkClick r:id="rId3"/>
              </a:rPr>
              <a:t>2022-2023 Interests and Opportunities Menu</a:t>
            </a:r>
            <a:endParaRPr/>
          </a:p>
          <a:p>
            <a:pPr marL="457200" lvl="0" indent="0" algn="l" rtl="0">
              <a:spcBef>
                <a:spcPts val="1200"/>
              </a:spcBef>
              <a:spcAft>
                <a:spcPts val="1200"/>
              </a:spcAft>
              <a:buNone/>
            </a:pPr>
            <a:r>
              <a:rPr lang="en-US" u="sng">
                <a:solidFill>
                  <a:schemeClr val="hlink"/>
                </a:solidFill>
                <a:hlinkClick r:id="rId4"/>
              </a:rPr>
              <a:t>2023-2024 Interests and Opportunities Menu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Annual Process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0" y="57775"/>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Annual Process for Interests and Opportunities</a:t>
            </a:r>
            <a:endParaRPr/>
          </a:p>
        </p:txBody>
      </p:sp>
      <p:sp>
        <p:nvSpPr>
          <p:cNvPr id="204" name="Google Shape;204;p34"/>
          <p:cNvSpPr/>
          <p:nvPr/>
        </p:nvSpPr>
        <p:spPr>
          <a:xfrm>
            <a:off x="273400" y="1403375"/>
            <a:ext cx="2572500" cy="12075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latin typeface="Calibri"/>
                <a:ea typeface="Calibri"/>
                <a:cs typeface="Calibri"/>
                <a:sym typeface="Calibri"/>
              </a:rPr>
              <a:t>Spring 2023</a:t>
            </a:r>
            <a:endParaRPr sz="1500" b="1">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LDOE releases guidance on the list of indicators and the data to be used in scoring.</a:t>
            </a:r>
            <a:endParaRPr sz="1500">
              <a:latin typeface="Calibri"/>
              <a:ea typeface="Calibri"/>
              <a:cs typeface="Calibri"/>
              <a:sym typeface="Calibri"/>
            </a:endParaRPr>
          </a:p>
        </p:txBody>
      </p:sp>
      <p:sp>
        <p:nvSpPr>
          <p:cNvPr id="205" name="Google Shape;205;p34"/>
          <p:cNvSpPr/>
          <p:nvPr/>
        </p:nvSpPr>
        <p:spPr>
          <a:xfrm>
            <a:off x="123100" y="3125750"/>
            <a:ext cx="2572500" cy="10044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latin typeface="Calibri"/>
                <a:ea typeface="Calibri"/>
                <a:cs typeface="Calibri"/>
                <a:sym typeface="Calibri"/>
              </a:rPr>
              <a:t>Fall 2024</a:t>
            </a:r>
            <a:endParaRPr sz="1500" b="1">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LDOE releases I&amp;O Index results to public as part of SPS and annual report cards.</a:t>
            </a:r>
            <a:endParaRPr sz="1500">
              <a:latin typeface="Calibri"/>
              <a:ea typeface="Calibri"/>
              <a:cs typeface="Calibri"/>
              <a:sym typeface="Calibri"/>
            </a:endParaRPr>
          </a:p>
        </p:txBody>
      </p:sp>
      <p:sp>
        <p:nvSpPr>
          <p:cNvPr id="206" name="Google Shape;206;p34"/>
          <p:cNvSpPr/>
          <p:nvPr/>
        </p:nvSpPr>
        <p:spPr>
          <a:xfrm>
            <a:off x="3285738" y="3125750"/>
            <a:ext cx="2572500" cy="12075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latin typeface="Calibri"/>
                <a:ea typeface="Calibri"/>
                <a:cs typeface="Calibri"/>
                <a:sym typeface="Calibri"/>
              </a:rPr>
              <a:t>Spring-Summer 2024</a:t>
            </a:r>
            <a:endParaRPr sz="1500" b="1">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LDOE reviews documentation and produces final results roster for school systems.</a:t>
            </a:r>
            <a:endParaRPr sz="1500">
              <a:latin typeface="Calibri"/>
              <a:ea typeface="Calibri"/>
              <a:cs typeface="Calibri"/>
              <a:sym typeface="Calibri"/>
            </a:endParaRPr>
          </a:p>
        </p:txBody>
      </p:sp>
      <p:sp>
        <p:nvSpPr>
          <p:cNvPr id="207" name="Google Shape;207;p34"/>
          <p:cNvSpPr/>
          <p:nvPr/>
        </p:nvSpPr>
        <p:spPr>
          <a:xfrm>
            <a:off x="3297800" y="1414025"/>
            <a:ext cx="2715300" cy="12075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latin typeface="Calibri"/>
                <a:ea typeface="Calibri"/>
                <a:cs typeface="Calibri"/>
                <a:sym typeface="Calibri"/>
              </a:rPr>
              <a:t>August 2023</a:t>
            </a:r>
            <a:endParaRPr sz="1500" b="1">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LDOE releases a survey to all schools for them to select their domains and indicators for that accountability year.</a:t>
            </a:r>
            <a:endParaRPr sz="1500">
              <a:latin typeface="Calibri"/>
              <a:ea typeface="Calibri"/>
              <a:cs typeface="Calibri"/>
              <a:sym typeface="Calibri"/>
            </a:endParaRPr>
          </a:p>
        </p:txBody>
      </p:sp>
      <p:sp>
        <p:nvSpPr>
          <p:cNvPr id="208" name="Google Shape;208;p34"/>
          <p:cNvSpPr/>
          <p:nvPr/>
        </p:nvSpPr>
        <p:spPr>
          <a:xfrm>
            <a:off x="6388350" y="3125750"/>
            <a:ext cx="2746500" cy="13803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latin typeface="Calibri"/>
                <a:ea typeface="Calibri"/>
                <a:cs typeface="Calibri"/>
                <a:sym typeface="Calibri"/>
              </a:rPr>
              <a:t>Spring 2024</a:t>
            </a:r>
            <a:endParaRPr sz="1500" b="1">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As a part of the data review process, school systems upload documentation substantiating indicator results based on data not collected by LDOE.</a:t>
            </a:r>
            <a:endParaRPr sz="1500">
              <a:latin typeface="Calibri"/>
              <a:ea typeface="Calibri"/>
              <a:cs typeface="Calibri"/>
              <a:sym typeface="Calibri"/>
            </a:endParaRPr>
          </a:p>
        </p:txBody>
      </p:sp>
      <p:sp>
        <p:nvSpPr>
          <p:cNvPr id="209" name="Google Shape;209;p34"/>
          <p:cNvSpPr/>
          <p:nvPr/>
        </p:nvSpPr>
        <p:spPr>
          <a:xfrm>
            <a:off x="6465000" y="1414013"/>
            <a:ext cx="2532900" cy="11862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b="1">
                <a:latin typeface="Calibri"/>
                <a:ea typeface="Calibri"/>
                <a:cs typeface="Calibri"/>
                <a:sym typeface="Calibri"/>
              </a:rPr>
              <a:t>Fall 2023</a:t>
            </a:r>
            <a:endParaRPr sz="1500" b="1">
              <a:latin typeface="Calibri"/>
              <a:ea typeface="Calibri"/>
              <a:cs typeface="Calibri"/>
              <a:sym typeface="Calibri"/>
            </a:endParaRPr>
          </a:p>
          <a:p>
            <a:pPr marL="0" lvl="0" indent="0" algn="ctr" rtl="0">
              <a:spcBef>
                <a:spcPts val="0"/>
              </a:spcBef>
              <a:spcAft>
                <a:spcPts val="0"/>
              </a:spcAft>
              <a:buNone/>
            </a:pPr>
            <a:r>
              <a:rPr lang="en-US" sz="1500">
                <a:latin typeface="Calibri"/>
                <a:ea typeface="Calibri"/>
                <a:cs typeface="Calibri"/>
                <a:sym typeface="Calibri"/>
              </a:rPr>
              <a:t>LDOE provides school systems with a validation report of the indicators their schools selected.</a:t>
            </a:r>
            <a:endParaRPr sz="1500">
              <a:latin typeface="Calibri"/>
              <a:ea typeface="Calibri"/>
              <a:cs typeface="Calibri"/>
              <a:sym typeface="Calibri"/>
            </a:endParaRPr>
          </a:p>
        </p:txBody>
      </p:sp>
      <p:sp>
        <p:nvSpPr>
          <p:cNvPr id="210" name="Google Shape;210;p34"/>
          <p:cNvSpPr/>
          <p:nvPr/>
        </p:nvSpPr>
        <p:spPr>
          <a:xfrm>
            <a:off x="2930400" y="1895525"/>
            <a:ext cx="282900" cy="223200"/>
          </a:xfrm>
          <a:prstGeom prst="rightArrow">
            <a:avLst>
              <a:gd name="adj1" fmla="val 50000"/>
              <a:gd name="adj2" fmla="val 50000"/>
            </a:avLst>
          </a:prstGeom>
          <a:solidFill>
            <a:srgbClr val="3D9BB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4"/>
          <p:cNvSpPr/>
          <p:nvPr/>
        </p:nvSpPr>
        <p:spPr>
          <a:xfrm>
            <a:off x="6105450" y="1895525"/>
            <a:ext cx="282900" cy="223200"/>
          </a:xfrm>
          <a:prstGeom prst="rightArrow">
            <a:avLst>
              <a:gd name="adj1" fmla="val 50000"/>
              <a:gd name="adj2" fmla="val 50000"/>
            </a:avLst>
          </a:prstGeom>
          <a:solidFill>
            <a:srgbClr val="3D9BB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4"/>
          <p:cNvSpPr/>
          <p:nvPr/>
        </p:nvSpPr>
        <p:spPr>
          <a:xfrm>
            <a:off x="7590000" y="2751393"/>
            <a:ext cx="282900" cy="223200"/>
          </a:xfrm>
          <a:prstGeom prst="downArrow">
            <a:avLst>
              <a:gd name="adj1" fmla="val 50000"/>
              <a:gd name="adj2" fmla="val 50000"/>
            </a:avLst>
          </a:prstGeom>
          <a:solidFill>
            <a:srgbClr val="3D9BB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4"/>
          <p:cNvSpPr/>
          <p:nvPr/>
        </p:nvSpPr>
        <p:spPr>
          <a:xfrm>
            <a:off x="5981838" y="3516350"/>
            <a:ext cx="282900" cy="223200"/>
          </a:xfrm>
          <a:prstGeom prst="leftArrow">
            <a:avLst>
              <a:gd name="adj1" fmla="val 50000"/>
              <a:gd name="adj2" fmla="val 50000"/>
            </a:avLst>
          </a:prstGeom>
          <a:solidFill>
            <a:srgbClr val="3D9BB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4"/>
          <p:cNvSpPr/>
          <p:nvPr/>
        </p:nvSpPr>
        <p:spPr>
          <a:xfrm>
            <a:off x="2849225" y="3516350"/>
            <a:ext cx="282900" cy="223200"/>
          </a:xfrm>
          <a:prstGeom prst="leftArrow">
            <a:avLst>
              <a:gd name="adj1" fmla="val 50000"/>
              <a:gd name="adj2" fmla="val 50000"/>
            </a:avLst>
          </a:prstGeom>
          <a:solidFill>
            <a:srgbClr val="3D9BB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US"/>
              <a:t>Interests &amp; Opportunities Index 101</a:t>
            </a:r>
            <a:endParaRPr/>
          </a:p>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Indicator Selection Process</a:t>
            </a:r>
            <a:endParaRPr/>
          </a:p>
        </p:txBody>
      </p:sp>
      <p:graphicFrame>
        <p:nvGraphicFramePr>
          <p:cNvPr id="221" name="Google Shape;221;p35"/>
          <p:cNvGraphicFramePr/>
          <p:nvPr/>
        </p:nvGraphicFramePr>
        <p:xfrm>
          <a:off x="952500" y="1388550"/>
          <a:ext cx="3000000" cy="3000000"/>
        </p:xfrm>
        <a:graphic>
          <a:graphicData uri="http://schemas.openxmlformats.org/drawingml/2006/table">
            <a:tbl>
              <a:tblPr>
                <a:noFill/>
                <a:tableStyleId>{660D6A17-D3B2-4BE2-A6AE-542BC73FFCDB}</a:tableStyleId>
              </a:tblPr>
              <a:tblGrid>
                <a:gridCol w="1077525">
                  <a:extLst>
                    <a:ext uri="{9D8B030D-6E8A-4147-A177-3AD203B41FA5}">
                      <a16:colId xmlns:a16="http://schemas.microsoft.com/office/drawing/2014/main" val="20000"/>
                    </a:ext>
                  </a:extLst>
                </a:gridCol>
                <a:gridCol w="61614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Step 1</a:t>
                      </a:r>
                      <a:endParaRPr>
                        <a:solidFill>
                          <a:schemeClr val="dk1"/>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The Department opens the Jotform for indicator selection by school.</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US">
                          <a:solidFill>
                            <a:schemeClr val="dk1"/>
                          </a:solidFill>
                          <a:latin typeface="Calibri"/>
                          <a:ea typeface="Calibri"/>
                          <a:cs typeface="Calibri"/>
                          <a:sym typeface="Calibri"/>
                        </a:rPr>
                        <a:t>Each school leader (contact information is pulled from Sponsor Site) receives a letter with their </a:t>
                      </a:r>
                      <a:r>
                        <a:rPr lang="en-US" b="1">
                          <a:solidFill>
                            <a:schemeClr val="dk1"/>
                          </a:solidFill>
                          <a:latin typeface="Calibri"/>
                          <a:ea typeface="Calibri"/>
                          <a:cs typeface="Calibri"/>
                          <a:sym typeface="Calibri"/>
                        </a:rPr>
                        <a:t>unique submission code </a:t>
                      </a:r>
                      <a:r>
                        <a:rPr lang="en-US">
                          <a:solidFill>
                            <a:schemeClr val="dk1"/>
                          </a:solidFill>
                          <a:latin typeface="Calibri"/>
                          <a:ea typeface="Calibri"/>
                          <a:cs typeface="Calibri"/>
                          <a:sym typeface="Calibri"/>
                        </a:rPr>
                        <a:t>and the link to access the Jotform</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Each school system Accountability Contact receives a letter with directions and the unique submission code for all schools in their system</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If a school leader does not receive their information, the school system Accountability Contact should share it with them.</a:t>
                      </a:r>
                      <a:endParaRPr>
                        <a:solidFill>
                          <a:schemeClr val="dk1"/>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Step 2</a:t>
                      </a:r>
                      <a:endParaRPr>
                        <a:solidFill>
                          <a:schemeClr val="dk1"/>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Schools select their indicators through the Jotform</a:t>
                      </a:r>
                      <a:endParaRPr>
                        <a:solidFill>
                          <a:schemeClr val="dk1"/>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Step 3</a:t>
                      </a:r>
                      <a:endParaRPr>
                        <a:solidFill>
                          <a:schemeClr val="dk1"/>
                        </a:solidFill>
                        <a:latin typeface="Calibri"/>
                        <a:ea typeface="Calibri"/>
                        <a:cs typeface="Calibri"/>
                        <a:sym typeface="Calibri"/>
                      </a:endParaRPr>
                    </a:p>
                  </a:txBody>
                  <a:tcPr marL="91425" marR="91425" marT="91425" marB="91425">
                    <a:solidFill>
                      <a:srgbClr val="FFFFFF"/>
                    </a:solidFill>
                  </a:tcPr>
                </a:tc>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School system superintendents (or their designees) validate selections</a:t>
                      </a:r>
                      <a:endParaRPr>
                        <a:solidFill>
                          <a:schemeClr val="dk1"/>
                        </a:solidFill>
                        <a:latin typeface="Calibri"/>
                        <a:ea typeface="Calibri"/>
                        <a:cs typeface="Calibri"/>
                        <a:sym typeface="Calibri"/>
                      </a:endParaRPr>
                    </a:p>
                  </a:txBody>
                  <a:tcPr marL="91425" marR="91425" marT="91425" marB="91425">
                    <a:solidFill>
                      <a:srgbClr val="FFFFFF"/>
                    </a:solidFill>
                  </a:tcPr>
                </a:tc>
                <a:extLst>
                  <a:ext uri="{0D108BD9-81ED-4DB2-BD59-A6C34878D82A}">
                    <a16:rowId xmlns:a16="http://schemas.microsoft.com/office/drawing/2014/main" val="10002"/>
                  </a:ext>
                </a:extLst>
              </a:tr>
            </a:tbl>
          </a:graphicData>
        </a:graphic>
      </p:graphicFrame>
      <p:sp>
        <p:nvSpPr>
          <p:cNvPr id="222" name="Google Shape;222;p35"/>
          <p:cNvSpPr txBox="1"/>
          <p:nvPr/>
        </p:nvSpPr>
        <p:spPr>
          <a:xfrm>
            <a:off x="771750" y="4131800"/>
            <a:ext cx="76005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50"/>
              </a:spcBef>
              <a:spcAft>
                <a:spcPts val="1000"/>
              </a:spcAft>
              <a:buNone/>
            </a:pPr>
            <a:r>
              <a:rPr lang="en-US" i="1">
                <a:solidFill>
                  <a:schemeClr val="dk1"/>
                </a:solidFill>
                <a:latin typeface="Calibri"/>
                <a:ea typeface="Calibri"/>
                <a:cs typeface="Calibri"/>
                <a:sym typeface="Calibri"/>
              </a:rPr>
              <a:t>Once validated, the school’s selected indicators will not be allowed to be modified for that school year. </a:t>
            </a:r>
            <a:endParaRPr i="1">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aphicFrame>
        <p:nvGraphicFramePr>
          <p:cNvPr id="228" name="Google Shape;228;p36"/>
          <p:cNvGraphicFramePr/>
          <p:nvPr/>
        </p:nvGraphicFramePr>
        <p:xfrm>
          <a:off x="978663" y="1942825"/>
          <a:ext cx="3000000" cy="3000000"/>
        </p:xfrm>
        <a:graphic>
          <a:graphicData uri="http://schemas.openxmlformats.org/drawingml/2006/table">
            <a:tbl>
              <a:tblPr>
                <a:noFill/>
                <a:tableStyleId>{660D6A17-D3B2-4BE2-A6AE-542BC73FFCDB}</a:tableStyleId>
              </a:tblPr>
              <a:tblGrid>
                <a:gridCol w="937400">
                  <a:extLst>
                    <a:ext uri="{9D8B030D-6E8A-4147-A177-3AD203B41FA5}">
                      <a16:colId xmlns:a16="http://schemas.microsoft.com/office/drawing/2014/main" val="20000"/>
                    </a:ext>
                  </a:extLst>
                </a:gridCol>
                <a:gridCol w="1513650">
                  <a:extLst>
                    <a:ext uri="{9D8B030D-6E8A-4147-A177-3AD203B41FA5}">
                      <a16:colId xmlns:a16="http://schemas.microsoft.com/office/drawing/2014/main" val="20001"/>
                    </a:ext>
                  </a:extLst>
                </a:gridCol>
                <a:gridCol w="1630700">
                  <a:extLst>
                    <a:ext uri="{9D8B030D-6E8A-4147-A177-3AD203B41FA5}">
                      <a16:colId xmlns:a16="http://schemas.microsoft.com/office/drawing/2014/main" val="20002"/>
                    </a:ext>
                  </a:extLst>
                </a:gridCol>
                <a:gridCol w="838350">
                  <a:extLst>
                    <a:ext uri="{9D8B030D-6E8A-4147-A177-3AD203B41FA5}">
                      <a16:colId xmlns:a16="http://schemas.microsoft.com/office/drawing/2014/main" val="20003"/>
                    </a:ext>
                  </a:extLst>
                </a:gridCol>
                <a:gridCol w="2242900">
                  <a:extLst>
                    <a:ext uri="{9D8B030D-6E8A-4147-A177-3AD203B41FA5}">
                      <a16:colId xmlns:a16="http://schemas.microsoft.com/office/drawing/2014/main" val="20004"/>
                    </a:ext>
                  </a:extLst>
                </a:gridCol>
              </a:tblGrid>
              <a:tr h="359525">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Number of Required Indicators</a:t>
                      </a:r>
                      <a:endParaRPr b="1">
                        <a:solidFill>
                          <a:schemeClr val="dk1"/>
                        </a:solidFill>
                        <a:latin typeface="Calibri"/>
                        <a:ea typeface="Calibri"/>
                        <a:cs typeface="Calibri"/>
                        <a:sym typeface="Calibri"/>
                      </a:endParaRPr>
                    </a:p>
                  </a:txBody>
                  <a:tcPr marL="91425" marR="91425" marT="91425" marB="91425">
                    <a:solidFill>
                      <a:srgbClr val="7E87BE"/>
                    </a:solidFill>
                  </a:tcPr>
                </a:tc>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Number of Indicators based on Data Collected by LDOE</a:t>
                      </a:r>
                      <a:endParaRPr b="1">
                        <a:solidFill>
                          <a:schemeClr val="dk1"/>
                        </a:solidFill>
                        <a:latin typeface="Calibri"/>
                        <a:ea typeface="Calibri"/>
                        <a:cs typeface="Calibri"/>
                        <a:sym typeface="Calibri"/>
                      </a:endParaRPr>
                    </a:p>
                  </a:txBody>
                  <a:tcPr marL="91425" marR="91425" marT="91425" marB="91425">
                    <a:solidFill>
                      <a:srgbClr val="7E87BE"/>
                    </a:solidFill>
                  </a:tcPr>
                </a:tc>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Number of Indicators based on School-Submitted Documentation</a:t>
                      </a:r>
                      <a:endParaRPr b="1">
                        <a:solidFill>
                          <a:schemeClr val="dk1"/>
                        </a:solidFill>
                        <a:latin typeface="Calibri"/>
                        <a:ea typeface="Calibri"/>
                        <a:cs typeface="Calibri"/>
                        <a:sym typeface="Calibri"/>
                      </a:endParaRPr>
                    </a:p>
                  </a:txBody>
                  <a:tcPr marL="91425" marR="91425" marT="91425" marB="91425">
                    <a:solidFill>
                      <a:srgbClr val="7E87BE"/>
                    </a:solidFill>
                  </a:tcPr>
                </a:tc>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Points Per Indicator</a:t>
                      </a:r>
                      <a:endParaRPr b="1">
                        <a:solidFill>
                          <a:schemeClr val="dk1"/>
                        </a:solidFill>
                        <a:latin typeface="Calibri"/>
                        <a:ea typeface="Calibri"/>
                        <a:cs typeface="Calibri"/>
                        <a:sym typeface="Calibri"/>
                      </a:endParaRPr>
                    </a:p>
                  </a:txBody>
                  <a:tcPr marL="91425" marR="91425" marT="91425" marB="91425">
                    <a:solidFill>
                      <a:srgbClr val="7E87BE"/>
                    </a:solidFill>
                  </a:tcPr>
                </a:tc>
                <a:tc>
                  <a:txBody>
                    <a:bodyPr/>
                    <a:lstStyle/>
                    <a:p>
                      <a:pPr marL="0" lvl="0" indent="0" algn="ctr" rtl="0">
                        <a:spcBef>
                          <a:spcPts val="0"/>
                        </a:spcBef>
                        <a:spcAft>
                          <a:spcPts val="0"/>
                        </a:spcAft>
                        <a:buNone/>
                      </a:pPr>
                      <a:r>
                        <a:rPr lang="en-US" b="1">
                          <a:solidFill>
                            <a:schemeClr val="dk1"/>
                          </a:solidFill>
                          <a:latin typeface="Calibri"/>
                          <a:ea typeface="Calibri"/>
                          <a:cs typeface="Calibri"/>
                          <a:sym typeface="Calibri"/>
                        </a:rPr>
                        <a:t>Possible Index Points (assuming all indicators were scored as no points or full points)</a:t>
                      </a:r>
                      <a:endParaRPr b="1">
                        <a:solidFill>
                          <a:schemeClr val="dk1"/>
                        </a:solidFill>
                        <a:latin typeface="Calibri"/>
                        <a:ea typeface="Calibri"/>
                        <a:cs typeface="Calibri"/>
                        <a:sym typeface="Calibri"/>
                      </a:endParaRPr>
                    </a:p>
                  </a:txBody>
                  <a:tcPr marL="91425" marR="91425" marT="91425" marB="91425">
                    <a:solidFill>
                      <a:srgbClr val="7E87BE"/>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4</a:t>
                      </a:r>
                      <a:endParaRPr>
                        <a:solidFill>
                          <a:schemeClr val="dk1"/>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3</a:t>
                      </a:r>
                      <a:endParaRPr>
                        <a:solidFill>
                          <a:schemeClr val="dk1"/>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1</a:t>
                      </a:r>
                      <a:endParaRPr>
                        <a:solidFill>
                          <a:schemeClr val="dk1"/>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37.5</a:t>
                      </a:r>
                      <a:endParaRPr>
                        <a:solidFill>
                          <a:schemeClr val="dk1"/>
                        </a:solidFill>
                        <a:latin typeface="Calibri"/>
                        <a:ea typeface="Calibri"/>
                        <a:cs typeface="Calibri"/>
                        <a:sym typeface="Calibri"/>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en-US">
                          <a:solidFill>
                            <a:schemeClr val="dk1"/>
                          </a:solidFill>
                          <a:latin typeface="Calibri"/>
                          <a:ea typeface="Calibri"/>
                          <a:cs typeface="Calibri"/>
                          <a:sym typeface="Calibri"/>
                        </a:rPr>
                        <a:t>0, 37.5, 75, 112.5, 150</a:t>
                      </a:r>
                      <a:endParaRPr>
                        <a:solidFill>
                          <a:schemeClr val="dk1"/>
                        </a:solidFill>
                        <a:latin typeface="Calibri"/>
                        <a:ea typeface="Calibri"/>
                        <a:cs typeface="Calibri"/>
                        <a:sym typeface="Calibri"/>
                      </a:endParaRPr>
                    </a:p>
                  </a:txBody>
                  <a:tcPr marL="91425" marR="91425" marT="91425" marB="91425" anchor="ctr">
                    <a:solidFill>
                      <a:srgbClr val="FFFFFF"/>
                    </a:solidFill>
                  </a:tcPr>
                </a:tc>
                <a:extLst>
                  <a:ext uri="{0D108BD9-81ED-4DB2-BD59-A6C34878D82A}">
                    <a16:rowId xmlns:a16="http://schemas.microsoft.com/office/drawing/2014/main" val="10001"/>
                  </a:ext>
                </a:extLst>
              </a:tr>
            </a:tbl>
          </a:graphicData>
        </a:graphic>
      </p:graphicFrame>
      <p:sp>
        <p:nvSpPr>
          <p:cNvPr id="229" name="Google Shape;229;p36"/>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Calculating Points at the Indicator Level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body" idx="1"/>
          </p:nvPr>
        </p:nvSpPr>
        <p:spPr>
          <a:xfrm>
            <a:off x="801525" y="1294400"/>
            <a:ext cx="7522500" cy="33342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a:t>The Interests and Opportunities Index is based on a 150 point scale. The total points possible across all the number of selected indicators would have to add up to 150. </a:t>
            </a:r>
            <a:endParaRPr/>
          </a:p>
          <a:p>
            <a:pPr marL="0" lvl="0" indent="0" algn="l" rtl="0">
              <a:spcBef>
                <a:spcPts val="1000"/>
              </a:spcBef>
              <a:spcAft>
                <a:spcPts val="0"/>
              </a:spcAft>
              <a:buNone/>
            </a:pPr>
            <a:r>
              <a:rPr lang="en-US"/>
              <a:t>As part of the “menu-based” approach, guidance would be provided for each indicator that outlines how the indicator will be scored and what data or documentation would be used in the scoring determination for that indicator. </a:t>
            </a:r>
            <a:endParaRPr/>
          </a:p>
          <a:p>
            <a:pPr marL="0" lvl="0" indent="0" algn="l" rtl="0">
              <a:spcBef>
                <a:spcPts val="1000"/>
              </a:spcBef>
              <a:spcAft>
                <a:spcPts val="1000"/>
              </a:spcAft>
              <a:buNone/>
            </a:pPr>
            <a:r>
              <a:rPr lang="en-US" b="1"/>
              <a:t>EXAMPLE:</a:t>
            </a:r>
            <a:r>
              <a:rPr lang="en-US"/>
              <a:t> For the indicator “School has students who earn college-credit for World Languages courses (AP, IB, DE, CLEP, etc.),” the LDOE would leverage student course enrollment data already collected by the LDOE to determine the rate used in the scoring determination for that indicator. </a:t>
            </a:r>
            <a:endParaRPr/>
          </a:p>
        </p:txBody>
      </p:sp>
      <p:sp>
        <p:nvSpPr>
          <p:cNvPr id="236" name="Google Shape;236;p37"/>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Calculating Points at the Indicator Level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Scoring Structures</a:t>
            </a:r>
            <a:endParaRPr/>
          </a:p>
        </p:txBody>
      </p:sp>
      <p:sp>
        <p:nvSpPr>
          <p:cNvPr id="243" name="Google Shape;243;p38"/>
          <p:cNvSpPr txBox="1">
            <a:spLocks noGrp="1"/>
          </p:cNvSpPr>
          <p:nvPr>
            <p:ph type="body" idx="1"/>
          </p:nvPr>
        </p:nvSpPr>
        <p:spPr>
          <a:xfrm>
            <a:off x="774450" y="1336900"/>
            <a:ext cx="7515600" cy="33342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a:t>The two main scoring structures are detailed below.</a:t>
            </a:r>
            <a:endParaRPr/>
          </a:p>
          <a:p>
            <a:pPr marL="457200" lvl="0" indent="-342900" algn="l" rtl="0">
              <a:spcBef>
                <a:spcPts val="1200"/>
              </a:spcBef>
              <a:spcAft>
                <a:spcPts val="0"/>
              </a:spcAft>
              <a:buSzPts val="1800"/>
              <a:buFont typeface="Calibri"/>
              <a:buAutoNum type="arabicPeriod"/>
            </a:pPr>
            <a:r>
              <a:rPr lang="en-US" b="1"/>
              <a:t>No credit or full credit</a:t>
            </a:r>
            <a:endParaRPr b="1"/>
          </a:p>
          <a:p>
            <a:pPr marL="914400" lvl="1" indent="-342900" algn="l" rtl="0">
              <a:spcBef>
                <a:spcPts val="0"/>
              </a:spcBef>
              <a:spcAft>
                <a:spcPts val="0"/>
              </a:spcAft>
              <a:buSzPts val="1800"/>
              <a:buFont typeface="Calibri"/>
              <a:buAutoNum type="alphaLcPeriod"/>
            </a:pPr>
            <a:r>
              <a:rPr lang="en-US"/>
              <a:t>These indicators must meet the criteria in the Documentation/Data Needed column to earn full credit</a:t>
            </a:r>
            <a:endParaRPr/>
          </a:p>
          <a:p>
            <a:pPr marL="914400" lvl="1" indent="-342900" algn="l" rtl="0">
              <a:spcBef>
                <a:spcPts val="0"/>
              </a:spcBef>
              <a:spcAft>
                <a:spcPts val="0"/>
              </a:spcAft>
              <a:buSzPts val="1800"/>
              <a:buFont typeface="Calibri"/>
              <a:buAutoNum type="alphaLcPeriod"/>
            </a:pPr>
            <a:r>
              <a:rPr lang="en-US"/>
              <a:t>If the data or documentation does not meet the criteria, the school will earn a 0 for the indicator.</a:t>
            </a:r>
            <a:endParaRPr/>
          </a:p>
          <a:p>
            <a:pPr marL="457200" lvl="0" indent="-342900" algn="l" rtl="0">
              <a:spcBef>
                <a:spcPts val="0"/>
              </a:spcBef>
              <a:spcAft>
                <a:spcPts val="0"/>
              </a:spcAft>
              <a:buSzPts val="1800"/>
              <a:buFont typeface="Calibri"/>
              <a:buAutoNum type="arabicPeriod"/>
            </a:pPr>
            <a:r>
              <a:rPr lang="en-US" b="1"/>
              <a:t>0-100% of Points Possible</a:t>
            </a:r>
            <a:endParaRPr b="1"/>
          </a:p>
          <a:p>
            <a:pPr marL="914400" lvl="1" indent="-342900" algn="l" rtl="0">
              <a:spcBef>
                <a:spcPts val="0"/>
              </a:spcBef>
              <a:spcAft>
                <a:spcPts val="0"/>
              </a:spcAft>
              <a:buSzPts val="1800"/>
              <a:buFont typeface="Calibri"/>
              <a:buAutoNum type="alphaLcPeriod"/>
            </a:pPr>
            <a:r>
              <a:rPr lang="en-US"/>
              <a:t>Indicators are calculated based on the data collected. If 75% of students are enrolled in the course codes listed, then the school will earn 75% of points available for the indicator or 28.125 points.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Scoring Structures</a:t>
            </a:r>
            <a:endParaRPr/>
          </a:p>
        </p:txBody>
      </p:sp>
      <p:sp>
        <p:nvSpPr>
          <p:cNvPr id="250" name="Google Shape;250;p39"/>
          <p:cNvSpPr txBox="1">
            <a:spLocks noGrp="1"/>
          </p:cNvSpPr>
          <p:nvPr>
            <p:ph type="body" idx="1"/>
          </p:nvPr>
        </p:nvSpPr>
        <p:spPr>
          <a:xfrm>
            <a:off x="774450" y="1336900"/>
            <a:ext cx="7515600" cy="33342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a:t>In addition to the standard scoring structures, there are two indicators that have partial credit that can be earned. </a:t>
            </a:r>
            <a:endParaRPr/>
          </a:p>
          <a:p>
            <a:pPr marL="0" lvl="0" indent="0" algn="l" rtl="0">
              <a:spcBef>
                <a:spcPts val="1200"/>
              </a:spcBef>
              <a:spcAft>
                <a:spcPts val="0"/>
              </a:spcAft>
              <a:buNone/>
            </a:pPr>
            <a:r>
              <a:rPr lang="en-US"/>
              <a:t>S4- School has adopted a high-quality science curriculum </a:t>
            </a:r>
            <a:endParaRPr/>
          </a:p>
          <a:p>
            <a:pPr marL="457200" lvl="0" indent="-342900" algn="l" rtl="0">
              <a:spcBef>
                <a:spcPts val="1200"/>
              </a:spcBef>
              <a:spcAft>
                <a:spcPts val="0"/>
              </a:spcAft>
              <a:buSzPts val="1800"/>
              <a:buChar char="•"/>
            </a:pPr>
            <a:r>
              <a:rPr lang="en-US"/>
              <a:t>Schools will earn 100% of points (37.5) if the entire school has HQIM adoption</a:t>
            </a:r>
            <a:endParaRPr/>
          </a:p>
          <a:p>
            <a:pPr marL="457200" lvl="0" indent="-342900" algn="l" rtl="0">
              <a:spcBef>
                <a:spcPts val="0"/>
              </a:spcBef>
              <a:spcAft>
                <a:spcPts val="0"/>
              </a:spcAft>
              <a:buSzPts val="1800"/>
              <a:buChar char="•"/>
            </a:pPr>
            <a:r>
              <a:rPr lang="en-US"/>
              <a:t>Schools will earn 50% of points (18.75) if there is only partial HQIM adoption in certain grades/cohorts/classes</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Scoring Structures</a:t>
            </a:r>
            <a:endParaRPr/>
          </a:p>
        </p:txBody>
      </p:sp>
      <p:sp>
        <p:nvSpPr>
          <p:cNvPr id="257" name="Google Shape;257;p40"/>
          <p:cNvSpPr txBox="1">
            <a:spLocks noGrp="1"/>
          </p:cNvSpPr>
          <p:nvPr>
            <p:ph type="body" idx="1"/>
          </p:nvPr>
        </p:nvSpPr>
        <p:spPr>
          <a:xfrm>
            <a:off x="774450" y="1336900"/>
            <a:ext cx="7515600" cy="33342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a:t>S8- School submits an application and receives a nationally-recognized award in STEM or submits an application</a:t>
            </a:r>
            <a:endParaRPr/>
          </a:p>
          <a:p>
            <a:pPr marL="457200" lvl="0" indent="-342900" algn="l" rtl="0">
              <a:spcBef>
                <a:spcPts val="1200"/>
              </a:spcBef>
              <a:spcAft>
                <a:spcPts val="0"/>
              </a:spcAft>
              <a:buSzPts val="1800"/>
              <a:buChar char="•"/>
            </a:pPr>
            <a:r>
              <a:rPr lang="en-US"/>
              <a:t>Schools will earn 100% of points (37.5) if they earn an award or certification</a:t>
            </a:r>
            <a:endParaRPr/>
          </a:p>
          <a:p>
            <a:pPr marL="457200" lvl="0" indent="-342900" algn="l" rtl="0">
              <a:spcBef>
                <a:spcPts val="0"/>
              </a:spcBef>
              <a:spcAft>
                <a:spcPts val="0"/>
              </a:spcAft>
              <a:buSzPts val="1800"/>
              <a:buChar char="•"/>
            </a:pPr>
            <a:r>
              <a:rPr lang="en-US"/>
              <a:t>Schools will earn 50% of points (18.75) if they submit an application but do not earn an award or certification</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Data-Based Indicator Scoring</a:t>
            </a:r>
            <a:endParaRPr/>
          </a:p>
        </p:txBody>
      </p:sp>
      <p:sp>
        <p:nvSpPr>
          <p:cNvPr id="264" name="Google Shape;264;p41"/>
          <p:cNvSpPr txBox="1"/>
          <p:nvPr/>
        </p:nvSpPr>
        <p:spPr>
          <a:xfrm>
            <a:off x="855750" y="1413250"/>
            <a:ext cx="7432500" cy="301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sz="1800">
                <a:solidFill>
                  <a:schemeClr val="dk1"/>
                </a:solidFill>
                <a:latin typeface="Calibri"/>
                <a:ea typeface="Calibri"/>
                <a:cs typeface="Calibri"/>
                <a:sym typeface="Calibri"/>
              </a:rPr>
              <a:t>The Department will use data from each collection to calculate the data-based indicators. For this reason, it is critical that the data submitted is validated and correct as a part of the collection process annually. </a:t>
            </a:r>
            <a:endParaRPr sz="1800">
              <a:solidFill>
                <a:schemeClr val="dk1"/>
              </a:solidFill>
              <a:latin typeface="Calibri"/>
              <a:ea typeface="Calibri"/>
              <a:cs typeface="Calibri"/>
              <a:sym typeface="Calibri"/>
            </a:endParaRPr>
          </a:p>
          <a:p>
            <a:pPr marL="0" lvl="0" indent="0" algn="l" rtl="0">
              <a:lnSpc>
                <a:spcPct val="100000"/>
              </a:lnSpc>
              <a:spcBef>
                <a:spcPts val="1000"/>
              </a:spcBef>
              <a:spcAft>
                <a:spcPts val="0"/>
              </a:spcAft>
              <a:buNone/>
            </a:pPr>
            <a:r>
              <a:rPr lang="en-US" sz="1800">
                <a:solidFill>
                  <a:schemeClr val="dk1"/>
                </a:solidFill>
                <a:latin typeface="Calibri"/>
                <a:ea typeface="Calibri"/>
                <a:cs typeface="Calibri"/>
                <a:sym typeface="Calibri"/>
              </a:rPr>
              <a:t>Indicators that are based on course enrollment (or completion) are calculated based on the total number of students enrolled in the applicable grade levels and the total number of students in those grade levels in the listed course codes. </a:t>
            </a:r>
            <a:endParaRPr sz="1800">
              <a:solidFill>
                <a:schemeClr val="dk1"/>
              </a:solidFill>
              <a:latin typeface="Calibri"/>
              <a:ea typeface="Calibri"/>
              <a:cs typeface="Calibri"/>
              <a:sym typeface="Calibri"/>
            </a:endParaRPr>
          </a:p>
          <a:p>
            <a:pPr marL="0" lvl="0" indent="0" algn="l" rtl="0">
              <a:lnSpc>
                <a:spcPct val="100000"/>
              </a:lnSpc>
              <a:spcBef>
                <a:spcPts val="1000"/>
              </a:spcBef>
              <a:spcAft>
                <a:spcPts val="1000"/>
              </a:spcAft>
              <a:buNone/>
            </a:pPr>
            <a:endParaRPr sz="18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Data-Based Indicator Scoring</a:t>
            </a:r>
            <a:endParaRPr/>
          </a:p>
        </p:txBody>
      </p:sp>
      <p:sp>
        <p:nvSpPr>
          <p:cNvPr id="271" name="Google Shape;271;p42"/>
          <p:cNvSpPr txBox="1"/>
          <p:nvPr/>
        </p:nvSpPr>
        <p:spPr>
          <a:xfrm>
            <a:off x="855750" y="1413250"/>
            <a:ext cx="7432500" cy="301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r>
              <a:rPr lang="en-US" sz="1800">
                <a:solidFill>
                  <a:schemeClr val="dk1"/>
                </a:solidFill>
                <a:latin typeface="Calibri"/>
                <a:ea typeface="Calibri"/>
                <a:cs typeface="Calibri"/>
                <a:sym typeface="Calibri"/>
              </a:rPr>
              <a:t>For example, TA 2 is calculated by using the following steps. </a:t>
            </a:r>
            <a:endParaRPr sz="1800">
              <a:solidFill>
                <a:schemeClr val="dk1"/>
              </a:solidFill>
              <a:latin typeface="Calibri"/>
              <a:ea typeface="Calibri"/>
              <a:cs typeface="Calibri"/>
              <a:sym typeface="Calibri"/>
            </a:endParaRPr>
          </a:p>
          <a:p>
            <a:pPr marL="457200" lvl="0" indent="-342900" algn="l" rtl="0">
              <a:lnSpc>
                <a:spcPct val="100000"/>
              </a:lnSpc>
              <a:spcBef>
                <a:spcPts val="10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Determine the total enrollment for all arts courses listed on the second tab. </a:t>
            </a:r>
            <a:endParaRPr sz="1800">
              <a:solidFill>
                <a:schemeClr val="dk1"/>
              </a:solidFill>
              <a:latin typeface="Calibri"/>
              <a:ea typeface="Calibri"/>
              <a:cs typeface="Calibri"/>
              <a:sym typeface="Calibri"/>
            </a:endParaRPr>
          </a:p>
          <a:p>
            <a:pPr marL="457200" lvl="0" indent="-342900" algn="l" rtl="0">
              <a:lnSpc>
                <a:spcPct val="100000"/>
              </a:lnSpc>
              <a:spcBef>
                <a:spcPts val="75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Determine the number of students enrolled total in the grades applicable in column D. </a:t>
            </a: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800" i="1">
                <a:solidFill>
                  <a:schemeClr val="dk1"/>
                </a:solidFill>
                <a:latin typeface="Calibri"/>
                <a:ea typeface="Calibri"/>
                <a:cs typeface="Calibri"/>
                <a:sym typeface="Calibri"/>
              </a:rPr>
              <a:t>For example, a K-3 school denominator would be their K-3 enrollment. A 4-6 school would have their 4-5 enrollment be their denominator.</a:t>
            </a:r>
            <a:endParaRPr sz="1800" i="1">
              <a:solidFill>
                <a:schemeClr val="dk1"/>
              </a:solidFill>
              <a:latin typeface="Calibri"/>
              <a:ea typeface="Calibri"/>
              <a:cs typeface="Calibri"/>
              <a:sym typeface="Calibri"/>
            </a:endParaRPr>
          </a:p>
          <a:p>
            <a:pPr marL="457200" lvl="0" indent="-342900" algn="l" rtl="0">
              <a:lnSpc>
                <a:spcPct val="100000"/>
              </a:lnSpc>
              <a:spcBef>
                <a:spcPts val="100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Calculate the number of points earned by the number of enrolled in arts/the number of students total based on the grade band in column D.</a:t>
            </a:r>
            <a:endParaRPr sz="1800">
              <a:solidFill>
                <a:schemeClr val="dk1"/>
              </a:solidFill>
              <a:latin typeface="Calibri"/>
              <a:ea typeface="Calibri"/>
              <a:cs typeface="Calibri"/>
              <a:sym typeface="Calibri"/>
            </a:endParaRPr>
          </a:p>
          <a:p>
            <a:pPr marL="0" lvl="0" indent="0" algn="l" rtl="0">
              <a:lnSpc>
                <a:spcPct val="100000"/>
              </a:lnSpc>
              <a:spcBef>
                <a:spcPts val="1000"/>
              </a:spcBef>
              <a:spcAft>
                <a:spcPts val="1000"/>
              </a:spcAft>
              <a:buNone/>
            </a:pPr>
            <a:endParaRPr sz="18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Documentation-Based Indicator Scoring</a:t>
            </a:r>
            <a:endParaRPr/>
          </a:p>
        </p:txBody>
      </p:sp>
      <p:sp>
        <p:nvSpPr>
          <p:cNvPr id="278" name="Google Shape;278;p43"/>
          <p:cNvSpPr txBox="1"/>
          <p:nvPr/>
        </p:nvSpPr>
        <p:spPr>
          <a:xfrm>
            <a:off x="827250" y="1447250"/>
            <a:ext cx="7432500" cy="3017700"/>
          </a:xfrm>
          <a:prstGeom prst="rect">
            <a:avLst/>
          </a:prstGeom>
          <a:noFill/>
          <a:ln>
            <a:noFill/>
          </a:ln>
        </p:spPr>
        <p:txBody>
          <a:bodyPr spcFirstLastPara="1" wrap="square" lIns="91425" tIns="91425" rIns="91425" bIns="91425" anchor="t" anchorCtr="0">
            <a:noAutofit/>
          </a:bodyPr>
          <a:lstStyle/>
          <a:p>
            <a:pPr marL="0" lvl="0" indent="0" algn="l" rtl="0">
              <a:spcBef>
                <a:spcPts val="750"/>
              </a:spcBef>
              <a:spcAft>
                <a:spcPts val="0"/>
              </a:spcAft>
              <a:buNone/>
            </a:pPr>
            <a:r>
              <a:rPr lang="en-US" sz="1800">
                <a:solidFill>
                  <a:schemeClr val="dk1"/>
                </a:solidFill>
                <a:latin typeface="Calibri"/>
                <a:ea typeface="Calibri"/>
                <a:cs typeface="Calibri"/>
                <a:sym typeface="Calibri"/>
              </a:rPr>
              <a:t>The purpose of documentation-based indicators is to give schools an opportunity to earn credit for experiences and learning that happens outside of data that is collected by the Department annually.</a:t>
            </a:r>
            <a:endParaRPr sz="1800">
              <a:solidFill>
                <a:schemeClr val="dk1"/>
              </a:solidFill>
              <a:latin typeface="Calibri"/>
              <a:ea typeface="Calibri"/>
              <a:cs typeface="Calibri"/>
              <a:sym typeface="Calibri"/>
            </a:endParaRPr>
          </a:p>
          <a:p>
            <a:pPr marL="0" lvl="0" indent="0" algn="l" rtl="0">
              <a:lnSpc>
                <a:spcPct val="100000"/>
              </a:lnSpc>
              <a:spcBef>
                <a:spcPts val="1000"/>
              </a:spcBef>
              <a:spcAft>
                <a:spcPts val="0"/>
              </a:spcAft>
              <a:buNone/>
            </a:pPr>
            <a:r>
              <a:rPr lang="en-US" sz="1800">
                <a:solidFill>
                  <a:schemeClr val="dk1"/>
                </a:solidFill>
                <a:latin typeface="Calibri"/>
                <a:ea typeface="Calibri"/>
                <a:cs typeface="Calibri"/>
                <a:sym typeface="Calibri"/>
              </a:rPr>
              <a:t>Annually, schools that selected a documentation-based indicator must upload documentation into LDR. Schools will have until June each year to submit their documentation to the system.</a:t>
            </a:r>
            <a:endParaRPr sz="1800">
              <a:solidFill>
                <a:schemeClr val="dk1"/>
              </a:solidFill>
              <a:latin typeface="Calibri"/>
              <a:ea typeface="Calibri"/>
              <a:cs typeface="Calibri"/>
              <a:sym typeface="Calibri"/>
            </a:endParaRPr>
          </a:p>
          <a:p>
            <a:pPr marL="0" lvl="0" indent="0" algn="l" rtl="0">
              <a:lnSpc>
                <a:spcPct val="100000"/>
              </a:lnSpc>
              <a:spcBef>
                <a:spcPts val="1000"/>
              </a:spcBef>
              <a:spcAft>
                <a:spcPts val="0"/>
              </a:spcAft>
              <a:buNone/>
            </a:pPr>
            <a:r>
              <a:rPr lang="en-US" sz="1800">
                <a:solidFill>
                  <a:schemeClr val="dk1"/>
                </a:solidFill>
                <a:latin typeface="Calibri"/>
                <a:ea typeface="Calibri"/>
                <a:cs typeface="Calibri"/>
                <a:sym typeface="Calibri"/>
              </a:rPr>
              <a:t>The Department will continue to create cover pages for the documentation with a checklist for school systems to ensure all documentation is included. </a:t>
            </a:r>
            <a:endParaRPr sz="1800">
              <a:solidFill>
                <a:schemeClr val="dk1"/>
              </a:solidFill>
              <a:latin typeface="Calibri"/>
              <a:ea typeface="Calibri"/>
              <a:cs typeface="Calibri"/>
              <a:sym typeface="Calibri"/>
            </a:endParaRPr>
          </a:p>
          <a:p>
            <a:pPr marL="0" lvl="0" indent="0" algn="l" rtl="0">
              <a:lnSpc>
                <a:spcPct val="100000"/>
              </a:lnSpc>
              <a:spcBef>
                <a:spcPts val="1000"/>
              </a:spcBef>
              <a:spcAft>
                <a:spcPts val="1000"/>
              </a:spcAft>
              <a:buNone/>
            </a:pPr>
            <a:endParaRPr sz="18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body" idx="1"/>
          </p:nvPr>
        </p:nvSpPr>
        <p:spPr>
          <a:xfrm>
            <a:off x="801525" y="1294400"/>
            <a:ext cx="7496700" cy="33342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b="1"/>
              <a:t>The LDOE will: </a:t>
            </a:r>
            <a:endParaRPr b="1"/>
          </a:p>
          <a:p>
            <a:pPr marL="457200" lvl="0" indent="-342900" algn="l" rtl="0">
              <a:spcBef>
                <a:spcPts val="1000"/>
              </a:spcBef>
              <a:spcAft>
                <a:spcPts val="0"/>
              </a:spcAft>
              <a:buSzPts val="1800"/>
              <a:buChar char="•"/>
            </a:pPr>
            <a:r>
              <a:rPr lang="en-US"/>
              <a:t>Maintain the secure collection of all data and documentation needed to calculate indicator results. </a:t>
            </a:r>
            <a:endParaRPr/>
          </a:p>
          <a:p>
            <a:pPr marL="457200" lvl="0" indent="-342900" algn="l" rtl="0">
              <a:spcBef>
                <a:spcPts val="0"/>
              </a:spcBef>
              <a:spcAft>
                <a:spcPts val="0"/>
              </a:spcAft>
              <a:buSzPts val="1800"/>
              <a:buChar char="•"/>
            </a:pPr>
            <a:r>
              <a:rPr lang="en-US"/>
              <a:t>Review documentation to ensure it meets the scoring criteria outlined in the published menu guidance.</a:t>
            </a:r>
            <a:endParaRPr/>
          </a:p>
          <a:p>
            <a:pPr marL="0" lvl="0" indent="0" algn="l" rtl="0">
              <a:spcBef>
                <a:spcPts val="1000"/>
              </a:spcBef>
              <a:spcAft>
                <a:spcPts val="0"/>
              </a:spcAft>
              <a:buNone/>
            </a:pPr>
            <a:r>
              <a:rPr lang="en-US"/>
              <a:t>The LDOE will use this data and documentation to calculate indicator results for each school along with an overall Interests &amp; Opportunities Index score.</a:t>
            </a:r>
            <a:endParaRPr/>
          </a:p>
          <a:p>
            <a:pPr marL="0" lvl="0" indent="0" algn="l" rtl="0">
              <a:spcBef>
                <a:spcPts val="1000"/>
              </a:spcBef>
              <a:spcAft>
                <a:spcPts val="1000"/>
              </a:spcAft>
              <a:buNone/>
            </a:pPr>
            <a:r>
              <a:rPr lang="en-US"/>
              <a:t>In August following the completion of the school year, the LDOE will provide a validation report of all indicator results for school systems to review and validate as part of an annual data certification process. </a:t>
            </a:r>
            <a:endParaRPr/>
          </a:p>
        </p:txBody>
      </p:sp>
      <p:sp>
        <p:nvSpPr>
          <p:cNvPr id="285" name="Google Shape;285;p44"/>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Producing Index Results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Agenda</a:t>
            </a:r>
            <a:endParaRPr/>
          </a:p>
        </p:txBody>
      </p:sp>
      <p:sp>
        <p:nvSpPr>
          <p:cNvPr id="81" name="Google Shape;81;p18"/>
          <p:cNvSpPr txBox="1">
            <a:spLocks noGrp="1"/>
          </p:cNvSpPr>
          <p:nvPr>
            <p:ph type="body" idx="1"/>
          </p:nvPr>
        </p:nvSpPr>
        <p:spPr>
          <a:xfrm>
            <a:off x="152400" y="1294400"/>
            <a:ext cx="8839200" cy="33342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endParaRPr sz="2300"/>
          </a:p>
          <a:p>
            <a:pPr marL="1371600" lvl="0" indent="-374650" algn="l" rtl="0">
              <a:spcBef>
                <a:spcPts val="1200"/>
              </a:spcBef>
              <a:spcAft>
                <a:spcPts val="0"/>
              </a:spcAft>
              <a:buSzPts val="2300"/>
              <a:buAutoNum type="romanUcPeriod"/>
            </a:pPr>
            <a:r>
              <a:rPr lang="en-US" sz="2300"/>
              <a:t>Overview of Interests &amp; Opportunities Index </a:t>
            </a:r>
            <a:endParaRPr sz="2300"/>
          </a:p>
          <a:p>
            <a:pPr marL="1371600" lvl="0" indent="-374650" algn="l" rtl="0">
              <a:spcBef>
                <a:spcPts val="0"/>
              </a:spcBef>
              <a:spcAft>
                <a:spcPts val="0"/>
              </a:spcAft>
              <a:buSzPts val="2300"/>
              <a:buAutoNum type="romanUcPeriod"/>
            </a:pPr>
            <a:r>
              <a:rPr lang="en-US" sz="2300"/>
              <a:t>Reviewing the Menu </a:t>
            </a:r>
            <a:endParaRPr sz="2300"/>
          </a:p>
          <a:p>
            <a:pPr marL="1371600" lvl="0" indent="-374650" algn="l" rtl="0">
              <a:spcBef>
                <a:spcPts val="0"/>
              </a:spcBef>
              <a:spcAft>
                <a:spcPts val="0"/>
              </a:spcAft>
              <a:buSzPts val="2300"/>
              <a:buAutoNum type="romanUcPeriod"/>
            </a:pPr>
            <a:r>
              <a:rPr lang="en-US" sz="2300"/>
              <a:t>Annual Process</a:t>
            </a:r>
            <a:endParaRPr sz="2300"/>
          </a:p>
          <a:p>
            <a:pPr marL="1371600" lvl="0" indent="-374650" algn="l" rtl="0">
              <a:spcBef>
                <a:spcPts val="0"/>
              </a:spcBef>
              <a:spcAft>
                <a:spcPts val="0"/>
              </a:spcAft>
              <a:buSzPts val="2300"/>
              <a:buAutoNum type="romanUcPeriod"/>
            </a:pPr>
            <a:r>
              <a:rPr lang="en-US" sz="2300"/>
              <a:t>2023-2024 Timeline</a:t>
            </a:r>
            <a:endParaRPr sz="2300"/>
          </a:p>
          <a:p>
            <a:pPr marL="0" lvl="0" indent="0" algn="l" rtl="0">
              <a:spcBef>
                <a:spcPts val="120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5"/>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2023-2024 Interests &amp; Opportunities Timeline</a:t>
            </a:r>
            <a:endParaRPr/>
          </a:p>
          <a:p>
            <a:pPr marL="0" lvl="0" indent="0" algn="ctr"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6"/>
          <p:cNvSpPr txBox="1"/>
          <p:nvPr/>
        </p:nvSpPr>
        <p:spPr>
          <a:xfrm>
            <a:off x="827250" y="1447250"/>
            <a:ext cx="7432500" cy="2186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750"/>
              </a:spcBef>
              <a:spcAft>
                <a:spcPts val="0"/>
              </a:spcAft>
              <a:buNone/>
            </a:pPr>
            <a:r>
              <a:rPr lang="en-US" sz="1800">
                <a:solidFill>
                  <a:schemeClr val="dk1"/>
                </a:solidFill>
                <a:latin typeface="Calibri"/>
                <a:ea typeface="Calibri"/>
                <a:cs typeface="Calibri"/>
                <a:sym typeface="Calibri"/>
              </a:rPr>
              <a:t>Louisiana Data Review (LDR) for 2022-2023 Interests and Opportunities is open. Schools that selected a documentation-based indicator must upload documentation into LDR by June 7, 2023 or the indicator will earn zero points.</a:t>
            </a:r>
            <a:endParaRPr sz="18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The new LDR guidance,</a:t>
            </a:r>
            <a:r>
              <a:rPr lang="en-US" sz="1800">
                <a:solidFill>
                  <a:srgbClr val="385463"/>
                </a:solidFill>
                <a:latin typeface="Calibri"/>
                <a:ea typeface="Calibri"/>
                <a:cs typeface="Calibri"/>
                <a:sym typeface="Calibri"/>
              </a:rPr>
              <a:t> </a:t>
            </a:r>
            <a:r>
              <a:rPr lang="en-US" sz="1800" u="sng">
                <a:solidFill>
                  <a:srgbClr val="00AAB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Interests and Opportunities Louisiana Data Review Guidance</a:t>
            </a:r>
            <a:r>
              <a:rPr lang="en-US" sz="1800">
                <a:solidFill>
                  <a:schemeClr val="dk1"/>
                </a:solidFill>
                <a:latin typeface="Calibri"/>
                <a:ea typeface="Calibri"/>
                <a:cs typeface="Calibri"/>
                <a:sym typeface="Calibri"/>
              </a:rPr>
              <a:t>, can be be found in the Accountability Library. </a:t>
            </a:r>
            <a:endParaRPr sz="1800">
              <a:solidFill>
                <a:schemeClr val="dk1"/>
              </a:solidFill>
              <a:latin typeface="Calibri"/>
              <a:ea typeface="Calibri"/>
              <a:cs typeface="Calibri"/>
              <a:sym typeface="Calibri"/>
            </a:endParaRPr>
          </a:p>
          <a:p>
            <a:pPr marL="0" lvl="0" indent="0" algn="l" rtl="0">
              <a:lnSpc>
                <a:spcPct val="115000"/>
              </a:lnSpc>
              <a:spcBef>
                <a:spcPts val="1000"/>
              </a:spcBef>
              <a:spcAft>
                <a:spcPts val="1000"/>
              </a:spcAft>
              <a:buNone/>
            </a:pPr>
            <a:r>
              <a:rPr lang="en-US" sz="1800">
                <a:solidFill>
                  <a:schemeClr val="dk1"/>
                </a:solidFill>
                <a:latin typeface="Calibri"/>
                <a:ea typeface="Calibri"/>
                <a:cs typeface="Calibri"/>
                <a:sym typeface="Calibri"/>
              </a:rPr>
              <a:t>Please contact</a:t>
            </a:r>
            <a:r>
              <a:rPr lang="en-US" sz="1800">
                <a:solidFill>
                  <a:srgbClr val="385463"/>
                </a:solidFill>
                <a:latin typeface="Calibri"/>
                <a:ea typeface="Calibri"/>
                <a:cs typeface="Calibri"/>
                <a:sym typeface="Calibri"/>
              </a:rPr>
              <a:t> </a:t>
            </a:r>
            <a:r>
              <a:rPr lang="en-US" sz="1800" u="sng">
                <a:solidFill>
                  <a:srgbClr val="00AAB0"/>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accountability@la.gov</a:t>
            </a:r>
            <a:r>
              <a:rPr lang="en-US" sz="1800">
                <a:solidFill>
                  <a:srgbClr val="385463"/>
                </a:solidFill>
                <a:latin typeface="Calibri"/>
                <a:ea typeface="Calibri"/>
                <a:cs typeface="Calibri"/>
                <a:sym typeface="Calibri"/>
              </a:rPr>
              <a:t> </a:t>
            </a:r>
            <a:r>
              <a:rPr lang="en-US" sz="1800">
                <a:solidFill>
                  <a:schemeClr val="dk1"/>
                </a:solidFill>
                <a:latin typeface="Calibri"/>
                <a:ea typeface="Calibri"/>
                <a:cs typeface="Calibri"/>
                <a:sym typeface="Calibri"/>
              </a:rPr>
              <a:t>with questions.  </a:t>
            </a:r>
            <a:endParaRPr sz="1800">
              <a:latin typeface="Calibri"/>
              <a:ea typeface="Calibri"/>
              <a:cs typeface="Calibri"/>
              <a:sym typeface="Calibri"/>
            </a:endParaRPr>
          </a:p>
        </p:txBody>
      </p:sp>
      <p:sp>
        <p:nvSpPr>
          <p:cNvPr id="298" name="Google Shape;298;p46"/>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Submitting Documentation for 2022-2023</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solidFill>
                  <a:srgbClr val="000000"/>
                </a:solidFill>
              </a:rPr>
              <a:t>Interests and Opportunities 2023-2024 Timeline</a:t>
            </a:r>
            <a:endParaRPr>
              <a:solidFill>
                <a:srgbClr val="000000"/>
              </a:solidFill>
            </a:endParaRPr>
          </a:p>
        </p:txBody>
      </p:sp>
      <p:graphicFrame>
        <p:nvGraphicFramePr>
          <p:cNvPr id="305" name="Google Shape;305;p47"/>
          <p:cNvGraphicFramePr/>
          <p:nvPr/>
        </p:nvGraphicFramePr>
        <p:xfrm>
          <a:off x="1568625" y="1432975"/>
          <a:ext cx="3000000" cy="3000000"/>
        </p:xfrm>
        <a:graphic>
          <a:graphicData uri="http://schemas.openxmlformats.org/drawingml/2006/table">
            <a:tbl>
              <a:tblPr>
                <a:noFill/>
                <a:tableStyleId>{660D6A17-D3B2-4BE2-A6AE-542BC73FFCDB}</a:tableStyleId>
              </a:tblPr>
              <a:tblGrid>
                <a:gridCol w="3698625">
                  <a:extLst>
                    <a:ext uri="{9D8B030D-6E8A-4147-A177-3AD203B41FA5}">
                      <a16:colId xmlns:a16="http://schemas.microsoft.com/office/drawing/2014/main" val="20000"/>
                    </a:ext>
                  </a:extLst>
                </a:gridCol>
                <a:gridCol w="23081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b="1">
                          <a:latin typeface="Calibri"/>
                          <a:ea typeface="Calibri"/>
                          <a:cs typeface="Calibri"/>
                          <a:sym typeface="Calibri"/>
                        </a:rPr>
                        <a:t>Menu and Course Codes Published</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US" b="1">
                          <a:latin typeface="Calibri"/>
                          <a:ea typeface="Calibri"/>
                          <a:cs typeface="Calibri"/>
                          <a:sym typeface="Calibri"/>
                        </a:rPr>
                        <a:t>March 2023</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b="1">
                          <a:latin typeface="Calibri"/>
                          <a:ea typeface="Calibri"/>
                          <a:cs typeface="Calibri"/>
                          <a:sym typeface="Calibri"/>
                        </a:rPr>
                        <a:t>Final Guidance Published</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US" b="1">
                          <a:latin typeface="Calibri"/>
                          <a:ea typeface="Calibri"/>
                          <a:cs typeface="Calibri"/>
                          <a:sym typeface="Calibri"/>
                        </a:rPr>
                        <a:t>June 2023</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b="1">
                          <a:latin typeface="Calibri"/>
                          <a:ea typeface="Calibri"/>
                          <a:cs typeface="Calibri"/>
                          <a:sym typeface="Calibri"/>
                        </a:rPr>
                        <a:t>Indicator Selection Survey Opens (Jotform)</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US" b="1">
                          <a:latin typeface="Calibri"/>
                          <a:ea typeface="Calibri"/>
                          <a:cs typeface="Calibri"/>
                          <a:sym typeface="Calibri"/>
                        </a:rPr>
                        <a:t>August 14, 2023</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b="1">
                          <a:latin typeface="Calibri"/>
                          <a:ea typeface="Calibri"/>
                          <a:cs typeface="Calibri"/>
                          <a:sym typeface="Calibri"/>
                        </a:rPr>
                        <a:t>Indicator Selection Survey Closes (Jotform)</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US" b="1">
                          <a:latin typeface="Calibri"/>
                          <a:ea typeface="Calibri"/>
                          <a:cs typeface="Calibri"/>
                          <a:sym typeface="Calibri"/>
                        </a:rPr>
                        <a:t>November 3, 2023</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b="1">
                          <a:latin typeface="Calibri"/>
                          <a:ea typeface="Calibri"/>
                          <a:cs typeface="Calibri"/>
                          <a:sym typeface="Calibri"/>
                        </a:rPr>
                        <a:t>Indicator Selection Validations Due (Jotform)</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US" b="1">
                          <a:latin typeface="Calibri"/>
                          <a:ea typeface="Calibri"/>
                          <a:cs typeface="Calibri"/>
                          <a:sym typeface="Calibri"/>
                        </a:rPr>
                        <a:t>November 8, 2023</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b="1">
                          <a:latin typeface="Calibri"/>
                          <a:ea typeface="Calibri"/>
                          <a:cs typeface="Calibri"/>
                          <a:sym typeface="Calibri"/>
                        </a:rPr>
                        <a:t>Interests and Opportunities Data Review Opens</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US" b="1">
                          <a:latin typeface="Calibri"/>
                          <a:ea typeface="Calibri"/>
                          <a:cs typeface="Calibri"/>
                          <a:sym typeface="Calibri"/>
                        </a:rPr>
                        <a:t>March 25, 2024</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b="1">
                          <a:latin typeface="Calibri"/>
                          <a:ea typeface="Calibri"/>
                          <a:cs typeface="Calibri"/>
                          <a:sym typeface="Calibri"/>
                        </a:rPr>
                        <a:t>Interests and Opportunities Data Review Closes</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US" b="1">
                          <a:latin typeface="Calibri"/>
                          <a:ea typeface="Calibri"/>
                          <a:cs typeface="Calibri"/>
                          <a:sym typeface="Calibri"/>
                        </a:rPr>
                        <a:t>June 7, 2024</a:t>
                      </a:r>
                      <a:endParaRPr b="1">
                        <a:latin typeface="Calibri"/>
                        <a:ea typeface="Calibri"/>
                        <a:cs typeface="Calibri"/>
                        <a:sym typeface="Calibri"/>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Resources</a:t>
            </a:r>
            <a:endParaRPr/>
          </a:p>
        </p:txBody>
      </p:sp>
      <p:sp>
        <p:nvSpPr>
          <p:cNvPr id="312" name="Google Shape;312;p48"/>
          <p:cNvSpPr txBox="1">
            <a:spLocks noGrp="1"/>
          </p:cNvSpPr>
          <p:nvPr>
            <p:ph type="body" idx="1"/>
          </p:nvPr>
        </p:nvSpPr>
        <p:spPr>
          <a:xfrm>
            <a:off x="827250" y="1294400"/>
            <a:ext cx="7496700" cy="33342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endParaRPr>
              <a:solidFill>
                <a:schemeClr val="accent2"/>
              </a:solidFill>
            </a:endParaRPr>
          </a:p>
          <a:p>
            <a:pPr marL="0" lvl="0" indent="0" algn="l" rtl="0">
              <a:spcBef>
                <a:spcPts val="750"/>
              </a:spcBef>
              <a:spcAft>
                <a:spcPts val="0"/>
              </a:spcAft>
              <a:buNone/>
            </a:pPr>
            <a:endParaRPr>
              <a:solidFill>
                <a:schemeClr val="accent2"/>
              </a:solidFill>
            </a:endParaRPr>
          </a:p>
          <a:p>
            <a:pPr marL="0" lvl="0" indent="0" algn="l" rtl="0">
              <a:spcBef>
                <a:spcPts val="750"/>
              </a:spcBef>
              <a:spcAft>
                <a:spcPts val="0"/>
              </a:spcAft>
              <a:buClr>
                <a:schemeClr val="dk1"/>
              </a:buClr>
              <a:buSzPts val="1100"/>
              <a:buFont typeface="Arial"/>
              <a:buNone/>
            </a:pPr>
            <a:r>
              <a:rPr lang="en-US">
                <a:solidFill>
                  <a:schemeClr val="accent2"/>
                </a:solidFill>
              </a:rPr>
              <a:t>All resources are available in the </a:t>
            </a:r>
            <a:r>
              <a:rPr lang="en-US" u="sng">
                <a:solidFill>
                  <a:srgbClr val="3D9BBA"/>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Accountability Library</a:t>
            </a:r>
            <a:r>
              <a:rPr lang="en-US">
                <a:solidFill>
                  <a:schemeClr val="accent2"/>
                </a:solidFill>
              </a:rPr>
              <a:t> on </a:t>
            </a:r>
            <a:r>
              <a:rPr lang="en-US" u="sng">
                <a:solidFill>
                  <a:srgbClr val="3D9BBA"/>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louisianabelieves.com</a:t>
            </a:r>
            <a:r>
              <a:rPr lang="en-US">
                <a:solidFill>
                  <a:schemeClr val="accent2"/>
                </a:solidFill>
              </a:rPr>
              <a:t>.   </a:t>
            </a:r>
            <a:endParaRPr>
              <a:solidFill>
                <a:schemeClr val="accent2"/>
              </a:solidFill>
            </a:endParaRPr>
          </a:p>
          <a:p>
            <a:pPr marL="0" lvl="0" indent="0" algn="l" rtl="0">
              <a:spcBef>
                <a:spcPts val="750"/>
              </a:spcBef>
              <a:spcAft>
                <a:spcPts val="0"/>
              </a:spcAft>
              <a:buClr>
                <a:schemeClr val="dk1"/>
              </a:buClr>
              <a:buSzPts val="1100"/>
              <a:buFont typeface="Arial"/>
              <a:buNone/>
            </a:pPr>
            <a:endParaRPr>
              <a:solidFill>
                <a:schemeClr val="accent2"/>
              </a:solidFill>
            </a:endParaRPr>
          </a:p>
          <a:p>
            <a:pPr marL="0" lvl="0" indent="0" algn="l" rtl="0">
              <a:spcBef>
                <a:spcPts val="750"/>
              </a:spcBef>
              <a:spcAft>
                <a:spcPts val="0"/>
              </a:spcAft>
              <a:buClr>
                <a:schemeClr val="dk1"/>
              </a:buClr>
              <a:buSzPts val="1100"/>
              <a:buFont typeface="Arial"/>
              <a:buNone/>
            </a:pPr>
            <a:endParaRPr>
              <a:solidFill>
                <a:schemeClr val="accent2"/>
              </a:solidFill>
            </a:endParaRPr>
          </a:p>
          <a:p>
            <a:pPr marL="0" lvl="0" indent="0" algn="l" rtl="0">
              <a:spcBef>
                <a:spcPts val="750"/>
              </a:spcBef>
              <a:spcAft>
                <a:spcPts val="0"/>
              </a:spcAft>
              <a:buClr>
                <a:schemeClr val="dk1"/>
              </a:buClr>
              <a:buSzPts val="1100"/>
              <a:buFont typeface="Arial"/>
              <a:buNone/>
            </a:pPr>
            <a:endParaRPr>
              <a:solidFill>
                <a:schemeClr val="accent2"/>
              </a:solidFill>
            </a:endParaRPr>
          </a:p>
          <a:p>
            <a:pPr marL="0" lvl="0" indent="0" algn="l" rtl="0">
              <a:spcBef>
                <a:spcPts val="750"/>
              </a:spcBef>
              <a:spcAft>
                <a:spcPts val="0"/>
              </a:spcAft>
              <a:buClr>
                <a:schemeClr val="dk1"/>
              </a:buClr>
              <a:buSzPts val="1100"/>
              <a:buFont typeface="Arial"/>
              <a:buNone/>
            </a:pPr>
            <a:r>
              <a:rPr lang="en-US">
                <a:solidFill>
                  <a:schemeClr val="accent2"/>
                </a:solidFill>
              </a:rPr>
              <a:t>If you have any additional questions, please email </a:t>
            </a:r>
            <a:r>
              <a:rPr lang="en-US" u="sng">
                <a:solidFill>
                  <a:srgbClr val="3D9BBA"/>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accountability@la.gov</a:t>
            </a:r>
            <a:r>
              <a:rPr lang="en-US">
                <a:solidFill>
                  <a:schemeClr val="accent2"/>
                </a:solidFill>
              </a:rPr>
              <a:t>. </a:t>
            </a:r>
            <a:endParaRPr>
              <a:solidFill>
                <a:schemeClr val="accent2"/>
              </a:solidFill>
            </a:endParaRPr>
          </a:p>
          <a:p>
            <a:pPr marL="0" lvl="0" indent="0" algn="l" rtl="0">
              <a:spcBef>
                <a:spcPts val="75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0" y="1148925"/>
            <a:ext cx="9144000" cy="284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Overview of Interests &amp; Opportunities Index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Purpose of Interests and Opportunities</a:t>
            </a:r>
            <a:endParaRPr/>
          </a:p>
        </p:txBody>
      </p:sp>
      <p:sp>
        <p:nvSpPr>
          <p:cNvPr id="94" name="Google Shape;94;p20"/>
          <p:cNvSpPr txBox="1">
            <a:spLocks noGrp="1"/>
          </p:cNvSpPr>
          <p:nvPr>
            <p:ph type="body" idx="1"/>
          </p:nvPr>
        </p:nvSpPr>
        <p:spPr>
          <a:xfrm>
            <a:off x="840100" y="1294400"/>
            <a:ext cx="7419600" cy="3334200"/>
          </a:xfrm>
          <a:prstGeom prst="rect">
            <a:avLst/>
          </a:prstGeom>
        </p:spPr>
        <p:txBody>
          <a:bodyPr spcFirstLastPara="1" wrap="square" lIns="91425" tIns="91425" rIns="91425" bIns="91425" anchor="t" anchorCtr="0">
            <a:noAutofit/>
          </a:bodyPr>
          <a:lstStyle/>
          <a:p>
            <a:pPr marL="0" lvl="0" indent="0" algn="l" rtl="0">
              <a:lnSpc>
                <a:spcPct val="105000"/>
              </a:lnSpc>
              <a:spcBef>
                <a:spcPts val="750"/>
              </a:spcBef>
              <a:spcAft>
                <a:spcPts val="0"/>
              </a:spcAft>
              <a:buClr>
                <a:schemeClr val="dk1"/>
              </a:buClr>
              <a:buSzPts val="1100"/>
              <a:buFont typeface="Arial"/>
              <a:buNone/>
            </a:pPr>
            <a:r>
              <a:rPr lang="en-US">
                <a:solidFill>
                  <a:schemeClr val="accent2"/>
                </a:solidFill>
              </a:rPr>
              <a:t>Louisiana’s ESSA plan proposed an Interest and Opportunities indicator to  “measure whether schools are providing students with access to a well-rounded education, exposing them to diverse areas of learning in which they can develop their skills and talents, including visual and performing arts, foreign language, technology, co-curricular activities, advanced coursework, health/PE, career pathways, etc.”</a:t>
            </a:r>
            <a:endParaRPr>
              <a:solidFill>
                <a:schemeClr val="accent2"/>
              </a:solidFill>
            </a:endParaRPr>
          </a:p>
          <a:p>
            <a:pPr marL="0" lvl="0" indent="0" algn="l" rtl="0">
              <a:lnSpc>
                <a:spcPct val="105000"/>
              </a:lnSpc>
              <a:spcBef>
                <a:spcPts val="750"/>
              </a:spcBef>
              <a:spcAft>
                <a:spcPts val="0"/>
              </a:spcAft>
              <a:buNone/>
            </a:pPr>
            <a:endParaRPr sz="1100">
              <a:solidFill>
                <a:schemeClr val="accent2"/>
              </a:solidFill>
            </a:endParaRPr>
          </a:p>
          <a:p>
            <a:pPr marL="0" lvl="0" indent="0" algn="l" rtl="0">
              <a:lnSpc>
                <a:spcPct val="105000"/>
              </a:lnSpc>
              <a:spcBef>
                <a:spcPts val="750"/>
              </a:spcBef>
              <a:spcAft>
                <a:spcPts val="0"/>
              </a:spcAft>
              <a:buClr>
                <a:schemeClr val="dk1"/>
              </a:buClr>
              <a:buSzPts val="1100"/>
              <a:buFont typeface="Arial"/>
              <a:buNone/>
            </a:pPr>
            <a:r>
              <a:rPr lang="en-US" b="1" i="1">
                <a:solidFill>
                  <a:schemeClr val="accent2"/>
                </a:solidFill>
              </a:rPr>
              <a:t>In the 2023-2024 school year, this will continued to be measured through a “menu-based” approach where schools will select indicators across four domains. </a:t>
            </a:r>
            <a:endParaRPr sz="1900" b="1" i="1"/>
          </a:p>
        </p:txBody>
      </p:sp>
      <p:sp>
        <p:nvSpPr>
          <p:cNvPr id="95" name="Google Shape;95;p2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Background on Interests &amp; Opportunities</a:t>
            </a:r>
            <a:endParaRPr/>
          </a:p>
        </p:txBody>
      </p:sp>
      <p:sp>
        <p:nvSpPr>
          <p:cNvPr id="102" name="Google Shape;102;p21"/>
          <p:cNvSpPr txBox="1">
            <a:spLocks noGrp="1"/>
          </p:cNvSpPr>
          <p:nvPr>
            <p:ph type="body" idx="1"/>
          </p:nvPr>
        </p:nvSpPr>
        <p:spPr>
          <a:xfrm>
            <a:off x="814375" y="1294400"/>
            <a:ext cx="7483800" cy="33342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600"/>
              <a:buFont typeface="Arial"/>
              <a:buNone/>
            </a:pPr>
            <a:r>
              <a:rPr lang="en-US" sz="1700">
                <a:solidFill>
                  <a:schemeClr val="accent2"/>
                </a:solidFill>
              </a:rPr>
              <a:t>Over the last several years, the LDOE has worked with local stakeholders and national experts to develop this new measure. Louisiana stakeholders have articulated the need for a measure that:</a:t>
            </a:r>
            <a:endParaRPr sz="1700">
              <a:solidFill>
                <a:schemeClr val="accent2"/>
              </a:solidFill>
            </a:endParaRPr>
          </a:p>
          <a:p>
            <a:pPr marL="342900" lvl="0" indent="-222250" algn="l" rtl="0">
              <a:lnSpc>
                <a:spcPct val="90000"/>
              </a:lnSpc>
              <a:spcBef>
                <a:spcPts val="1000"/>
              </a:spcBef>
              <a:spcAft>
                <a:spcPts val="0"/>
              </a:spcAft>
              <a:buClr>
                <a:schemeClr val="accent2"/>
              </a:buClr>
              <a:buSzPts val="1700"/>
              <a:buFont typeface="Calibri"/>
              <a:buChar char="●"/>
            </a:pPr>
            <a:r>
              <a:rPr lang="en-US" sz="1700">
                <a:solidFill>
                  <a:schemeClr val="accent2"/>
                </a:solidFill>
              </a:rPr>
              <a:t>is </a:t>
            </a:r>
            <a:r>
              <a:rPr lang="en-US" sz="1700" b="1">
                <a:solidFill>
                  <a:schemeClr val="accent2"/>
                </a:solidFill>
              </a:rPr>
              <a:t>simple and easy to implement</a:t>
            </a:r>
            <a:r>
              <a:rPr lang="en-US" sz="1700">
                <a:solidFill>
                  <a:schemeClr val="accent2"/>
                </a:solidFill>
              </a:rPr>
              <a:t> while also </a:t>
            </a:r>
            <a:r>
              <a:rPr lang="en-US" sz="1700" b="1">
                <a:solidFill>
                  <a:schemeClr val="accent2"/>
                </a:solidFill>
              </a:rPr>
              <a:t>valid and reliable</a:t>
            </a:r>
            <a:r>
              <a:rPr lang="en-US" sz="1700">
                <a:solidFill>
                  <a:schemeClr val="accent2"/>
                </a:solidFill>
              </a:rPr>
              <a:t> like all of Louisiana’s accountability measures; </a:t>
            </a:r>
            <a:endParaRPr sz="1700">
              <a:solidFill>
                <a:schemeClr val="accent2"/>
              </a:solidFill>
            </a:endParaRPr>
          </a:p>
          <a:p>
            <a:pPr marL="342900" lvl="0" indent="-222250" algn="l" rtl="0">
              <a:lnSpc>
                <a:spcPct val="90000"/>
              </a:lnSpc>
              <a:spcBef>
                <a:spcPts val="1000"/>
              </a:spcBef>
              <a:spcAft>
                <a:spcPts val="0"/>
              </a:spcAft>
              <a:buClr>
                <a:schemeClr val="accent2"/>
              </a:buClr>
              <a:buSzPts val="1700"/>
              <a:buFont typeface="Calibri"/>
              <a:buChar char="●"/>
            </a:pPr>
            <a:r>
              <a:rPr lang="en-US" sz="1700">
                <a:solidFill>
                  <a:schemeClr val="accent2"/>
                </a:solidFill>
              </a:rPr>
              <a:t>is </a:t>
            </a:r>
            <a:r>
              <a:rPr lang="en-US" sz="1700" b="1">
                <a:solidFill>
                  <a:schemeClr val="accent2"/>
                </a:solidFill>
              </a:rPr>
              <a:t>fair</a:t>
            </a:r>
            <a:r>
              <a:rPr lang="en-US" sz="1700">
                <a:solidFill>
                  <a:schemeClr val="accent2"/>
                </a:solidFill>
              </a:rPr>
              <a:t> for all schools and school systems regardless of size and access to resources;</a:t>
            </a:r>
            <a:endParaRPr sz="1700">
              <a:solidFill>
                <a:schemeClr val="accent2"/>
              </a:solidFill>
            </a:endParaRPr>
          </a:p>
          <a:p>
            <a:pPr marL="342900" lvl="0" indent="-222250" algn="l" rtl="0">
              <a:lnSpc>
                <a:spcPct val="90000"/>
              </a:lnSpc>
              <a:spcBef>
                <a:spcPts val="1000"/>
              </a:spcBef>
              <a:spcAft>
                <a:spcPts val="0"/>
              </a:spcAft>
              <a:buClr>
                <a:schemeClr val="accent2"/>
              </a:buClr>
              <a:buSzPts val="1700"/>
              <a:buFont typeface="Calibri"/>
              <a:buChar char="●"/>
            </a:pPr>
            <a:r>
              <a:rPr lang="en-US" sz="1700">
                <a:solidFill>
                  <a:schemeClr val="accent2"/>
                </a:solidFill>
              </a:rPr>
              <a:t>provides a </a:t>
            </a:r>
            <a:r>
              <a:rPr lang="en-US" sz="1700" b="1">
                <a:solidFill>
                  <a:schemeClr val="accent2"/>
                </a:solidFill>
              </a:rPr>
              <a:t>menu </a:t>
            </a:r>
            <a:r>
              <a:rPr lang="en-US" sz="1700">
                <a:solidFill>
                  <a:schemeClr val="accent2"/>
                </a:solidFill>
              </a:rPr>
              <a:t>of means by which schools can demonstrate success; and</a:t>
            </a:r>
            <a:endParaRPr sz="1700">
              <a:solidFill>
                <a:schemeClr val="accent2"/>
              </a:solidFill>
            </a:endParaRPr>
          </a:p>
          <a:p>
            <a:pPr marL="342900" lvl="0" indent="-222250" algn="l" rtl="0">
              <a:lnSpc>
                <a:spcPct val="90000"/>
              </a:lnSpc>
              <a:spcBef>
                <a:spcPts val="1000"/>
              </a:spcBef>
              <a:spcAft>
                <a:spcPts val="0"/>
              </a:spcAft>
              <a:buClr>
                <a:schemeClr val="accent2"/>
              </a:buClr>
              <a:buSzPts val="1700"/>
              <a:buFont typeface="Calibri"/>
              <a:buChar char="●"/>
            </a:pPr>
            <a:r>
              <a:rPr lang="en-US" sz="1700" b="1">
                <a:solidFill>
                  <a:schemeClr val="accent2"/>
                </a:solidFill>
              </a:rPr>
              <a:t>represents Louisiana’s values and high expectations</a:t>
            </a:r>
            <a:r>
              <a:rPr lang="en-US" sz="1700">
                <a:solidFill>
                  <a:schemeClr val="accent2"/>
                </a:solidFill>
              </a:rPr>
              <a:t> for all students.</a:t>
            </a:r>
            <a:endParaRPr sz="1700">
              <a:solidFill>
                <a:schemeClr val="accent2"/>
              </a:solidFill>
            </a:endParaRPr>
          </a:p>
          <a:p>
            <a:pPr marL="0" lvl="0" indent="0" algn="l" rtl="0">
              <a:lnSpc>
                <a:spcPct val="90000"/>
              </a:lnSpc>
              <a:spcBef>
                <a:spcPts val="1000"/>
              </a:spcBef>
              <a:spcAft>
                <a:spcPts val="0"/>
              </a:spcAft>
              <a:buClr>
                <a:schemeClr val="dk1"/>
              </a:buClr>
              <a:buSzPts val="1600"/>
              <a:buFont typeface="Arial"/>
              <a:buNone/>
            </a:pPr>
            <a:endParaRPr sz="1900">
              <a:solidFill>
                <a:schemeClr val="accent2"/>
              </a:solidFill>
            </a:endParaRPr>
          </a:p>
          <a:p>
            <a:pPr marL="0" lvl="0" indent="0" algn="l" rtl="0">
              <a:lnSpc>
                <a:spcPct val="80000"/>
              </a:lnSpc>
              <a:spcBef>
                <a:spcPts val="1000"/>
              </a:spcBef>
              <a:spcAft>
                <a:spcPts val="1200"/>
              </a:spcAft>
              <a:buNone/>
            </a:pP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Previous Policy</a:t>
            </a:r>
            <a:endParaRPr/>
          </a:p>
        </p:txBody>
      </p:sp>
      <p:sp>
        <p:nvSpPr>
          <p:cNvPr id="109" name="Google Shape;109;p22"/>
          <p:cNvSpPr txBox="1">
            <a:spLocks noGrp="1"/>
          </p:cNvSpPr>
          <p:nvPr>
            <p:ph type="body" idx="1"/>
          </p:nvPr>
        </p:nvSpPr>
        <p:spPr>
          <a:xfrm>
            <a:off x="814375" y="1294400"/>
            <a:ext cx="7483800" cy="3334200"/>
          </a:xfrm>
          <a:prstGeom prst="rect">
            <a:avLst/>
          </a:prstGeom>
        </p:spPr>
        <p:txBody>
          <a:bodyPr spcFirstLastPara="1" wrap="square" lIns="91425" tIns="91425" rIns="91425" bIns="91425" anchor="t" anchorCtr="0">
            <a:noAutofit/>
          </a:bodyPr>
          <a:lstStyle/>
          <a:p>
            <a:pPr marL="0" lvl="0" indent="0" algn="l" rtl="0">
              <a:lnSpc>
                <a:spcPct val="80000"/>
              </a:lnSpc>
              <a:spcBef>
                <a:spcPts val="750"/>
              </a:spcBef>
              <a:spcAft>
                <a:spcPts val="0"/>
              </a:spcAft>
              <a:buNone/>
            </a:pPr>
            <a:r>
              <a:rPr lang="en-US" sz="1700">
                <a:solidFill>
                  <a:schemeClr val="accent2"/>
                </a:solidFill>
              </a:rPr>
              <a:t>Prior to 2022-2023, the Interests and Opportunities policy in Bulletin 111 required:</a:t>
            </a:r>
            <a:endParaRPr sz="1700">
              <a:solidFill>
                <a:schemeClr val="accent2"/>
              </a:solidFill>
            </a:endParaRPr>
          </a:p>
          <a:p>
            <a:pPr marL="457200" lvl="0" indent="-336550" algn="l" rtl="0">
              <a:lnSpc>
                <a:spcPct val="115000"/>
              </a:lnSpc>
              <a:spcBef>
                <a:spcPts val="1200"/>
              </a:spcBef>
              <a:spcAft>
                <a:spcPts val="0"/>
              </a:spcAft>
              <a:buClr>
                <a:schemeClr val="accent2"/>
              </a:buClr>
              <a:buSzPts val="1700"/>
              <a:buFont typeface="Calibri"/>
              <a:buAutoNum type="arabicPeriod"/>
            </a:pPr>
            <a:r>
              <a:rPr lang="en-US" sz="1700">
                <a:solidFill>
                  <a:schemeClr val="accent2"/>
                </a:solidFill>
              </a:rPr>
              <a:t>All schools, K-12, submit a survey to share how they were implementing Interests and Opportunities measures in their school. Schools earned credit for submitting their survey annually.</a:t>
            </a:r>
            <a:endParaRPr sz="1700">
              <a:solidFill>
                <a:schemeClr val="accent2"/>
              </a:solidFill>
            </a:endParaRPr>
          </a:p>
          <a:p>
            <a:pPr marL="914400" lvl="1" indent="-336550" algn="l" rtl="0">
              <a:lnSpc>
                <a:spcPct val="115000"/>
              </a:lnSpc>
              <a:spcBef>
                <a:spcPts val="0"/>
              </a:spcBef>
              <a:spcAft>
                <a:spcPts val="0"/>
              </a:spcAft>
              <a:buClr>
                <a:schemeClr val="accent2"/>
              </a:buClr>
              <a:buSzPts val="1700"/>
              <a:buFont typeface="Calibri"/>
              <a:buAutoNum type="alphaLcPeriod"/>
            </a:pPr>
            <a:r>
              <a:rPr lang="en-US" sz="1700">
                <a:solidFill>
                  <a:schemeClr val="accent2"/>
                </a:solidFill>
              </a:rPr>
              <a:t>K-8 schools received 75 points out of 150 for submitting their survey</a:t>
            </a:r>
            <a:endParaRPr sz="1700">
              <a:solidFill>
                <a:schemeClr val="accent2"/>
              </a:solidFill>
            </a:endParaRPr>
          </a:p>
          <a:p>
            <a:pPr marL="914400" lvl="1" indent="-336550" algn="l" rtl="0">
              <a:lnSpc>
                <a:spcPct val="115000"/>
              </a:lnSpc>
              <a:spcBef>
                <a:spcPts val="0"/>
              </a:spcBef>
              <a:spcAft>
                <a:spcPts val="0"/>
              </a:spcAft>
              <a:buClr>
                <a:schemeClr val="accent2"/>
              </a:buClr>
              <a:buSzPts val="1700"/>
              <a:buFont typeface="Calibri"/>
              <a:buAutoNum type="alphaLcPeriod"/>
            </a:pPr>
            <a:r>
              <a:rPr lang="en-US" sz="1700">
                <a:solidFill>
                  <a:schemeClr val="accent2"/>
                </a:solidFill>
              </a:rPr>
              <a:t>9-12 schools received 150 points out of 150 for submitting their survey</a:t>
            </a:r>
            <a:endParaRPr sz="1700">
              <a:solidFill>
                <a:schemeClr val="accent2"/>
              </a:solidFill>
            </a:endParaRPr>
          </a:p>
          <a:p>
            <a:pPr marL="457200" lvl="0" indent="-336550" algn="l" rtl="0">
              <a:lnSpc>
                <a:spcPct val="115000"/>
              </a:lnSpc>
              <a:spcBef>
                <a:spcPts val="0"/>
              </a:spcBef>
              <a:spcAft>
                <a:spcPts val="0"/>
              </a:spcAft>
              <a:buClr>
                <a:schemeClr val="accent2"/>
              </a:buClr>
              <a:buSzPts val="1700"/>
              <a:buFont typeface="Calibri"/>
              <a:buAutoNum type="arabicPeriod"/>
            </a:pPr>
            <a:r>
              <a:rPr lang="en-US" sz="1700">
                <a:solidFill>
                  <a:schemeClr val="accent2"/>
                </a:solidFill>
              </a:rPr>
              <a:t>K-8 schools had a measure of their course enrollment in Physical Education, Visual Arts, Performing Arts, and World Languages. Schools received up to 75 points.</a:t>
            </a:r>
            <a:endParaRPr sz="170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Current Policy</a:t>
            </a:r>
            <a:endParaRPr/>
          </a:p>
        </p:txBody>
      </p:sp>
      <p:sp>
        <p:nvSpPr>
          <p:cNvPr id="116" name="Google Shape;116;p23"/>
          <p:cNvSpPr txBox="1">
            <a:spLocks noGrp="1"/>
          </p:cNvSpPr>
          <p:nvPr>
            <p:ph type="body" idx="1"/>
          </p:nvPr>
        </p:nvSpPr>
        <p:spPr>
          <a:xfrm>
            <a:off x="893500" y="1294400"/>
            <a:ext cx="7413600" cy="3334200"/>
          </a:xfrm>
          <a:prstGeom prst="rect">
            <a:avLst/>
          </a:prstGeom>
        </p:spPr>
        <p:txBody>
          <a:bodyPr spcFirstLastPara="1" wrap="square" lIns="91425" tIns="91425" rIns="91425" bIns="91425" anchor="t" anchorCtr="0">
            <a:normAutofit/>
          </a:bodyPr>
          <a:lstStyle/>
          <a:p>
            <a:pPr marL="0" lvl="0" indent="0" algn="l" rtl="0">
              <a:lnSpc>
                <a:spcPct val="115000"/>
              </a:lnSpc>
              <a:spcBef>
                <a:spcPts val="750"/>
              </a:spcBef>
              <a:spcAft>
                <a:spcPts val="0"/>
              </a:spcAft>
              <a:buNone/>
            </a:pPr>
            <a:r>
              <a:rPr lang="en-US"/>
              <a:t>In 2022-2023 the Department began evaluating schools based on the indicators that they select as a part of the menu-based approach. </a:t>
            </a:r>
            <a:endParaRPr/>
          </a:p>
          <a:p>
            <a:pPr marL="0" lvl="0" indent="0" algn="l" rtl="0">
              <a:lnSpc>
                <a:spcPct val="115000"/>
              </a:lnSpc>
              <a:spcBef>
                <a:spcPts val="1200"/>
              </a:spcBef>
              <a:spcAft>
                <a:spcPts val="0"/>
              </a:spcAft>
              <a:buNone/>
            </a:pPr>
            <a:r>
              <a:rPr lang="en-US"/>
              <a:t>Annually, all schools K-12, must select four indicators that will be evaluated to determine an overall Interests and Opportunities Index score. This includes all K-12 sites (even K-2 stand alone sites), alternative schools, and nonpublic schools participating in the scholarship program.</a:t>
            </a:r>
            <a:endParaRPr/>
          </a:p>
          <a:p>
            <a:pPr marL="0" lvl="0" indent="0" algn="l" rtl="0">
              <a:lnSpc>
                <a:spcPct val="115000"/>
              </a:lnSpc>
              <a:spcBef>
                <a:spcPts val="1200"/>
              </a:spcBef>
              <a:spcAft>
                <a:spcPts val="1200"/>
              </a:spcAft>
              <a:buNone/>
            </a:pPr>
            <a:r>
              <a:rPr lang="en-US"/>
              <a:t>These results are then used to produce School Performance Scores (or the Scholarship Cohort Index for nonpublic schools).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0" y="0"/>
            <a:ext cx="9144000" cy="1063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a:t>Calculating the Interests and Opportunities Index</a:t>
            </a:r>
            <a:endParaRPr/>
          </a:p>
        </p:txBody>
      </p:sp>
      <p:sp>
        <p:nvSpPr>
          <p:cNvPr id="123" name="Google Shape;123;p24"/>
          <p:cNvSpPr txBox="1">
            <a:spLocks noGrp="1"/>
          </p:cNvSpPr>
          <p:nvPr>
            <p:ph type="body" idx="1"/>
          </p:nvPr>
        </p:nvSpPr>
        <p:spPr>
          <a:xfrm>
            <a:off x="885000" y="1294400"/>
            <a:ext cx="7336800" cy="33342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a:t>Annually all schools must:</a:t>
            </a:r>
            <a:endParaRPr/>
          </a:p>
          <a:p>
            <a:pPr marL="457200" lvl="0" indent="-342900" algn="l" rtl="0">
              <a:spcBef>
                <a:spcPts val="1200"/>
              </a:spcBef>
              <a:spcAft>
                <a:spcPts val="0"/>
              </a:spcAft>
              <a:buSzPts val="1800"/>
              <a:buFont typeface="Calibri"/>
              <a:buAutoNum type="arabicPeriod"/>
            </a:pPr>
            <a:r>
              <a:rPr lang="en-US"/>
              <a:t>Select four indicators annually that meet any specified criteria</a:t>
            </a:r>
            <a:endParaRPr/>
          </a:p>
          <a:p>
            <a:pPr marL="457200" lvl="0" indent="-342900" algn="l" rtl="0">
              <a:spcBef>
                <a:spcPts val="0"/>
              </a:spcBef>
              <a:spcAft>
                <a:spcPts val="0"/>
              </a:spcAft>
              <a:buSzPts val="1800"/>
              <a:buFont typeface="Calibri"/>
              <a:buAutoNum type="arabicPeriod"/>
            </a:pPr>
            <a:r>
              <a:rPr lang="en-US"/>
              <a:t>Submit their selections through the annual Jotform</a:t>
            </a:r>
            <a:endParaRPr/>
          </a:p>
          <a:p>
            <a:pPr marL="457200" lvl="0" indent="-342900" algn="l" rtl="0">
              <a:spcBef>
                <a:spcPts val="0"/>
              </a:spcBef>
              <a:spcAft>
                <a:spcPts val="0"/>
              </a:spcAft>
              <a:buSzPts val="1800"/>
              <a:buFont typeface="Calibri"/>
              <a:buAutoNum type="arabicPeriod"/>
            </a:pPr>
            <a:r>
              <a:rPr lang="en-US"/>
              <a:t>Receive superintendent (or their designee) validation for selections via the annual Jotform</a:t>
            </a:r>
            <a:endParaRPr/>
          </a:p>
          <a:p>
            <a:pPr marL="457200" lvl="0" indent="-342900" algn="l" rtl="0">
              <a:spcBef>
                <a:spcPts val="0"/>
              </a:spcBef>
              <a:spcAft>
                <a:spcPts val="0"/>
              </a:spcAft>
              <a:buSzPts val="1800"/>
              <a:buFont typeface="Calibri"/>
              <a:buAutoNum type="arabicPeriod"/>
            </a:pPr>
            <a:r>
              <a:rPr lang="en-US"/>
              <a:t>Submit their annual data as a part of the existing collection process </a:t>
            </a:r>
            <a:r>
              <a:rPr lang="en-US" b="1"/>
              <a:t>and</a:t>
            </a:r>
            <a:r>
              <a:rPr lang="en-US"/>
              <a:t> verify that the data submitted is correct</a:t>
            </a:r>
            <a:endParaRPr/>
          </a:p>
          <a:p>
            <a:pPr marL="457200" lvl="0" indent="-342900" algn="l" rtl="0">
              <a:spcBef>
                <a:spcPts val="0"/>
              </a:spcBef>
              <a:spcAft>
                <a:spcPts val="0"/>
              </a:spcAft>
              <a:buSzPts val="1800"/>
              <a:buFont typeface="Calibri"/>
              <a:buAutoNum type="arabicPeriod"/>
            </a:pPr>
            <a:r>
              <a:rPr lang="en-US"/>
              <a:t>Submit any necessary documentation as a part of the data collection process in Louisiana Data Review (LDR), if applicable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2184</Words>
  <Application>Microsoft Office PowerPoint</Application>
  <PresentationFormat>On-screen Show (16:9)</PresentationFormat>
  <Paragraphs>219</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Simple Light</vt:lpstr>
      <vt:lpstr>PowerPoint Presentation</vt:lpstr>
      <vt:lpstr>Interests &amp; Opportunities Index 101 </vt:lpstr>
      <vt:lpstr>Agenda</vt:lpstr>
      <vt:lpstr>Overview of Interests &amp; Opportunities Index</vt:lpstr>
      <vt:lpstr>Purpose of Interests and Opportunities</vt:lpstr>
      <vt:lpstr>Background on Interests &amp; Opportunities</vt:lpstr>
      <vt:lpstr>Previous Policy</vt:lpstr>
      <vt:lpstr>Current Policy</vt:lpstr>
      <vt:lpstr>Calculating the Interests and Opportunities Index</vt:lpstr>
      <vt:lpstr>Reviewing the Menu </vt:lpstr>
      <vt:lpstr>The Menu-based Approach</vt:lpstr>
      <vt:lpstr>Domains</vt:lpstr>
      <vt:lpstr>Indicators</vt:lpstr>
      <vt:lpstr>Data- vs Documentation-based Indicators</vt:lpstr>
      <vt:lpstr>The Menu</vt:lpstr>
      <vt:lpstr>Understanding the Menu</vt:lpstr>
      <vt:lpstr>The Menu</vt:lpstr>
      <vt:lpstr>Annual Process</vt:lpstr>
      <vt:lpstr>Annual Process for Interests and Opportunities</vt:lpstr>
      <vt:lpstr>Indicator Selection Process</vt:lpstr>
      <vt:lpstr>Calculating Points at the Indicator Level</vt:lpstr>
      <vt:lpstr>Calculating Points at the Indicator Level</vt:lpstr>
      <vt:lpstr>Scoring Structures</vt:lpstr>
      <vt:lpstr>Scoring Structures</vt:lpstr>
      <vt:lpstr>Scoring Structures</vt:lpstr>
      <vt:lpstr>Data-Based Indicator Scoring</vt:lpstr>
      <vt:lpstr>Data-Based Indicator Scoring</vt:lpstr>
      <vt:lpstr>Documentation-Based Indicator Scoring</vt:lpstr>
      <vt:lpstr>Producing Index Results</vt:lpstr>
      <vt:lpstr>2023-2024 Interests &amp; Opportunities Timeline </vt:lpstr>
      <vt:lpstr>Submitting Documentation for 2022-2023</vt:lpstr>
      <vt:lpstr>Interests and Opportunities 2023-2024 Timeline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Robbyn Wax</dc:creator>
  <cp:lastModifiedBy>Robbyn Wax</cp:lastModifiedBy>
  <cp:revision>2</cp:revision>
  <dcterms:modified xsi:type="dcterms:W3CDTF">2023-07-10T18:55:25Z</dcterms:modified>
</cp:coreProperties>
</file>