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E2utU7jYgGUjv8tVU2DDCO7Tst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e Costello" initials="" lastIdx="1" clrIdx="0"/>
  <p:cmAuthor id="1" name="nathan levenson" initials="" lastIdx="1" clrIdx="1"/>
  <p:cmAuthor id="2" name="djames" initials="" lastIdx="1" clrIdx="2"/>
  <p:cmAuthor id="3" name="Em Cooper" initials="" lastIdx="1" clrIdx="3"/>
  <p:cmAuthor id="4" name="nathan levenson" initials="nl" lastIdx="1" clrIdx="4">
    <p:extLst>
      <p:ext uri="{19B8F6BF-5375-455C-9EA6-DF929625EA0E}">
        <p15:presenceInfo xmlns:p15="http://schemas.microsoft.com/office/powerpoint/2012/main" userId="708f1bb8722357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7F8E0F-1986-4A1C-BAF0-E04D5D2AF6E6}">
  <a:tblStyle styleId="{4E7F8E0F-1986-4A1C-BAF0-E04D5D2AF6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59C7576-2223-427B-B52B-3C6318B72A9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9DFE6DB-9117-41E5-A183-7EA43AE007F1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cbcb77eb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cbcb77eb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cbcb77ebd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cbcb77ebd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cbcb77ebd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cbcb77ebd9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5"/>
          <p:cNvSpPr txBox="1">
            <a:spLocks noGrp="1"/>
          </p:cNvSpPr>
          <p:nvPr>
            <p:ph type="title"/>
          </p:nvPr>
        </p:nvSpPr>
        <p:spPr>
          <a:xfrm>
            <a:off x="4005650" y="14828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School System Financial Services)">
  <p:cSld name="Cover Title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School System Relations)">
  <p:cSld name="Cover Title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5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Teaching &amp; Learning)">
  <p:cSld name="Cover Title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6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Early Childhood)">
  <p:cSld name="Cover Title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7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Nutrition Support)">
  <p:cSld name="Cover Title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Right Picture)">
  <p:cSld name="Content and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0" y="910200"/>
            <a:ext cx="5222100" cy="3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52221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39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Left Picture)">
  <p:cSld name="Content and Pictur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body" idx="1"/>
          </p:nvPr>
        </p:nvSpPr>
        <p:spPr>
          <a:xfrm>
            <a:off x="3921900" y="910200"/>
            <a:ext cx="5222100" cy="3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title"/>
          </p:nvPr>
        </p:nvSpPr>
        <p:spPr>
          <a:xfrm>
            <a:off x="3921900" y="0"/>
            <a:ext cx="52221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40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Pelican Right)">
  <p:cSld name="Content &amp; Stat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1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61296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61296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41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Crawfish Right)">
  <p:cSld name="Content &amp; Stats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2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72042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72042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42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Crawfish Left)">
  <p:cSld name="Content &amp; Stats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3"/>
          <p:cNvSpPr txBox="1">
            <a:spLocks noGrp="1"/>
          </p:cNvSpPr>
          <p:nvPr>
            <p:ph type="title"/>
          </p:nvPr>
        </p:nvSpPr>
        <p:spPr>
          <a:xfrm>
            <a:off x="2004750" y="426175"/>
            <a:ext cx="71394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body" idx="1"/>
          </p:nvPr>
        </p:nvSpPr>
        <p:spPr>
          <a:xfrm>
            <a:off x="2004750" y="1336375"/>
            <a:ext cx="71394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3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Alligator)">
  <p:cSld name="Content &amp; Sta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6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91440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body" idx="1"/>
          </p:nvPr>
        </p:nvSpPr>
        <p:spPr>
          <a:xfrm>
            <a:off x="1255500" y="1336375"/>
            <a:ext cx="6633000" cy="25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6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s Right)">
  <p:cSld name="Content &amp; Stats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4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6720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44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67209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44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s Right) 1">
  <p:cSld name="Content &amp; Stats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5"/>
          <p:cNvSpPr txBox="1">
            <a:spLocks noGrp="1"/>
          </p:cNvSpPr>
          <p:nvPr>
            <p:ph type="title"/>
          </p:nvPr>
        </p:nvSpPr>
        <p:spPr>
          <a:xfrm>
            <a:off x="2423100" y="426175"/>
            <a:ext cx="6720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body" idx="1"/>
          </p:nvPr>
        </p:nvSpPr>
        <p:spPr>
          <a:xfrm>
            <a:off x="2423100" y="1336375"/>
            <a:ext cx="67209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45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Hands)">
  <p:cSld name="Section 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0" y="733400"/>
            <a:ext cx="9144000" cy="3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Picture Right)">
  <p:cSld name="Section Title 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7"/>
          <p:cNvSpPr txBox="1">
            <a:spLocks noGrp="1"/>
          </p:cNvSpPr>
          <p:nvPr>
            <p:ph type="title"/>
          </p:nvPr>
        </p:nvSpPr>
        <p:spPr>
          <a:xfrm>
            <a:off x="0" y="778825"/>
            <a:ext cx="5105700" cy="3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Picture Right) 1">
  <p:cSld name="Section Title Only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8"/>
          <p:cNvSpPr txBox="1">
            <a:spLocks noGrp="1"/>
          </p:cNvSpPr>
          <p:nvPr>
            <p:ph type="title"/>
          </p:nvPr>
        </p:nvSpPr>
        <p:spPr>
          <a:xfrm>
            <a:off x="3987875" y="778825"/>
            <a:ext cx="5156100" cy="3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Magnolia Left)">
  <p:cSld name="Section Title 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9"/>
          <p:cNvSpPr txBox="1">
            <a:spLocks noGrp="1"/>
          </p:cNvSpPr>
          <p:nvPr>
            <p:ph type="title"/>
          </p:nvPr>
        </p:nvSpPr>
        <p:spPr>
          <a:xfrm>
            <a:off x="3064725" y="733400"/>
            <a:ext cx="6079500" cy="3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Magnolia Left)">
  <p:cSld name="Section Title 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0"/>
          <p:cNvSpPr txBox="1">
            <a:spLocks noGrp="1"/>
          </p:cNvSpPr>
          <p:nvPr>
            <p:ph type="title"/>
          </p:nvPr>
        </p:nvSpPr>
        <p:spPr>
          <a:xfrm>
            <a:off x="0" y="733400"/>
            <a:ext cx="6079500" cy="3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Fleur de Lis Right)">
  <p:cSld name="Section Title 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1"/>
          <p:cNvSpPr txBox="1">
            <a:spLocks noGrp="1"/>
          </p:cNvSpPr>
          <p:nvPr>
            <p:ph type="title"/>
          </p:nvPr>
        </p:nvSpPr>
        <p:spPr>
          <a:xfrm>
            <a:off x="0" y="786050"/>
            <a:ext cx="6151200" cy="3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Fleur de Lis Left)">
  <p:cSld name="Section Title Onl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2"/>
          <p:cNvSpPr txBox="1">
            <a:spLocks noGrp="1"/>
          </p:cNvSpPr>
          <p:nvPr>
            <p:ph type="title"/>
          </p:nvPr>
        </p:nvSpPr>
        <p:spPr>
          <a:xfrm>
            <a:off x="3021550" y="771625"/>
            <a:ext cx="61224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Deer Right)">
  <p:cSld name="Section Title Only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3"/>
          <p:cNvSpPr txBox="1">
            <a:spLocks noGrp="1"/>
          </p:cNvSpPr>
          <p:nvPr>
            <p:ph type="title"/>
          </p:nvPr>
        </p:nvSpPr>
        <p:spPr>
          <a:xfrm>
            <a:off x="0" y="771625"/>
            <a:ext cx="55239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ic Frame)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Deer Left)">
  <p:cSld name="Section Title Only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4"/>
          <p:cNvSpPr txBox="1">
            <a:spLocks noGrp="1"/>
          </p:cNvSpPr>
          <p:nvPr>
            <p:ph type="title"/>
          </p:nvPr>
        </p:nvSpPr>
        <p:spPr>
          <a:xfrm>
            <a:off x="3620100" y="771625"/>
            <a:ext cx="55239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Cypress Right)">
  <p:cSld name="Section Title Only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5"/>
          <p:cNvSpPr txBox="1">
            <a:spLocks noGrp="1"/>
          </p:cNvSpPr>
          <p:nvPr>
            <p:ph type="title"/>
          </p:nvPr>
        </p:nvSpPr>
        <p:spPr>
          <a:xfrm>
            <a:off x="0" y="1016800"/>
            <a:ext cx="60864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Cypress Left)">
  <p:cSld name="Section Title Only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6"/>
          <p:cNvSpPr txBox="1">
            <a:spLocks noGrp="1"/>
          </p:cNvSpPr>
          <p:nvPr>
            <p:ph type="title"/>
          </p:nvPr>
        </p:nvSpPr>
        <p:spPr>
          <a:xfrm>
            <a:off x="3057600" y="1016800"/>
            <a:ext cx="60864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Beads Left)">
  <p:cSld name="Section Title Only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7"/>
          <p:cNvSpPr txBox="1">
            <a:spLocks noGrp="1"/>
          </p:cNvSpPr>
          <p:nvPr>
            <p:ph type="title"/>
          </p:nvPr>
        </p:nvSpPr>
        <p:spPr>
          <a:xfrm>
            <a:off x="262500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ic Frame) 1">
  <p:cSld name="Title and Content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bcb77ebd9_0_123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cbcb77ebd9_0_123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gcbcb77ebd9_0_123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ic Frame No Sides)">
  <p:cSld name="Title and Conte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8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91440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Pelican Right) 1">
  <p:cSld name="Content &amp; Stat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3014400" y="426175"/>
            <a:ext cx="61296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3014400" y="1336375"/>
            <a:ext cx="61296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29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Career &amp; College Readiness)">
  <p:cSld name="Cover 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Equity, Inclusion, &amp; Opportunities)">
  <p:cSld name="Cover 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Legislative Affairs, Policy, &amp; Workforce Support)">
  <p:cSld name="Cover 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Operations)">
  <p:cSld name="Cover 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vmlDrawing" Target="../drawings/vmlDrawing1.v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0559F54-7D4C-46CE-9446-1DEFE94C8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14508045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39" imgW="530" imgH="531" progId="TCLayout.ActiveDocument.1">
                  <p:embed/>
                </p:oleObj>
              </mc:Choice>
              <mc:Fallback>
                <p:oleObj name="think-cell Slide" r:id="rId39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19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11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19.xml"/><Relationship Id="rId4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uisianabelieves.com/docs/default-source/academics/staffing-and-scheduling-guidance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8bRQODuDMceLU_J2Mt_fq27LsOGF7LRpoCfJGYcUVs1xgTA/viewform?usp=sf_lin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google.com/forms/d/e/1FAIpQLSfSfUvgjRIiGaAdMv5_OPyAJ5OxpSkMhFJupdjyMyamMJKmIQ/viewform?usp=sf_lin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dmgroupk12.com/ldoe-regional-technical-suppor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oxQBmVqaLNqWIP31xnItduMi3mMBF8ar0RRGS0GIrifER2Q/viewform?usp=sf_link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1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louisianabelieves.com/docs/default-source/academics/staffing-and-scheduling-guidance.pdf" TargetMode="Externa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19.xml"/><Relationship Id="rId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uisianabelieves.com/docs/default-source/academics/staffing-and-scheduling-guidance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 txBox="1">
            <a:spLocks noGrp="1"/>
          </p:cNvSpPr>
          <p:nvPr>
            <p:ph type="title"/>
          </p:nvPr>
        </p:nvSpPr>
        <p:spPr>
          <a:xfrm>
            <a:off x="3998500" y="2027675"/>
            <a:ext cx="4726200" cy="14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Staffing and Scheduling </a:t>
            </a: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Best Practices for Addressing Unfinished Learning and Meeting the Needs of Diverse Learners</a:t>
            </a:r>
            <a:r>
              <a:rPr lang="en-US" sz="1800"/>
              <a:t/>
            </a:r>
            <a:br>
              <a:rPr lang="en-US" sz="1800"/>
            </a:br>
            <a:r>
              <a:rPr lang="en-US" sz="1800"/>
              <a:t/>
            </a:r>
            <a:br>
              <a:rPr lang="en-US" sz="1800"/>
            </a:br>
            <a:r>
              <a:rPr lang="en-US" sz="1600">
                <a:solidFill>
                  <a:srgbClr val="999999"/>
                </a:solidFill>
              </a:rPr>
              <a:t>Review of Guidance and </a:t>
            </a:r>
            <a:br>
              <a:rPr lang="en-US" sz="1600">
                <a:solidFill>
                  <a:srgbClr val="999999"/>
                </a:solidFill>
              </a:rPr>
            </a:br>
            <a:r>
              <a:rPr lang="en-US" sz="1600">
                <a:solidFill>
                  <a:srgbClr val="999999"/>
                </a:solidFill>
              </a:rPr>
              <a:t>Opportunities for Additional Support</a:t>
            </a:r>
            <a:r>
              <a:rPr lang="en-US" sz="1800"/>
              <a:t/>
            </a:r>
            <a:br>
              <a:rPr lang="en-US" sz="1800"/>
            </a:br>
            <a:r>
              <a:rPr lang="en-US" sz="1800"/>
              <a:t/>
            </a:r>
            <a:br>
              <a:rPr lang="en-US" sz="1800"/>
            </a:br>
            <a:r>
              <a:rPr lang="en-US" sz="1400"/>
              <a:t>March 31</a:t>
            </a:r>
            <a:r>
              <a:rPr lang="en-US" sz="1400" baseline="30000"/>
              <a:t>st</a:t>
            </a:r>
            <a:r>
              <a:rPr lang="en-US" sz="1400"/>
              <a:t>, 2021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430075" y="443526"/>
            <a:ext cx="8283900" cy="49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Social &amp; Emotional Needs and Equity Matter Greatly </a:t>
            </a:r>
            <a:endParaRPr/>
          </a:p>
        </p:txBody>
      </p:sp>
      <p:sp>
        <p:nvSpPr>
          <p:cNvPr id="239" name="Google Shape;239;p10"/>
          <p:cNvSpPr txBox="1">
            <a:spLocks noGrp="1"/>
          </p:cNvSpPr>
          <p:nvPr>
            <p:ph type="body" idx="1"/>
          </p:nvPr>
        </p:nvSpPr>
        <p:spPr>
          <a:xfrm>
            <a:off x="430026" y="1060662"/>
            <a:ext cx="8283900" cy="3639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182875" bIns="91425" anchor="t" anchorCtr="0">
            <a:noAutofit/>
          </a:bodyPr>
          <a:lstStyle/>
          <a:p>
            <a:pPr marL="6286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Calibri"/>
              <a:buAutoNum type="arabicPeriod" startAt="5"/>
            </a:pPr>
            <a:r>
              <a:rPr lang="en-US" sz="1600" b="1"/>
              <a:t>Meeting the social, emotional, and behavioral needs of students supports academic achievement.</a:t>
            </a:r>
            <a:endParaRPr/>
          </a:p>
          <a:p>
            <a:pPr marL="914400" lvl="1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 sz="1400"/>
              <a:t>Schools cannot improve academic outcomes without also addressing students’ social, emotional and behavioral needs.</a:t>
            </a:r>
            <a:endParaRPr/>
          </a:p>
          <a:p>
            <a:pPr marL="9144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None/>
            </a:pPr>
            <a:endParaRPr sz="1600"/>
          </a:p>
          <a:p>
            <a:pPr marL="6286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Calibri"/>
              <a:buAutoNum type="arabicPeriod" startAt="5"/>
            </a:pPr>
            <a:r>
              <a:rPr lang="en-US" sz="1600" b="1"/>
              <a:t>Equity should be at the forefront of all these strategies.</a:t>
            </a:r>
            <a:endParaRPr/>
          </a:p>
          <a:p>
            <a:pPr marL="914400" lvl="1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 sz="1400"/>
              <a:t>Students from marginalized and underserved communities must be supported so that they can develop to their full academic and social potential.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91440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45" name="Google Shape;245;p11">
            <a:hlinkClick r:id="rId3" action="ppaction://hlinksldjump"/>
          </p:cNvPr>
          <p:cNvSpPr/>
          <p:nvPr/>
        </p:nvSpPr>
        <p:spPr>
          <a:xfrm>
            <a:off x="1863725" y="1336676"/>
            <a:ext cx="541655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0" rIns="0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LDOE and DMGroup Partnership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1">
            <a:hlinkClick r:id="rId4" action="ppaction://hlinksldjump"/>
          </p:cNvPr>
          <p:cNvSpPr/>
          <p:nvPr/>
        </p:nvSpPr>
        <p:spPr>
          <a:xfrm>
            <a:off x="1863725" y="1657351"/>
            <a:ext cx="5416550" cy="41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904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Overview of Best Practices Guidance Document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/>
          <p:nvPr/>
        </p:nvSpPr>
        <p:spPr>
          <a:xfrm>
            <a:off x="1863725" y="2068513"/>
            <a:ext cx="5416550" cy="45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075" tIns="92075" rIns="0" bIns="904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Selected Best Practices and Examples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1">
            <a:hlinkClick r:id="rId5" action="ppaction://hlinksldjump"/>
          </p:cNvPr>
          <p:cNvSpPr/>
          <p:nvPr/>
        </p:nvSpPr>
        <p:spPr>
          <a:xfrm>
            <a:off x="1863725" y="2525712"/>
            <a:ext cx="5416550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92075" rIns="0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Opportunities for Additional Support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1">
            <a:hlinkClick r:id="rId6" action="ppaction://hlinksldjump"/>
          </p:cNvPr>
          <p:cNvSpPr/>
          <p:nvPr/>
        </p:nvSpPr>
        <p:spPr>
          <a:xfrm>
            <a:off x="1863725" y="2938463"/>
            <a:ext cx="541655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"/>
          <p:cNvSpPr txBox="1"/>
          <p:nvPr/>
        </p:nvSpPr>
        <p:spPr>
          <a:xfrm>
            <a:off x="430050" y="430259"/>
            <a:ext cx="8283900" cy="548640"/>
          </a:xfrm>
          <a:prstGeom prst="rect">
            <a:avLst/>
          </a:prstGeom>
          <a:solidFill>
            <a:srgbClr val="D9D9D9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time on a subject increases learning—it is crucial that students </a:t>
            </a:r>
            <a:r>
              <a:rPr lang="en-US" sz="1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pulled out of core reading, math, or ELA for other services.</a:t>
            </a:r>
            <a:endParaRPr/>
          </a:p>
        </p:txBody>
      </p:sp>
      <p:pic>
        <p:nvPicPr>
          <p:cNvPr id="256" name="Google Shape;25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0494" y="1172891"/>
            <a:ext cx="1832659" cy="342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0104" y="996827"/>
            <a:ext cx="3363403" cy="3549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288" y="1309334"/>
            <a:ext cx="5256892" cy="269246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3"/>
          <p:cNvSpPr txBox="1"/>
          <p:nvPr/>
        </p:nvSpPr>
        <p:spPr>
          <a:xfrm>
            <a:off x="430050" y="430259"/>
            <a:ext cx="8283900" cy="548640"/>
          </a:xfrm>
          <a:prstGeom prst="rect">
            <a:avLst/>
          </a:prstGeom>
          <a:solidFill>
            <a:srgbClr val="D9D9D9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2 types of acceleration in the aftermath of the pandemic: unfinished instruction and unfinished learning.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/>
          <p:nvPr/>
        </p:nvSpPr>
        <p:spPr>
          <a:xfrm>
            <a:off x="430050" y="430259"/>
            <a:ext cx="8283900" cy="548640"/>
          </a:xfrm>
          <a:prstGeom prst="rect">
            <a:avLst/>
          </a:prstGeom>
          <a:solidFill>
            <a:srgbClr val="D9D9D9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matters more than group size, and time with content strong staff matters most of all.</a:t>
            </a:r>
            <a:endParaRPr/>
          </a:p>
        </p:txBody>
      </p:sp>
      <p:sp>
        <p:nvSpPr>
          <p:cNvPr id="271" name="Google Shape;271;p14"/>
          <p:cNvSpPr txBox="1">
            <a:spLocks noGrp="1"/>
          </p:cNvSpPr>
          <p:nvPr>
            <p:ph type="body" idx="1"/>
          </p:nvPr>
        </p:nvSpPr>
        <p:spPr>
          <a:xfrm>
            <a:off x="430051" y="1183657"/>
            <a:ext cx="4141950" cy="3529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8871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1600"/>
              <a:t>Acceleration should be provided </a:t>
            </a:r>
            <a:r>
              <a:rPr lang="en-US" sz="1600" b="1"/>
              <a:t>3</a:t>
            </a:r>
            <a:r>
              <a:rPr lang="en-US" sz="1600"/>
              <a:t> -</a:t>
            </a:r>
            <a:r>
              <a:rPr lang="en-US" sz="1600" b="1"/>
              <a:t>5x per week </a:t>
            </a:r>
            <a:r>
              <a:rPr lang="en-US" sz="1600"/>
              <a:t>with group sizes between:</a:t>
            </a:r>
            <a:endParaRPr/>
          </a:p>
          <a:p>
            <a:pPr marL="603504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lang="en-US" sz="1600"/>
              <a:t>3-5 students at elementary</a:t>
            </a:r>
            <a:endParaRPr/>
          </a:p>
          <a:p>
            <a:pPr marL="603504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lang="en-US" sz="1600"/>
              <a:t>15 students at secondary</a:t>
            </a:r>
            <a:endParaRPr/>
          </a:p>
          <a:p>
            <a:pPr marL="118871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 sz="1600"/>
          </a:p>
          <a:p>
            <a:pPr marL="118871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Students should be:</a:t>
            </a:r>
            <a:endParaRPr/>
          </a:p>
          <a:p>
            <a:pPr marL="404622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lang="en-US" sz="1600" b="1"/>
              <a:t>Grouped by similar areas of need</a:t>
            </a:r>
            <a:r>
              <a:rPr lang="en-US" sz="1600"/>
              <a:t>, </a:t>
            </a:r>
            <a:r>
              <a:rPr lang="en-US" sz="1600" u="sng"/>
              <a:t>and</a:t>
            </a:r>
            <a:r>
              <a:rPr lang="en-US" sz="1600"/>
              <a:t> </a:t>
            </a:r>
            <a:endParaRPr/>
          </a:p>
          <a:p>
            <a:pPr marL="404622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lang="en-US" sz="1600"/>
              <a:t>Taught by a </a:t>
            </a:r>
            <a:r>
              <a:rPr lang="en-US" sz="1600" b="1"/>
              <a:t>content strong teacher</a:t>
            </a:r>
            <a:r>
              <a:rPr lang="en-US" sz="1600"/>
              <a:t>.</a:t>
            </a: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4817327" y="1665248"/>
            <a:ext cx="3657599" cy="251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Consider two groups of elementary readers: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3" name="Google Shape;273;p14"/>
          <p:cNvGraphicFramePr/>
          <p:nvPr/>
        </p:nvGraphicFramePr>
        <p:xfrm>
          <a:off x="4936272" y="2138125"/>
          <a:ext cx="3419700" cy="1415740"/>
        </p:xfrm>
        <a:graphic>
          <a:graphicData uri="http://schemas.openxmlformats.org/drawingml/2006/table">
            <a:tbl>
              <a:tblPr>
                <a:noFill/>
                <a:tableStyleId>{4E7F8E0F-1986-4A1C-BAF0-E04D5D2AF6E6}</a:tableStyleId>
              </a:tblPr>
              <a:tblGrid>
                <a:gridCol w="179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sng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Needs of Group A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sng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Needs of Group B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Fluency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Fluency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Comprehension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Fluency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Vocabulary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Fluency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Fluency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Fluency</a:t>
                      </a:r>
                      <a:endParaRPr sz="105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"/>
          <p:cNvSpPr txBox="1"/>
          <p:nvPr/>
        </p:nvSpPr>
        <p:spPr>
          <a:xfrm>
            <a:off x="430050" y="430259"/>
            <a:ext cx="8283900" cy="548640"/>
          </a:xfrm>
          <a:prstGeom prst="rect">
            <a:avLst/>
          </a:prstGeom>
          <a:solidFill>
            <a:srgbClr val="D9D9D9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Prioritize acceleration during freshman and sophomore years by delaying subjects that don’t require 4 credits for graduation.</a:t>
            </a:r>
            <a:endParaRPr/>
          </a:p>
        </p:txBody>
      </p:sp>
      <p:graphicFrame>
        <p:nvGraphicFramePr>
          <p:cNvPr id="280" name="Google Shape;280;p15"/>
          <p:cNvGraphicFramePr/>
          <p:nvPr/>
        </p:nvGraphicFramePr>
        <p:xfrm>
          <a:off x="840835" y="1650624"/>
          <a:ext cx="4754900" cy="2560250"/>
        </p:xfrm>
        <a:graphic>
          <a:graphicData uri="http://schemas.openxmlformats.org/drawingml/2006/table">
            <a:tbl>
              <a:tblPr>
                <a:noFill/>
                <a:tableStyleId>{4E7F8E0F-1986-4A1C-BAF0-E04D5D2AF6E6}</a:tableStyleId>
              </a:tblPr>
              <a:tblGrid>
                <a:gridCol w="125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2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2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09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Subject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BD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Required # of Units for Graduation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BDB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Suggested Grade-Level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English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Math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Science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Social Studies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Foreign Language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53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Art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53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Health/PE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53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Electives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53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✔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81" name="Google Shape;281;p15"/>
          <p:cNvSpPr>
            <a:spLocks noGrp="1"/>
          </p:cNvSpPr>
          <p:nvPr>
            <p:ph type="body" idx="1"/>
          </p:nvPr>
        </p:nvSpPr>
        <p:spPr>
          <a:xfrm>
            <a:off x="5981659" y="1992351"/>
            <a:ext cx="2399457" cy="1639561"/>
          </a:xfrm>
          <a:prstGeom prst="wedgeRectCallout">
            <a:avLst>
              <a:gd name="adj1" fmla="val -62468"/>
              <a:gd name="adj2" fmla="val 63725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Option for Scheduling: 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Delay courses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such as foreign language, art, health/PE, and electives to make room for acceleration.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5"/>
          <p:cNvSpPr txBox="1"/>
          <p:nvPr/>
        </p:nvSpPr>
        <p:spPr>
          <a:xfrm>
            <a:off x="779752" y="1212042"/>
            <a:ext cx="3570202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TOPS University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Diploma Course Requirements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"/>
          <p:cNvSpPr txBox="1"/>
          <p:nvPr/>
        </p:nvSpPr>
        <p:spPr>
          <a:xfrm>
            <a:off x="430050" y="430259"/>
            <a:ext cx="8283900" cy="548640"/>
          </a:xfrm>
          <a:prstGeom prst="rect">
            <a:avLst/>
          </a:prstGeom>
          <a:solidFill>
            <a:srgbClr val="D9D9D9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 structuring longer days for students, with staggered start and end times for teachers to allow for more instruction without extending the day for all staff.</a:t>
            </a:r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body" idx="1"/>
          </p:nvPr>
        </p:nvSpPr>
        <p:spPr>
          <a:xfrm>
            <a:off x="430075" y="1481849"/>
            <a:ext cx="8283900" cy="3218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1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100" b="1"/>
              <a:t>Sample Staggered Schedule:</a:t>
            </a:r>
            <a:r>
              <a:rPr lang="en-US" sz="1100"/>
              <a:t> Students attend 8, 55-minute periods, while teachers are scheduled to teach for only 5 periods of the day.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100"/>
              <a:t>Teachers do not have a longer day, as they come or leave at a different time from students.</a:t>
            </a:r>
            <a:endParaRPr/>
          </a:p>
        </p:txBody>
      </p:sp>
      <p:pic>
        <p:nvPicPr>
          <p:cNvPr id="290" name="Google Shape;29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4159" y="1114322"/>
            <a:ext cx="4155683" cy="3123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"/>
          <p:cNvSpPr txBox="1"/>
          <p:nvPr/>
        </p:nvSpPr>
        <p:spPr>
          <a:xfrm>
            <a:off x="430050" y="430259"/>
            <a:ext cx="8283900" cy="548640"/>
          </a:xfrm>
          <a:prstGeom prst="rect">
            <a:avLst/>
          </a:prstGeom>
          <a:solidFill>
            <a:srgbClr val="D9D9D9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Finding the highly skilled staff needed to implement the best practice guidance can be difficult, but creative strategies exist.</a:t>
            </a:r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body" idx="1"/>
          </p:nvPr>
        </p:nvSpPr>
        <p:spPr>
          <a:xfrm>
            <a:off x="430050" y="978899"/>
            <a:ext cx="8283900" cy="51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8871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1600"/>
              <a:t>Four additional options for hiring can include:</a:t>
            </a:r>
            <a:endParaRPr/>
          </a:p>
        </p:txBody>
      </p:sp>
      <p:sp>
        <p:nvSpPr>
          <p:cNvPr id="298" name="Google Shape;298;p17"/>
          <p:cNvSpPr/>
          <p:nvPr/>
        </p:nvSpPr>
        <p:spPr>
          <a:xfrm>
            <a:off x="899532" y="1645182"/>
            <a:ext cx="228600" cy="228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7081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99" name="Google Shape;299;p17"/>
          <p:cNvSpPr/>
          <p:nvPr/>
        </p:nvSpPr>
        <p:spPr>
          <a:xfrm>
            <a:off x="903684" y="3047979"/>
            <a:ext cx="228600" cy="228600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rgbClr val="5B62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00" name="Google Shape;300;p17"/>
          <p:cNvSpPr/>
          <p:nvPr/>
        </p:nvSpPr>
        <p:spPr>
          <a:xfrm>
            <a:off x="5605476" y="1645182"/>
            <a:ext cx="228600" cy="228600"/>
          </a:xfrm>
          <a:prstGeom prst="ellipse">
            <a:avLst/>
          </a:prstGeom>
          <a:solidFill>
            <a:schemeClr val="accent4"/>
          </a:solidFill>
          <a:ln w="25400" cap="flat" cmpd="sng">
            <a:solidFill>
              <a:srgbClr val="1784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01" name="Google Shape;301;p17"/>
          <p:cNvSpPr/>
          <p:nvPr/>
        </p:nvSpPr>
        <p:spPr>
          <a:xfrm>
            <a:off x="5605476" y="3047979"/>
            <a:ext cx="228600" cy="228600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rgbClr val="8A6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grpSp>
        <p:nvGrpSpPr>
          <p:cNvPr id="302" name="Google Shape;302;p17"/>
          <p:cNvGrpSpPr/>
          <p:nvPr/>
        </p:nvGrpSpPr>
        <p:grpSpPr>
          <a:xfrm>
            <a:off x="2706162" y="1884329"/>
            <a:ext cx="1649445" cy="1163650"/>
            <a:chOff x="2729867" y="2130489"/>
            <a:chExt cx="1649445" cy="1163650"/>
          </a:xfrm>
        </p:grpSpPr>
        <p:pic>
          <p:nvPicPr>
            <p:cNvPr id="303" name="Google Shape;303;p17" descr="Man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29867" y="217123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17" descr="Man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99080" y="237973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17" descr="Woman with solid fi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64912" y="213048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6" name="Google Shape;306;p17"/>
          <p:cNvGrpSpPr/>
          <p:nvPr/>
        </p:nvGrpSpPr>
        <p:grpSpPr>
          <a:xfrm>
            <a:off x="2498410" y="2101477"/>
            <a:ext cx="2035490" cy="1365898"/>
            <a:chOff x="2467051" y="2461721"/>
            <a:chExt cx="2089078" cy="1365898"/>
          </a:xfrm>
        </p:grpSpPr>
        <p:pic>
          <p:nvPicPr>
            <p:cNvPr id="307" name="Google Shape;307;p17" descr="Woman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67051" y="270487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17" descr="Woman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24920" y="287557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17" descr="Man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42477" y="29132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17" descr="Man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41729" y="246172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1" name="Google Shape;311;p17"/>
          <p:cNvGrpSpPr/>
          <p:nvPr/>
        </p:nvGrpSpPr>
        <p:grpSpPr>
          <a:xfrm>
            <a:off x="3804223" y="1887430"/>
            <a:ext cx="1590927" cy="1542299"/>
            <a:chOff x="4108832" y="2050347"/>
            <a:chExt cx="1590927" cy="1542299"/>
          </a:xfrm>
        </p:grpSpPr>
        <p:pic>
          <p:nvPicPr>
            <p:cNvPr id="312" name="Google Shape;312;p17" descr="Man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98763" y="205034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17" descr="Woman with solid fill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08832" y="267824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17" descr="Woman with solid fill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85359" y="217742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5" name="Google Shape;315;p17"/>
          <p:cNvGrpSpPr/>
          <p:nvPr/>
        </p:nvGrpSpPr>
        <p:grpSpPr>
          <a:xfrm>
            <a:off x="4251990" y="2464038"/>
            <a:ext cx="1364596" cy="1085099"/>
            <a:chOff x="4542061" y="2610644"/>
            <a:chExt cx="1364596" cy="1085099"/>
          </a:xfrm>
        </p:grpSpPr>
        <p:pic>
          <p:nvPicPr>
            <p:cNvPr id="316" name="Google Shape;316;p17" descr="Man with solid fill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42061" y="278134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17" descr="Woman with solid fill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992257" y="261064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8" name="Google Shape;318;p17"/>
          <p:cNvSpPr txBox="1"/>
          <p:nvPr/>
        </p:nvSpPr>
        <p:spPr>
          <a:xfrm>
            <a:off x="838089" y="1899077"/>
            <a:ext cx="1653898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Retired Teachers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consulting with TRSL</a:t>
            </a:r>
            <a:endParaRPr/>
          </a:p>
        </p:txBody>
      </p:sp>
      <p:sp>
        <p:nvSpPr>
          <p:cNvPr id="319" name="Google Shape;319;p17"/>
          <p:cNvSpPr txBox="1"/>
          <p:nvPr/>
        </p:nvSpPr>
        <p:spPr>
          <a:xfrm>
            <a:off x="838089" y="3306624"/>
            <a:ext cx="191848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Teachers Who Left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care for children or parents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7"/>
          <p:cNvSpPr txBox="1"/>
          <p:nvPr/>
        </p:nvSpPr>
        <p:spPr>
          <a:xfrm>
            <a:off x="5577003" y="1925076"/>
            <a:ext cx="2009418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Recent College Graduates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math, science, and writing related majors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7"/>
          <p:cNvSpPr txBox="1"/>
          <p:nvPr/>
        </p:nvSpPr>
        <p:spPr>
          <a:xfrm>
            <a:off x="5577001" y="3322963"/>
            <a:ext cx="2009419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College Students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math, science, and writing related majors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7191778" y="1836211"/>
            <a:ext cx="257266" cy="2347928"/>
          </a:xfrm>
          <a:prstGeom prst="rightBrace">
            <a:avLst>
              <a:gd name="adj1" fmla="val 80575"/>
              <a:gd name="adj2" fmla="val 50000"/>
            </a:avLst>
          </a:prstGeom>
          <a:noFill/>
          <a:ln w="9525" cap="flat" cmpd="sng">
            <a:solidFill>
              <a:srgbClr val="3452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7"/>
          <p:cNvSpPr txBox="1"/>
          <p:nvPr/>
        </p:nvSpPr>
        <p:spPr>
          <a:xfrm>
            <a:off x="7285054" y="2817628"/>
            <a:ext cx="143501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for high-dose tutoring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/>
          <p:nvPr/>
        </p:nvSpPr>
        <p:spPr>
          <a:xfrm>
            <a:off x="430050" y="430259"/>
            <a:ext cx="8283900" cy="548640"/>
          </a:xfrm>
          <a:prstGeom prst="rect">
            <a:avLst/>
          </a:prstGeom>
          <a:solidFill>
            <a:srgbClr val="D9D9D9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historically common practices are not likely to be impactful.</a:t>
            </a:r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body" idx="1"/>
          </p:nvPr>
        </p:nvSpPr>
        <p:spPr>
          <a:xfrm>
            <a:off x="430050" y="1183657"/>
            <a:ext cx="8283900" cy="3529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8871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1600" b="1"/>
              <a:t>Cautions:</a:t>
            </a:r>
            <a:endParaRPr/>
          </a:p>
          <a:p>
            <a:pPr marL="7429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600"/>
              <a:t>The use of </a:t>
            </a:r>
            <a:r>
              <a:rPr lang="en-US" sz="1600" b="1"/>
              <a:t>paraprofessionals</a:t>
            </a:r>
            <a:r>
              <a:rPr lang="en-US" sz="1600"/>
              <a:t> for academic support or reading instruction seldom accelerates learning. </a:t>
            </a:r>
            <a:endParaRPr/>
          </a:p>
          <a:p>
            <a:pPr marL="742950" lvl="0" indent="-28575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1800"/>
              <a:buChar char="•"/>
            </a:pPr>
            <a:r>
              <a:rPr lang="en-US" sz="1600" b="1"/>
              <a:t>Co-teaching</a:t>
            </a:r>
            <a:r>
              <a:rPr lang="en-US" sz="1600"/>
              <a:t> is hard to scale and often crowds out extra time alternatives.</a:t>
            </a:r>
            <a:endParaRPr/>
          </a:p>
          <a:p>
            <a:pPr marL="742950" lvl="0" indent="-28575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1800"/>
              <a:buChar char="•"/>
            </a:pPr>
            <a:r>
              <a:rPr lang="en-US" sz="1600" b="1"/>
              <a:t>Push-in support </a:t>
            </a:r>
            <a:r>
              <a:rPr lang="en-US" sz="1600"/>
              <a:t>during core instruction is not a substitute for extra time intervention from content strong staff. </a:t>
            </a:r>
            <a:endParaRPr/>
          </a:p>
          <a:p>
            <a:pPr marL="742950" lvl="0" indent="-285750" algn="l" rtl="0">
              <a:lnSpc>
                <a:spcPct val="90000"/>
              </a:lnSpc>
              <a:spcBef>
                <a:spcPts val="1050"/>
              </a:spcBef>
              <a:spcAft>
                <a:spcPts val="300"/>
              </a:spcAft>
              <a:buSzPts val="1800"/>
              <a:buChar char="•"/>
            </a:pPr>
            <a:r>
              <a:rPr lang="en-US" sz="1600"/>
              <a:t>Typical short dose, </a:t>
            </a:r>
            <a:r>
              <a:rPr lang="en-US" sz="1600" b="1"/>
              <a:t>“sit and git” professional development </a:t>
            </a:r>
            <a:r>
              <a:rPr lang="en-US" sz="1600"/>
              <a:t>is not as impactful as instructional coaching or sustained 50 hour/ year efforts. </a:t>
            </a:r>
            <a:endParaRPr sz="1600"/>
          </a:p>
        </p:txBody>
      </p:sp>
      <p:sp>
        <p:nvSpPr>
          <p:cNvPr id="331" name="Google Shape;331;p18"/>
          <p:cNvSpPr/>
          <p:nvPr/>
        </p:nvSpPr>
        <p:spPr>
          <a:xfrm>
            <a:off x="899532" y="1693823"/>
            <a:ext cx="228600" cy="228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7081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32" name="Google Shape;332;p18"/>
          <p:cNvSpPr/>
          <p:nvPr/>
        </p:nvSpPr>
        <p:spPr>
          <a:xfrm>
            <a:off x="899532" y="2260008"/>
            <a:ext cx="228600" cy="228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7081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33" name="Google Shape;333;p18"/>
          <p:cNvSpPr/>
          <p:nvPr/>
        </p:nvSpPr>
        <p:spPr>
          <a:xfrm>
            <a:off x="899532" y="2654893"/>
            <a:ext cx="228600" cy="228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7081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34" name="Google Shape;334;p18"/>
          <p:cNvSpPr/>
          <p:nvPr/>
        </p:nvSpPr>
        <p:spPr>
          <a:xfrm>
            <a:off x="899532" y="3204618"/>
            <a:ext cx="228600" cy="228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7081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91440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340" name="Google Shape;340;p19">
            <a:hlinkClick r:id="rId3" action="ppaction://hlinksldjump"/>
          </p:cNvPr>
          <p:cNvSpPr/>
          <p:nvPr/>
        </p:nvSpPr>
        <p:spPr>
          <a:xfrm>
            <a:off x="1863725" y="1336676"/>
            <a:ext cx="541655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0" rIns="0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LDOE and DMGroup Partnership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9">
            <a:hlinkClick r:id="rId4" action="ppaction://hlinksldjump"/>
          </p:cNvPr>
          <p:cNvSpPr/>
          <p:nvPr/>
        </p:nvSpPr>
        <p:spPr>
          <a:xfrm>
            <a:off x="1863725" y="1657351"/>
            <a:ext cx="5416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44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Overview of Best Practices Guidance Document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9">
            <a:hlinkClick r:id="rId5" action="ppaction://hlinksldjump"/>
          </p:cNvPr>
          <p:cNvSpPr/>
          <p:nvPr/>
        </p:nvSpPr>
        <p:spPr>
          <a:xfrm>
            <a:off x="1863725" y="2022475"/>
            <a:ext cx="5416550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92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Selected Best Practices and Examples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9"/>
          <p:cNvSpPr/>
          <p:nvPr/>
        </p:nvSpPr>
        <p:spPr>
          <a:xfrm>
            <a:off x="1863725" y="2435224"/>
            <a:ext cx="5416550" cy="45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075" tIns="90475" rIns="0" bIns="92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Opportunities for Additional Support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9">
            <a:hlinkClick r:id="rId6" action="ppaction://hlinksldjump"/>
          </p:cNvPr>
          <p:cNvSpPr/>
          <p:nvPr/>
        </p:nvSpPr>
        <p:spPr>
          <a:xfrm>
            <a:off x="1863725" y="2892425"/>
            <a:ext cx="54165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9207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91440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1863725" y="1336675"/>
            <a:ext cx="5416550" cy="45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075" tIns="92075" rIns="0" bIns="904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Introduction to LDOE and DMGroup Partnership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">
            <a:hlinkClick r:id="rId3" action="ppaction://hlinksldjump"/>
          </p:cNvPr>
          <p:cNvSpPr/>
          <p:nvPr/>
        </p:nvSpPr>
        <p:spPr>
          <a:xfrm>
            <a:off x="1863725" y="1793875"/>
            <a:ext cx="5416550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92075" rIns="0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Overview of Best Practices Guidance Document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>
            <a:hlinkClick r:id="rId4" action="ppaction://hlinksldjump"/>
          </p:cNvPr>
          <p:cNvSpPr/>
          <p:nvPr/>
        </p:nvSpPr>
        <p:spPr>
          <a:xfrm>
            <a:off x="1863725" y="2206626"/>
            <a:ext cx="5416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4450" rIns="0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Selected Best Practices and Examples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>
            <a:hlinkClick r:id="rId5" action="ppaction://hlinksldjump"/>
          </p:cNvPr>
          <p:cNvSpPr/>
          <p:nvPr/>
        </p:nvSpPr>
        <p:spPr>
          <a:xfrm>
            <a:off x="1863725" y="2571750"/>
            <a:ext cx="54165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Opportunities for Additional Support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>
            <a:hlinkClick r:id="rId6" action="ppaction://hlinksldjump"/>
          </p:cNvPr>
          <p:cNvSpPr/>
          <p:nvPr/>
        </p:nvSpPr>
        <p:spPr>
          <a:xfrm>
            <a:off x="1863725" y="2938463"/>
            <a:ext cx="541655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"/>
          <p:cNvSpPr txBox="1"/>
          <p:nvPr/>
        </p:nvSpPr>
        <p:spPr>
          <a:xfrm>
            <a:off x="430050" y="430259"/>
            <a:ext cx="8283900" cy="548640"/>
          </a:xfrm>
          <a:prstGeom prst="rect">
            <a:avLst/>
          </a:prstGeom>
          <a:solidFill>
            <a:srgbClr val="D9D9D9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LDOE and DMGroup will provide live technical training and support sessions to LEAs</a:t>
            </a: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body" idx="1"/>
          </p:nvPr>
        </p:nvSpPr>
        <p:spPr>
          <a:xfrm>
            <a:off x="430050" y="978898"/>
            <a:ext cx="8111970" cy="33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</a:rPr>
              <a:t>As part of the release of the </a:t>
            </a:r>
            <a:r>
              <a:rPr lang="en-US" sz="1400" u="sng" dirty="0">
                <a:solidFill>
                  <a:srgbClr val="07A6A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Staffing and Scheduling Best Practices</a:t>
            </a:r>
            <a:r>
              <a:rPr lang="en-US" sz="1400" dirty="0">
                <a:solidFill>
                  <a:srgbClr val="000000"/>
                </a:solidFill>
              </a:rPr>
              <a:t> initiative, school systems will be offered a variety of implementation supports this spring, summer, and fall at no cost. A detailed list of supports is located in the </a:t>
            </a:r>
            <a:r>
              <a:rPr lang="en-US" sz="1400" u="sng" dirty="0">
                <a:solidFill>
                  <a:srgbClr val="07A6A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guidance document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endParaRPr sz="1400" dirty="0">
              <a:solidFill>
                <a:srgbClr val="000000"/>
              </a:solidFill>
            </a:endParaRPr>
          </a:p>
          <a:p>
            <a:pPr marL="431800" indent="-285750">
              <a:buSzPts val="1300"/>
            </a:pPr>
            <a:r>
              <a:rPr lang="en-US" sz="1400" b="1" dirty="0"/>
              <a:t>Best Practice Webinars</a:t>
            </a:r>
            <a:endParaRPr sz="1400" dirty="0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-US" sz="1400" dirty="0"/>
              <a:t>Practical tips for implementing LDOE’s best practice guidance.</a:t>
            </a:r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endParaRPr sz="1400" dirty="0">
              <a:solidFill>
                <a:schemeClr val="accent4"/>
              </a:solidFill>
            </a:endParaRPr>
          </a:p>
          <a:p>
            <a:pPr marL="425450" indent="-285750">
              <a:spcBef>
                <a:spcPts val="0"/>
              </a:spcBef>
              <a:buSzPts val="1400"/>
            </a:pPr>
            <a:r>
              <a:rPr lang="en-US" sz="1400" b="1" dirty="0"/>
              <a:t>Virtual Job Alike Sharing Sessions</a:t>
            </a:r>
            <a:endParaRPr sz="1400" dirty="0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chemeClr val="dk2"/>
                </a:solidFill>
              </a:rPr>
              <a:t>District Academic Leadership </a:t>
            </a:r>
            <a:endParaRPr sz="1400" dirty="0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chemeClr val="dk2"/>
                </a:solidFill>
              </a:rPr>
              <a:t>School Leadership</a:t>
            </a:r>
            <a:endParaRPr sz="1400" dirty="0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chemeClr val="dk2"/>
                </a:solidFill>
              </a:rPr>
              <a:t>Diverse Learners Leadership</a:t>
            </a:r>
            <a:endParaRPr sz="1400" dirty="0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1400" i="1" dirty="0">
                <a:solidFill>
                  <a:schemeClr val="dk2"/>
                </a:solidFill>
              </a:rPr>
              <a:t>Counselors and Counselor Leadership</a:t>
            </a:r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•"/>
            </a:pPr>
            <a:endParaRPr sz="1400" dirty="0"/>
          </a:p>
          <a:p>
            <a:pPr marL="425450" indent="-285750">
              <a:spcBef>
                <a:spcPts val="0"/>
              </a:spcBef>
              <a:buSzPts val="1400"/>
            </a:pPr>
            <a:r>
              <a:rPr lang="en-US" sz="1400" b="1" dirty="0"/>
              <a:t>Targeted Question &amp; Answer Sessions</a:t>
            </a:r>
            <a:endParaRPr sz="1400" dirty="0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-US" sz="1400" dirty="0"/>
              <a:t>Virtual Q&amp;A sessions to go deep into best practices related to effectively addressing unfinished student learning. </a:t>
            </a:r>
            <a:endParaRPr sz="1400" dirty="0"/>
          </a:p>
          <a:p>
            <a:pPr marL="0" lvl="0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cbcb77ebd9_0_0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May Webinars</a:t>
            </a:r>
            <a:endParaRPr/>
          </a:p>
        </p:txBody>
      </p:sp>
      <p:sp>
        <p:nvSpPr>
          <p:cNvPr id="358" name="Google Shape;358;gcbcb77ebd9_0_0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System leaders and school leaders that oversee academics, human resources, diverse learners, principal support, and counseling should attend these upcoming trainings. Participants must register using the links below.</a:t>
            </a:r>
            <a:endParaRPr sz="16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600"/>
          </a:p>
        </p:txBody>
      </p:sp>
      <p:graphicFrame>
        <p:nvGraphicFramePr>
          <p:cNvPr id="359" name="Google Shape;359;gcbcb77ebd9_0_0"/>
          <p:cNvGraphicFramePr/>
          <p:nvPr/>
        </p:nvGraphicFramePr>
        <p:xfrm>
          <a:off x="826425" y="2290825"/>
          <a:ext cx="7491175" cy="2298192"/>
        </p:xfrm>
        <a:graphic>
          <a:graphicData uri="http://schemas.openxmlformats.org/drawingml/2006/table">
            <a:tbl>
              <a:tblPr>
                <a:noFill/>
                <a:tableStyleId>{659C7576-2223-427B-B52B-3C6318B72A9D}</a:tableStyleId>
              </a:tblPr>
              <a:tblGrid>
                <a:gridCol w="239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Date and Time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Webinar Title and Registration Link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 5 at 1 p.m.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sng">
                          <a:solidFill>
                            <a:srgbClr val="07A6A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Staffing and Scheduling Best Practices Webinar</a:t>
                      </a:r>
                      <a:endParaRPr sz="1600">
                        <a:solidFill>
                          <a:srgbClr val="07A6A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 11 at 11 a.m.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sng">
                          <a:solidFill>
                            <a:srgbClr val="07A6A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Job Alike Session: District Academic Leadership</a:t>
                      </a:r>
                      <a:endParaRPr sz="1600">
                        <a:solidFill>
                          <a:srgbClr val="07A6A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 11 at 1 p.m.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sng">
                          <a:solidFill>
                            <a:srgbClr val="07A6A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Job Alike Session: Diverse Learners Leadership</a:t>
                      </a:r>
                      <a:endParaRPr sz="1600">
                        <a:solidFill>
                          <a:srgbClr val="07A6A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 12 at 11 a.m.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sng">
                          <a:solidFill>
                            <a:srgbClr val="07A6A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Job Alike Session: Counselors and Counselor Leadership</a:t>
                      </a:r>
                      <a:endParaRPr sz="1600">
                        <a:solidFill>
                          <a:srgbClr val="07A6A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 12 at 1 p.m.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/>
                        </a:rPr>
                        <a:t>Job Alike Session: School Leadership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"/>
          <p:cNvSpPr txBox="1"/>
          <p:nvPr/>
        </p:nvSpPr>
        <p:spPr>
          <a:xfrm>
            <a:off x="430050" y="430259"/>
            <a:ext cx="8283900" cy="548640"/>
          </a:xfrm>
          <a:prstGeom prst="rect">
            <a:avLst/>
          </a:prstGeom>
          <a:solidFill>
            <a:srgbClr val="D9D9D9">
              <a:alpha val="7490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 can opt into additional supports with DMGroup for targeted and more personalized technical assistance for a small fee.</a:t>
            </a:r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body" idx="1"/>
          </p:nvPr>
        </p:nvSpPr>
        <p:spPr>
          <a:xfrm>
            <a:off x="430050" y="978899"/>
            <a:ext cx="8058630" cy="373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b="1" dirty="0"/>
              <a:t>Regional Technical Support Series</a:t>
            </a:r>
            <a:endParaRPr dirty="0"/>
          </a:p>
          <a:p>
            <a:pPr marL="120015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 sz="1400" dirty="0"/>
              <a:t>Three regional technical support sessions for LEAs to receive in-depth training and guidance on best practices from DMGroup experts.</a:t>
            </a:r>
            <a:endParaRPr dirty="0"/>
          </a:p>
          <a:p>
            <a:pPr marL="9144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</a:pPr>
            <a:endParaRPr sz="1400" dirty="0">
              <a:solidFill>
                <a:schemeClr val="accent4"/>
              </a:solidFill>
            </a:endParaRPr>
          </a:p>
          <a:p>
            <a:pPr marL="7429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34"/>
              <a:buFont typeface="Arial"/>
              <a:buChar char="•"/>
            </a:pPr>
            <a:r>
              <a:rPr lang="en-US" b="1" dirty="0"/>
              <a:t>“Phone a Friend” Coaching Support</a:t>
            </a:r>
            <a:endParaRPr dirty="0"/>
          </a:p>
          <a:p>
            <a:pPr marL="120015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 sz="1400" dirty="0"/>
              <a:t>Individualized “just-in-time” coaching sessions for LEAs with DMGroup experts to discuss LEA-specific questions and challenges.</a:t>
            </a: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34"/>
              <a:buNone/>
            </a:pPr>
            <a:r>
              <a:rPr lang="en-US" b="1" dirty="0">
                <a:solidFill>
                  <a:schemeClr val="dk1"/>
                </a:solidFill>
              </a:rPr>
              <a:t>Pricing: </a:t>
            </a:r>
            <a:endParaRPr dirty="0"/>
          </a:p>
          <a:p>
            <a:pPr marL="91440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90"/>
              <a:buFont typeface="Noto Sans Symbols"/>
              <a:buChar char="⮚"/>
            </a:pPr>
            <a:r>
              <a:rPr lang="en-US" sz="1400" dirty="0">
                <a:solidFill>
                  <a:schemeClr val="dk1"/>
                </a:solidFill>
              </a:rPr>
              <a:t>$2,500 per district/system – Covers Regional Technical Support Series and Coaching Support. </a:t>
            </a:r>
            <a:br>
              <a:rPr lang="en-US" sz="1400" dirty="0">
                <a:solidFill>
                  <a:schemeClr val="dk1"/>
                </a:solidFill>
              </a:rPr>
            </a:br>
            <a:r>
              <a:rPr lang="en-US" sz="1400" i="1" dirty="0">
                <a:solidFill>
                  <a:schemeClr val="dk1"/>
                </a:solidFill>
              </a:rPr>
              <a:t>Note: This support is subsidized by LDOE and qualifies for CARES Act Funding.</a:t>
            </a:r>
            <a:endParaRPr dirty="0"/>
          </a:p>
          <a:p>
            <a:pPr marL="91440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90"/>
              <a:buFont typeface="Noto Sans Symbols"/>
              <a:buChar char="⮚"/>
            </a:pPr>
            <a:r>
              <a:rPr lang="en-US" sz="1400" i="1" dirty="0">
                <a:solidFill>
                  <a:schemeClr val="dk1"/>
                </a:solidFill>
              </a:rPr>
              <a:t>Bring a team of up to 8 </a:t>
            </a:r>
            <a:r>
              <a:rPr lang="en-US" sz="1400" i="1" dirty="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leaders</a:t>
            </a:r>
            <a:endParaRPr sz="1600" i="1" dirty="0"/>
          </a:p>
        </p:txBody>
      </p:sp>
      <p:sp>
        <p:nvSpPr>
          <p:cNvPr id="367" name="Google Shape;367;p21">
            <a:hlinkClick r:id="rId3"/>
          </p:cNvPr>
          <p:cNvSpPr txBox="1"/>
          <p:nvPr/>
        </p:nvSpPr>
        <p:spPr>
          <a:xfrm>
            <a:off x="3139440" y="4134121"/>
            <a:ext cx="3299459" cy="400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Link to Learn More</a:t>
            </a:r>
            <a:endParaRPr sz="18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cbcb77ebd9_0_1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Additional Staffing and Scheduling TA</a:t>
            </a:r>
            <a:endParaRPr dirty="0"/>
          </a:p>
        </p:txBody>
      </p:sp>
      <p:graphicFrame>
        <p:nvGraphicFramePr>
          <p:cNvPr id="374" name="Google Shape;374;gcbcb77ebd9_0_14"/>
          <p:cNvGraphicFramePr/>
          <p:nvPr>
            <p:extLst>
              <p:ext uri="{D42A27DB-BD31-4B8C-83A1-F6EECF244321}">
                <p14:modId xmlns:p14="http://schemas.microsoft.com/office/powerpoint/2010/main" val="3719302272"/>
              </p:ext>
            </p:extLst>
          </p:nvPr>
        </p:nvGraphicFramePr>
        <p:xfrm>
          <a:off x="2986975" y="1277364"/>
          <a:ext cx="5560840" cy="3352800"/>
        </p:xfrm>
        <a:graphic>
          <a:graphicData uri="http://schemas.openxmlformats.org/drawingml/2006/table">
            <a:tbl>
              <a:tblPr>
                <a:noFill/>
                <a:tableStyleId>{D9DFE6DB-9117-41E5-A183-7EA43AE007F1}</a:tableStyleId>
              </a:tblPr>
              <a:tblGrid>
                <a:gridCol w="1903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75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Session 1</a:t>
                      </a:r>
                      <a:endParaRPr sz="10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 17 1:00-4:00 PM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Spring Regional Technical Support Series: New Orleans (Virtual)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 18 1:00-4:00 PM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Spring Regional Technical Support Series: Baton Rouge (Virtual)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 19 1:00-4:00 PM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Spring Regional Technical Support Series: Northern LA (Virtual)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75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Session 2</a:t>
                      </a:r>
                      <a:endParaRPr sz="10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July 26 8:00 AM -12:00 PM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Summer Regional Technical Support Series: New Orleans (in person)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July 27 8:00 AM -12:00 PM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Summer Regional Technical Support Series: Baton Rouge (in person)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July 28 8:00 AM -12:00 PM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Summer Regional Technical Support Series: Northern LA (in person)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75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Session 3</a:t>
                      </a:r>
                      <a:endParaRPr sz="10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September 20 8:00 AM -12:00 PM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Fall Regional Technical Support Series: New Orleans (in person)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September 21 8:00 AM -12:00 PM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Fall Regional Technical Support Series: Baton Rouge (in person)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September 22 8:00 AM -12:00 PM</a:t>
                      </a:r>
                      <a:endParaRPr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Fall Regional Technical Support Series: Northern LA (in person)</a:t>
                      </a:r>
                      <a:endParaRPr sz="1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75" name="Google Shape;375;gcbcb77ebd9_0_14"/>
          <p:cNvSpPr txBox="1"/>
          <p:nvPr/>
        </p:nvSpPr>
        <p:spPr>
          <a:xfrm>
            <a:off x="430075" y="1483500"/>
            <a:ext cx="2437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School systems may choose to purchase more strategic implementation support for $2500. This support includes participation for up to 8 individuals to attend three regional technical support sessions and receive three individual coaching calls. Systems interested should </a:t>
            </a:r>
            <a:r>
              <a:rPr lang="en-US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register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by May 4.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2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91440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381" name="Google Shape;381;p22">
            <a:hlinkClick r:id="rId3" action="ppaction://hlinksldjump"/>
          </p:cNvPr>
          <p:cNvSpPr/>
          <p:nvPr/>
        </p:nvSpPr>
        <p:spPr>
          <a:xfrm>
            <a:off x="1863725" y="1336676"/>
            <a:ext cx="541655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0" rIns="0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LDOE and DMGroup Partnership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2">
            <a:hlinkClick r:id="rId4" action="ppaction://hlinksldjump"/>
          </p:cNvPr>
          <p:cNvSpPr/>
          <p:nvPr/>
        </p:nvSpPr>
        <p:spPr>
          <a:xfrm>
            <a:off x="1863725" y="1657351"/>
            <a:ext cx="5416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44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Overview of Best Practices Guidance Document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2">
            <a:hlinkClick r:id="rId5" action="ppaction://hlinksldjump"/>
          </p:cNvPr>
          <p:cNvSpPr/>
          <p:nvPr/>
        </p:nvSpPr>
        <p:spPr>
          <a:xfrm>
            <a:off x="1863725" y="2022476"/>
            <a:ext cx="54165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Selected Best Practices and Examples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2">
            <a:hlinkClick r:id="rId6" action="ppaction://hlinksldjump"/>
          </p:cNvPr>
          <p:cNvSpPr/>
          <p:nvPr/>
        </p:nvSpPr>
        <p:spPr>
          <a:xfrm>
            <a:off x="1863725" y="2389188"/>
            <a:ext cx="5416550" cy="41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904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Opportunities for Additional Support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>
            <a:off x="1863725" y="2800349"/>
            <a:ext cx="5416550" cy="4587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075" tIns="92075" rIns="0" bIns="92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C1C7639-86B4-4466-9B2C-269A91706FF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569807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5" imgW="530" imgH="531" progId="TCLayout.ActiveDocument.1">
                  <p:embed/>
                </p:oleObj>
              </mc:Choice>
              <mc:Fallback>
                <p:oleObj name="think-cell Slide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0" name="Google Shape;390;p23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91440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dirty="0"/>
              <a:t>Conclusion</a:t>
            </a:r>
            <a:endParaRPr dirty="0"/>
          </a:p>
        </p:txBody>
      </p:sp>
      <p:sp>
        <p:nvSpPr>
          <p:cNvPr id="391" name="Google Shape;391;p23"/>
          <p:cNvSpPr txBox="1">
            <a:spLocks noGrp="1"/>
          </p:cNvSpPr>
          <p:nvPr>
            <p:ph type="body" idx="1"/>
          </p:nvPr>
        </p:nvSpPr>
        <p:spPr>
          <a:xfrm>
            <a:off x="2650331" y="1157781"/>
            <a:ext cx="6272211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Access the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Staffing and Scheduling Best Practices Guidance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Begin meeting with your team to plan for implementation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Register for upcoming events</a:t>
            </a:r>
            <a:endParaRPr dirty="0"/>
          </a:p>
          <a:p>
            <a:pPr marL="457200" lvl="1" indent="0">
              <a:spcBef>
                <a:spcPts val="750"/>
              </a:spcBef>
              <a:buNone/>
            </a:pPr>
            <a:endParaRPr lang="en-US" dirty="0"/>
          </a:p>
          <a:p>
            <a:pPr marL="457200" lvl="1" indent="0">
              <a:spcBef>
                <a:spcPts val="750"/>
              </a:spcBef>
              <a:buNone/>
            </a:pPr>
            <a:r>
              <a:rPr lang="en-US" dirty="0"/>
              <a:t>Email questions to em.cooper@la.gov.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LDOE Partnership with </a:t>
            </a:r>
            <a:br>
              <a:rPr lang="en-US"/>
            </a:br>
            <a:r>
              <a:rPr lang="en-US"/>
              <a:t>District Management Group</a:t>
            </a:r>
            <a:endParaRPr/>
          </a:p>
        </p:txBody>
      </p:sp>
      <p:sp>
        <p:nvSpPr>
          <p:cNvPr id="127" name="Google Shape;127;p3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Louisiana Department of Education has partnered with District Management Group, a Boston-based public education consulting firm.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000"/>
          </a:p>
          <a:p>
            <a:pPr marL="114300" lvl="0" indent="0" algn="l" rtl="0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en-US"/>
              <a:t>There are two main elements to the partnership: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975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 sz="1600" b="1"/>
              <a:t>Comprehensive Guidance Document</a:t>
            </a:r>
            <a:r>
              <a:rPr lang="en-US" sz="1600"/>
              <a:t> </a:t>
            </a:r>
            <a:endParaRPr/>
          </a:p>
          <a:p>
            <a: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1600" i="1"/>
              <a:t>Best Practices for Addressing Unfinished Learning and Meeting the Needs of Diverse Learners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975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 sz="1600" b="1"/>
              <a:t>Supports for LEAs in Implementing Best Practices</a:t>
            </a:r>
            <a:r>
              <a:rPr lang="en-US" sz="1600"/>
              <a:t> </a:t>
            </a:r>
            <a:r>
              <a:rPr lang="en-US" sz="1600" b="1" i="1"/>
              <a:t>(Spring – Fall 2021)</a:t>
            </a:r>
            <a:endParaRPr/>
          </a:p>
          <a:p>
            <a: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1600"/>
              <a:t>Live webinars, resource sharing sessions, and question &amp; answer sessions </a:t>
            </a:r>
            <a:endParaRPr/>
          </a:p>
          <a:p>
            <a: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sz="1600"/>
              <a:t>Opt-in intensive regional technical support and district specific coaching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/>
              <a:t>DMGroup brings experiences from hundreds of districts and agencies of all sizes and types from across the US, including many from Louisiana.</a:t>
            </a:r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>
            <a:off x="2376027" y="1261248"/>
            <a:ext cx="4391945" cy="2985752"/>
            <a:chOff x="315547" y="-58254"/>
            <a:chExt cx="7885471" cy="5360737"/>
          </a:xfrm>
        </p:grpSpPr>
        <p:pic>
          <p:nvPicPr>
            <p:cNvPr id="134" name="Google Shape;134;p4" descr="Map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5425" t="6507" r="5539" b="6682"/>
            <a:stretch/>
          </p:blipFill>
          <p:spPr>
            <a:xfrm>
              <a:off x="315547" y="-58254"/>
              <a:ext cx="7885471" cy="5360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4"/>
            <p:cNvSpPr/>
            <p:nvPr/>
          </p:nvSpPr>
          <p:spPr>
            <a:xfrm>
              <a:off x="7633521" y="1171052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7719425" y="1308426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567040" y="1382659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3978880" y="3979355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018395" y="3337200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366756" y="2161968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7188778" y="1205387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6319911" y="3369818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6933664" y="1696907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276775" y="4139636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7409544" y="832214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766251" y="2161968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2953509" y="2542651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6256002" y="2020335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7424205" y="1725561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7067791" y="1997664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4891588" y="2625291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4671673" y="1221300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6916603" y="4388428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5141698" y="1374497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861625" y="1089506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7758283" y="460289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797715" y="2601644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4656891" y="1879677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813015" y="2067602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830161" y="2999851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037832" y="2634169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178705" y="530619"/>
              <a:ext cx="127820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050885" y="2207959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6256002" y="2554856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890576" y="1348033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946110" y="1852688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124414" y="960933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217566" y="1578919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5530726" y="3743611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6815820" y="2829590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7060959" y="2415815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612333" y="931008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010019" y="3244437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5894071" y="3775203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2429108" y="1011785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5957979" y="1614254"/>
              <a:ext cx="127819" cy="117987"/>
            </a:xfrm>
            <a:prstGeom prst="ellipse">
              <a:avLst/>
            </a:prstGeom>
            <a:solidFill>
              <a:srgbClr val="00B0F0"/>
            </a:solidFill>
            <a:ln w="12700" cap="flat" cmpd="sng">
              <a:solidFill>
                <a:srgbClr val="283C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283C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4"/>
          <p:cNvSpPr txBox="1"/>
          <p:nvPr/>
        </p:nvSpPr>
        <p:spPr>
          <a:xfrm>
            <a:off x="2897327" y="4190432"/>
            <a:ext cx="34298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700+	  40+	10+ million</a:t>
            </a:r>
            <a:r>
              <a:rPr lang="en-US" sz="1200" b="0" i="0" u="none" strike="noStrike" cap="none">
                <a:solidFill>
                  <a:srgbClr val="2A3F4A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200" b="0" i="0" u="none" strike="noStrike" cap="none">
                <a:solidFill>
                  <a:srgbClr val="2A3F4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>
                <a:solidFill>
                  <a:srgbClr val="2A3F4A"/>
                </a:solidFill>
                <a:latin typeface="Arial"/>
                <a:ea typeface="Arial"/>
                <a:cs typeface="Arial"/>
                <a:sym typeface="Arial"/>
              </a:rPr>
              <a:t>Districts	   States	Students Supported</a:t>
            </a:r>
            <a:endParaRPr/>
          </a:p>
        </p:txBody>
      </p:sp>
      <p:pic>
        <p:nvPicPr>
          <p:cNvPr id="178" name="Google Shape;178;p4" descr="Jefferson Parish Schools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1196" y="3228271"/>
            <a:ext cx="1050211" cy="73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 descr="Caddo Schools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692" y="1553964"/>
            <a:ext cx="777240" cy="28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 descr="School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2621" y="1418506"/>
            <a:ext cx="1067360" cy="55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" descr="Louisiana Superintendent's Academ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5506" y="3368407"/>
            <a:ext cx="1273612" cy="45567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"/>
          <p:cNvSpPr/>
          <p:nvPr/>
        </p:nvSpPr>
        <p:spPr>
          <a:xfrm>
            <a:off x="4755912" y="3352853"/>
            <a:ext cx="557888" cy="433449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91440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88" name="Google Shape;188;p5">
            <a:hlinkClick r:id="rId3" action="ppaction://hlinksldjump"/>
          </p:cNvPr>
          <p:cNvSpPr/>
          <p:nvPr/>
        </p:nvSpPr>
        <p:spPr>
          <a:xfrm>
            <a:off x="1863725" y="1336676"/>
            <a:ext cx="54165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0" rIns="0" bIns="92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LDOE and DMGroup Partnership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"/>
          <p:cNvSpPr/>
          <p:nvPr/>
        </p:nvSpPr>
        <p:spPr>
          <a:xfrm>
            <a:off x="1863725" y="1703387"/>
            <a:ext cx="5416550" cy="45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075" tIns="90475" rIns="0" bIns="92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Overview of Best Practices Guidance Document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5">
            <a:hlinkClick r:id="rId4" action="ppaction://hlinksldjump"/>
          </p:cNvPr>
          <p:cNvSpPr/>
          <p:nvPr/>
        </p:nvSpPr>
        <p:spPr>
          <a:xfrm>
            <a:off x="1863725" y="2160588"/>
            <a:ext cx="5416550" cy="41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90475" rIns="0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Selected Best Practices and Examples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5">
            <a:hlinkClick r:id="rId5" action="ppaction://hlinksldjump"/>
          </p:cNvPr>
          <p:cNvSpPr/>
          <p:nvPr/>
        </p:nvSpPr>
        <p:spPr>
          <a:xfrm>
            <a:off x="1863725" y="2571750"/>
            <a:ext cx="54165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Opportunities for Additional Support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">
            <a:hlinkClick r:id="rId6" action="ppaction://hlinksldjump"/>
          </p:cNvPr>
          <p:cNvSpPr/>
          <p:nvPr/>
        </p:nvSpPr>
        <p:spPr>
          <a:xfrm>
            <a:off x="1863725" y="2938463"/>
            <a:ext cx="541655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50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Guidance Document</a:t>
            </a:r>
            <a:endParaRPr/>
          </a:p>
        </p:txBody>
      </p:sp>
      <p:sp>
        <p:nvSpPr>
          <p:cNvPr id="198" name="Google Shape;198;p6"/>
          <p:cNvSpPr txBox="1">
            <a:spLocks noGrp="1"/>
          </p:cNvSpPr>
          <p:nvPr>
            <p:ph type="body" idx="1"/>
          </p:nvPr>
        </p:nvSpPr>
        <p:spPr>
          <a:xfrm>
            <a:off x="430075" y="927587"/>
            <a:ext cx="4141975" cy="3789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The document is organized into 3 main sections:</a:t>
            </a:r>
            <a:endParaRPr/>
          </a:p>
          <a:p>
            <a:pPr marL="6858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Arial"/>
              <a:buAutoNum type="arabicPeriod"/>
            </a:pPr>
            <a:r>
              <a:rPr lang="en-US" sz="1500" u="sng"/>
              <a:t>General Overview</a:t>
            </a:r>
            <a:r>
              <a:rPr lang="en-US" sz="1500"/>
              <a:t> of 6 best practices</a:t>
            </a:r>
            <a:endParaRPr/>
          </a:p>
          <a:p>
            <a:pPr marL="6858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Arial"/>
              <a:buAutoNum type="arabicPeriod"/>
            </a:pPr>
            <a:r>
              <a:rPr lang="en-US" sz="1500" u="sng"/>
              <a:t>Staffing Implications</a:t>
            </a:r>
            <a:r>
              <a:rPr lang="en-US" sz="1500"/>
              <a:t> for each of the best practices</a:t>
            </a:r>
            <a:endParaRPr/>
          </a:p>
          <a:p>
            <a:pPr marL="6858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Arial"/>
              <a:buAutoNum type="arabicPeriod"/>
            </a:pPr>
            <a:r>
              <a:rPr lang="en-US" sz="1500" u="sng"/>
              <a:t>Scheduling Implications</a:t>
            </a:r>
            <a:r>
              <a:rPr lang="en-US" sz="1500"/>
              <a:t> for each of the best practices</a:t>
            </a:r>
            <a:endParaRPr/>
          </a:p>
          <a:p>
            <a:pPr marL="118871" lvl="0" indent="0" algn="l" rtl="0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Each section includes specific:</a:t>
            </a:r>
            <a:endParaRPr/>
          </a:p>
          <a:p>
            <a:pPr marL="685800" lvl="0" indent="-34747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Noto Sans Symbols"/>
              <a:buChar char="⮚"/>
            </a:pPr>
            <a:r>
              <a:rPr lang="en-US" sz="1500"/>
              <a:t>Recommendations and Examples</a:t>
            </a:r>
            <a:endParaRPr/>
          </a:p>
          <a:p>
            <a:pPr marL="685800" lvl="0" indent="-34747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Noto Sans Symbols"/>
              <a:buChar char="⮚"/>
            </a:pPr>
            <a:r>
              <a:rPr lang="en-US" sz="1500"/>
              <a:t>Tips, Cautions, Common Misperceptions, and Strategies to Avoid</a:t>
            </a:r>
            <a:endParaRPr/>
          </a:p>
          <a:p>
            <a:pPr marL="685800" lvl="0" indent="-24587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Font typeface="Noto Sans Symbols"/>
              <a:buNone/>
            </a:pPr>
            <a:endParaRPr sz="1600"/>
          </a:p>
          <a:p>
            <a:pPr marL="685800" lvl="0" indent="-2413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Font typeface="Arial"/>
              <a:buNone/>
            </a:pPr>
            <a:endParaRPr sz="1600"/>
          </a:p>
        </p:txBody>
      </p:sp>
      <p:grpSp>
        <p:nvGrpSpPr>
          <p:cNvPr id="199" name="Google Shape;199;p6"/>
          <p:cNvGrpSpPr/>
          <p:nvPr/>
        </p:nvGrpSpPr>
        <p:grpSpPr>
          <a:xfrm>
            <a:off x="5654022" y="1497227"/>
            <a:ext cx="2069781" cy="2718687"/>
            <a:chOff x="5114693" y="1419922"/>
            <a:chExt cx="2504436" cy="3289611"/>
          </a:xfrm>
        </p:grpSpPr>
        <p:sp>
          <p:nvSpPr>
            <p:cNvPr id="200" name="Google Shape;200;p6"/>
            <p:cNvSpPr/>
            <p:nvPr/>
          </p:nvSpPr>
          <p:spPr>
            <a:xfrm>
              <a:off x="5114693" y="1419922"/>
              <a:ext cx="2074127" cy="2832410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898B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Image of Coverpage of Document</a:t>
              </a: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5267093" y="1572322"/>
              <a:ext cx="2074127" cy="2832410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898B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Image of Coverpage of Document</a:t>
              </a: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5419493" y="1724722"/>
              <a:ext cx="2074127" cy="2832410"/>
            </a:xfrm>
            <a:prstGeom prst="rect">
              <a:avLst/>
            </a:prstGeom>
            <a:solidFill>
              <a:schemeClr val="accent6"/>
            </a:solidFill>
            <a:ln w="25400" cap="flat" cmpd="sng">
              <a:solidFill>
                <a:srgbClr val="898B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Image of Coverpage of Document</a:t>
              </a: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5545002" y="1877123"/>
              <a:ext cx="2074127" cy="2832410"/>
            </a:xfrm>
            <a:prstGeom prst="rect">
              <a:avLst/>
            </a:prstGeom>
            <a:solidFill>
              <a:schemeClr val="bg1"/>
            </a:solidFill>
            <a:ln w="25400" cap="flat" cmpd="sng">
              <a:solidFill>
                <a:srgbClr val="898B9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1" u="none" strike="noStrike" cap="none" dirty="0">
                  <a:solidFill>
                    <a:schemeClr val="tx2">
                      <a:lumMod val="1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Best Practices for Addressing Unfinished Learning and Meeting the Needs of Diverse Learners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900" b="1" i="1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900" b="1" i="1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900" b="1" i="1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900" b="1" i="1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900" b="1" i="1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900" b="1" i="1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i="1" dirty="0">
                  <a:solidFill>
                    <a:schemeClr val="tx2">
                      <a:lumMod val="10000"/>
                    </a:schemeClr>
                  </a:solidFill>
                </a:rPr>
                <a:t>Guidance Document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1" i="1" dirty="0">
                  <a:solidFill>
                    <a:schemeClr val="tx2">
                      <a:lumMod val="10000"/>
                    </a:schemeClr>
                  </a:solidFill>
                </a:rPr>
                <a:t>March 2021</a:t>
              </a:r>
              <a:endParaRPr sz="105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C1FC595-294F-4C04-B8D1-C443B6823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251" y="2935452"/>
            <a:ext cx="530680" cy="5306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"/>
          <p:cNvSpPr txBox="1">
            <a:spLocks noGrp="1"/>
          </p:cNvSpPr>
          <p:nvPr>
            <p:ph type="title"/>
          </p:nvPr>
        </p:nvSpPr>
        <p:spPr>
          <a:xfrm>
            <a:off x="430050" y="443526"/>
            <a:ext cx="8283900" cy="49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Overview of Best Practices</a:t>
            </a:r>
            <a:endParaRPr/>
          </a:p>
        </p:txBody>
      </p: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2034540" y="1068012"/>
            <a:ext cx="6587970" cy="87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8625" bIns="91425" anchor="t" anchorCtr="0">
            <a:noAutofit/>
          </a:bodyPr>
          <a:lstStyle/>
          <a:p>
            <a:pPr marL="9144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1600"/>
              <a:t>1.	High-quality core instruction is the foundation.</a:t>
            </a:r>
            <a:endParaRPr/>
          </a:p>
          <a:p>
            <a:pPr marL="914400" lvl="0" indent="-457200" algn="l" rtl="0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en-US" sz="1600"/>
              <a:t>2.	Effective literacy instruction is central to student success.</a:t>
            </a:r>
            <a:endParaRPr/>
          </a:p>
          <a:p>
            <a:pPr marL="914400" lvl="0" indent="-457200" algn="l" rtl="0">
              <a:lnSpc>
                <a:spcPct val="90000"/>
              </a:lnSpc>
              <a:spcBef>
                <a:spcPts val="1350"/>
              </a:spcBef>
              <a:spcAft>
                <a:spcPts val="600"/>
              </a:spcAft>
              <a:buSzPts val="1800"/>
              <a:buNone/>
            </a:pPr>
            <a:endParaRPr sz="1600"/>
          </a:p>
        </p:txBody>
      </p:sp>
      <p:sp>
        <p:nvSpPr>
          <p:cNvPr id="211" name="Google Shape;211;p7"/>
          <p:cNvSpPr/>
          <p:nvPr/>
        </p:nvSpPr>
        <p:spPr>
          <a:xfrm>
            <a:off x="647700" y="1125369"/>
            <a:ext cx="1661160" cy="83058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rgbClr val="283D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High-Quality Core and Literacy Instruction</a:t>
            </a:r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647700" y="2226155"/>
            <a:ext cx="1661160" cy="83058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rgbClr val="283D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Extra Instructional Time from Content Strong Staff </a:t>
            </a:r>
            <a:endParaRPr/>
          </a:p>
        </p:txBody>
      </p:sp>
      <p:sp>
        <p:nvSpPr>
          <p:cNvPr id="213" name="Google Shape;213;p7"/>
          <p:cNvSpPr/>
          <p:nvPr/>
        </p:nvSpPr>
        <p:spPr>
          <a:xfrm>
            <a:off x="647700" y="3407255"/>
            <a:ext cx="1661160" cy="83058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rgbClr val="283D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&amp; Emotional Needs and Equity Matter Greatly </a:t>
            </a:r>
            <a:endParaRPr/>
          </a:p>
        </p:txBody>
      </p:sp>
      <p:sp>
        <p:nvSpPr>
          <p:cNvPr id="214" name="Google Shape;214;p7"/>
          <p:cNvSpPr txBox="1"/>
          <p:nvPr/>
        </p:nvSpPr>
        <p:spPr>
          <a:xfrm>
            <a:off x="2034540" y="3259754"/>
            <a:ext cx="6587970" cy="201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8625" bIns="91425" anchor="t" anchorCtr="0">
            <a:noAutofit/>
          </a:bodyPr>
          <a:lstStyle/>
          <a:p>
            <a:pPr marL="914400" marR="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	Meeting the social, emotional, and behavioral needs of students supports academic achievement.</a:t>
            </a:r>
            <a:endParaRPr/>
          </a:p>
          <a:p>
            <a:pPr marL="914400" marR="0" lvl="0" indent="-457200" algn="l" rtl="0">
              <a:lnSpc>
                <a:spcPct val="90000"/>
              </a:lnSpc>
              <a:spcBef>
                <a:spcPts val="135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	Equity should be at the forefront of all these strategies.</a:t>
            </a:r>
            <a:endParaRPr/>
          </a:p>
        </p:txBody>
      </p:sp>
      <p:sp>
        <p:nvSpPr>
          <p:cNvPr id="215" name="Google Shape;215;p7"/>
          <p:cNvSpPr txBox="1"/>
          <p:nvPr/>
        </p:nvSpPr>
        <p:spPr>
          <a:xfrm>
            <a:off x="2034540" y="1986654"/>
            <a:ext cx="6587970" cy="119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8625" bIns="91425" anchor="t" anchorCtr="0">
            <a:noAutofit/>
          </a:bodyPr>
          <a:lstStyle/>
          <a:p>
            <a:pPr marL="914400" marR="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	Students with unfinished learning and diverse learners need extra instructional time to catch up.</a:t>
            </a:r>
            <a:endParaRPr/>
          </a:p>
          <a:p>
            <a:pPr marL="914400" marR="0" lvl="0" indent="-457200" algn="l" rtl="0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	Both core instruction and acceleration must be provided by content strong staff.</a:t>
            </a:r>
            <a:endParaRPr/>
          </a:p>
          <a:p>
            <a:pPr marL="457200" marR="0" lvl="0" indent="0" algn="l" rtl="0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430050" y="443526"/>
            <a:ext cx="8283900" cy="49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High-Quality Core and Literacy Instruction</a:t>
            </a:r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430050" y="1060662"/>
            <a:ext cx="8283901" cy="3639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6286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 sz="1600" b="1"/>
              <a:t>High-quality core instruction is the foundation.</a:t>
            </a:r>
            <a:endParaRPr/>
          </a:p>
          <a:p>
            <a:pPr marL="914400" lvl="1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 sz="1400"/>
              <a:t>No amount of acceleration, intervention, or special education services will make a difference in student achievement without high-quality core instruction.</a:t>
            </a:r>
            <a:endParaRPr/>
          </a:p>
          <a:p>
            <a:pPr marL="914400" lvl="1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 sz="1600"/>
          </a:p>
          <a:p>
            <a:pPr marL="6286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 sz="1600" b="1"/>
              <a:t>Effective literacy instruction is central to student success.</a:t>
            </a:r>
            <a:endParaRPr/>
          </a:p>
          <a:p>
            <a:pPr marL="914400" lvl="1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 sz="1400"/>
              <a:t>Within core instruction, literacy is paramount—learning how to read unlocks a students’ ability to learn all other content.</a:t>
            </a:r>
            <a:endParaRPr/>
          </a:p>
        </p:txBody>
      </p:sp>
      <p:pic>
        <p:nvPicPr>
          <p:cNvPr id="223" name="Google Shape;223;p8" descr="Storytelling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2614" y="3186681"/>
            <a:ext cx="1338773" cy="1338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 txBox="1">
            <a:spLocks noGrp="1"/>
          </p:cNvSpPr>
          <p:nvPr>
            <p:ph type="title"/>
          </p:nvPr>
        </p:nvSpPr>
        <p:spPr>
          <a:xfrm>
            <a:off x="430050" y="443526"/>
            <a:ext cx="8283900" cy="49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Extra Instructional Time from Content Strong Staff </a:t>
            </a:r>
            <a:endParaRPr/>
          </a:p>
        </p:txBody>
      </p:sp>
      <p:sp>
        <p:nvSpPr>
          <p:cNvPr id="230" name="Google Shape;230;p9"/>
          <p:cNvSpPr txBox="1">
            <a:spLocks noGrp="1"/>
          </p:cNvSpPr>
          <p:nvPr>
            <p:ph type="body" idx="1"/>
          </p:nvPr>
        </p:nvSpPr>
        <p:spPr>
          <a:xfrm>
            <a:off x="430075" y="1060279"/>
            <a:ext cx="4141925" cy="3639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6286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Calibri"/>
              <a:buAutoNum type="arabicPeriod" startAt="3"/>
            </a:pPr>
            <a:r>
              <a:rPr lang="en-US" sz="1600" b="1"/>
              <a:t>Students with unfinished learning and diverse learners need extra instructional time to catch up.</a:t>
            </a:r>
            <a:endParaRPr/>
          </a:p>
          <a:p>
            <a:pPr marL="914400" lvl="1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 sz="1400"/>
              <a:t>Just-in-time acceleration must be in addition to core instructional time.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 b="1"/>
          </a:p>
          <a:p>
            <a:pPr marL="62865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Calibri"/>
              <a:buAutoNum type="arabicPeriod" startAt="3"/>
            </a:pPr>
            <a:r>
              <a:rPr lang="en-US" sz="1600" b="1"/>
              <a:t>Both core instruction and acceleration must be provided by content strong staff.</a:t>
            </a:r>
            <a:endParaRPr/>
          </a:p>
          <a:p>
            <a:pPr marL="914400" lvl="1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 sz="1400"/>
              <a:t>The abilities and expertise of staff matters as much as the amount of time a student spends in core instruction and acceleration.</a:t>
            </a:r>
            <a:endParaRPr/>
          </a:p>
        </p:txBody>
      </p:sp>
      <p:pic>
        <p:nvPicPr>
          <p:cNvPr id="231" name="Google Shape;23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2867" y="1060279"/>
            <a:ext cx="3316392" cy="302294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9"/>
          <p:cNvSpPr/>
          <p:nvPr/>
        </p:nvSpPr>
        <p:spPr>
          <a:xfrm>
            <a:off x="5187004" y="4201798"/>
            <a:ext cx="2968118" cy="384548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Acceleration should occur during the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school day,</a:t>
            </a:r>
            <a:r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not before or after.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A Believes">
  <a:themeElements>
    <a:clrScheme name="LA Believes 1">
      <a:dk1>
        <a:srgbClr val="385463"/>
      </a:dk1>
      <a:lt1>
        <a:srgbClr val="FFFFFF"/>
      </a:lt1>
      <a:dk2>
        <a:srgbClr val="434343"/>
      </a:dk2>
      <a:lt2>
        <a:srgbClr val="CCCCCC"/>
      </a:lt2>
      <a:accent1>
        <a:srgbClr val="9AB185"/>
      </a:accent1>
      <a:accent2>
        <a:srgbClr val="7E87BE"/>
      </a:accent2>
      <a:accent3>
        <a:srgbClr val="BE842B"/>
      </a:accent3>
      <a:accent4>
        <a:srgbClr val="20B6A6"/>
      </a:accent4>
      <a:accent5>
        <a:srgbClr val="648146"/>
      </a:accent5>
      <a:accent6>
        <a:srgbClr val="BDBFDA"/>
      </a:accent6>
      <a:hlink>
        <a:srgbClr val="00AAB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1621</Words>
  <Application>Microsoft Office PowerPoint</Application>
  <PresentationFormat>On-screen Show (16:9)</PresentationFormat>
  <Paragraphs>300</Paragraphs>
  <Slides>25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Courier New</vt:lpstr>
      <vt:lpstr>Noto Sans Symbols</vt:lpstr>
      <vt:lpstr>LA Believes</vt:lpstr>
      <vt:lpstr>think-cell Slide</vt:lpstr>
      <vt:lpstr>Staffing and Scheduling  Best Practices for Addressing Unfinished Learning and Meeting the Needs of Diverse Learners  Review of Guidance and  Opportunities for Additional Support  March 31st, 2021</vt:lpstr>
      <vt:lpstr>Agenda</vt:lpstr>
      <vt:lpstr>LDOE Partnership with  District Management Group</vt:lpstr>
      <vt:lpstr>DMGroup brings experiences from hundreds of districts and agencies of all sizes and types from across the US, including many from Louisiana.</vt:lpstr>
      <vt:lpstr>Agenda</vt:lpstr>
      <vt:lpstr>Guidance Document</vt:lpstr>
      <vt:lpstr>Overview of Best Practices</vt:lpstr>
      <vt:lpstr>High-Quality Core and Literacy Instruction</vt:lpstr>
      <vt:lpstr>Extra Instructional Time from Content Strong Staff </vt:lpstr>
      <vt:lpstr>Social &amp; Emotional Needs and Equity Matter Greatly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May Webinars</vt:lpstr>
      <vt:lpstr>PowerPoint Presentation</vt:lpstr>
      <vt:lpstr>Additional Staffing and Scheduling TA</vt:lpstr>
      <vt:lpstr>Agenda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Staffing and Scheduling  Best Practices for Addressing Unfinished Learning and Meeting the Needs of Diverse Learners  Review of Guidance and  Opportunities for Additional Support  March 31st, 2021</dc:title>
  <dc:creator>jcostello</dc:creator>
  <cp:lastModifiedBy>Em Cooper</cp:lastModifiedBy>
  <cp:revision>4</cp:revision>
  <dcterms:modified xsi:type="dcterms:W3CDTF">2021-04-01T13:39:08Z</dcterms:modified>
</cp:coreProperties>
</file>