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0" roundtripDataSignature="AMtx7mgHk38GBxDA2j9JgKZYvVGdn81o/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31"/>
  </p:normalViewPr>
  <p:slideViewPr>
    <p:cSldViewPr snapToGrid="0">
      <p:cViewPr varScale="1">
        <p:scale>
          <a:sx n="139" d="100"/>
          <a:sy n="139" d="100"/>
        </p:scale>
        <p:origin x="8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" name="Google Shape;8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4" name="Google Shape;8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4" name="Google Shape;144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4" name="Google Shape;164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7" name="Google Shape;177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0" name="Google Shape;190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4" name="Google Shape;204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" name="Google Shape;9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0" name="Google Shape;210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6" name="Google Shape;226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2" name="Google Shape;232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9" name="Google Shape;239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01906a455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g201906a455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7" name="Google Shape;247;g201906a4554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5" name="Google Shape;255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01906a4554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g201906a4554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2" name="Google Shape;262;g201906a4554_0_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01906a4554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g201906a4554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9" name="Google Shape;269;g201906a4554_0_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01906a4554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g201906a4554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g201906a4554_0_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01906a4554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g201906a4554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3" name="Google Shape;283;g201906a4554_0_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01906a4554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g201906a4554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0" name="Google Shape;290;g201906a4554_0_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01906a4554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g201906a4554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7" name="Google Shape;297;g201906a4554_0_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4" name="Google Shape;304;p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0" name="Google Shape;310;p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8" name="Google Shape;318;p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0" name="Google Shape;11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4" name="Google Shape;12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267522b50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g1267522b50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1" name="Google Shape;131;g1267522b503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 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g125027316f7_0_1"/>
          <p:cNvSpPr txBox="1">
            <a:spLocks noGrp="1"/>
          </p:cNvSpPr>
          <p:nvPr>
            <p:ph type="title"/>
          </p:nvPr>
        </p:nvSpPr>
        <p:spPr>
          <a:xfrm>
            <a:off x="4005650" y="1482800"/>
            <a:ext cx="4726200" cy="22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38546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(Teaching &amp; Learning)">
  <p:cSld name="Cover Title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125027316f7_0_26"/>
          <p:cNvSpPr txBox="1">
            <a:spLocks noGrp="1"/>
          </p:cNvSpPr>
          <p:nvPr>
            <p:ph type="title"/>
          </p:nvPr>
        </p:nvSpPr>
        <p:spPr>
          <a:xfrm>
            <a:off x="3929450" y="1746400"/>
            <a:ext cx="4726200" cy="22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38546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(Pelican Right)">
  <p:cSld name="Content &amp; Stat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125027316f7_0_28"/>
          <p:cNvSpPr txBox="1">
            <a:spLocks noGrp="1"/>
          </p:cNvSpPr>
          <p:nvPr>
            <p:ph type="title"/>
          </p:nvPr>
        </p:nvSpPr>
        <p:spPr>
          <a:xfrm>
            <a:off x="0" y="426175"/>
            <a:ext cx="61296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g125027316f7_0_28"/>
          <p:cNvSpPr txBox="1">
            <a:spLocks noGrp="1"/>
          </p:cNvSpPr>
          <p:nvPr>
            <p:ph type="body" idx="1"/>
          </p:nvPr>
        </p:nvSpPr>
        <p:spPr>
          <a:xfrm>
            <a:off x="0" y="1336375"/>
            <a:ext cx="6129600" cy="33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g125027316f7_0_28"/>
          <p:cNvSpPr txBox="1"/>
          <p:nvPr/>
        </p:nvSpPr>
        <p:spPr>
          <a:xfrm>
            <a:off x="8713975" y="4725600"/>
            <a:ext cx="4266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(Pelican Right) 1">
  <p:cSld name="Content &amp; Stats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125027316f7_0_32"/>
          <p:cNvSpPr txBox="1">
            <a:spLocks noGrp="1"/>
          </p:cNvSpPr>
          <p:nvPr>
            <p:ph type="title"/>
          </p:nvPr>
        </p:nvSpPr>
        <p:spPr>
          <a:xfrm>
            <a:off x="3014400" y="426175"/>
            <a:ext cx="61296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g125027316f7_0_32"/>
          <p:cNvSpPr txBox="1">
            <a:spLocks noGrp="1"/>
          </p:cNvSpPr>
          <p:nvPr>
            <p:ph type="body" idx="1"/>
          </p:nvPr>
        </p:nvSpPr>
        <p:spPr>
          <a:xfrm>
            <a:off x="3014400" y="1336375"/>
            <a:ext cx="6129600" cy="33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g125027316f7_0_32"/>
          <p:cNvSpPr txBox="1"/>
          <p:nvPr/>
        </p:nvSpPr>
        <p:spPr>
          <a:xfrm>
            <a:off x="8713975" y="4725600"/>
            <a:ext cx="4266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(Crawfish Right)">
  <p:cSld name="Content &amp; Stats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125027316f7_0_36"/>
          <p:cNvSpPr txBox="1">
            <a:spLocks noGrp="1"/>
          </p:cNvSpPr>
          <p:nvPr>
            <p:ph type="title"/>
          </p:nvPr>
        </p:nvSpPr>
        <p:spPr>
          <a:xfrm>
            <a:off x="0" y="426175"/>
            <a:ext cx="72042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g125027316f7_0_36"/>
          <p:cNvSpPr txBox="1">
            <a:spLocks noGrp="1"/>
          </p:cNvSpPr>
          <p:nvPr>
            <p:ph type="body" idx="1"/>
          </p:nvPr>
        </p:nvSpPr>
        <p:spPr>
          <a:xfrm>
            <a:off x="0" y="1336375"/>
            <a:ext cx="7204200" cy="33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g125027316f7_0_36"/>
          <p:cNvSpPr txBox="1"/>
          <p:nvPr/>
        </p:nvSpPr>
        <p:spPr>
          <a:xfrm>
            <a:off x="8713975" y="4725600"/>
            <a:ext cx="4266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(Crawfish Left)">
  <p:cSld name="Content &amp; Stats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125027316f7_0_40"/>
          <p:cNvSpPr txBox="1">
            <a:spLocks noGrp="1"/>
          </p:cNvSpPr>
          <p:nvPr>
            <p:ph type="title"/>
          </p:nvPr>
        </p:nvSpPr>
        <p:spPr>
          <a:xfrm>
            <a:off x="2004750" y="426175"/>
            <a:ext cx="71394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g125027316f7_0_40"/>
          <p:cNvSpPr txBox="1">
            <a:spLocks noGrp="1"/>
          </p:cNvSpPr>
          <p:nvPr>
            <p:ph type="body" idx="1"/>
          </p:nvPr>
        </p:nvSpPr>
        <p:spPr>
          <a:xfrm>
            <a:off x="2004750" y="1336375"/>
            <a:ext cx="7139400" cy="33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g125027316f7_0_40"/>
          <p:cNvSpPr txBox="1"/>
          <p:nvPr/>
        </p:nvSpPr>
        <p:spPr>
          <a:xfrm>
            <a:off x="8713975" y="4725600"/>
            <a:ext cx="4266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(Bass Right)">
  <p:cSld name="Content &amp; Stats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125027316f7_0_44"/>
          <p:cNvSpPr txBox="1">
            <a:spLocks noGrp="1"/>
          </p:cNvSpPr>
          <p:nvPr>
            <p:ph type="title"/>
          </p:nvPr>
        </p:nvSpPr>
        <p:spPr>
          <a:xfrm>
            <a:off x="0" y="426175"/>
            <a:ext cx="67209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g125027316f7_0_44"/>
          <p:cNvSpPr txBox="1">
            <a:spLocks noGrp="1"/>
          </p:cNvSpPr>
          <p:nvPr>
            <p:ph type="body" idx="1"/>
          </p:nvPr>
        </p:nvSpPr>
        <p:spPr>
          <a:xfrm>
            <a:off x="0" y="1336375"/>
            <a:ext cx="6720900" cy="33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g125027316f7_0_44"/>
          <p:cNvSpPr txBox="1"/>
          <p:nvPr/>
        </p:nvSpPr>
        <p:spPr>
          <a:xfrm>
            <a:off x="8713975" y="4725600"/>
            <a:ext cx="4266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(Bass Right) 1">
  <p:cSld name="Content &amp; Stats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125027316f7_0_48"/>
          <p:cNvSpPr txBox="1">
            <a:spLocks noGrp="1"/>
          </p:cNvSpPr>
          <p:nvPr>
            <p:ph type="title"/>
          </p:nvPr>
        </p:nvSpPr>
        <p:spPr>
          <a:xfrm>
            <a:off x="2423100" y="426175"/>
            <a:ext cx="67209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g125027316f7_0_48"/>
          <p:cNvSpPr txBox="1">
            <a:spLocks noGrp="1"/>
          </p:cNvSpPr>
          <p:nvPr>
            <p:ph type="body" idx="1"/>
          </p:nvPr>
        </p:nvSpPr>
        <p:spPr>
          <a:xfrm>
            <a:off x="2423100" y="1336375"/>
            <a:ext cx="6720900" cy="33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g125027316f7_0_48"/>
          <p:cNvSpPr txBox="1"/>
          <p:nvPr/>
        </p:nvSpPr>
        <p:spPr>
          <a:xfrm>
            <a:off x="8713975" y="4725600"/>
            <a:ext cx="4266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(Hands)">
  <p:cSld name="Section 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5027316f7_0_52"/>
          <p:cNvSpPr txBox="1">
            <a:spLocks noGrp="1"/>
          </p:cNvSpPr>
          <p:nvPr>
            <p:ph type="title"/>
          </p:nvPr>
        </p:nvSpPr>
        <p:spPr>
          <a:xfrm>
            <a:off x="0" y="733400"/>
            <a:ext cx="9144000" cy="31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(Magnolia Left)">
  <p:cSld name="Section Title Onl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25027316f7_0_54"/>
          <p:cNvSpPr txBox="1">
            <a:spLocks noGrp="1"/>
          </p:cNvSpPr>
          <p:nvPr>
            <p:ph type="title"/>
          </p:nvPr>
        </p:nvSpPr>
        <p:spPr>
          <a:xfrm>
            <a:off x="3064725" y="733400"/>
            <a:ext cx="6079500" cy="36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(Magnolia Left)">
  <p:cSld name="Section Title Only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5027316f7_0_56"/>
          <p:cNvSpPr txBox="1">
            <a:spLocks noGrp="1"/>
          </p:cNvSpPr>
          <p:nvPr>
            <p:ph type="title"/>
          </p:nvPr>
        </p:nvSpPr>
        <p:spPr>
          <a:xfrm>
            <a:off x="0" y="733400"/>
            <a:ext cx="6079500" cy="36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(Basic Frame)">
  <p:cSld name="Title and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g125027316f7_0_3"/>
          <p:cNvSpPr txBox="1"/>
          <p:nvPr/>
        </p:nvSpPr>
        <p:spPr>
          <a:xfrm>
            <a:off x="8713975" y="4725600"/>
            <a:ext cx="4266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g125027316f7_0_3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g125027316f7_0_3"/>
          <p:cNvSpPr txBox="1">
            <a:spLocks noGrp="1"/>
          </p:cNvSpPr>
          <p:nvPr>
            <p:ph type="body" idx="1"/>
          </p:nvPr>
        </p:nvSpPr>
        <p:spPr>
          <a:xfrm>
            <a:off x="430075" y="1336375"/>
            <a:ext cx="8283900" cy="3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(Fleur de Lis Right)">
  <p:cSld name="Section Title Only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25027316f7_0_58"/>
          <p:cNvSpPr txBox="1">
            <a:spLocks noGrp="1"/>
          </p:cNvSpPr>
          <p:nvPr>
            <p:ph type="title"/>
          </p:nvPr>
        </p:nvSpPr>
        <p:spPr>
          <a:xfrm>
            <a:off x="0" y="786050"/>
            <a:ext cx="6151200" cy="35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(Fleur de Lis Left)">
  <p:cSld name="Section Title Only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25027316f7_0_60"/>
          <p:cNvSpPr txBox="1">
            <a:spLocks noGrp="1"/>
          </p:cNvSpPr>
          <p:nvPr>
            <p:ph type="title"/>
          </p:nvPr>
        </p:nvSpPr>
        <p:spPr>
          <a:xfrm>
            <a:off x="3021550" y="771625"/>
            <a:ext cx="6122400" cy="36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(Deer Right)">
  <p:cSld name="Section Title Only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25027316f7_0_62"/>
          <p:cNvSpPr txBox="1">
            <a:spLocks noGrp="1"/>
          </p:cNvSpPr>
          <p:nvPr>
            <p:ph type="title"/>
          </p:nvPr>
        </p:nvSpPr>
        <p:spPr>
          <a:xfrm>
            <a:off x="0" y="771625"/>
            <a:ext cx="5523900" cy="36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(Deer Left)">
  <p:cSld name="Section Title Only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25027316f7_0_64"/>
          <p:cNvSpPr txBox="1">
            <a:spLocks noGrp="1"/>
          </p:cNvSpPr>
          <p:nvPr>
            <p:ph type="title"/>
          </p:nvPr>
        </p:nvSpPr>
        <p:spPr>
          <a:xfrm>
            <a:off x="3620100" y="771625"/>
            <a:ext cx="5523900" cy="36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(Cypress Right)">
  <p:cSld name="Section Title Only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25027316f7_0_66"/>
          <p:cNvSpPr txBox="1">
            <a:spLocks noGrp="1"/>
          </p:cNvSpPr>
          <p:nvPr>
            <p:ph type="title"/>
          </p:nvPr>
        </p:nvSpPr>
        <p:spPr>
          <a:xfrm>
            <a:off x="0" y="1016800"/>
            <a:ext cx="6086400" cy="33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(Cypress Left)">
  <p:cSld name="Section Title Only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25027316f7_0_68"/>
          <p:cNvSpPr txBox="1">
            <a:spLocks noGrp="1"/>
          </p:cNvSpPr>
          <p:nvPr>
            <p:ph type="title"/>
          </p:nvPr>
        </p:nvSpPr>
        <p:spPr>
          <a:xfrm>
            <a:off x="3057600" y="1016800"/>
            <a:ext cx="6086400" cy="33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(Beads Left)">
  <p:cSld name="Section Title Only_1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5027316f7_0_70"/>
          <p:cNvSpPr txBox="1">
            <a:spLocks noGrp="1"/>
          </p:cNvSpPr>
          <p:nvPr>
            <p:ph type="title"/>
          </p:nvPr>
        </p:nvSpPr>
        <p:spPr>
          <a:xfrm>
            <a:off x="2625000" y="800450"/>
            <a:ext cx="6519000" cy="35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 2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g125027316f7_0_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5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g125027316f7_0_7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  <a:defRPr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g125027316f7_0_72"/>
          <p:cNvSpPr txBox="1">
            <a:spLocks noGrp="1"/>
          </p:cNvSpPr>
          <p:nvPr>
            <p:ph type="body" idx="1"/>
          </p:nvPr>
        </p:nvSpPr>
        <p:spPr>
          <a:xfrm>
            <a:off x="152400" y="1294400"/>
            <a:ext cx="8839200" cy="33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g125027316f7_0_72"/>
          <p:cNvSpPr txBox="1"/>
          <p:nvPr/>
        </p:nvSpPr>
        <p:spPr>
          <a:xfrm>
            <a:off x="6800850" y="4741400"/>
            <a:ext cx="2229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1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(Beads Right)">
  <p:cSld name="Section Title Only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125027316f7_0_7"/>
          <p:cNvSpPr txBox="1">
            <a:spLocks noGrp="1"/>
          </p:cNvSpPr>
          <p:nvPr>
            <p:ph type="title"/>
          </p:nvPr>
        </p:nvSpPr>
        <p:spPr>
          <a:xfrm>
            <a:off x="0" y="800450"/>
            <a:ext cx="6519000" cy="35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(Career &amp; College Readiness)">
  <p:cSld name="Cover 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g125027316f7_0_14"/>
          <p:cNvSpPr txBox="1">
            <a:spLocks noGrp="1"/>
          </p:cNvSpPr>
          <p:nvPr>
            <p:ph type="title"/>
          </p:nvPr>
        </p:nvSpPr>
        <p:spPr>
          <a:xfrm>
            <a:off x="3929450" y="1746400"/>
            <a:ext cx="4726200" cy="22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(Equity, Inclusion, &amp; Opportunities)">
  <p:cSld name="Cover 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125027316f7_0_16"/>
          <p:cNvSpPr txBox="1">
            <a:spLocks noGrp="1"/>
          </p:cNvSpPr>
          <p:nvPr>
            <p:ph type="title"/>
          </p:nvPr>
        </p:nvSpPr>
        <p:spPr>
          <a:xfrm>
            <a:off x="3929450" y="1746400"/>
            <a:ext cx="4726200" cy="22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(Legislative Affairs, Policy, &amp; Workforce Support)">
  <p:cSld name="Cover Title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g125027316f7_0_18"/>
          <p:cNvSpPr txBox="1">
            <a:spLocks noGrp="1"/>
          </p:cNvSpPr>
          <p:nvPr>
            <p:ph type="title"/>
          </p:nvPr>
        </p:nvSpPr>
        <p:spPr>
          <a:xfrm>
            <a:off x="3929450" y="1746400"/>
            <a:ext cx="4726200" cy="22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(Operations)">
  <p:cSld name="Cover Title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125027316f7_0_20"/>
          <p:cNvSpPr txBox="1">
            <a:spLocks noGrp="1"/>
          </p:cNvSpPr>
          <p:nvPr>
            <p:ph type="title"/>
          </p:nvPr>
        </p:nvSpPr>
        <p:spPr>
          <a:xfrm>
            <a:off x="3929450" y="1746400"/>
            <a:ext cx="4726200" cy="22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38546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(School System Financial Services)">
  <p:cSld name="Cover Title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g125027316f7_0_22"/>
          <p:cNvSpPr txBox="1">
            <a:spLocks noGrp="1"/>
          </p:cNvSpPr>
          <p:nvPr>
            <p:ph type="title"/>
          </p:nvPr>
        </p:nvSpPr>
        <p:spPr>
          <a:xfrm>
            <a:off x="3929450" y="1746400"/>
            <a:ext cx="4726200" cy="22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38546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(School System Relations)">
  <p:cSld name="Cover Title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125027316f7_0_24"/>
          <p:cNvSpPr txBox="1">
            <a:spLocks noGrp="1"/>
          </p:cNvSpPr>
          <p:nvPr>
            <p:ph type="title"/>
          </p:nvPr>
        </p:nvSpPr>
        <p:spPr>
          <a:xfrm>
            <a:off x="3929450" y="1746400"/>
            <a:ext cx="4726200" cy="22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38546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28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louisianabelieves.com/resources/library/academics" TargetMode="Externa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s://louisianabelieves.com/" TargetMode="External"/><Relationship Id="rId5" Type="http://schemas.openxmlformats.org/officeDocument/2006/relationships/hyperlink" Target="https://louisianabelieves.com/students-with-disabilities/graduation-pathways-for-students-with-disabilities" TargetMode="Externa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 txBox="1">
            <a:spLocks noGrp="1"/>
          </p:cNvSpPr>
          <p:nvPr>
            <p:ph type="title"/>
          </p:nvPr>
        </p:nvSpPr>
        <p:spPr>
          <a:xfrm>
            <a:off x="4005650" y="1482800"/>
            <a:ext cx="4726200" cy="22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The April Dunn Act </a:t>
            </a:r>
            <a:br>
              <a:rPr lang="en-US"/>
            </a:br>
            <a:r>
              <a:rPr lang="en-US" sz="2000"/>
              <a:t>Understanding the Self-Assessment Guide</a:t>
            </a:r>
            <a:br>
              <a:rPr lang="en-US" sz="2000"/>
            </a:br>
            <a:r>
              <a:rPr lang="en-US" sz="2000"/>
              <a:t>Section Two</a:t>
            </a:r>
            <a:endParaRPr sz="200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8637B8E-985A-3D83-0E57-F0797121E9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84"/>
    </mc:Choice>
    <mc:Fallback>
      <p:transition spd="slow" advTm="11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3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Self-Assessment Guide: Components</a:t>
            </a:r>
            <a:endParaRPr/>
          </a:p>
        </p:txBody>
      </p:sp>
      <p:sp>
        <p:nvSpPr>
          <p:cNvPr id="147" name="Google Shape;147;p13"/>
          <p:cNvSpPr txBox="1">
            <a:spLocks noGrp="1"/>
          </p:cNvSpPr>
          <p:nvPr>
            <p:ph type="body" idx="1"/>
          </p:nvPr>
        </p:nvSpPr>
        <p:spPr>
          <a:xfrm>
            <a:off x="430075" y="1336375"/>
            <a:ext cx="8039100" cy="3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Section </a:t>
            </a:r>
            <a:r>
              <a:rPr lang="en-US" sz="2000" dirty="0"/>
              <a:t>Two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contains a bank of </a:t>
            </a:r>
            <a:r>
              <a:rPr lang="en-US" sz="2000" dirty="0"/>
              <a:t>scenarios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, referred to as </a:t>
            </a:r>
            <a:r>
              <a:rPr lang="en-US" sz="2000" dirty="0"/>
              <a:t>Data Review,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that should be used to analyze data related</a:t>
            </a:r>
            <a:r>
              <a:rPr lang="en-US" sz="2000" dirty="0"/>
              <a:t> to the implementation of the April Dunn Act in your district. </a:t>
            </a:r>
            <a:endParaRPr sz="2000" dirty="0"/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 dirty="0"/>
          </a:p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 dirty="0"/>
              <a:t>The results of this self-assessment will assist Special Education Leaders and LEAs in </a:t>
            </a:r>
            <a:endParaRPr dirty="0"/>
          </a:p>
          <a:p>
            <a:pPr marL="8001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identifying systemic challenges with implementation, </a:t>
            </a:r>
            <a:endParaRPr dirty="0"/>
          </a:p>
          <a:p>
            <a:pPr marL="8001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determining how student performance has been impacted, and</a:t>
            </a:r>
            <a:endParaRPr dirty="0"/>
          </a:p>
          <a:p>
            <a:pPr marL="8001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developing a plan for intervention. </a:t>
            </a: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 dirty="0"/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 dirty="0"/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1B8F4E5-D8EF-E00E-ACCA-786AB3B97A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869"/>
    </mc:Choice>
    <mc:Fallback>
      <p:transition spd="slow" advTm="38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5"/>
          <p:cNvSpPr txBox="1">
            <a:spLocks noGrp="1"/>
          </p:cNvSpPr>
          <p:nvPr>
            <p:ph type="title"/>
          </p:nvPr>
        </p:nvSpPr>
        <p:spPr>
          <a:xfrm>
            <a:off x="0" y="800450"/>
            <a:ext cx="6519000" cy="35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The Self-Assessment Guide</a:t>
            </a:r>
            <a:br>
              <a:rPr lang="en-US"/>
            </a:br>
            <a:r>
              <a:rPr lang="en-US"/>
              <a:t>Planning and Preparation</a:t>
            </a:r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2D2DABB-B12C-03EE-815B-1A64DE733E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56"/>
    </mc:Choice>
    <mc:Fallback>
      <p:transition spd="slow" advTm="6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6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Self-Assessment Guide: Planning and Preparation</a:t>
            </a:r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body" idx="1"/>
          </p:nvPr>
        </p:nvSpPr>
        <p:spPr>
          <a:xfrm>
            <a:off x="430075" y="1336375"/>
            <a:ext cx="8039100" cy="3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The LEA should identify key staff to serve on the self-assessment team. </a:t>
            </a: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The team member selection is at the discretion of the LEA; however, LDOE recommends including knowledgeable and experienced individuals such as </a:t>
            </a:r>
            <a:endParaRPr dirty="0"/>
          </a:p>
          <a:p>
            <a:pPr marL="80010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Char char="●"/>
            </a:pPr>
            <a:r>
              <a:rPr lang="en-US" sz="2000" u="none" strike="noStrike" dirty="0">
                <a:latin typeface="Calibri"/>
                <a:ea typeface="Calibri"/>
                <a:cs typeface="Calibri"/>
                <a:sym typeface="Calibri"/>
              </a:rPr>
              <a:t>the Special Education </a:t>
            </a:r>
            <a:r>
              <a:rPr lang="en-US" sz="2000" u="none" strike="noStrike" dirty="0">
                <a:solidFill>
                  <a:srgbClr val="385463"/>
                </a:solidFill>
                <a:latin typeface="Calibri"/>
                <a:ea typeface="Calibri"/>
                <a:cs typeface="Calibri"/>
                <a:sym typeface="Calibri"/>
              </a:rPr>
              <a:t>Leader</a:t>
            </a:r>
            <a:r>
              <a:rPr lang="en-US" sz="2000" u="none" strike="noStrike" dirty="0">
                <a:latin typeface="Calibri"/>
                <a:ea typeface="Calibri"/>
                <a:cs typeface="Calibri"/>
                <a:sym typeface="Calibri"/>
              </a:rPr>
              <a:t>, </a:t>
            </a:r>
            <a:endParaRPr dirty="0"/>
          </a:p>
          <a:p>
            <a:pPr marL="80010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Char char="●"/>
            </a:pPr>
            <a:r>
              <a:rPr lang="en-US" sz="2000" u="none" strike="noStrike" dirty="0">
                <a:latin typeface="Calibri"/>
                <a:ea typeface="Calibri"/>
                <a:cs typeface="Calibri"/>
                <a:sym typeface="Calibri"/>
              </a:rPr>
              <a:t>IEP facilitators, </a:t>
            </a:r>
            <a:endParaRPr dirty="0"/>
          </a:p>
          <a:p>
            <a:pPr marL="80010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Char char="●"/>
            </a:pPr>
            <a:r>
              <a:rPr lang="en-US" sz="2000" u="none" strike="noStrike" dirty="0">
                <a:latin typeface="Calibri"/>
                <a:ea typeface="Calibri"/>
                <a:cs typeface="Calibri"/>
                <a:sym typeface="Calibri"/>
              </a:rPr>
              <a:t>Special Education Teachers, and </a:t>
            </a:r>
            <a:endParaRPr dirty="0"/>
          </a:p>
          <a:p>
            <a:pPr marL="800100" lvl="1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Char char="●"/>
            </a:pPr>
            <a:r>
              <a:rPr lang="en-US" sz="2000" u="none" strike="noStrike" dirty="0">
                <a:latin typeface="Calibri"/>
                <a:ea typeface="Calibri"/>
                <a:cs typeface="Calibri"/>
                <a:sym typeface="Calibri"/>
              </a:rPr>
              <a:t>any other staff responsible for implementing or collecting data related to the April Dunn Act.	</a:t>
            </a:r>
            <a:endParaRPr dirty="0"/>
          </a:p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D866913-5AF3-BE67-8CF0-712DE2C1CF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14"/>
    </mc:Choice>
    <mc:Fallback>
      <p:transition spd="slow" advTm="38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8"/>
          <p:cNvSpPr txBox="1">
            <a:spLocks noGrp="1"/>
          </p:cNvSpPr>
          <p:nvPr>
            <p:ph type="title"/>
          </p:nvPr>
        </p:nvSpPr>
        <p:spPr>
          <a:xfrm>
            <a:off x="0" y="800450"/>
            <a:ext cx="6519000" cy="35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br>
              <a:rPr lang="en-US"/>
            </a:br>
            <a:r>
              <a:rPr lang="en-US"/>
              <a:t>Understanding the </a:t>
            </a:r>
            <a:br>
              <a:rPr lang="en-US"/>
            </a:br>
            <a:r>
              <a:rPr lang="en-US"/>
              <a:t>Self-Assessment Review</a:t>
            </a:r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1ABBB80-0C55-E687-577E-28B92C49CF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4"/>
    </mc:Choice>
    <mc:Fallback>
      <p:transition spd="slow" advTm="5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2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Understanding the Self-Assessment Review</a:t>
            </a:r>
            <a:endParaRPr/>
          </a:p>
        </p:txBody>
      </p:sp>
      <p:sp>
        <p:nvSpPr>
          <p:cNvPr id="173" name="Google Shape;173;p22"/>
          <p:cNvSpPr txBox="1">
            <a:spLocks noGrp="1"/>
          </p:cNvSpPr>
          <p:nvPr>
            <p:ph type="body" idx="1"/>
          </p:nvPr>
        </p:nvSpPr>
        <p:spPr>
          <a:xfrm>
            <a:off x="430075" y="1336375"/>
            <a:ext cx="8039100" cy="3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Documentation and Evidence: </a:t>
            </a:r>
            <a:endParaRPr dirty="0"/>
          </a:p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each of the components of the self-assessment tool, information is provided which includes </a:t>
            </a:r>
            <a:endParaRPr dirty="0"/>
          </a:p>
          <a:p>
            <a:pPr marL="742950" lvl="0" indent="-2857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a specific list of documentation (information to examine) and,  </a:t>
            </a:r>
            <a:endParaRPr dirty="0"/>
          </a:p>
          <a:p>
            <a:pPr marL="742950" lvl="0" indent="-2857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evidence (information to look for) that should be considered during the review. </a:t>
            </a:r>
            <a:endParaRPr dirty="0"/>
          </a:p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Additionally, LDOE guidance related to the effective implementation of the April Dunn Act is provided under the Resources tab at the end of the Self-Assessment document. </a:t>
            </a:r>
            <a:endParaRPr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E923A77-9BDF-B0ED-37FC-E3F792C8A2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938"/>
    </mc:Choice>
    <mc:Fallback>
      <p:transition spd="slow" advTm="32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4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Understanding the Self-Assessment Review</a:t>
            </a:r>
            <a:endParaRPr/>
          </a:p>
        </p:txBody>
      </p:sp>
      <p:sp>
        <p:nvSpPr>
          <p:cNvPr id="180" name="Google Shape;180;p24"/>
          <p:cNvSpPr txBox="1">
            <a:spLocks noGrp="1"/>
          </p:cNvSpPr>
          <p:nvPr>
            <p:ph type="body" idx="1"/>
          </p:nvPr>
        </p:nvSpPr>
        <p:spPr>
          <a:xfrm>
            <a:off x="430075" y="1336375"/>
            <a:ext cx="8039100" cy="3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Recording findings: </a:t>
            </a: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In Section Two: Data Review, click on the data box under the “Results of Review” tab and enter data related to the topic in the “Data Review” column.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4697ACC-DDDA-2C18-B7F4-5B5A07486B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68"/>
    </mc:Choice>
    <mc:Fallback>
      <p:transition spd="slow" advTm="23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7"/>
          <p:cNvSpPr txBox="1">
            <a:spLocks noGrp="1"/>
          </p:cNvSpPr>
          <p:nvPr>
            <p:ph type="title"/>
          </p:nvPr>
        </p:nvSpPr>
        <p:spPr>
          <a:xfrm>
            <a:off x="0" y="800450"/>
            <a:ext cx="6519000" cy="35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Maintaining Results on File</a:t>
            </a:r>
            <a:endParaRPr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E74E5C5-A993-9981-F20A-B83B547130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76"/>
    </mc:Choice>
    <mc:Fallback>
      <p:transition spd="slow" advTm="5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8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Maintaining Results on File</a:t>
            </a:r>
            <a:endParaRPr/>
          </a:p>
        </p:txBody>
      </p:sp>
      <p:sp>
        <p:nvSpPr>
          <p:cNvPr id="193" name="Google Shape;193;p28"/>
          <p:cNvSpPr txBox="1">
            <a:spLocks noGrp="1"/>
          </p:cNvSpPr>
          <p:nvPr>
            <p:ph type="body" idx="1"/>
          </p:nvPr>
        </p:nvSpPr>
        <p:spPr>
          <a:xfrm>
            <a:off x="430075" y="1336375"/>
            <a:ext cx="8039100" cy="3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The results of the self-assessment along with the Self-Assessments Results Summary form should be stored onsite in the LEAs self-assessment files. </a:t>
            </a:r>
            <a:endParaRPr/>
          </a:p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LDOE recommends that self-assessments be conducted annually, no later than the last business day in February. </a:t>
            </a:r>
            <a:endParaRPr/>
          </a:p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8EB60E0-CDF4-8631-11B6-5048D88CA2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89"/>
    </mc:Choice>
    <mc:Fallback>
      <p:transition spd="slow" advTm="24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Maintaining Results on File</a:t>
            </a:r>
            <a:endParaRPr/>
          </a:p>
        </p:txBody>
      </p:sp>
      <p:sp>
        <p:nvSpPr>
          <p:cNvPr id="200" name="Google Shape;200;p29"/>
          <p:cNvSpPr txBox="1">
            <a:spLocks noGrp="1"/>
          </p:cNvSpPr>
          <p:nvPr>
            <p:ph type="body" idx="1"/>
          </p:nvPr>
        </p:nvSpPr>
        <p:spPr>
          <a:xfrm>
            <a:off x="430075" y="1336375"/>
            <a:ext cx="8039100" cy="3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Self-Assessment Audits: 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The LDOE may conduct spot checks, or audits, in LEAs to ensure the self-assessment results, along with the Self-Assessment Results Summary form, accurately represent best practices in the implementation of the April Dunn Act. 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 b="1"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 b="1">
                <a:latin typeface="Calibri"/>
                <a:ea typeface="Calibri"/>
                <a:cs typeface="Calibri"/>
                <a:sym typeface="Calibri"/>
              </a:rPr>
              <a:t>The integrity of the self-assessment relies on the validity of the process and the humility of the educators involved in the review of the policy and procedures and data.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E15A015-927C-EBB9-43D0-9363A27674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54"/>
    </mc:Choice>
    <mc:Fallback>
      <p:transition spd="slow" advTm="32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0"/>
          <p:cNvSpPr txBox="1">
            <a:spLocks noGrp="1"/>
          </p:cNvSpPr>
          <p:nvPr>
            <p:ph type="title"/>
          </p:nvPr>
        </p:nvSpPr>
        <p:spPr>
          <a:xfrm>
            <a:off x="0" y="800450"/>
            <a:ext cx="6519000" cy="35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Self-Assessment Team Checklist</a:t>
            </a:r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B975581-24F3-96EE-E227-AB47818FDF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98"/>
    </mc:Choice>
    <mc:Fallback>
      <p:transition spd="slow" advTm="6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Objectives </a:t>
            </a:r>
            <a:endParaRPr/>
          </a:p>
        </p:txBody>
      </p:sp>
      <p:sp>
        <p:nvSpPr>
          <p:cNvPr id="93" name="Google Shape;93;p2"/>
          <p:cNvSpPr txBox="1">
            <a:spLocks noGrp="1"/>
          </p:cNvSpPr>
          <p:nvPr>
            <p:ph type="body" idx="1"/>
          </p:nvPr>
        </p:nvSpPr>
        <p:spPr>
          <a:xfrm>
            <a:off x="430075" y="1336375"/>
            <a:ext cx="8283900" cy="3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2000"/>
              <a:t>Provide an overview of </a:t>
            </a:r>
            <a:endParaRPr/>
          </a:p>
          <a:p>
            <a:pPr marL="8001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</a:pPr>
            <a:r>
              <a:rPr lang="en-US" sz="2000"/>
              <a:t>The April Dunn Act Self-Assessment Guide</a:t>
            </a:r>
            <a:endParaRPr sz="2000"/>
          </a:p>
          <a:p>
            <a:pPr marL="13716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Introduction</a:t>
            </a:r>
            <a:endParaRPr/>
          </a:p>
          <a:p>
            <a:pPr marL="13716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Components </a:t>
            </a:r>
            <a:endParaRPr/>
          </a:p>
          <a:p>
            <a:pPr marL="13716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Planning and Preparation</a:t>
            </a:r>
            <a:endParaRPr/>
          </a:p>
          <a:p>
            <a:pPr marL="13716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Understanding the Review</a:t>
            </a:r>
            <a:endParaRPr/>
          </a:p>
          <a:p>
            <a:pPr marL="13716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Maintaining Results on File</a:t>
            </a:r>
            <a:endParaRPr/>
          </a:p>
          <a:p>
            <a:pPr marL="13716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Self-Assessment Team Checklist</a:t>
            </a:r>
            <a:endParaRPr/>
          </a:p>
          <a:p>
            <a:pPr marL="101600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218CF30-5A8F-D49F-CD35-63E7BEA9E0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49"/>
    </mc:Choice>
    <mc:Fallback>
      <p:transition spd="slow" advTm="17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1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Self-Assessment Team Checklist</a:t>
            </a:r>
            <a:endParaRPr/>
          </a:p>
        </p:txBody>
      </p:sp>
      <p:sp>
        <p:nvSpPr>
          <p:cNvPr id="213" name="Google Shape;213;p31"/>
          <p:cNvSpPr txBox="1">
            <a:spLocks noGrp="1"/>
          </p:cNvSpPr>
          <p:nvPr>
            <p:ph type="body" idx="1"/>
          </p:nvPr>
        </p:nvSpPr>
        <p:spPr>
          <a:xfrm>
            <a:off x="430075" y="1336375"/>
            <a:ext cx="8039100" cy="3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p31" descr="Tabl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86000" y="1174476"/>
            <a:ext cx="4846319" cy="3355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0B80D68-0F86-85B4-8211-144F5C4DBF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97"/>
    </mc:Choice>
    <mc:Fallback>
      <p:transition spd="slow" advTm="42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2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Self-Assessment Team Checklist</a:t>
            </a:r>
            <a:endParaRPr/>
          </a:p>
        </p:txBody>
      </p:sp>
      <p:sp>
        <p:nvSpPr>
          <p:cNvPr id="221" name="Google Shape;221;p32"/>
          <p:cNvSpPr txBox="1">
            <a:spLocks noGrp="1"/>
          </p:cNvSpPr>
          <p:nvPr>
            <p:ph type="body" idx="1"/>
          </p:nvPr>
        </p:nvSpPr>
        <p:spPr>
          <a:xfrm>
            <a:off x="430075" y="1336375"/>
            <a:ext cx="8039100" cy="3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32" descr="Tabl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2269" y="1336375"/>
            <a:ext cx="5339461" cy="313846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01501AF-5CB6-A80C-A8B6-1AF3374AE4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28"/>
    </mc:Choice>
    <mc:Fallback>
      <p:transition spd="slow" advTm="20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3"/>
          <p:cNvSpPr txBox="1">
            <a:spLocks noGrp="1"/>
          </p:cNvSpPr>
          <p:nvPr>
            <p:ph type="title"/>
          </p:nvPr>
        </p:nvSpPr>
        <p:spPr>
          <a:xfrm>
            <a:off x="0" y="800450"/>
            <a:ext cx="6519000" cy="35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The Self-Assessment Guide</a:t>
            </a:r>
            <a:br>
              <a:rPr lang="en-US"/>
            </a:br>
            <a:r>
              <a:rPr lang="en-US"/>
              <a:t>Section Two: Data Review</a:t>
            </a:r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8EB7969-772F-7AD5-6014-454FFD577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60"/>
    </mc:Choice>
    <mc:Fallback>
      <p:transition spd="slow" advTm="8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4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Section Two: Data Review</a:t>
            </a:r>
            <a:endParaRPr/>
          </a:p>
        </p:txBody>
      </p:sp>
      <p:sp>
        <p:nvSpPr>
          <p:cNvPr id="235" name="Google Shape;235;p34"/>
          <p:cNvSpPr txBox="1">
            <a:spLocks noGrp="1"/>
          </p:cNvSpPr>
          <p:nvPr>
            <p:ph type="body" idx="1"/>
          </p:nvPr>
        </p:nvSpPr>
        <p:spPr>
          <a:xfrm>
            <a:off x="430075" y="1336375"/>
            <a:ext cx="8039100" cy="3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Items contained in Section </a:t>
            </a:r>
            <a:r>
              <a:rPr lang="en-US" sz="2000" dirty="0"/>
              <a:t>Two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/>
              <a:t>ask LEAs to examine data related to the implementation of the April Dunn Act.</a:t>
            </a:r>
            <a:endParaRPr sz="2000" dirty="0"/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 dirty="0"/>
          </a:p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 dirty="0"/>
              <a:t>Reviewers completing Section Two will pull information from sources such as the</a:t>
            </a:r>
            <a:endParaRPr dirty="0"/>
          </a:p>
          <a:p>
            <a:pPr marL="914400" lvl="1" indent="-317500" algn="l" rtl="0">
              <a:spcBef>
                <a:spcPts val="375"/>
              </a:spcBef>
              <a:spcAft>
                <a:spcPts val="0"/>
              </a:spcAft>
              <a:buSzPts val="1400"/>
              <a:buFont typeface="Calibri"/>
              <a:buChar char="•"/>
            </a:pPr>
            <a:r>
              <a:rPr lang="en-US" dirty="0"/>
              <a:t>Special Education Reporting System (SER)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•"/>
            </a:pPr>
            <a:r>
              <a:rPr lang="en-US" dirty="0"/>
              <a:t>Student Information System (SIS)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•"/>
            </a:pPr>
            <a:r>
              <a:rPr lang="en-US" dirty="0"/>
              <a:t>School Transcript System (STS) 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•"/>
            </a:pPr>
            <a:r>
              <a:rPr lang="en-US" dirty="0"/>
              <a:t>LEAP 2025 Data file (remediation flag indicates students that did not meet benchmark for assessment/grade)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•"/>
            </a:pPr>
            <a:r>
              <a:rPr lang="en-US" dirty="0"/>
              <a:t>Prior test history from </a:t>
            </a:r>
            <a:r>
              <a:rPr lang="en-US" dirty="0" err="1"/>
              <a:t>EdLink</a:t>
            </a:r>
            <a:endParaRPr lang="en-US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Post Data Certification Cohort Graduation data file</a:t>
            </a:r>
            <a:r>
              <a:rPr lang="en-US" dirty="0">
                <a:effectLst/>
              </a:rPr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7826406-6BBF-FB13-D938-A5CF917B1E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45"/>
    </mc:Choice>
    <mc:Fallback>
      <p:transition spd="slow" advTm="49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6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Section Two: Data Review</a:t>
            </a:r>
            <a:endParaRPr/>
          </a:p>
        </p:txBody>
      </p:sp>
      <p:sp>
        <p:nvSpPr>
          <p:cNvPr id="242" name="Google Shape;242;p36"/>
          <p:cNvSpPr txBox="1">
            <a:spLocks noGrp="1"/>
          </p:cNvSpPr>
          <p:nvPr>
            <p:ph type="body" idx="1"/>
          </p:nvPr>
        </p:nvSpPr>
        <p:spPr>
          <a:xfrm>
            <a:off x="430075" y="1336375"/>
            <a:ext cx="8017150" cy="3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Section </a:t>
            </a:r>
            <a:r>
              <a:rPr lang="en-US" sz="2000" dirty="0"/>
              <a:t>Two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follows the format of presenting a “</a:t>
            </a:r>
            <a:r>
              <a:rPr lang="en-US" sz="2000" dirty="0"/>
              <a:t>Data Review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” </a:t>
            </a:r>
            <a:r>
              <a:rPr lang="en-US" sz="2000" dirty="0"/>
              <a:t>scenario. The scenario request April Dunn Act data for a particular situation. Additionally, the reviewer is asked to look at data across several years. </a:t>
            </a: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44BD75A6-3B70-B8A8-5B86-CD4F18A56F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589"/>
          <a:stretch/>
        </p:blipFill>
        <p:spPr>
          <a:xfrm>
            <a:off x="973329" y="2571750"/>
            <a:ext cx="6972808" cy="190482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395468D-017E-2EA5-A5F0-D99C985A04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14"/>
    </mc:Choice>
    <mc:Fallback>
      <p:transition spd="slow" advTm="30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01906a4554_0_8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Section Two: Data Review</a:t>
            </a:r>
            <a:endParaRPr/>
          </a:p>
        </p:txBody>
      </p:sp>
      <p:sp>
        <p:nvSpPr>
          <p:cNvPr id="250" name="Google Shape;250;g201906a4554_0_8"/>
          <p:cNvSpPr txBox="1">
            <a:spLocks noGrp="1"/>
          </p:cNvSpPr>
          <p:nvPr>
            <p:ph type="body" idx="1"/>
          </p:nvPr>
        </p:nvSpPr>
        <p:spPr>
          <a:xfrm>
            <a:off x="430075" y="1336375"/>
            <a:ext cx="8017200" cy="3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 dirty="0"/>
              <a:t>Once compiled, the data is then recorded in the appropriate box in the “Results of Review” column.  </a:t>
            </a:r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sz="2000" dirty="0"/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sz="2000" dirty="0"/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sz="2000" dirty="0"/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sz="2000" dirty="0"/>
          </a:p>
          <a:p>
            <a:pPr marL="457200" lvl="1" indent="0">
              <a:spcBef>
                <a:spcPts val="0"/>
              </a:spcBef>
              <a:buNone/>
            </a:pPr>
            <a:r>
              <a:rPr lang="en-US" sz="1200" i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Note</a:t>
            </a: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Diplomas earned by students on the LEAP Connect Alternate Assessment Pathway to a Diploma and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participating in the LEAP Connect Alternate Assessment should not be included in this data review. </a:t>
            </a:r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sz="12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Table&#10;&#10;Description automatically generated">
            <a:extLst>
              <a:ext uri="{FF2B5EF4-FFF2-40B4-BE49-F238E27FC236}">
                <a16:creationId xmlns:a16="http://schemas.microsoft.com/office/drawing/2014/main" id="{0DAB8BDE-0F1A-C116-2C9C-7BF9E94550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589"/>
          <a:stretch/>
        </p:blipFill>
        <p:spPr>
          <a:xfrm>
            <a:off x="1085596" y="2093473"/>
            <a:ext cx="6972808" cy="190482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84656CF-0056-BA3F-29BE-D3EEDA8B7C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18"/>
    </mc:Choice>
    <mc:Fallback>
      <p:transition spd="slow" advTm="29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1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Section Two: Data Review</a:t>
            </a:r>
            <a:endParaRPr/>
          </a:p>
        </p:txBody>
      </p:sp>
      <p:sp>
        <p:nvSpPr>
          <p:cNvPr id="258" name="Google Shape;258;p41"/>
          <p:cNvSpPr txBox="1">
            <a:spLocks noGrp="1"/>
          </p:cNvSpPr>
          <p:nvPr>
            <p:ph type="body" idx="1"/>
          </p:nvPr>
        </p:nvSpPr>
        <p:spPr>
          <a:xfrm>
            <a:off x="430076" y="1336375"/>
            <a:ext cx="8039099" cy="3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dirty="0"/>
              <a:t>Data Review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” scenarios found in Section </a:t>
            </a:r>
            <a:r>
              <a:rPr lang="en-US" dirty="0"/>
              <a:t>Two include:</a:t>
            </a:r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sz="1500" b="1" dirty="0"/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500" b="1" dirty="0"/>
              <a:t>DR1</a:t>
            </a:r>
            <a:r>
              <a:rPr lang="en-US" sz="1500" dirty="0"/>
              <a:t>: Using data pulled from SER, list the total number of students eligible for the April Dunn Act in the following school years</a:t>
            </a:r>
            <a:endParaRPr sz="1500" b="1" u="sng" dirty="0"/>
          </a:p>
          <a:p>
            <a:pPr marL="9144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1a:</a:t>
            </a:r>
            <a:r>
              <a:rPr lang="en-US" sz="1500" dirty="0"/>
              <a:t> 2020-2021</a:t>
            </a:r>
            <a:endParaRPr sz="1500" dirty="0"/>
          </a:p>
          <a:p>
            <a:pPr marL="9144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1b:</a:t>
            </a:r>
            <a:r>
              <a:rPr lang="en-US" sz="1500" dirty="0"/>
              <a:t> 2021-2022</a:t>
            </a:r>
            <a:endParaRPr sz="1500" dirty="0"/>
          </a:p>
          <a:p>
            <a:pPr marL="9144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1c:</a:t>
            </a:r>
            <a:r>
              <a:rPr lang="en-US" sz="1500" dirty="0"/>
              <a:t> 2022-2023</a:t>
            </a:r>
          </a:p>
          <a:p>
            <a:pPr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500" b="1" dirty="0"/>
          </a:p>
          <a:p>
            <a:pPr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DR2</a:t>
            </a:r>
            <a:r>
              <a:rPr lang="en-US" sz="1500" dirty="0"/>
              <a:t>: Using data pulled from SER, list the total number of students with Individual Performance Criteria applied to their high school experiences in the following school years (April Dunn Act Applied) </a:t>
            </a:r>
            <a:endParaRPr sz="1500" dirty="0"/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2a:</a:t>
            </a:r>
            <a:r>
              <a:rPr lang="en-US" sz="1500" dirty="0"/>
              <a:t> 2020-2021</a:t>
            </a:r>
            <a:endParaRPr sz="1500" dirty="0"/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2b:</a:t>
            </a:r>
            <a:r>
              <a:rPr lang="en-US" sz="1500" dirty="0"/>
              <a:t> 2021-2022</a:t>
            </a:r>
            <a:endParaRPr sz="1500" dirty="0"/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2c:</a:t>
            </a:r>
            <a:r>
              <a:rPr lang="en-US" sz="1500" dirty="0"/>
              <a:t> 2022-2023</a:t>
            </a:r>
            <a:endParaRPr sz="1500" dirty="0"/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20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169DE76-68DB-DE84-012C-33FF93C1DC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80"/>
    </mc:Choice>
    <mc:Fallback>
      <p:transition spd="slow" advTm="38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01906a4554_0_23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Section Two: Data Review</a:t>
            </a:r>
            <a:endParaRPr/>
          </a:p>
        </p:txBody>
      </p:sp>
      <p:sp>
        <p:nvSpPr>
          <p:cNvPr id="265" name="Google Shape;265;g201906a4554_0_23"/>
          <p:cNvSpPr txBox="1">
            <a:spLocks noGrp="1"/>
          </p:cNvSpPr>
          <p:nvPr>
            <p:ph type="body" idx="1"/>
          </p:nvPr>
        </p:nvSpPr>
        <p:spPr>
          <a:xfrm>
            <a:off x="430075" y="1336375"/>
            <a:ext cx="8039100" cy="3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DR3:</a:t>
            </a:r>
            <a:r>
              <a:rPr lang="en-US" sz="1500" dirty="0"/>
              <a:t> Using data pulled from </a:t>
            </a:r>
            <a:r>
              <a:rPr lang="en-US" sz="1500" b="1" dirty="0"/>
              <a:t>SER</a:t>
            </a:r>
            <a:r>
              <a:rPr lang="en-US" sz="1500" dirty="0"/>
              <a:t>, list the total number of students eligible for the April Dunn Act in the 2020-2021 school year by grade level.</a:t>
            </a:r>
            <a:endParaRPr sz="1500" dirty="0"/>
          </a:p>
          <a:p>
            <a:pPr lvl="0" indent="0" algn="l" rtl="0">
              <a:spcBef>
                <a:spcPts val="375"/>
              </a:spcBef>
              <a:spcAft>
                <a:spcPts val="0"/>
              </a:spcAft>
              <a:buNone/>
            </a:pPr>
            <a:r>
              <a:rPr lang="en-US" sz="1500" b="1" dirty="0"/>
              <a:t>	3a:</a:t>
            </a:r>
            <a:r>
              <a:rPr lang="en-US" sz="1500" dirty="0"/>
              <a:t> 9th </a:t>
            </a:r>
            <a:endParaRPr sz="1500" dirty="0"/>
          </a:p>
          <a:p>
            <a:pPr marL="914400" lvl="0" indent="0" algn="l" rtl="0">
              <a:spcBef>
                <a:spcPts val="375"/>
              </a:spcBef>
              <a:spcAft>
                <a:spcPts val="0"/>
              </a:spcAft>
              <a:buNone/>
            </a:pPr>
            <a:r>
              <a:rPr lang="en-US" sz="1500" b="1" dirty="0"/>
              <a:t>3b:</a:t>
            </a:r>
            <a:r>
              <a:rPr lang="en-US" sz="1500" dirty="0"/>
              <a:t> 10th </a:t>
            </a:r>
            <a:endParaRPr sz="1500" dirty="0"/>
          </a:p>
          <a:p>
            <a:pPr marL="914400" lvl="0" indent="0" algn="l" rtl="0">
              <a:spcBef>
                <a:spcPts val="375"/>
              </a:spcBef>
              <a:spcAft>
                <a:spcPts val="0"/>
              </a:spcAft>
              <a:buNone/>
            </a:pPr>
            <a:r>
              <a:rPr lang="en-US" sz="1500" b="1" dirty="0"/>
              <a:t>3c: </a:t>
            </a:r>
            <a:r>
              <a:rPr lang="en-US" sz="1500" dirty="0"/>
              <a:t>11th</a:t>
            </a:r>
            <a:endParaRPr sz="1500" dirty="0"/>
          </a:p>
          <a:p>
            <a:pPr marL="914400" lvl="0" indent="0" algn="l" rtl="0">
              <a:spcBef>
                <a:spcPts val="375"/>
              </a:spcBef>
              <a:spcAft>
                <a:spcPts val="0"/>
              </a:spcAft>
              <a:buNone/>
            </a:pPr>
            <a:r>
              <a:rPr lang="en-US" sz="1500" b="1" dirty="0"/>
              <a:t>3d: </a:t>
            </a:r>
            <a:r>
              <a:rPr lang="en-US" sz="1500" dirty="0"/>
              <a:t>12th </a:t>
            </a:r>
            <a:endParaRPr lang="en-US" sz="1500" baseline="30000" dirty="0"/>
          </a:p>
          <a:p>
            <a:pPr lvl="0" indent="0" algn="l" rtl="0">
              <a:spcBef>
                <a:spcPts val="375"/>
              </a:spcBef>
              <a:spcAft>
                <a:spcPts val="0"/>
              </a:spcAft>
              <a:buNone/>
            </a:pPr>
            <a:endParaRPr lang="en-US" sz="1500" b="1" dirty="0"/>
          </a:p>
          <a:p>
            <a:pPr lvl="0" indent="0" algn="l" rtl="0">
              <a:spcBef>
                <a:spcPts val="375"/>
              </a:spcBef>
              <a:spcAft>
                <a:spcPts val="0"/>
              </a:spcAft>
              <a:buNone/>
            </a:pPr>
            <a:r>
              <a:rPr lang="en-US" sz="1500" b="1" dirty="0"/>
              <a:t>DR4:</a:t>
            </a:r>
            <a:r>
              <a:rPr lang="en-US" sz="1500" dirty="0"/>
              <a:t>  Using data pulled from </a:t>
            </a:r>
            <a:r>
              <a:rPr lang="en-US" sz="1500" b="1" dirty="0"/>
              <a:t>SER</a:t>
            </a:r>
            <a:r>
              <a:rPr lang="en-US" sz="1500" dirty="0"/>
              <a:t>, list the total number of students eligible for the April Dunn Act in the 2021-2022 school year by grade level.</a:t>
            </a:r>
            <a:endParaRPr sz="1500" dirty="0"/>
          </a:p>
          <a:p>
            <a:pPr marL="914400" lvl="0" indent="0" algn="l" rtl="0">
              <a:spcBef>
                <a:spcPts val="375"/>
              </a:spcBef>
              <a:spcAft>
                <a:spcPts val="0"/>
              </a:spcAft>
              <a:buNone/>
            </a:pPr>
            <a:r>
              <a:rPr lang="en-US" sz="1500" b="1" dirty="0"/>
              <a:t>4a:</a:t>
            </a:r>
            <a:r>
              <a:rPr lang="en-US" sz="1500" dirty="0"/>
              <a:t> 9th </a:t>
            </a:r>
            <a:endParaRPr sz="1500" dirty="0"/>
          </a:p>
          <a:p>
            <a:pPr marL="914400" lvl="0" indent="0" algn="l" rtl="0">
              <a:spcBef>
                <a:spcPts val="375"/>
              </a:spcBef>
              <a:spcAft>
                <a:spcPts val="0"/>
              </a:spcAft>
              <a:buNone/>
            </a:pPr>
            <a:r>
              <a:rPr lang="en-US" sz="1500" b="1" dirty="0"/>
              <a:t>4b:</a:t>
            </a:r>
            <a:r>
              <a:rPr lang="en-US" sz="1500" dirty="0"/>
              <a:t> 10th </a:t>
            </a:r>
            <a:endParaRPr sz="1500" dirty="0"/>
          </a:p>
          <a:p>
            <a:pPr marL="914400" lvl="0" indent="0" algn="l" rtl="0">
              <a:spcBef>
                <a:spcPts val="375"/>
              </a:spcBef>
              <a:spcAft>
                <a:spcPts val="0"/>
              </a:spcAft>
              <a:buNone/>
            </a:pPr>
            <a:r>
              <a:rPr lang="en-US" sz="1500" b="1" dirty="0"/>
              <a:t>4c: </a:t>
            </a:r>
            <a:r>
              <a:rPr lang="en-US" sz="1500" dirty="0"/>
              <a:t>11th</a:t>
            </a:r>
            <a:endParaRPr sz="1500" dirty="0"/>
          </a:p>
          <a:p>
            <a:pPr marL="914400" lvl="0" indent="0" algn="l" rtl="0">
              <a:spcBef>
                <a:spcPts val="375"/>
              </a:spcBef>
              <a:spcAft>
                <a:spcPts val="0"/>
              </a:spcAft>
              <a:buNone/>
            </a:pPr>
            <a:r>
              <a:rPr lang="en-US" sz="1500" b="1" dirty="0"/>
              <a:t>4d: </a:t>
            </a:r>
            <a:r>
              <a:rPr lang="en-US" sz="1500" dirty="0"/>
              <a:t>12th</a:t>
            </a:r>
            <a:endParaRPr sz="15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20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9801073-74F4-97FD-A5D6-48C0955B10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885"/>
    </mc:Choice>
    <mc:Fallback>
      <p:transition spd="slow" advTm="60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01906a4554_0_30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Section Two: Data Review</a:t>
            </a:r>
            <a:endParaRPr/>
          </a:p>
        </p:txBody>
      </p:sp>
      <p:sp>
        <p:nvSpPr>
          <p:cNvPr id="272" name="Google Shape;272;g201906a4554_0_30"/>
          <p:cNvSpPr txBox="1">
            <a:spLocks noGrp="1"/>
          </p:cNvSpPr>
          <p:nvPr>
            <p:ph type="body" idx="1"/>
          </p:nvPr>
        </p:nvSpPr>
        <p:spPr>
          <a:xfrm>
            <a:off x="430075" y="1336375"/>
            <a:ext cx="8039100" cy="3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DR5:</a:t>
            </a:r>
            <a:r>
              <a:rPr lang="en-US" sz="1500" dirty="0"/>
              <a:t> Using data pulled from </a:t>
            </a:r>
            <a:r>
              <a:rPr lang="en-US" sz="1500" b="1" dirty="0"/>
              <a:t>SER</a:t>
            </a:r>
            <a:r>
              <a:rPr lang="en-US" sz="1500" dirty="0"/>
              <a:t>, list the total number of students eligible for the April Dunn Act in the 2022-2023 school year by grade level.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          	5a:</a:t>
            </a:r>
            <a:r>
              <a:rPr lang="en-US" sz="1500" dirty="0"/>
              <a:t> 9th </a:t>
            </a:r>
            <a:endParaRPr sz="1500" dirty="0"/>
          </a:p>
          <a:p>
            <a:pPr marL="914400" lvl="0" indent="0" algn="l" rtl="0">
              <a:spcBef>
                <a:spcPts val="375"/>
              </a:spcBef>
              <a:spcAft>
                <a:spcPts val="0"/>
              </a:spcAft>
              <a:buNone/>
            </a:pPr>
            <a:r>
              <a:rPr lang="en-US" sz="1500" b="1" dirty="0"/>
              <a:t>5b:</a:t>
            </a:r>
            <a:r>
              <a:rPr lang="en-US" sz="1500" dirty="0"/>
              <a:t> 10th </a:t>
            </a:r>
            <a:endParaRPr sz="1500" dirty="0"/>
          </a:p>
          <a:p>
            <a:pPr marL="914400" lvl="0" indent="0" algn="l" rtl="0">
              <a:spcBef>
                <a:spcPts val="375"/>
              </a:spcBef>
              <a:spcAft>
                <a:spcPts val="0"/>
              </a:spcAft>
              <a:buNone/>
            </a:pPr>
            <a:r>
              <a:rPr lang="en-US" sz="1500" b="1" dirty="0"/>
              <a:t>5c: </a:t>
            </a:r>
            <a:r>
              <a:rPr lang="en-US" sz="1500" dirty="0"/>
              <a:t>11th</a:t>
            </a:r>
            <a:endParaRPr sz="1500" dirty="0"/>
          </a:p>
          <a:p>
            <a:pPr marL="914400" lvl="0" indent="0" algn="l" rtl="0">
              <a:spcBef>
                <a:spcPts val="375"/>
              </a:spcBef>
              <a:spcAft>
                <a:spcPts val="0"/>
              </a:spcAft>
              <a:buNone/>
            </a:pPr>
            <a:r>
              <a:rPr lang="en-US" sz="1500" b="1" dirty="0"/>
              <a:t>5d: </a:t>
            </a:r>
            <a:r>
              <a:rPr lang="en-US" sz="1500" dirty="0"/>
              <a:t>12th</a:t>
            </a:r>
            <a:endParaRPr lang="en-US" sz="1500" baseline="30000" dirty="0"/>
          </a:p>
          <a:p>
            <a:pPr lvl="0" indent="0" algn="l" rtl="0">
              <a:spcBef>
                <a:spcPts val="375"/>
              </a:spcBef>
              <a:spcAft>
                <a:spcPts val="0"/>
              </a:spcAft>
              <a:buNone/>
            </a:pPr>
            <a:endParaRPr lang="en-US" sz="1500" b="1" dirty="0"/>
          </a:p>
          <a:p>
            <a:pPr lvl="0" indent="0" algn="l" rtl="0">
              <a:spcBef>
                <a:spcPts val="375"/>
              </a:spcBef>
              <a:spcAft>
                <a:spcPts val="0"/>
              </a:spcAft>
              <a:buNone/>
            </a:pPr>
            <a:r>
              <a:rPr lang="en-US" sz="1500" b="1" dirty="0"/>
              <a:t>DR6:</a:t>
            </a:r>
            <a:r>
              <a:rPr lang="en-US" sz="1500" dirty="0"/>
              <a:t> Using the </a:t>
            </a:r>
            <a:r>
              <a:rPr lang="en-US" sz="1500" b="1" dirty="0"/>
              <a:t>LEAP 2025 data file or test history in </a:t>
            </a:r>
            <a:r>
              <a:rPr lang="en-US" sz="1500" b="1" dirty="0" err="1"/>
              <a:t>EdLink</a:t>
            </a:r>
            <a:r>
              <a:rPr lang="en-US" sz="1500" dirty="0"/>
              <a:t>, list the total number of students eligible for the April Dunn Act in the 2020-2021 school year by grade level.</a:t>
            </a:r>
            <a:endParaRPr sz="1500" dirty="0"/>
          </a:p>
          <a:p>
            <a:pPr marL="914400" lvl="0" indent="0" algn="l" rtl="0">
              <a:spcBef>
                <a:spcPts val="375"/>
              </a:spcBef>
              <a:spcAft>
                <a:spcPts val="0"/>
              </a:spcAft>
              <a:buNone/>
            </a:pPr>
            <a:r>
              <a:rPr lang="en-US" sz="1500" b="1" dirty="0"/>
              <a:t>6a:</a:t>
            </a:r>
            <a:r>
              <a:rPr lang="en-US" sz="1500" dirty="0"/>
              <a:t> 9th </a:t>
            </a:r>
            <a:endParaRPr sz="1500" dirty="0"/>
          </a:p>
          <a:p>
            <a:pPr marL="914400" lvl="0" indent="0" algn="l" rtl="0">
              <a:spcBef>
                <a:spcPts val="375"/>
              </a:spcBef>
              <a:spcAft>
                <a:spcPts val="0"/>
              </a:spcAft>
              <a:buNone/>
            </a:pPr>
            <a:r>
              <a:rPr lang="en-US" sz="1500" b="1" dirty="0"/>
              <a:t>6b:</a:t>
            </a:r>
            <a:r>
              <a:rPr lang="en-US" sz="1500" dirty="0"/>
              <a:t> 10th </a:t>
            </a:r>
            <a:endParaRPr sz="1500" dirty="0"/>
          </a:p>
          <a:p>
            <a:pPr marL="914400" lvl="0" indent="0" algn="l" rtl="0">
              <a:spcBef>
                <a:spcPts val="375"/>
              </a:spcBef>
              <a:spcAft>
                <a:spcPts val="0"/>
              </a:spcAft>
              <a:buNone/>
            </a:pPr>
            <a:r>
              <a:rPr lang="en-US" sz="1500" b="1" dirty="0"/>
              <a:t>6c: </a:t>
            </a:r>
            <a:r>
              <a:rPr lang="en-US" sz="1500" dirty="0"/>
              <a:t>11th</a:t>
            </a:r>
          </a:p>
          <a:p>
            <a:pPr marL="914400" lvl="0" indent="0" algn="l" rtl="0">
              <a:spcBef>
                <a:spcPts val="375"/>
              </a:spcBef>
              <a:spcAft>
                <a:spcPts val="0"/>
              </a:spcAft>
              <a:buNone/>
            </a:pPr>
            <a:r>
              <a:rPr lang="en-US" sz="1500" b="1" dirty="0"/>
              <a:t>6d: </a:t>
            </a:r>
            <a:r>
              <a:rPr lang="en-US" sz="1500" dirty="0"/>
              <a:t>12th</a:t>
            </a:r>
            <a:endParaRPr sz="15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/>
          </a:p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2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6BD8EBF-F6DE-87F7-C102-529817313B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378"/>
    </mc:Choice>
    <mc:Fallback>
      <p:transition spd="slow" advTm="94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01906a4554_0_37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Section Two: Data Review</a:t>
            </a:r>
            <a:endParaRPr/>
          </a:p>
        </p:txBody>
      </p:sp>
      <p:sp>
        <p:nvSpPr>
          <p:cNvPr id="279" name="Google Shape;279;g201906a4554_0_37"/>
          <p:cNvSpPr txBox="1">
            <a:spLocks noGrp="1"/>
          </p:cNvSpPr>
          <p:nvPr>
            <p:ph type="body" idx="1"/>
          </p:nvPr>
        </p:nvSpPr>
        <p:spPr>
          <a:xfrm>
            <a:off x="430075" y="1336375"/>
            <a:ext cx="8039100" cy="3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/>
              <a:t>DR7:</a:t>
            </a:r>
            <a:r>
              <a:rPr lang="en-US" sz="1500" dirty="0"/>
              <a:t> Using data pulled from the</a:t>
            </a:r>
            <a:r>
              <a:rPr lang="en-US" sz="1500" b="1" dirty="0"/>
              <a:t> LEAP 2025 data file or test history in </a:t>
            </a:r>
            <a:r>
              <a:rPr lang="en-US" sz="1500" b="1" dirty="0" err="1"/>
              <a:t>EdLink</a:t>
            </a:r>
            <a:r>
              <a:rPr lang="en-US" sz="1500" dirty="0"/>
              <a:t>, list the total number of students eligible for the April Dunn Act in the 2021-2022 school year by grade level.</a:t>
            </a:r>
            <a:endParaRPr sz="1500" dirty="0"/>
          </a:p>
          <a:p>
            <a:pPr marL="914400" lvl="0" indent="0" algn="l" rtl="0">
              <a:spcBef>
                <a:spcPts val="375"/>
              </a:spcBef>
              <a:spcAft>
                <a:spcPts val="0"/>
              </a:spcAft>
              <a:buNone/>
            </a:pPr>
            <a:r>
              <a:rPr lang="en-US" sz="1500" b="1" dirty="0"/>
              <a:t>7a:</a:t>
            </a:r>
            <a:r>
              <a:rPr lang="en-US" sz="1500" dirty="0"/>
              <a:t> 9th </a:t>
            </a:r>
            <a:endParaRPr sz="1500" dirty="0"/>
          </a:p>
          <a:p>
            <a:pPr marL="914400" lvl="0" indent="0" algn="l" rtl="0">
              <a:spcBef>
                <a:spcPts val="375"/>
              </a:spcBef>
              <a:spcAft>
                <a:spcPts val="0"/>
              </a:spcAft>
              <a:buNone/>
            </a:pPr>
            <a:r>
              <a:rPr lang="en-US" sz="1500" b="1" dirty="0"/>
              <a:t>7b:</a:t>
            </a:r>
            <a:r>
              <a:rPr lang="en-US" sz="1500" dirty="0"/>
              <a:t> 10th </a:t>
            </a:r>
            <a:endParaRPr sz="1500" dirty="0"/>
          </a:p>
          <a:p>
            <a:pPr marL="914400" lvl="0" indent="0" algn="l" rtl="0">
              <a:spcBef>
                <a:spcPts val="375"/>
              </a:spcBef>
              <a:spcAft>
                <a:spcPts val="0"/>
              </a:spcAft>
              <a:buNone/>
            </a:pPr>
            <a:r>
              <a:rPr lang="en-US" sz="1500" b="1" dirty="0"/>
              <a:t>7c: </a:t>
            </a:r>
            <a:r>
              <a:rPr lang="en-US" sz="1500" dirty="0"/>
              <a:t>11th</a:t>
            </a:r>
          </a:p>
          <a:p>
            <a:pPr marL="914400" lvl="0" indent="0" algn="l" rtl="0">
              <a:spcBef>
                <a:spcPts val="375"/>
              </a:spcBef>
              <a:spcAft>
                <a:spcPts val="0"/>
              </a:spcAft>
              <a:buNone/>
            </a:pPr>
            <a:r>
              <a:rPr lang="en-US" sz="1500" b="1" dirty="0"/>
              <a:t>7d: </a:t>
            </a:r>
            <a:r>
              <a:rPr lang="en-US" sz="1500" dirty="0"/>
              <a:t>12th</a:t>
            </a:r>
          </a:p>
          <a:p>
            <a:pPr lvl="0" indent="0" algn="l" rtl="0">
              <a:spcBef>
                <a:spcPts val="375"/>
              </a:spcBef>
              <a:spcAft>
                <a:spcPts val="0"/>
              </a:spcAft>
              <a:buNone/>
            </a:pPr>
            <a:endParaRPr lang="en-US" sz="1500" b="1" dirty="0"/>
          </a:p>
          <a:p>
            <a:pPr lvl="0" indent="0" algn="l" rtl="0">
              <a:spcBef>
                <a:spcPts val="375"/>
              </a:spcBef>
              <a:spcAft>
                <a:spcPts val="0"/>
              </a:spcAft>
              <a:buNone/>
            </a:pPr>
            <a:r>
              <a:rPr lang="en-US" sz="1500" b="1" dirty="0"/>
              <a:t>DR8:</a:t>
            </a:r>
            <a:r>
              <a:rPr lang="en-US" sz="1500" dirty="0"/>
              <a:t> Using data pulled from the </a:t>
            </a:r>
            <a:r>
              <a:rPr lang="en-US" sz="1500" b="1" dirty="0"/>
              <a:t>LEAP 2025 data file or test history in </a:t>
            </a:r>
            <a:r>
              <a:rPr lang="en-US" sz="1500" b="1" dirty="0" err="1"/>
              <a:t>EdLink</a:t>
            </a:r>
            <a:r>
              <a:rPr lang="en-US" sz="1500" dirty="0"/>
              <a:t>, list the total number of students eligible for the April Dunn Act in the 2022-2023 school year by grade level. </a:t>
            </a:r>
            <a:endParaRPr sz="1500" dirty="0"/>
          </a:p>
          <a:p>
            <a:pPr marL="914400" lvl="0" indent="0" algn="l" rtl="0">
              <a:spcBef>
                <a:spcPts val="375"/>
              </a:spcBef>
              <a:spcAft>
                <a:spcPts val="0"/>
              </a:spcAft>
              <a:buNone/>
            </a:pPr>
            <a:r>
              <a:rPr lang="en-US" sz="1500" b="1" dirty="0"/>
              <a:t>8a:</a:t>
            </a:r>
            <a:r>
              <a:rPr lang="en-US" sz="1500" dirty="0"/>
              <a:t> 9th </a:t>
            </a:r>
            <a:endParaRPr sz="1500" dirty="0"/>
          </a:p>
          <a:p>
            <a:pPr marL="914400" lvl="0" indent="0" algn="l" rtl="0">
              <a:spcBef>
                <a:spcPts val="375"/>
              </a:spcBef>
              <a:spcAft>
                <a:spcPts val="0"/>
              </a:spcAft>
              <a:buNone/>
            </a:pPr>
            <a:r>
              <a:rPr lang="en-US" sz="1500" b="1" dirty="0"/>
              <a:t>8b:</a:t>
            </a:r>
            <a:r>
              <a:rPr lang="en-US" sz="1500" dirty="0"/>
              <a:t> 10th </a:t>
            </a:r>
            <a:endParaRPr sz="1500" dirty="0"/>
          </a:p>
          <a:p>
            <a:pPr marL="914400" lvl="0" indent="0" algn="l" rtl="0">
              <a:spcBef>
                <a:spcPts val="375"/>
              </a:spcBef>
              <a:spcAft>
                <a:spcPts val="0"/>
              </a:spcAft>
              <a:buNone/>
            </a:pPr>
            <a:r>
              <a:rPr lang="en-US" sz="1500" b="1" dirty="0"/>
              <a:t>8c: </a:t>
            </a:r>
            <a:r>
              <a:rPr lang="en-US" sz="1500" dirty="0"/>
              <a:t>11th</a:t>
            </a:r>
          </a:p>
          <a:p>
            <a:pPr marL="914400" lvl="0" indent="0" algn="l" rtl="0">
              <a:spcBef>
                <a:spcPts val="375"/>
              </a:spcBef>
              <a:spcAft>
                <a:spcPts val="0"/>
              </a:spcAft>
              <a:buNone/>
            </a:pPr>
            <a:r>
              <a:rPr lang="en-US" sz="1500" b="1" dirty="0"/>
              <a:t>8d: </a:t>
            </a:r>
            <a:r>
              <a:rPr lang="en-US" sz="1500" dirty="0"/>
              <a:t>12th</a:t>
            </a:r>
            <a:endParaRPr sz="15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16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9535E8A-4D96-CA14-C226-F5A74EDAC7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114"/>
    </mc:Choice>
    <mc:Fallback>
      <p:transition spd="slow" advTm="179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7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Objectives </a:t>
            </a:r>
            <a:endParaRPr/>
          </a:p>
        </p:txBody>
      </p:sp>
      <p:sp>
        <p:nvSpPr>
          <p:cNvPr id="100" name="Google Shape;100;p7"/>
          <p:cNvSpPr txBox="1">
            <a:spLocks noGrp="1"/>
          </p:cNvSpPr>
          <p:nvPr>
            <p:ph type="body" idx="1"/>
          </p:nvPr>
        </p:nvSpPr>
        <p:spPr>
          <a:xfrm>
            <a:off x="430075" y="1336375"/>
            <a:ext cx="8283900" cy="3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2000"/>
              <a:t>Provide an overview of </a:t>
            </a:r>
            <a:endParaRPr/>
          </a:p>
          <a:p>
            <a:pPr marL="742950" lvl="0" indent="-2857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</a:pPr>
            <a:r>
              <a:rPr lang="en-US" sz="2000"/>
              <a:t>Section Two: Data Review</a:t>
            </a:r>
            <a:endParaRPr/>
          </a:p>
          <a:p>
            <a:pPr marL="742950" lvl="0" indent="-2857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Self-Assessment Results Summary Form</a:t>
            </a:r>
            <a:endParaRPr sz="2000" u="none" strike="noStrike">
              <a:latin typeface="Calibri"/>
              <a:ea typeface="Calibri"/>
              <a:cs typeface="Calibri"/>
              <a:sym typeface="Calibri"/>
            </a:endParaRPr>
          </a:p>
          <a:p>
            <a:pPr marL="1257300" lvl="2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Char char="●"/>
            </a:pPr>
            <a:r>
              <a:rPr lang="en-US" u="none" strike="noStrike">
                <a:latin typeface="Calibri"/>
                <a:ea typeface="Calibri"/>
                <a:cs typeface="Calibri"/>
                <a:sym typeface="Calibri"/>
              </a:rPr>
              <a:t>Section </a:t>
            </a:r>
            <a:r>
              <a:rPr lang="en-US"/>
              <a:t>Two</a:t>
            </a:r>
            <a:r>
              <a:rPr lang="en-US" u="none" strike="noStrike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/>
              <a:t>Data</a:t>
            </a:r>
            <a:r>
              <a:rPr lang="en-US" u="none" strike="noStrike">
                <a:latin typeface="Calibri"/>
                <a:ea typeface="Calibri"/>
                <a:cs typeface="Calibri"/>
                <a:sym typeface="Calibri"/>
              </a:rPr>
              <a:t> Review Documentation</a:t>
            </a:r>
            <a:endParaRPr/>
          </a:p>
          <a:p>
            <a:pPr marL="91440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endParaRPr u="none" strike="noStrike">
              <a:latin typeface="Calibri"/>
              <a:ea typeface="Calibri"/>
              <a:cs typeface="Calibri"/>
              <a:sym typeface="Calibri"/>
            </a:endParaRPr>
          </a:p>
          <a:p>
            <a:pPr marL="1257300" lvl="2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</a:pPr>
            <a:endParaRPr u="none" strike="noStrike">
              <a:latin typeface="Calibri"/>
              <a:ea typeface="Calibri"/>
              <a:cs typeface="Calibri"/>
              <a:sym typeface="Calibri"/>
            </a:endParaRPr>
          </a:p>
          <a:p>
            <a:pPr marL="1257300" lvl="2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</a:pPr>
            <a:endParaRPr u="none" strike="noStrike">
              <a:latin typeface="Calibri"/>
              <a:ea typeface="Calibri"/>
              <a:cs typeface="Calibri"/>
              <a:sym typeface="Calibri"/>
            </a:endParaRPr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137160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137160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936EB7A-4F86-A915-3B55-33699343BA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97"/>
    </mc:Choice>
    <mc:Fallback>
      <p:transition spd="slow" advTm="14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01906a4554_0_44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Section Two: Data Review</a:t>
            </a:r>
            <a:endParaRPr/>
          </a:p>
        </p:txBody>
      </p:sp>
      <p:sp>
        <p:nvSpPr>
          <p:cNvPr id="286" name="Google Shape;286;g201906a4554_0_44"/>
          <p:cNvSpPr txBox="1">
            <a:spLocks noGrp="1"/>
          </p:cNvSpPr>
          <p:nvPr>
            <p:ph type="body" idx="1"/>
          </p:nvPr>
        </p:nvSpPr>
        <p:spPr>
          <a:xfrm>
            <a:off x="430075" y="1336375"/>
            <a:ext cx="8039100" cy="3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/>
              <a:t>DR9:</a:t>
            </a:r>
            <a:r>
              <a:rPr lang="en-US" sz="1600" dirty="0"/>
              <a:t> Using data pulled from the </a:t>
            </a:r>
            <a:r>
              <a:rPr lang="en-US" sz="1600" b="1" dirty="0"/>
              <a:t>Post Data Certification Cohort Graduation data file</a:t>
            </a:r>
            <a:r>
              <a:rPr lang="en-US" sz="1600" dirty="0"/>
              <a:t>, list the total number of diplomas earned by students in the two previous school years. </a:t>
            </a:r>
            <a:r>
              <a:rPr lang="en-US" sz="1200" i="1" dirty="0"/>
              <a:t>(Use the blanks to indicate years being recorded)</a:t>
            </a:r>
            <a:endParaRPr sz="1200" i="1" dirty="0"/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/>
              <a:t>9a:</a:t>
            </a:r>
            <a:r>
              <a:rPr lang="en-US" sz="1600" dirty="0"/>
              <a:t> 20_ _ -  20_ _</a:t>
            </a: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/>
              <a:t>9b:</a:t>
            </a:r>
            <a:r>
              <a:rPr lang="en-US" sz="1600" dirty="0"/>
              <a:t> 20_ _ -  20_ _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1" dirty="0"/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/>
              <a:t>DR10:</a:t>
            </a:r>
            <a:r>
              <a:rPr lang="en-US" sz="1600" dirty="0"/>
              <a:t> Using data pulled from the </a:t>
            </a:r>
            <a:r>
              <a:rPr lang="en-US" sz="1600" b="1" dirty="0"/>
              <a:t>Post Data Certification Cohort Graduation data file</a:t>
            </a:r>
            <a:r>
              <a:rPr lang="en-US" sz="1600" dirty="0"/>
              <a:t>, list the total number of diplomas earned by students with disabilities in the two previous school years. </a:t>
            </a:r>
            <a:r>
              <a:rPr lang="en-US" sz="1200" i="1" dirty="0"/>
              <a:t>(Use the blanks to indicate years being recorded)</a:t>
            </a:r>
            <a:endParaRPr sz="1600" dirty="0"/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/>
              <a:t>10a:</a:t>
            </a:r>
            <a:r>
              <a:rPr lang="en-US" sz="1600" dirty="0"/>
              <a:t> 20_ _ -  20_ _</a:t>
            </a: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/>
              <a:t>10b:</a:t>
            </a:r>
            <a:r>
              <a:rPr lang="en-US" sz="1600" dirty="0"/>
              <a:t> 20_ _ -  20_ _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F0D0E3D-B4E9-4622-5BD5-9D92BAFD7E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826"/>
    </mc:Choice>
    <mc:Fallback>
      <p:transition spd="slow" advTm="110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01906a4554_0_51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Section Two: Data Review</a:t>
            </a:r>
            <a:endParaRPr/>
          </a:p>
        </p:txBody>
      </p:sp>
      <p:sp>
        <p:nvSpPr>
          <p:cNvPr id="293" name="Google Shape;293;g201906a4554_0_51"/>
          <p:cNvSpPr txBox="1">
            <a:spLocks noGrp="1"/>
          </p:cNvSpPr>
          <p:nvPr>
            <p:ph type="body" idx="1"/>
          </p:nvPr>
        </p:nvSpPr>
        <p:spPr>
          <a:xfrm>
            <a:off x="430075" y="1336375"/>
            <a:ext cx="8039100" cy="3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/>
              <a:t>DR11:</a:t>
            </a:r>
            <a:r>
              <a:rPr lang="en-US" sz="1600" dirty="0"/>
              <a:t> Using data pulled from the </a:t>
            </a:r>
            <a:r>
              <a:rPr lang="en-US" sz="1600" b="1" dirty="0"/>
              <a:t>Post Data Certification Cohort Graduation data file</a:t>
            </a:r>
            <a:r>
              <a:rPr lang="en-US" sz="1600" dirty="0"/>
              <a:t>, list the total number of diplomas earned by students with disabilities eligible for the April Dunn Act in the two previous school years. </a:t>
            </a:r>
            <a:r>
              <a:rPr lang="en-US" sz="1200" i="1" dirty="0"/>
              <a:t>(Use the blanks to indicate years being recorded)  </a:t>
            </a:r>
            <a:endParaRPr sz="1200" i="1" dirty="0"/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/>
              <a:t>11a:</a:t>
            </a:r>
            <a:r>
              <a:rPr lang="en-US" sz="1600" dirty="0"/>
              <a:t> 20_ _ -  20_ _</a:t>
            </a:r>
            <a:endParaRPr sz="1600" dirty="0"/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/>
              <a:t>11b:</a:t>
            </a:r>
            <a:r>
              <a:rPr lang="en-US" sz="1600" dirty="0"/>
              <a:t> 20_ _ -  20_ _</a:t>
            </a:r>
          </a:p>
          <a:p>
            <a:pPr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/>
          </a:p>
          <a:p>
            <a:pPr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/>
              <a:t>DR12:</a:t>
            </a:r>
            <a:r>
              <a:rPr lang="en-US" sz="1600" dirty="0"/>
              <a:t> When compared to all diplomas earned, what is the percentage of diplomas earned by students with disabilities eligible for the April Dunn Act in the two previous school years? </a:t>
            </a:r>
            <a:r>
              <a:rPr lang="en-US" sz="1200" i="1" dirty="0"/>
              <a:t>(Use the blanks to indicate years being recorded) </a:t>
            </a:r>
            <a:endParaRPr sz="1200" dirty="0"/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/>
              <a:t>12a:</a:t>
            </a:r>
            <a:r>
              <a:rPr lang="en-US" sz="1600" dirty="0"/>
              <a:t> 20_ _ -  20_ _</a:t>
            </a: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/>
              <a:t>12b:</a:t>
            </a:r>
            <a:r>
              <a:rPr lang="en-US" sz="1600" dirty="0"/>
              <a:t> 20_ _ -  20_ _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22AD8B7-BE71-C47E-6B24-506F100A3D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013"/>
    </mc:Choice>
    <mc:Fallback>
      <p:transition spd="slow" advTm="53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01906a4554_0_58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Section Two: Data Review</a:t>
            </a:r>
            <a:endParaRPr/>
          </a:p>
        </p:txBody>
      </p:sp>
      <p:sp>
        <p:nvSpPr>
          <p:cNvPr id="300" name="Google Shape;300;g201906a4554_0_58"/>
          <p:cNvSpPr txBox="1">
            <a:spLocks noGrp="1"/>
          </p:cNvSpPr>
          <p:nvPr>
            <p:ph type="body" idx="1"/>
          </p:nvPr>
        </p:nvSpPr>
        <p:spPr>
          <a:xfrm>
            <a:off x="430075" y="1336375"/>
            <a:ext cx="8039100" cy="3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/>
              <a:t>          DR13:</a:t>
            </a:r>
            <a:r>
              <a:rPr lang="en-US" sz="1600" dirty="0"/>
              <a:t> When compared to all diplomas earned by students with disabilities, what is the </a:t>
            </a:r>
            <a:endParaRPr sz="1600" dirty="0"/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percentage of diplomas earned by students with disabilities eligible for the April Dunn Act </a:t>
            </a:r>
            <a:endParaRPr sz="1600" dirty="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in the two previous school years? </a:t>
            </a: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/>
              <a:t>13a:</a:t>
            </a:r>
            <a:r>
              <a:rPr lang="en-US" sz="1600" dirty="0"/>
              <a:t> 20_ _ -  20_ _</a:t>
            </a: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/>
              <a:t>13b:</a:t>
            </a:r>
            <a:r>
              <a:rPr lang="en-US" sz="1600" dirty="0"/>
              <a:t> 20_ _ -  20_ _</a:t>
            </a: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812E22F-0932-CB68-B982-CC8B5D115B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82"/>
    </mc:Choice>
    <mc:Fallback>
      <p:transition spd="slow" advTm="19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3"/>
          <p:cNvSpPr txBox="1">
            <a:spLocks noGrp="1"/>
          </p:cNvSpPr>
          <p:nvPr>
            <p:ph type="title"/>
          </p:nvPr>
        </p:nvSpPr>
        <p:spPr>
          <a:xfrm>
            <a:off x="0" y="800450"/>
            <a:ext cx="6519000" cy="35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Self-Assessment </a:t>
            </a:r>
            <a:br>
              <a:rPr lang="en-US"/>
            </a:br>
            <a:r>
              <a:rPr lang="en-US"/>
              <a:t>Results Summary Form</a:t>
            </a:r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8418A1B-08B4-FF6D-1298-70BADF348E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85"/>
    </mc:Choice>
    <mc:Fallback>
      <p:transition spd="slow" advTm="8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4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Self-Assessment Results Summary Form</a:t>
            </a:r>
            <a:endParaRPr/>
          </a:p>
        </p:txBody>
      </p:sp>
      <p:sp>
        <p:nvSpPr>
          <p:cNvPr id="313" name="Google Shape;313;p54"/>
          <p:cNvSpPr txBox="1">
            <a:spLocks noGrp="1"/>
          </p:cNvSpPr>
          <p:nvPr>
            <p:ph type="body" idx="1"/>
          </p:nvPr>
        </p:nvSpPr>
        <p:spPr>
          <a:xfrm>
            <a:off x="430075" y="1336375"/>
            <a:ext cx="8039100" cy="3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The Self-Assessment Results Summary Form should be used by the self-assessment team to 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compile information recorded on the self-assessment score sheets</a:t>
            </a:r>
            <a:r>
              <a:rPr lang="en-US" dirty="0"/>
              <a:t>. </a:t>
            </a:r>
            <a:endParaRPr dirty="0"/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In Section Two: Data Review, reviewers will simply enter data in the </a:t>
            </a:r>
            <a:endParaRPr sz="2000" dirty="0"/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“Results of Review” column. 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4572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50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4" name="Google Shape;314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82274" y="2838274"/>
            <a:ext cx="3934700" cy="178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13816BA-84F6-FF59-992C-13BE0F5E64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704"/>
    </mc:Choice>
    <mc:Fallback>
      <p:transition spd="slow" advTm="48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6"/>
          <p:cNvSpPr txBox="1">
            <a:spLocks noGrp="1"/>
          </p:cNvSpPr>
          <p:nvPr>
            <p:ph type="body" idx="1"/>
          </p:nvPr>
        </p:nvSpPr>
        <p:spPr>
          <a:xfrm>
            <a:off x="430925" y="1336375"/>
            <a:ext cx="7777500" cy="21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3200"/>
          </a:p>
          <a:p>
            <a:pPr marL="45720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2400"/>
              <a:t>Questions, comments, or concerns? </a:t>
            </a:r>
            <a:endParaRPr sz="2400"/>
          </a:p>
          <a:p>
            <a:pPr marL="45720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2400"/>
              <a:t>Contact: SpecialEducation@la.gov</a:t>
            </a:r>
            <a:endParaRPr sz="2400"/>
          </a:p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2400"/>
          </a:p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24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2355919-C555-BC6B-9C06-FDB2A95738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28"/>
    </mc:Choice>
    <mc:Fallback>
      <p:transition spd="slow" advTm="27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0" y="800450"/>
            <a:ext cx="6519000" cy="35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The Self-Assessment Guide</a:t>
            </a:r>
            <a:br>
              <a:rPr lang="en-US"/>
            </a:br>
            <a:r>
              <a:rPr lang="en-US"/>
              <a:t>Introduction</a:t>
            </a:r>
            <a:endParaRPr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9AC7B4F-B8E7-B696-10E6-7F7B322264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38"/>
    </mc:Choice>
    <mc:Fallback>
      <p:transition spd="slow" advTm="5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Self Assessment Guide: Introduction</a:t>
            </a:r>
            <a:endParaRPr/>
          </a:p>
        </p:txBody>
      </p:sp>
      <p:sp>
        <p:nvSpPr>
          <p:cNvPr id="113" name="Google Shape;113;p4"/>
          <p:cNvSpPr txBox="1">
            <a:spLocks noGrp="1"/>
          </p:cNvSpPr>
          <p:nvPr>
            <p:ph type="body" idx="1"/>
          </p:nvPr>
        </p:nvSpPr>
        <p:spPr>
          <a:xfrm>
            <a:off x="430075" y="1336375"/>
            <a:ext cx="8039100" cy="3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The Louisiana Department of Education (LDOE) supports engagement in self-assessment as a method of analyzing the implementation of the </a:t>
            </a:r>
            <a:r>
              <a:rPr lang="en-US" sz="2000" u="sng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April Dunn Act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 for students with disabilities. </a:t>
            </a:r>
            <a:endParaRPr/>
          </a:p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To support the effective implementation of the April Dunn Act, the LDOE has provided guidance on </a:t>
            </a:r>
            <a:r>
              <a:rPr lang="en-US" sz="2000" u="sng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Louisiana Believes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 website in the </a:t>
            </a:r>
            <a:r>
              <a:rPr lang="en-US" sz="2000" u="sng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Students with Disabilities Library</a:t>
            </a:r>
            <a:r>
              <a:rPr lang="en-US" sz="20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20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20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92A56B1-CAAC-4AF1-815E-6472B72646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37"/>
    </mc:Choice>
    <mc:Fallback>
      <p:transition spd="slow" advTm="28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Self Assessment Guide: Introduction</a:t>
            </a:r>
            <a:endParaRPr/>
          </a:p>
        </p:txBody>
      </p:sp>
      <p:sp>
        <p:nvSpPr>
          <p:cNvPr id="120" name="Google Shape;120;p9"/>
          <p:cNvSpPr txBox="1">
            <a:spLocks noGrp="1"/>
          </p:cNvSpPr>
          <p:nvPr>
            <p:ph type="body" idx="1"/>
          </p:nvPr>
        </p:nvSpPr>
        <p:spPr>
          <a:xfrm>
            <a:off x="430075" y="1336375"/>
            <a:ext cx="8039100" cy="3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The guide offers a comprehensive analysis of various aspects of the implementation process local education agencies (LEAs) should have in place including the review of procedures and data to determine valid and systemic conclusions.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The primary goal of the self-assessment is</a:t>
            </a:r>
            <a:endParaRPr/>
          </a:p>
          <a:p>
            <a:pPr marL="742950" lvl="0" indent="-2857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identification of areas where implementation is lacking or not in line with best practices, and </a:t>
            </a:r>
            <a:endParaRPr/>
          </a:p>
          <a:p>
            <a:pPr marL="742950" lvl="0" indent="-2857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technical assistance needs for those who participate in the implementation of the April Dunn Act.  </a:t>
            </a:r>
            <a:endParaRPr/>
          </a:p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200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A5823C6-B5F3-82CC-BB44-42CB76E1F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64"/>
    </mc:Choice>
    <mc:Fallback>
      <p:transition spd="slow" advTm="35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Self Assessment Guide: Introduction</a:t>
            </a:r>
            <a:endParaRPr/>
          </a:p>
        </p:txBody>
      </p:sp>
      <p:sp>
        <p:nvSpPr>
          <p:cNvPr id="127" name="Google Shape;127;p10"/>
          <p:cNvSpPr txBox="1">
            <a:spLocks noGrp="1"/>
          </p:cNvSpPr>
          <p:nvPr>
            <p:ph type="body" idx="1"/>
          </p:nvPr>
        </p:nvSpPr>
        <p:spPr>
          <a:xfrm>
            <a:off x="430075" y="1336375"/>
            <a:ext cx="8039100" cy="3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The Self-Assessment should also reveal the strengths and weaknesses of your local special education program by evaluating its impact on student achievement. </a:t>
            </a:r>
            <a:endParaRPr/>
          </a:p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When completed with </a:t>
            </a:r>
            <a:r>
              <a:rPr lang="en-US" sz="2000" b="1">
                <a:latin typeface="Calibri"/>
                <a:ea typeface="Calibri"/>
                <a:cs typeface="Calibri"/>
                <a:sym typeface="Calibri"/>
              </a:rPr>
              <a:t>fidelity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, we expect this activity will be helpful in identifying </a:t>
            </a:r>
            <a:r>
              <a:rPr lang="en-US" sz="2000">
                <a:solidFill>
                  <a:srgbClr val="385463"/>
                </a:solidFill>
                <a:latin typeface="Calibri"/>
                <a:ea typeface="Calibri"/>
                <a:cs typeface="Calibri"/>
                <a:sym typeface="Calibri"/>
              </a:rPr>
              <a:t>any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 root causes of performance and implementation issues in your LEA. </a:t>
            </a:r>
            <a:endParaRPr/>
          </a:p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The Self-Assessment Guide only addresses the implementation of the April Dunn Act graduation criteria. </a:t>
            </a:r>
            <a:endParaRPr sz="2000"/>
          </a:p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20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56F8C32-49EE-0F27-F964-D9F5482C7B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10"/>
    </mc:Choice>
    <mc:Fallback>
      <p:transition spd="slow" advTm="36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267522b503_0_0"/>
          <p:cNvSpPr txBox="1">
            <a:spLocks noGrp="1"/>
          </p:cNvSpPr>
          <p:nvPr>
            <p:ph type="title"/>
          </p:nvPr>
        </p:nvSpPr>
        <p:spPr>
          <a:xfrm>
            <a:off x="0" y="800450"/>
            <a:ext cx="6519000" cy="35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The Self-Assessment Guide</a:t>
            </a:r>
            <a:br>
              <a:rPr lang="en-US"/>
            </a:br>
            <a:r>
              <a:rPr lang="en-US"/>
              <a:t>Components</a:t>
            </a:r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8CC8672-3172-48C6-C99C-BF64EDCE66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52"/>
    </mc:Choice>
    <mc:Fallback>
      <p:transition spd="slow" advTm="5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2"/>
          <p:cNvSpPr txBox="1">
            <a:spLocks noGrp="1"/>
          </p:cNvSpPr>
          <p:nvPr>
            <p:ph type="title"/>
          </p:nvPr>
        </p:nvSpPr>
        <p:spPr>
          <a:xfrm>
            <a:off x="430075" y="426175"/>
            <a:ext cx="82839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Self-Assessment Guide: Components</a:t>
            </a:r>
            <a:endParaRPr/>
          </a:p>
        </p:txBody>
      </p:sp>
      <p:sp>
        <p:nvSpPr>
          <p:cNvPr id="140" name="Google Shape;140;p12"/>
          <p:cNvSpPr txBox="1">
            <a:spLocks noGrp="1"/>
          </p:cNvSpPr>
          <p:nvPr>
            <p:ph type="body" idx="1"/>
          </p:nvPr>
        </p:nvSpPr>
        <p:spPr>
          <a:xfrm>
            <a:off x="430075" y="1336375"/>
            <a:ext cx="8039100" cy="3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There are two sections in this portion of the Self Assessment Guide </a:t>
            </a:r>
            <a:endParaRPr dirty="0"/>
          </a:p>
          <a:p>
            <a:pPr marL="8001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Section One: Procedures Review</a:t>
            </a:r>
            <a:endParaRPr dirty="0"/>
          </a:p>
          <a:p>
            <a:pPr marL="8001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Section Two: Data Review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This training module addresses Section </a:t>
            </a:r>
            <a:r>
              <a:rPr lang="en-US" sz="2000" dirty="0"/>
              <a:t>Two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000" dirty="0"/>
              <a:t>Data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Review of the April Dunn Act: Self-Assessment Guide. 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3CEFF74-74C5-A186-D801-2EE2A67FDE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32"/>
    </mc:Choice>
    <mc:Fallback>
      <p:transition spd="slow" advTm="24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A Believes">
  <a:themeElements>
    <a:clrScheme name="LA Believes 1">
      <a:dk1>
        <a:srgbClr val="385463"/>
      </a:dk1>
      <a:lt1>
        <a:srgbClr val="FFFFFF"/>
      </a:lt1>
      <a:dk2>
        <a:srgbClr val="434343"/>
      </a:dk2>
      <a:lt2>
        <a:srgbClr val="CCCCCC"/>
      </a:lt2>
      <a:accent1>
        <a:srgbClr val="9AB185"/>
      </a:accent1>
      <a:accent2>
        <a:srgbClr val="7E87BE"/>
      </a:accent2>
      <a:accent3>
        <a:srgbClr val="BE842B"/>
      </a:accent3>
      <a:accent4>
        <a:srgbClr val="20B6A6"/>
      </a:accent4>
      <a:accent5>
        <a:srgbClr val="648146"/>
      </a:accent5>
      <a:accent6>
        <a:srgbClr val="BDBFDA"/>
      </a:accent6>
      <a:hlink>
        <a:srgbClr val="00BAD2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3313</TotalTime>
  <Words>1735</Words>
  <Application>Microsoft Macintosh PowerPoint</Application>
  <PresentationFormat>On-screen Show (16:9)</PresentationFormat>
  <Paragraphs>225</Paragraphs>
  <Slides>35</Slides>
  <Notes>35</Notes>
  <HiddenSlides>0</HiddenSlides>
  <MMClips>35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Arial</vt:lpstr>
      <vt:lpstr>Calibri</vt:lpstr>
      <vt:lpstr>LA Believes</vt:lpstr>
      <vt:lpstr>The April Dunn Act  Understanding the Self-Assessment Guide Section Two</vt:lpstr>
      <vt:lpstr>Objectives </vt:lpstr>
      <vt:lpstr>Objectives </vt:lpstr>
      <vt:lpstr>The Self-Assessment Guide Introduction</vt:lpstr>
      <vt:lpstr>Self Assessment Guide: Introduction</vt:lpstr>
      <vt:lpstr>Self Assessment Guide: Introduction</vt:lpstr>
      <vt:lpstr>Self Assessment Guide: Introduction</vt:lpstr>
      <vt:lpstr>The Self-Assessment Guide Components</vt:lpstr>
      <vt:lpstr>Self-Assessment Guide: Components</vt:lpstr>
      <vt:lpstr>Self-Assessment Guide: Components</vt:lpstr>
      <vt:lpstr>The Self-Assessment Guide Planning and Preparation</vt:lpstr>
      <vt:lpstr>Self-Assessment Guide: Planning and Preparation</vt:lpstr>
      <vt:lpstr> Understanding the  Self-Assessment Review</vt:lpstr>
      <vt:lpstr>Understanding the Self-Assessment Review</vt:lpstr>
      <vt:lpstr>Understanding the Self-Assessment Review</vt:lpstr>
      <vt:lpstr>Maintaining Results on File</vt:lpstr>
      <vt:lpstr>Maintaining Results on File</vt:lpstr>
      <vt:lpstr>Maintaining Results on File</vt:lpstr>
      <vt:lpstr>Self-Assessment Team Checklist</vt:lpstr>
      <vt:lpstr>Self-Assessment Team Checklist</vt:lpstr>
      <vt:lpstr>Self-Assessment Team Checklist</vt:lpstr>
      <vt:lpstr>The Self-Assessment Guide Section Two: Data Review</vt:lpstr>
      <vt:lpstr>Section Two: Data Review</vt:lpstr>
      <vt:lpstr>Section Two: Data Review</vt:lpstr>
      <vt:lpstr>Section Two: Data Review</vt:lpstr>
      <vt:lpstr>Section Two: Data Review</vt:lpstr>
      <vt:lpstr>Section Two: Data Review</vt:lpstr>
      <vt:lpstr>Section Two: Data Review</vt:lpstr>
      <vt:lpstr>Section Two: Data Review</vt:lpstr>
      <vt:lpstr>Section Two: Data Review</vt:lpstr>
      <vt:lpstr>Section Two: Data Review</vt:lpstr>
      <vt:lpstr>Section Two: Data Review</vt:lpstr>
      <vt:lpstr>Self-Assessment  Results Summary Form</vt:lpstr>
      <vt:lpstr>Self-Assessment Results Summary Form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April Dunn Act  Understanding the Self-Assessment Guide Section Two</dc:title>
  <dc:creator>Ashley Augustine</dc:creator>
  <cp:lastModifiedBy>HANBERRY, REBECCA</cp:lastModifiedBy>
  <cp:revision>19</cp:revision>
  <dcterms:modified xsi:type="dcterms:W3CDTF">2023-06-02T19:12:42Z</dcterms:modified>
</cp:coreProperties>
</file>