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96"/>
  </p:notesMasterIdLst>
  <p:handoutMasterIdLst>
    <p:handoutMasterId r:id="rId97"/>
  </p:handoutMasterIdLst>
  <p:sldIdLst>
    <p:sldId id="256" r:id="rId5"/>
    <p:sldId id="603" r:id="rId6"/>
    <p:sldId id="445" r:id="rId7"/>
    <p:sldId id="264" r:id="rId8"/>
    <p:sldId id="437" r:id="rId9"/>
    <p:sldId id="551" r:id="rId10"/>
    <p:sldId id="552" r:id="rId11"/>
    <p:sldId id="612" r:id="rId12"/>
    <p:sldId id="481" r:id="rId13"/>
    <p:sldId id="553" r:id="rId14"/>
    <p:sldId id="482" r:id="rId15"/>
    <p:sldId id="605" r:id="rId16"/>
    <p:sldId id="606" r:id="rId17"/>
    <p:sldId id="604" r:id="rId18"/>
    <p:sldId id="607" r:id="rId19"/>
    <p:sldId id="555" r:id="rId20"/>
    <p:sldId id="483" r:id="rId21"/>
    <p:sldId id="608" r:id="rId22"/>
    <p:sldId id="609" r:id="rId23"/>
    <p:sldId id="556" r:id="rId24"/>
    <p:sldId id="610" r:id="rId25"/>
    <p:sldId id="484" r:id="rId26"/>
    <p:sldId id="460" r:id="rId27"/>
    <p:sldId id="500" r:id="rId28"/>
    <p:sldId id="557" r:id="rId29"/>
    <p:sldId id="558" r:id="rId30"/>
    <p:sldId id="559" r:id="rId31"/>
    <p:sldId id="560" r:id="rId32"/>
    <p:sldId id="611" r:id="rId33"/>
    <p:sldId id="561" r:id="rId34"/>
    <p:sldId id="562" r:id="rId35"/>
    <p:sldId id="563" r:id="rId36"/>
    <p:sldId id="564" r:id="rId37"/>
    <p:sldId id="565" r:id="rId38"/>
    <p:sldId id="566" r:id="rId39"/>
    <p:sldId id="567" r:id="rId40"/>
    <p:sldId id="568" r:id="rId41"/>
    <p:sldId id="569" r:id="rId42"/>
    <p:sldId id="570" r:id="rId43"/>
    <p:sldId id="571" r:id="rId44"/>
    <p:sldId id="572" r:id="rId45"/>
    <p:sldId id="573" r:id="rId46"/>
    <p:sldId id="574" r:id="rId47"/>
    <p:sldId id="575" r:id="rId48"/>
    <p:sldId id="576" r:id="rId49"/>
    <p:sldId id="577" r:id="rId50"/>
    <p:sldId id="614" r:id="rId51"/>
    <p:sldId id="578" r:id="rId52"/>
    <p:sldId id="579" r:id="rId53"/>
    <p:sldId id="580" r:id="rId54"/>
    <p:sldId id="581" r:id="rId55"/>
    <p:sldId id="582" r:id="rId56"/>
    <p:sldId id="583" r:id="rId57"/>
    <p:sldId id="584" r:id="rId58"/>
    <p:sldId id="585" r:id="rId59"/>
    <p:sldId id="586" r:id="rId60"/>
    <p:sldId id="587" r:id="rId61"/>
    <p:sldId id="588" r:id="rId62"/>
    <p:sldId id="589" r:id="rId63"/>
    <p:sldId id="615" r:id="rId64"/>
    <p:sldId id="590" r:id="rId65"/>
    <p:sldId id="591" r:id="rId66"/>
    <p:sldId id="592" r:id="rId67"/>
    <p:sldId id="593" r:id="rId68"/>
    <p:sldId id="594" r:id="rId69"/>
    <p:sldId id="595" r:id="rId70"/>
    <p:sldId id="596" r:id="rId71"/>
    <p:sldId id="597" r:id="rId72"/>
    <p:sldId id="598" r:id="rId73"/>
    <p:sldId id="599" r:id="rId74"/>
    <p:sldId id="600" r:id="rId75"/>
    <p:sldId id="601" r:id="rId76"/>
    <p:sldId id="602" r:id="rId77"/>
    <p:sldId id="547" r:id="rId78"/>
    <p:sldId id="548" r:id="rId79"/>
    <p:sldId id="549" r:id="rId80"/>
    <p:sldId id="550" r:id="rId81"/>
    <p:sldId id="464" r:id="rId82"/>
    <p:sldId id="485" r:id="rId83"/>
    <p:sldId id="486" r:id="rId84"/>
    <p:sldId id="487" r:id="rId85"/>
    <p:sldId id="488" r:id="rId86"/>
    <p:sldId id="465" r:id="rId87"/>
    <p:sldId id="489" r:id="rId88"/>
    <p:sldId id="490" r:id="rId89"/>
    <p:sldId id="491" r:id="rId90"/>
    <p:sldId id="492" r:id="rId91"/>
    <p:sldId id="493" r:id="rId92"/>
    <p:sldId id="439" r:id="rId93"/>
    <p:sldId id="446" r:id="rId94"/>
    <p:sldId id="452" r:id="rId95"/>
  </p:sldIdLst>
  <p:sldSz cx="9144000" cy="6858000" type="screen4x3"/>
  <p:notesSz cx="7315200" cy="9601200"/>
  <p:defaultTextStyle>
    <a:defPPr>
      <a:defRPr lang="en-US"/>
    </a:defPPr>
    <a:lvl1pPr algn="l" defTabSz="457200" rtl="0" fontAlgn="base">
      <a:spcBef>
        <a:spcPct val="0"/>
      </a:spcBef>
      <a:spcAft>
        <a:spcPct val="0"/>
      </a:spcAft>
      <a:defRPr kern="1200" baseline="-25000">
        <a:solidFill>
          <a:schemeClr val="tx1"/>
        </a:solidFill>
        <a:latin typeface="Arial" charset="0"/>
        <a:ea typeface="ＭＳ Ｐゴシック"/>
        <a:cs typeface="ＭＳ Ｐゴシック"/>
      </a:defRPr>
    </a:lvl1pPr>
    <a:lvl2pPr marL="457200" algn="l" defTabSz="457200" rtl="0" fontAlgn="base">
      <a:spcBef>
        <a:spcPct val="0"/>
      </a:spcBef>
      <a:spcAft>
        <a:spcPct val="0"/>
      </a:spcAft>
      <a:defRPr kern="1200" baseline="-25000">
        <a:solidFill>
          <a:schemeClr val="tx1"/>
        </a:solidFill>
        <a:latin typeface="Arial" charset="0"/>
        <a:ea typeface="ＭＳ Ｐゴシック"/>
        <a:cs typeface="ＭＳ Ｐゴシック"/>
      </a:defRPr>
    </a:lvl2pPr>
    <a:lvl3pPr marL="914400" algn="l" defTabSz="457200" rtl="0" fontAlgn="base">
      <a:spcBef>
        <a:spcPct val="0"/>
      </a:spcBef>
      <a:spcAft>
        <a:spcPct val="0"/>
      </a:spcAft>
      <a:defRPr kern="1200" baseline="-25000">
        <a:solidFill>
          <a:schemeClr val="tx1"/>
        </a:solidFill>
        <a:latin typeface="Arial" charset="0"/>
        <a:ea typeface="ＭＳ Ｐゴシック"/>
        <a:cs typeface="ＭＳ Ｐゴシック"/>
      </a:defRPr>
    </a:lvl3pPr>
    <a:lvl4pPr marL="1371600" algn="l" defTabSz="457200" rtl="0" fontAlgn="base">
      <a:spcBef>
        <a:spcPct val="0"/>
      </a:spcBef>
      <a:spcAft>
        <a:spcPct val="0"/>
      </a:spcAft>
      <a:defRPr kern="1200" baseline="-25000">
        <a:solidFill>
          <a:schemeClr val="tx1"/>
        </a:solidFill>
        <a:latin typeface="Arial" charset="0"/>
        <a:ea typeface="ＭＳ Ｐゴシック"/>
        <a:cs typeface="ＭＳ Ｐゴシック"/>
      </a:defRPr>
    </a:lvl4pPr>
    <a:lvl5pPr marL="1828800" algn="l" defTabSz="457200" rtl="0" fontAlgn="base">
      <a:spcBef>
        <a:spcPct val="0"/>
      </a:spcBef>
      <a:spcAft>
        <a:spcPct val="0"/>
      </a:spcAft>
      <a:defRPr kern="1200" baseline="-25000">
        <a:solidFill>
          <a:schemeClr val="tx1"/>
        </a:solidFill>
        <a:latin typeface="Arial" charset="0"/>
        <a:ea typeface="ＭＳ Ｐゴシック"/>
        <a:cs typeface="ＭＳ Ｐゴシック"/>
      </a:defRPr>
    </a:lvl5pPr>
    <a:lvl6pPr marL="2286000" algn="l" defTabSz="914400" rtl="0" eaLnBrk="1" latinLnBrk="0" hangingPunct="1">
      <a:defRPr kern="1200" baseline="-25000">
        <a:solidFill>
          <a:schemeClr val="tx1"/>
        </a:solidFill>
        <a:latin typeface="Arial" charset="0"/>
        <a:ea typeface="ＭＳ Ｐゴシック"/>
        <a:cs typeface="ＭＳ Ｐゴシック"/>
      </a:defRPr>
    </a:lvl6pPr>
    <a:lvl7pPr marL="2743200" algn="l" defTabSz="914400" rtl="0" eaLnBrk="1" latinLnBrk="0" hangingPunct="1">
      <a:defRPr kern="1200" baseline="-25000">
        <a:solidFill>
          <a:schemeClr val="tx1"/>
        </a:solidFill>
        <a:latin typeface="Arial" charset="0"/>
        <a:ea typeface="ＭＳ Ｐゴシック"/>
        <a:cs typeface="ＭＳ Ｐゴシック"/>
      </a:defRPr>
    </a:lvl7pPr>
    <a:lvl8pPr marL="3200400" algn="l" defTabSz="914400" rtl="0" eaLnBrk="1" latinLnBrk="0" hangingPunct="1">
      <a:defRPr kern="1200" baseline="-25000">
        <a:solidFill>
          <a:schemeClr val="tx1"/>
        </a:solidFill>
        <a:latin typeface="Arial" charset="0"/>
        <a:ea typeface="ＭＳ Ｐゴシック"/>
        <a:cs typeface="ＭＳ Ｐゴシック"/>
      </a:defRPr>
    </a:lvl8pPr>
    <a:lvl9pPr marL="3657600" algn="l" defTabSz="914400" rtl="0" eaLnBrk="1" latinLnBrk="0" hangingPunct="1">
      <a:defRPr kern="1200" baseline="-25000">
        <a:solidFill>
          <a:schemeClr val="tx1"/>
        </a:solidFill>
        <a:latin typeface="Arial" charset="0"/>
        <a:ea typeface="ＭＳ Ｐゴシック"/>
        <a:cs typeface="ＭＳ Ｐゴシック"/>
      </a:defRPr>
    </a:lvl9pPr>
  </p:defaultTextStyle>
  <p:modifyVerifier cryptProviderType="rsaAES" cryptAlgorithmClass="hash" cryptAlgorithmType="typeAny" cryptAlgorithmSid="14" spinCount="100000" saltData="35TVtiHctYMiHtCzdfFzTg==" hashData="6Y9t6S4/kQGMQ702/Q5YImoSyTgAknpbnwolb8dUI0Y/vVFqPgtipOrByXcODiqzfbQnIrFiAo6T/y6UcMlEVg=="/>
  <p:extLst>
    <p:ext uri="{EFAFB233-063F-42B5-8137-9DF3F51BA10A}">
      <p15:sldGuideLst xmlns:p15="http://schemas.microsoft.com/office/powerpoint/2012/main">
        <p15:guide id="1" orient="horz" pos="2160">
          <p15:clr>
            <a:srgbClr val="A4A3A4"/>
          </p15:clr>
        </p15:guide>
        <p15:guide id="2" pos="524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Larry" lastIdx="4"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hiddenSlides="1"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2D6B"/>
    <a:srgbClr val="B38395"/>
    <a:srgbClr val="7B083C"/>
    <a:srgbClr val="0A668B"/>
    <a:srgbClr val="404040"/>
    <a:srgbClr val="CFB1BC"/>
    <a:srgbClr val="BC91A1"/>
    <a:srgbClr val="C59FAD"/>
    <a:srgbClr val="AD949C"/>
    <a:srgbClr val="A568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6618" autoAdjust="0"/>
    <p:restoredTop sz="60000" autoAdjust="0"/>
  </p:normalViewPr>
  <p:slideViewPr>
    <p:cSldViewPr snapToGrid="0" snapToObjects="1">
      <p:cViewPr>
        <p:scale>
          <a:sx n="50" d="100"/>
          <a:sy n="50" d="100"/>
        </p:scale>
        <p:origin x="-2736" y="-440"/>
      </p:cViewPr>
      <p:guideLst>
        <p:guide orient="horz" pos="2160"/>
        <p:guide pos="524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80" d="100"/>
        <a:sy n="80" d="100"/>
      </p:scale>
      <p:origin x="0" y="6912"/>
    </p:cViewPr>
  </p:sorterViewPr>
  <p:notesViewPr>
    <p:cSldViewPr snapToGrid="0" snapToObjects="1">
      <p:cViewPr varScale="1">
        <p:scale>
          <a:sx n="54" d="100"/>
          <a:sy n="54" d="100"/>
        </p:scale>
        <p:origin x="2826" y="84"/>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5665693" y="0"/>
            <a:ext cx="1647813" cy="480060"/>
          </a:xfrm>
          <a:prstGeom prst="rect">
            <a:avLst/>
          </a:prstGeom>
        </p:spPr>
        <p:txBody>
          <a:bodyPr vert="horz" lIns="96661" tIns="48331" rIns="96661" bIns="48331" rtlCol="0"/>
          <a:lstStyle>
            <a:lvl1pPr algn="r" fontAlgn="auto">
              <a:spcBef>
                <a:spcPts val="0"/>
              </a:spcBef>
              <a:spcAft>
                <a:spcPts val="0"/>
              </a:spcAft>
              <a:defRPr sz="1300" baseline="0">
                <a:latin typeface="+mn-lt"/>
                <a:ea typeface="+mn-ea"/>
                <a:cs typeface="+mn-cs"/>
              </a:defRPr>
            </a:lvl1pPr>
          </a:lstStyle>
          <a:p>
            <a:pPr>
              <a:defRPr/>
            </a:pPr>
            <a:r>
              <a:rPr lang="en-US" sz="1200" smtClean="0"/>
              <a:t>Grade 1 Module 1        Module Focus Session</a:t>
            </a:r>
            <a:endParaRPr lang="en-US" sz="1200"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fontAlgn="auto">
              <a:spcBef>
                <a:spcPts val="0"/>
              </a:spcBef>
              <a:spcAft>
                <a:spcPts val="0"/>
              </a:spcAft>
              <a:defRPr sz="1300" baseline="0">
                <a:latin typeface="+mn-lt"/>
                <a:ea typeface="+mn-ea"/>
                <a:cs typeface="+mn-cs"/>
              </a:defRPr>
            </a:lvl1pPr>
          </a:lstStyle>
          <a:p>
            <a:pPr>
              <a:defRPr/>
            </a:pPr>
            <a:fld id="{FA1B0449-FD53-4981-8CF6-4A0D7CB88F4F}" type="slidenum">
              <a:rPr lang="en-US" sz="1200"/>
              <a:pPr>
                <a:defRPr/>
              </a:pPr>
              <a:t>‹#›</a:t>
            </a:fld>
            <a:endParaRPr lang="en-US" sz="1200" dirty="0"/>
          </a:p>
        </p:txBody>
      </p:sp>
      <p:sp>
        <p:nvSpPr>
          <p:cNvPr id="4" name="Header Placeholder 3"/>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pPr>
              <a:defRPr/>
            </a:pPr>
            <a:r>
              <a:rPr lang="en-US" baseline="0" smtClean="0">
                <a:latin typeface="+mn-lt"/>
              </a:rPr>
              <a:t>Eureka Math:  A Story of Units        www.CommonCore.org</a:t>
            </a:r>
            <a:endParaRPr lang="en-US" baseline="0" dirty="0">
              <a:latin typeface="+mn-lt"/>
            </a:endParaRPr>
          </a:p>
        </p:txBody>
      </p:sp>
      <p:sp>
        <p:nvSpPr>
          <p:cNvPr id="2" name="Footer Placeholder 1"/>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r>
              <a:rPr lang="en-US" smtClean="0"/>
              <a:t>©2014.  Duplication and/or distribution of this material is prohibited without written consent from Common Core, Inc. </a:t>
            </a:r>
            <a:endParaRPr lang="en-US" dirty="0"/>
          </a:p>
        </p:txBody>
      </p:sp>
    </p:spTree>
    <p:extLst>
      <p:ext uri="{BB962C8B-B14F-4D97-AF65-F5344CB8AC3E}">
        <p14:creationId xmlns:p14="http://schemas.microsoft.com/office/powerpoint/2010/main" val="1908377118"/>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169920" cy="480060"/>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defRPr sz="1200" i="0" baseline="0">
                <a:latin typeface="+mn-lt"/>
                <a:ea typeface="ＭＳ Ｐゴシック" charset="-128"/>
                <a:cs typeface="ＭＳ Ｐゴシック" charset="-128"/>
              </a:defRPr>
            </a:lvl1pPr>
          </a:lstStyle>
          <a:p>
            <a:pPr>
              <a:defRPr/>
            </a:pPr>
            <a:r>
              <a:rPr lang="en-US" smtClean="0"/>
              <a:t>Eureka Math:  A Story of Units        www.CommonCore.org</a:t>
            </a:r>
            <a:endParaRPr lang="en-US" dirty="0" smtClean="0"/>
          </a:p>
        </p:txBody>
      </p:sp>
      <p:sp>
        <p:nvSpPr>
          <p:cNvPr id="28675" name="Rectangle 3"/>
          <p:cNvSpPr>
            <a:spLocks noGrp="1" noChangeArrowheads="1"/>
          </p:cNvSpPr>
          <p:nvPr>
            <p:ph type="dt" idx="1"/>
          </p:nvPr>
        </p:nvSpPr>
        <p:spPr bwMode="auto">
          <a:xfrm>
            <a:off x="5611906" y="0"/>
            <a:ext cx="1703294" cy="480060"/>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a:defRPr sz="1200" baseline="0">
                <a:latin typeface="+mn-lt"/>
                <a:ea typeface="ＭＳ Ｐゴシック" charset="-128"/>
                <a:cs typeface="ＭＳ Ｐゴシック" charset="-128"/>
              </a:defRPr>
            </a:lvl1pPr>
          </a:lstStyle>
          <a:p>
            <a:pPr>
              <a:defRPr/>
            </a:pPr>
            <a:r>
              <a:rPr lang="en-US" smtClean="0"/>
              <a:t>Grade 1 Module 1        Module Focus Session</a:t>
            </a:r>
            <a:endParaRPr lang="en-US" dirty="0"/>
          </a:p>
        </p:txBody>
      </p:sp>
      <p:sp>
        <p:nvSpPr>
          <p:cNvPr id="7172" name="Placeholder 4"/>
          <p:cNvSpPr>
            <a:spLocks noGrp="1" noRot="1" noChangeAspect="1" noChangeArrowheads="1" noTextEdit="1"/>
          </p:cNvSpPr>
          <p:nvPr>
            <p:ph type="sldImg" idx="2"/>
          </p:nvPr>
        </p:nvSpPr>
        <p:spPr bwMode="auto">
          <a:xfrm>
            <a:off x="457200" y="731520"/>
            <a:ext cx="3657600" cy="2743200"/>
          </a:xfrm>
          <a:prstGeom prst="rect">
            <a:avLst/>
          </a:prstGeom>
          <a:noFill/>
          <a:ln w="9525">
            <a:solidFill>
              <a:srgbClr val="000000"/>
            </a:solidFill>
            <a:miter lim="800000"/>
            <a:headEnd/>
            <a:tailEnd/>
          </a:ln>
        </p:spPr>
      </p:sp>
      <p:sp>
        <p:nvSpPr>
          <p:cNvPr id="28679" name="Rectangle 7"/>
          <p:cNvSpPr>
            <a:spLocks noGrp="1" noChangeArrowheads="1"/>
          </p:cNvSpPr>
          <p:nvPr>
            <p:ph type="sldNum" sz="quarter" idx="5"/>
          </p:nvPr>
        </p:nvSpPr>
        <p:spPr bwMode="auto">
          <a:xfrm>
            <a:off x="4145280" y="9121140"/>
            <a:ext cx="3169920" cy="480060"/>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a:defRPr sz="1200" baseline="0">
                <a:latin typeface="+mn-lt"/>
                <a:ea typeface="ＭＳ Ｐゴシック" charset="-128"/>
                <a:cs typeface="ＭＳ Ｐゴシック" charset="-128"/>
              </a:defRPr>
            </a:lvl1pPr>
          </a:lstStyle>
          <a:p>
            <a:pPr>
              <a:defRPr/>
            </a:pPr>
            <a:fld id="{E929375C-F076-478A-B9B0-5F9213CA33B4}" type="slidenum">
              <a:rPr lang="en-US" smtClean="0"/>
              <a:pPr>
                <a:defRPr/>
              </a:pPr>
              <a:t>‹#›</a:t>
            </a:fld>
            <a:endParaRPr lang="en-US" dirty="0"/>
          </a:p>
        </p:txBody>
      </p:sp>
      <p:sp>
        <p:nvSpPr>
          <p:cNvPr id="2" name="Notes Placeholder 1"/>
          <p:cNvSpPr>
            <a:spLocks noGrp="1"/>
          </p:cNvSpPr>
          <p:nvPr>
            <p:ph type="body" sz="quarter" idx="3"/>
          </p:nvPr>
        </p:nvSpPr>
        <p:spPr>
          <a:xfrm>
            <a:off x="457200" y="3657600"/>
            <a:ext cx="6400800" cy="54864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Footer Placeholder 2"/>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r>
              <a:rPr lang="en-US" smtClean="0"/>
              <a:t>©2014.  Duplication and/or distribution of this material is prohibited without written consent from Common Core, Inc. </a:t>
            </a:r>
            <a:endParaRPr lang="en-US" dirty="0"/>
          </a:p>
        </p:txBody>
      </p:sp>
    </p:spTree>
    <p:extLst>
      <p:ext uri="{BB962C8B-B14F-4D97-AF65-F5344CB8AC3E}">
        <p14:creationId xmlns:p14="http://schemas.microsoft.com/office/powerpoint/2010/main" val="3557273250"/>
      </p:ext>
    </p:extLst>
  </p:cSld>
  <p:clrMap bg1="lt1" tx1="dk1" bg2="lt2" tx2="dk2" accent1="accent1" accent2="accent2" accent3="accent3" accent4="accent4" accent5="accent5" accent6="accent6" hlink="hlink" folHlink="folHlink"/>
  <p:hf/>
  <p:notes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image" Target="../media/image21.jpeg"/></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6013" cy="2743200"/>
          </a:xfrm>
        </p:spPr>
      </p:sp>
      <p:sp>
        <p:nvSpPr>
          <p:cNvPr id="3" name="Notes Placeholder 2"/>
          <p:cNvSpPr>
            <a:spLocks noGrp="1"/>
          </p:cNvSpPr>
          <p:nvPr>
            <p:ph type="body" idx="1"/>
          </p:nvPr>
        </p:nvSpPr>
        <p:spPr>
          <a:xfrm>
            <a:off x="457200" y="3657600"/>
            <a:ext cx="6400800" cy="5486400"/>
          </a:xfrm>
          <a:prstGeom prst="rect">
            <a:avLst/>
          </a:prstGeom>
        </p:spPr>
        <p:txBody>
          <a:bodyPr/>
          <a:lstStyle/>
          <a:p>
            <a:pPr lvl="0"/>
            <a:r>
              <a:rPr lang="en-US" sz="1100" b="1" dirty="0" smtClean="0"/>
              <a:t>WELCOME AND AND POLL PARTICIPANTS</a:t>
            </a:r>
          </a:p>
          <a:p>
            <a:pPr lvl="0"/>
            <a:endParaRPr lang="en-US" sz="1100" dirty="0" smtClean="0"/>
          </a:p>
          <a:p>
            <a:pPr lvl="0"/>
            <a:r>
              <a:rPr lang="en-US" sz="1100" dirty="0" smtClean="0"/>
              <a:t>This </a:t>
            </a:r>
            <a:r>
              <a:rPr lang="en-US" sz="1100" dirty="0"/>
              <a:t>full-day session is intended to support </a:t>
            </a:r>
            <a:r>
              <a:rPr lang="en-US" sz="1100" dirty="0" smtClean="0"/>
              <a:t>successful implementation </a:t>
            </a:r>
            <a:r>
              <a:rPr lang="en-US" sz="1100" dirty="0"/>
              <a:t>of </a:t>
            </a:r>
            <a:r>
              <a:rPr lang="en-US" sz="1100" dirty="0" smtClean="0"/>
              <a:t>this module.   Using this module as a platform for understanding our instructional approach and lesson structure, you will have the tools needed to tackle the remaining modules of the year.</a:t>
            </a:r>
            <a:endParaRPr lang="en-US" sz="1100" dirty="0"/>
          </a:p>
          <a:p>
            <a:pPr lvl="0"/>
            <a:endParaRPr lang="en-US" sz="1100" dirty="0"/>
          </a:p>
          <a:p>
            <a:pPr lvl="0"/>
            <a:r>
              <a:rPr lang="en-US" sz="1100" i="1" dirty="0"/>
              <a:t>Welcome participants and introduce presentation team</a:t>
            </a:r>
            <a:r>
              <a:rPr lang="en-US" sz="1100" i="1" dirty="0" smtClean="0"/>
              <a:t>. </a:t>
            </a:r>
          </a:p>
          <a:p>
            <a:pPr lvl="0"/>
            <a:r>
              <a:rPr lang="en-US" sz="1100" i="1" dirty="0" smtClean="0"/>
              <a:t>Fist </a:t>
            </a:r>
            <a:r>
              <a:rPr lang="en-US" sz="1100" i="1" dirty="0"/>
              <a:t>to Five:</a:t>
            </a:r>
          </a:p>
          <a:p>
            <a:pPr marL="573088" lvl="1" indent="-115888"/>
            <a:r>
              <a:rPr lang="en-US" sz="1100" i="1" dirty="0">
                <a:cs typeface="ＭＳ Ｐゴシック" charset="-128"/>
              </a:rPr>
              <a:t>-  </a:t>
            </a:r>
            <a:r>
              <a:rPr lang="en-US" sz="1100" b="1" i="1" dirty="0">
                <a:cs typeface="ＭＳ Ｐゴシック" charset="-128"/>
              </a:rPr>
              <a:t>How familiar </a:t>
            </a:r>
            <a:r>
              <a:rPr lang="en-US" sz="1100" i="1" dirty="0">
                <a:cs typeface="ＭＳ Ｐゴシック" charset="-128"/>
              </a:rPr>
              <a:t>are you with </a:t>
            </a:r>
            <a:r>
              <a:rPr lang="en-US" sz="1100" i="1" dirty="0" smtClean="0">
                <a:cs typeface="ＭＳ Ｐゴシック" charset="-128"/>
              </a:rPr>
              <a:t>Eureka Math and A </a:t>
            </a:r>
            <a:r>
              <a:rPr lang="en-US" sz="1100" i="1" dirty="0">
                <a:cs typeface="ＭＳ Ｐゴシック" charset="-128"/>
              </a:rPr>
              <a:t>Story of Units?</a:t>
            </a:r>
          </a:p>
          <a:p>
            <a:pPr lvl="0"/>
            <a:r>
              <a:rPr lang="en-US" sz="1100" i="1" dirty="0"/>
              <a:t>Poll the participants:</a:t>
            </a:r>
          </a:p>
          <a:p>
            <a:pPr marL="628650" lvl="1" indent="-171450">
              <a:buFontTx/>
              <a:buChar char="-"/>
            </a:pPr>
            <a:r>
              <a:rPr lang="en-US" sz="1100" i="1" dirty="0">
                <a:cs typeface="ＭＳ Ｐゴシック" charset="-128"/>
              </a:rPr>
              <a:t>Are you </a:t>
            </a:r>
            <a:r>
              <a:rPr lang="en-US" sz="1100" b="1" i="1" dirty="0">
                <a:cs typeface="ＭＳ Ｐゴシック" charset="-128"/>
              </a:rPr>
              <a:t>using the lessons </a:t>
            </a:r>
            <a:r>
              <a:rPr lang="en-US" sz="1100" i="1" dirty="0">
                <a:cs typeface="ＭＳ Ｐゴシック" charset="-128"/>
              </a:rPr>
              <a:t>on a daily basis?  Or to supplement your instruction?</a:t>
            </a:r>
          </a:p>
          <a:p>
            <a:pPr marL="628650" lvl="1" indent="-171450">
              <a:buFontTx/>
              <a:buChar char="-"/>
            </a:pPr>
            <a:r>
              <a:rPr lang="en-US" sz="1100" i="1" dirty="0">
                <a:cs typeface="ＭＳ Ｐゴシック" charset="-128"/>
              </a:rPr>
              <a:t>Are you a </a:t>
            </a:r>
            <a:r>
              <a:rPr lang="en-US" sz="1100" i="1" dirty="0" smtClean="0">
                <a:cs typeface="ＭＳ Ｐゴシック" charset="-128"/>
              </a:rPr>
              <a:t>classroom </a:t>
            </a:r>
            <a:r>
              <a:rPr lang="en-US" sz="1100" i="1" dirty="0">
                <a:cs typeface="ＭＳ Ｐゴシック" charset="-128"/>
              </a:rPr>
              <a:t>teacher? </a:t>
            </a:r>
            <a:r>
              <a:rPr lang="en-US" sz="1100" i="1" dirty="0" smtClean="0">
                <a:cs typeface="ＭＳ Ｐゴシック" charset="-128"/>
              </a:rPr>
              <a:t>For this grade?  A different grade?</a:t>
            </a:r>
          </a:p>
          <a:p>
            <a:pPr marL="628650" lvl="1" indent="-171450">
              <a:buFontTx/>
              <a:buChar char="-"/>
            </a:pPr>
            <a:r>
              <a:rPr lang="en-US" sz="1100" i="1" dirty="0" smtClean="0">
                <a:cs typeface="ＭＳ Ｐゴシック" charset="-128"/>
              </a:rPr>
              <a:t>Are </a:t>
            </a:r>
            <a:r>
              <a:rPr lang="en-US" sz="1100" i="1" dirty="0">
                <a:cs typeface="ＭＳ Ｐゴシック" charset="-128"/>
              </a:rPr>
              <a:t>you a math coach?  Coordinator?  Resource teacher?</a:t>
            </a:r>
          </a:p>
          <a:p>
            <a:pPr marL="628650" lvl="1" indent="-171450">
              <a:buFontTx/>
              <a:buChar char="-"/>
            </a:pPr>
            <a:r>
              <a:rPr lang="en-US" sz="1100" i="1" dirty="0">
                <a:cs typeface="ＭＳ Ｐゴシック" charset="-128"/>
              </a:rPr>
              <a:t>Are </a:t>
            </a:r>
            <a:r>
              <a:rPr lang="en-US" sz="1100" i="1" dirty="0" smtClean="0">
                <a:cs typeface="ＭＳ Ｐゴシック" charset="-128"/>
              </a:rPr>
              <a:t>you </a:t>
            </a:r>
            <a:r>
              <a:rPr lang="en-US" sz="1100" i="1" dirty="0">
                <a:cs typeface="ＭＳ Ｐゴシック" charset="-128"/>
              </a:rPr>
              <a:t>a school-level administrator</a:t>
            </a:r>
            <a:r>
              <a:rPr lang="en-US" sz="1100" i="1" dirty="0" smtClean="0">
                <a:cs typeface="ＭＳ Ｐゴシック" charset="-128"/>
              </a:rPr>
              <a:t>?  </a:t>
            </a:r>
            <a:r>
              <a:rPr lang="en-US" sz="1100" i="1" dirty="0">
                <a:cs typeface="ＭＳ Ｐゴシック" charset="-128"/>
              </a:rPr>
              <a:t>District-level administrator</a:t>
            </a:r>
            <a:r>
              <a:rPr lang="en-US" sz="1100" i="1" dirty="0" smtClean="0">
                <a:cs typeface="ＭＳ Ｐゴシック" charset="-128"/>
              </a:rPr>
              <a:t>? </a:t>
            </a:r>
          </a:p>
          <a:p>
            <a:r>
              <a:rPr lang="en-US" sz="1100" i="1" dirty="0" smtClean="0"/>
              <a:t>Quickly orient </a:t>
            </a:r>
            <a:r>
              <a:rPr lang="en-US" sz="1100" i="1" dirty="0"/>
              <a:t>participants </a:t>
            </a:r>
            <a:r>
              <a:rPr lang="en-US" sz="1100" i="1" dirty="0" smtClean="0"/>
              <a:t>to the day’s </a:t>
            </a:r>
            <a:r>
              <a:rPr lang="en-US" sz="1100" b="1" i="1" dirty="0" smtClean="0"/>
              <a:t>materials</a:t>
            </a:r>
            <a:r>
              <a:rPr lang="en-US" sz="1100" i="1" dirty="0" smtClean="0"/>
              <a:t>:</a:t>
            </a:r>
          </a:p>
          <a:p>
            <a:pPr marL="628650" lvl="1" indent="-171450">
              <a:buFontTx/>
              <a:buChar char="-"/>
            </a:pPr>
            <a:r>
              <a:rPr lang="en-US" sz="1100" i="1" dirty="0" smtClean="0">
                <a:cs typeface="ＭＳ Ｐゴシック" charset="-128"/>
              </a:rPr>
              <a:t>Full module – provided by Wiley; additional modules are available for purchase through our website, commoncore.org</a:t>
            </a:r>
            <a:endParaRPr lang="en-US" sz="1100" i="1" dirty="0">
              <a:cs typeface="ＭＳ Ｐゴシック" charset="-128"/>
            </a:endParaRPr>
          </a:p>
          <a:p>
            <a:pPr marL="628650" lvl="1" indent="-171450">
              <a:buFontTx/>
              <a:buChar char="-"/>
            </a:pPr>
            <a:r>
              <a:rPr lang="en-US" sz="1100" i="1" dirty="0" smtClean="0">
                <a:cs typeface="ＭＳ Ｐゴシック" charset="-128"/>
              </a:rPr>
              <a:t>Handout packet – </a:t>
            </a:r>
            <a:r>
              <a:rPr lang="en-US" sz="1100" i="1" dirty="0" smtClean="0">
                <a:solidFill>
                  <a:srgbClr val="FF0000"/>
                </a:solidFill>
                <a:cs typeface="ＭＳ Ｐゴシック" charset="-128"/>
              </a:rPr>
              <a:t>describe the nature and purpose of both the stapled packet and the loose handouts</a:t>
            </a:r>
          </a:p>
          <a:p>
            <a:pPr marL="628650" lvl="1" indent="-171450">
              <a:buFontTx/>
              <a:buChar char="-"/>
            </a:pPr>
            <a:r>
              <a:rPr lang="en-US" sz="1100" i="1" dirty="0" smtClean="0">
                <a:cs typeface="ＭＳ Ｐゴシック" charset="-128"/>
              </a:rPr>
              <a:t>Materials – </a:t>
            </a:r>
            <a:r>
              <a:rPr lang="en-US" sz="1100" i="1" dirty="0" smtClean="0">
                <a:solidFill>
                  <a:srgbClr val="FF0000"/>
                </a:solidFill>
                <a:cs typeface="ＭＳ Ｐゴシック" charset="-128"/>
              </a:rPr>
              <a:t>any announcements needed regarding materials on the tables?</a:t>
            </a:r>
            <a:endParaRPr lang="en-US" sz="1100" i="1" dirty="0">
              <a:solidFill>
                <a:srgbClr val="FF0000"/>
              </a:solidFill>
              <a:cs typeface="ＭＳ Ｐゴシック" charset="-128"/>
            </a:endParaRPr>
          </a:p>
        </p:txBody>
      </p:sp>
      <p:sp>
        <p:nvSpPr>
          <p:cNvPr id="8"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6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graphicFrame>
        <p:nvGraphicFramePr>
          <p:cNvPr id="10" name="Table 9"/>
          <p:cNvGraphicFramePr>
            <a:graphicFrameLocks noGrp="1"/>
          </p:cNvGraphicFramePr>
          <p:nvPr>
            <p:extLst>
              <p:ext uri="{D42A27DB-BD31-4B8C-83A1-F6EECF244321}">
                <p14:modId xmlns:p14="http://schemas.microsoft.com/office/powerpoint/2010/main" val="2457090708"/>
              </p:ext>
            </p:extLst>
          </p:nvPr>
        </p:nvGraphicFramePr>
        <p:xfrm>
          <a:off x="487680" y="7577908"/>
          <a:ext cx="6661709" cy="1419915"/>
        </p:xfrm>
        <a:graphic>
          <a:graphicData uri="http://schemas.openxmlformats.org/drawingml/2006/table">
            <a:tbl>
              <a:tblPr firstRow="1" firstCol="1" bandRow="1">
                <a:tableStyleId>{5C22544A-7EE6-4342-B048-85BDC9FD1C3A}</a:tableStyleId>
              </a:tblPr>
              <a:tblGrid>
                <a:gridCol w="844647"/>
                <a:gridCol w="1918873"/>
                <a:gridCol w="1463040"/>
                <a:gridCol w="2435149"/>
              </a:tblGrid>
              <a:tr h="147218">
                <a:tc>
                  <a:txBody>
                    <a:bodyPr/>
                    <a:lstStyle/>
                    <a:p>
                      <a:pPr marL="0" marR="0" algn="l">
                        <a:lnSpc>
                          <a:spcPct val="100000"/>
                        </a:lnSpc>
                        <a:spcBef>
                          <a:spcPts val="0"/>
                        </a:spcBef>
                        <a:spcAft>
                          <a:spcPts val="0"/>
                        </a:spcAft>
                      </a:pPr>
                      <a:r>
                        <a:rPr lang="en-US" sz="600" baseline="0" dirty="0">
                          <a:solidFill>
                            <a:schemeClr val="tx1"/>
                          </a:solidFill>
                          <a:effectLst/>
                        </a:rPr>
                        <a:t>SESSION NEEDS</a:t>
                      </a:r>
                      <a:endParaRPr lang="en-US" sz="600" baseline="0" dirty="0">
                        <a:solidFill>
                          <a:schemeClr val="tx1"/>
                        </a:solidFill>
                        <a:effectLst/>
                        <a:latin typeface="Calibri"/>
                        <a:ea typeface="Calibri"/>
                        <a:cs typeface="Times New Roman"/>
                      </a:endParaRPr>
                    </a:p>
                  </a:txBody>
                  <a:tcPr marL="46556" marR="46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0000"/>
                        </a:lnSpc>
                        <a:spcBef>
                          <a:spcPts val="0"/>
                        </a:spcBef>
                        <a:spcAft>
                          <a:spcPts val="0"/>
                        </a:spcAft>
                      </a:pPr>
                      <a:r>
                        <a:rPr lang="en-US" sz="600" baseline="0" dirty="0" smtClean="0">
                          <a:solidFill>
                            <a:schemeClr val="tx1"/>
                          </a:solidFill>
                          <a:effectLst/>
                        </a:rPr>
                        <a:t>PRINTED HANDOUTS PER PARTICIPANT</a:t>
                      </a:r>
                      <a:endParaRPr lang="en-US" sz="600" baseline="0" dirty="0">
                        <a:solidFill>
                          <a:schemeClr val="tx1"/>
                        </a:solidFill>
                        <a:effectLst/>
                        <a:latin typeface="Calibri"/>
                        <a:ea typeface="Calibri"/>
                        <a:cs typeface="Times New Roman"/>
                      </a:endParaRPr>
                    </a:p>
                  </a:txBody>
                  <a:tcPr marL="46556" marR="46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0000"/>
                        </a:lnSpc>
                        <a:spcBef>
                          <a:spcPts val="0"/>
                        </a:spcBef>
                        <a:spcAft>
                          <a:spcPts val="0"/>
                        </a:spcAft>
                      </a:pPr>
                      <a:r>
                        <a:rPr lang="en-US" sz="600" baseline="0" dirty="0" smtClean="0">
                          <a:solidFill>
                            <a:schemeClr val="tx1"/>
                          </a:solidFill>
                          <a:effectLst/>
                          <a:latin typeface="+mn-lt"/>
                          <a:ea typeface="+mn-ea"/>
                          <a:cs typeface="+mn-cs"/>
                        </a:rPr>
                        <a:t>MATERIALS</a:t>
                      </a:r>
                      <a:endParaRPr lang="en-US" sz="600" baseline="0" dirty="0">
                        <a:solidFill>
                          <a:schemeClr val="tx1"/>
                        </a:solidFill>
                        <a:effectLst/>
                        <a:latin typeface="Calibri"/>
                        <a:ea typeface="Calibri"/>
                        <a:cs typeface="Times New Roman"/>
                      </a:endParaRPr>
                    </a:p>
                  </a:txBody>
                  <a:tcPr marL="46556" marR="46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0000"/>
                        </a:lnSpc>
                        <a:spcBef>
                          <a:spcPts val="0"/>
                        </a:spcBef>
                        <a:spcAft>
                          <a:spcPts val="0"/>
                        </a:spcAft>
                      </a:pPr>
                      <a:r>
                        <a:rPr lang="en-US" sz="600" baseline="0" dirty="0">
                          <a:solidFill>
                            <a:schemeClr val="tx1"/>
                          </a:solidFill>
                          <a:effectLst/>
                        </a:rPr>
                        <a:t>AV / </a:t>
                      </a:r>
                      <a:r>
                        <a:rPr lang="en-US" sz="600" baseline="0" dirty="0" smtClean="0">
                          <a:solidFill>
                            <a:schemeClr val="tx1"/>
                          </a:solidFill>
                          <a:effectLst/>
                        </a:rPr>
                        <a:t>ROOM SETUP</a:t>
                      </a:r>
                      <a:endParaRPr lang="en-US" sz="600" baseline="0" dirty="0">
                        <a:solidFill>
                          <a:schemeClr val="tx1"/>
                        </a:solidFill>
                        <a:effectLst/>
                        <a:latin typeface="Calibri"/>
                        <a:ea typeface="Calibri"/>
                        <a:cs typeface="Times New Roman"/>
                      </a:endParaRPr>
                    </a:p>
                  </a:txBody>
                  <a:tcPr marL="46556" marR="46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37837">
                <a:tc>
                  <a:txBody>
                    <a:bodyPr/>
                    <a:lstStyle/>
                    <a:p>
                      <a:pPr marL="0" marR="0" algn="l">
                        <a:lnSpc>
                          <a:spcPct val="100000"/>
                        </a:lnSpc>
                        <a:spcBef>
                          <a:spcPts val="0"/>
                        </a:spcBef>
                        <a:spcAft>
                          <a:spcPts val="0"/>
                        </a:spcAft>
                      </a:pPr>
                      <a:r>
                        <a:rPr lang="en-US" sz="600" baseline="0" dirty="0">
                          <a:solidFill>
                            <a:schemeClr val="tx1"/>
                          </a:solidFill>
                          <a:effectLst/>
                        </a:rPr>
                        <a:t>UP TO 50 PARTCIIPANTS</a:t>
                      </a:r>
                      <a:endParaRPr lang="en-US" sz="600" baseline="0" dirty="0">
                        <a:solidFill>
                          <a:schemeClr val="tx1"/>
                        </a:solidFill>
                        <a:effectLst/>
                        <a:latin typeface="Calibri"/>
                        <a:ea typeface="Calibri"/>
                        <a:cs typeface="Times New Roman"/>
                      </a:endParaRPr>
                    </a:p>
                  </a:txBody>
                  <a:tcPr marL="46556" marR="46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117475" marR="0" lvl="0" indent="-117475" algn="l">
                        <a:lnSpc>
                          <a:spcPct val="100000"/>
                        </a:lnSpc>
                        <a:spcBef>
                          <a:spcPts val="0"/>
                        </a:spcBef>
                        <a:spcAft>
                          <a:spcPts val="0"/>
                        </a:spcAft>
                        <a:buFont typeface="Symbol"/>
                        <a:buChar char=""/>
                      </a:pPr>
                      <a:r>
                        <a:rPr lang="en-US" sz="800" baseline="0" dirty="0">
                          <a:solidFill>
                            <a:schemeClr val="tx1"/>
                          </a:solidFill>
                          <a:effectLst/>
                          <a:latin typeface="+mn-lt"/>
                        </a:rPr>
                        <a:t>PPT </a:t>
                      </a:r>
                      <a:r>
                        <a:rPr lang="en-US" sz="800" baseline="0" dirty="0" smtClean="0">
                          <a:solidFill>
                            <a:schemeClr val="tx1"/>
                          </a:solidFill>
                          <a:effectLst/>
                          <a:latin typeface="+mn-lt"/>
                        </a:rPr>
                        <a:t>Presentation  PDF (? </a:t>
                      </a:r>
                      <a:r>
                        <a:rPr lang="en-US" sz="800" baseline="0" dirty="0" err="1" smtClean="0">
                          <a:solidFill>
                            <a:schemeClr val="tx1"/>
                          </a:solidFill>
                          <a:effectLst/>
                          <a:latin typeface="+mn-lt"/>
                        </a:rPr>
                        <a:t>pgs</a:t>
                      </a:r>
                      <a:r>
                        <a:rPr lang="en-US" sz="800" baseline="0" dirty="0" smtClean="0">
                          <a:solidFill>
                            <a:schemeClr val="tx1"/>
                          </a:solidFill>
                          <a:effectLst/>
                          <a:latin typeface="+mn-lt"/>
                        </a:rPr>
                        <a:t>)</a:t>
                      </a:r>
                      <a:endParaRPr lang="en-US" sz="800" baseline="0" dirty="0">
                        <a:solidFill>
                          <a:schemeClr val="tx1"/>
                        </a:solidFill>
                        <a:effectLst/>
                        <a:latin typeface="+mn-lt"/>
                      </a:endParaRPr>
                    </a:p>
                    <a:p>
                      <a:pPr marL="117475" marR="0" lvl="0" indent="-117475" algn="l">
                        <a:lnSpc>
                          <a:spcPct val="100000"/>
                        </a:lnSpc>
                        <a:spcBef>
                          <a:spcPts val="0"/>
                        </a:spcBef>
                        <a:spcAft>
                          <a:spcPts val="0"/>
                        </a:spcAft>
                        <a:buFont typeface="Symbol"/>
                        <a:buChar char=""/>
                      </a:pPr>
                      <a:r>
                        <a:rPr lang="en-US" sz="800" baseline="0" dirty="0" smtClean="0">
                          <a:solidFill>
                            <a:schemeClr val="tx1"/>
                          </a:solidFill>
                          <a:effectLst/>
                          <a:latin typeface="+mn-lt"/>
                        </a:rPr>
                        <a:t>Stapled PDF (? </a:t>
                      </a:r>
                      <a:r>
                        <a:rPr lang="en-US" sz="800" baseline="0" dirty="0" err="1" smtClean="0">
                          <a:solidFill>
                            <a:schemeClr val="tx1"/>
                          </a:solidFill>
                          <a:effectLst/>
                          <a:latin typeface="+mn-lt"/>
                        </a:rPr>
                        <a:t>Pgs</a:t>
                      </a:r>
                      <a:r>
                        <a:rPr lang="en-US" sz="800" baseline="0" dirty="0" smtClean="0">
                          <a:solidFill>
                            <a:schemeClr val="tx1"/>
                          </a:solidFill>
                          <a:effectLst/>
                          <a:latin typeface="+mn-lt"/>
                        </a:rPr>
                        <a:t>):</a:t>
                      </a:r>
                    </a:p>
                    <a:p>
                      <a:pPr marL="228600" marR="0" lvl="0" indent="-114300" algn="l" defTabSz="4572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US" sz="800" baseline="0" dirty="0" smtClean="0">
                          <a:solidFill>
                            <a:schemeClr val="tx1"/>
                          </a:solidFill>
                          <a:effectLst/>
                          <a:latin typeface="+mn-lt"/>
                        </a:rPr>
                        <a:t> </a:t>
                      </a:r>
                    </a:p>
                    <a:p>
                      <a:pPr marL="117475" marR="0" lvl="0" indent="-117475" algn="l">
                        <a:lnSpc>
                          <a:spcPct val="100000"/>
                        </a:lnSpc>
                        <a:spcBef>
                          <a:spcPts val="0"/>
                        </a:spcBef>
                        <a:spcAft>
                          <a:spcPts val="0"/>
                        </a:spcAft>
                        <a:buFont typeface="Symbol"/>
                        <a:buChar char=""/>
                      </a:pPr>
                      <a:r>
                        <a:rPr lang="en-US" sz="800" baseline="0" dirty="0" smtClean="0">
                          <a:solidFill>
                            <a:schemeClr val="tx1"/>
                          </a:solidFill>
                          <a:effectLst/>
                          <a:latin typeface="+mn-lt"/>
                        </a:rPr>
                        <a:t>Unstapled PDF (? </a:t>
                      </a:r>
                      <a:r>
                        <a:rPr lang="en-US" sz="800" baseline="0" dirty="0" err="1" smtClean="0">
                          <a:solidFill>
                            <a:schemeClr val="tx1"/>
                          </a:solidFill>
                          <a:effectLst/>
                          <a:latin typeface="+mn-lt"/>
                        </a:rPr>
                        <a:t>pgs</a:t>
                      </a:r>
                      <a:r>
                        <a:rPr lang="en-US" sz="800" baseline="0" dirty="0" smtClean="0">
                          <a:solidFill>
                            <a:schemeClr val="tx1"/>
                          </a:solidFill>
                          <a:effectLst/>
                          <a:latin typeface="+mn-lt"/>
                        </a:rPr>
                        <a:t>):</a:t>
                      </a:r>
                    </a:p>
                    <a:p>
                      <a:pPr marL="228600" marR="0" lvl="0" indent="-114300" algn="l">
                        <a:lnSpc>
                          <a:spcPct val="100000"/>
                        </a:lnSpc>
                        <a:spcBef>
                          <a:spcPts val="0"/>
                        </a:spcBef>
                        <a:spcAft>
                          <a:spcPts val="0"/>
                        </a:spcAft>
                        <a:buFont typeface="Calibri" panose="020F0502020204030204" pitchFamily="34" charset="0"/>
                        <a:buChar char="‒"/>
                      </a:pPr>
                      <a:r>
                        <a:rPr lang="en-US" sz="800" baseline="0" dirty="0" smtClean="0">
                          <a:solidFill>
                            <a:schemeClr val="tx1"/>
                          </a:solidFill>
                          <a:effectLst/>
                          <a:latin typeface="+mn-lt"/>
                        </a:rPr>
                        <a:t> </a:t>
                      </a:r>
                    </a:p>
                  </a:txBody>
                  <a:tcPr marL="46556" marR="46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117475" marR="0" lvl="0" indent="-117475" algn="l">
                        <a:lnSpc>
                          <a:spcPct val="100000"/>
                        </a:lnSpc>
                        <a:spcBef>
                          <a:spcPts val="0"/>
                        </a:spcBef>
                        <a:spcAft>
                          <a:spcPts val="0"/>
                        </a:spcAft>
                        <a:buFont typeface="Symbol"/>
                        <a:buChar char=""/>
                      </a:pPr>
                      <a:r>
                        <a:rPr lang="en-US" sz="800" baseline="0" dirty="0">
                          <a:solidFill>
                            <a:schemeClr val="tx1"/>
                          </a:solidFill>
                          <a:effectLst/>
                          <a:latin typeface="+mn-lt"/>
                        </a:rPr>
                        <a:t>Personal white boards, markers, and erasers </a:t>
                      </a:r>
                      <a:r>
                        <a:rPr lang="en-US" sz="800" baseline="0" dirty="0" smtClean="0">
                          <a:solidFill>
                            <a:schemeClr val="tx1"/>
                          </a:solidFill>
                          <a:effectLst/>
                          <a:latin typeface="+mn-lt"/>
                        </a:rPr>
                        <a:t>(per </a:t>
                      </a:r>
                      <a:r>
                        <a:rPr lang="en-US" sz="800" baseline="0" dirty="0">
                          <a:solidFill>
                            <a:schemeClr val="tx1"/>
                          </a:solidFill>
                          <a:effectLst/>
                          <a:latin typeface="+mn-lt"/>
                        </a:rPr>
                        <a:t>participant</a:t>
                      </a:r>
                      <a:r>
                        <a:rPr lang="en-US" sz="800" baseline="0" dirty="0" smtClean="0">
                          <a:solidFill>
                            <a:schemeClr val="tx1"/>
                          </a:solidFill>
                          <a:effectLst/>
                          <a:latin typeface="+mn-lt"/>
                        </a:rPr>
                        <a:t>)</a:t>
                      </a:r>
                    </a:p>
                    <a:p>
                      <a:pPr marL="117475" marR="0" lvl="0" indent="-117475" algn="l">
                        <a:lnSpc>
                          <a:spcPct val="100000"/>
                        </a:lnSpc>
                        <a:spcBef>
                          <a:spcPts val="0"/>
                        </a:spcBef>
                        <a:spcAft>
                          <a:spcPts val="0"/>
                        </a:spcAft>
                        <a:buFont typeface="Symbol"/>
                        <a:buChar char=""/>
                      </a:pPr>
                      <a:r>
                        <a:rPr lang="en-US" sz="800" baseline="0" dirty="0" smtClean="0">
                          <a:solidFill>
                            <a:schemeClr val="tx1"/>
                          </a:solidFill>
                          <a:effectLst/>
                          <a:latin typeface="+mn-lt"/>
                        </a:rPr>
                        <a:t>Post-its (per group)</a:t>
                      </a:r>
                    </a:p>
                  </a:txBody>
                  <a:tcPr marL="46556" marR="46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7475" marR="0" lvl="0" indent="-117475" algn="l">
                        <a:lnSpc>
                          <a:spcPct val="100000"/>
                        </a:lnSpc>
                        <a:spcBef>
                          <a:spcPts val="0"/>
                        </a:spcBef>
                        <a:spcAft>
                          <a:spcPts val="0"/>
                        </a:spcAft>
                        <a:buFont typeface="Symbol"/>
                        <a:buChar char=""/>
                      </a:pPr>
                      <a:r>
                        <a:rPr lang="en-US" sz="800" baseline="0" dirty="0">
                          <a:solidFill>
                            <a:schemeClr val="tx1"/>
                          </a:solidFill>
                          <a:effectLst/>
                          <a:latin typeface="+mn-lt"/>
                        </a:rPr>
                        <a:t>Seating such that participants have table space and can work </a:t>
                      </a:r>
                      <a:r>
                        <a:rPr lang="en-US" sz="800" baseline="0" dirty="0" smtClean="0">
                          <a:solidFill>
                            <a:schemeClr val="tx1"/>
                          </a:solidFill>
                          <a:effectLst/>
                          <a:latin typeface="+mn-lt"/>
                        </a:rPr>
                        <a:t>cooperatively in pairs</a:t>
                      </a:r>
                    </a:p>
                    <a:p>
                      <a:pPr marL="117475" marR="0" lvl="0" indent="-117475" algn="l">
                        <a:lnSpc>
                          <a:spcPct val="100000"/>
                        </a:lnSpc>
                        <a:spcBef>
                          <a:spcPts val="0"/>
                        </a:spcBef>
                        <a:spcAft>
                          <a:spcPts val="0"/>
                        </a:spcAft>
                        <a:buFont typeface="Symbol"/>
                        <a:buChar char=""/>
                      </a:pPr>
                      <a:r>
                        <a:rPr lang="en-US" sz="800" baseline="0" dirty="0" smtClean="0">
                          <a:solidFill>
                            <a:schemeClr val="tx1"/>
                          </a:solidFill>
                          <a:effectLst/>
                          <a:latin typeface="+mn-lt"/>
                        </a:rPr>
                        <a:t>Easel with chart paper and markers</a:t>
                      </a:r>
                      <a:endParaRPr lang="en-US" sz="800" baseline="0" dirty="0">
                        <a:solidFill>
                          <a:schemeClr val="tx1"/>
                        </a:solidFill>
                        <a:effectLst/>
                        <a:latin typeface="+mn-lt"/>
                      </a:endParaRPr>
                    </a:p>
                    <a:p>
                      <a:pPr marL="117475" marR="0" lvl="0" indent="-117475" algn="l">
                        <a:lnSpc>
                          <a:spcPct val="100000"/>
                        </a:lnSpc>
                        <a:spcBef>
                          <a:spcPts val="0"/>
                        </a:spcBef>
                        <a:spcAft>
                          <a:spcPts val="0"/>
                        </a:spcAft>
                        <a:buFont typeface="Symbol"/>
                        <a:buChar char=""/>
                      </a:pPr>
                      <a:r>
                        <a:rPr lang="en-US" sz="800" baseline="0" dirty="0">
                          <a:solidFill>
                            <a:schemeClr val="tx1"/>
                          </a:solidFill>
                          <a:effectLst/>
                          <a:latin typeface="+mn-lt"/>
                        </a:rPr>
                        <a:t>LCD projector with </a:t>
                      </a:r>
                      <a:r>
                        <a:rPr lang="en-US" sz="800" baseline="0" dirty="0" smtClean="0">
                          <a:solidFill>
                            <a:schemeClr val="tx1"/>
                          </a:solidFill>
                          <a:effectLst/>
                          <a:latin typeface="+mn-lt"/>
                        </a:rPr>
                        <a:t>computer and internet access</a:t>
                      </a:r>
                    </a:p>
                    <a:p>
                      <a:pPr marL="117475" marR="0" lvl="0" indent="-117475" algn="l">
                        <a:lnSpc>
                          <a:spcPct val="100000"/>
                        </a:lnSpc>
                        <a:spcBef>
                          <a:spcPts val="0"/>
                        </a:spcBef>
                        <a:spcAft>
                          <a:spcPts val="0"/>
                        </a:spcAft>
                        <a:buFont typeface="Symbol"/>
                        <a:buChar char=""/>
                      </a:pPr>
                      <a:r>
                        <a:rPr lang="en-US" sz="800" baseline="0" dirty="0" smtClean="0">
                          <a:solidFill>
                            <a:schemeClr val="tx1"/>
                          </a:solidFill>
                          <a:effectLst/>
                          <a:latin typeface="+mn-lt"/>
                        </a:rPr>
                        <a:t>Document camera and blank paper</a:t>
                      </a:r>
                      <a:endParaRPr lang="en-US" sz="800" baseline="0" dirty="0">
                        <a:solidFill>
                          <a:schemeClr val="tx1"/>
                        </a:solidFill>
                        <a:effectLst/>
                        <a:latin typeface="+mn-lt"/>
                      </a:endParaRPr>
                    </a:p>
                    <a:p>
                      <a:pPr marL="117475" marR="0" lvl="0" indent="-117475" algn="l">
                        <a:lnSpc>
                          <a:spcPct val="100000"/>
                        </a:lnSpc>
                        <a:spcBef>
                          <a:spcPts val="0"/>
                        </a:spcBef>
                        <a:spcAft>
                          <a:spcPts val="0"/>
                        </a:spcAft>
                        <a:buFont typeface="Symbol"/>
                        <a:buChar char=""/>
                      </a:pPr>
                      <a:r>
                        <a:rPr lang="en-US" sz="800" baseline="0" dirty="0">
                          <a:solidFill>
                            <a:schemeClr val="tx1"/>
                          </a:solidFill>
                          <a:effectLst/>
                          <a:latin typeface="+mn-lt"/>
                        </a:rPr>
                        <a:t>Clicker</a:t>
                      </a:r>
                      <a:endParaRPr lang="en-US" sz="800" baseline="0" dirty="0">
                        <a:solidFill>
                          <a:schemeClr val="tx1"/>
                        </a:solidFill>
                        <a:effectLst/>
                        <a:latin typeface="+mn-lt"/>
                        <a:ea typeface="Calibri"/>
                        <a:cs typeface="Times New Roman"/>
                      </a:endParaRPr>
                    </a:p>
                  </a:txBody>
                  <a:tcPr marL="46556" marR="46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0811">
                <a:tc>
                  <a:txBody>
                    <a:bodyPr/>
                    <a:lstStyle/>
                    <a:p>
                      <a:pPr marL="0" marR="0" algn="l">
                        <a:lnSpc>
                          <a:spcPct val="100000"/>
                        </a:lnSpc>
                        <a:spcBef>
                          <a:spcPts val="0"/>
                        </a:spcBef>
                        <a:spcAft>
                          <a:spcPts val="0"/>
                        </a:spcAft>
                      </a:pPr>
                      <a:r>
                        <a:rPr lang="en-US" sz="600" baseline="0" dirty="0">
                          <a:solidFill>
                            <a:schemeClr val="tx1"/>
                          </a:solidFill>
                          <a:effectLst/>
                        </a:rPr>
                        <a:t>51 TO 100 PARTCIIPANTS</a:t>
                      </a:r>
                      <a:endParaRPr lang="en-US" sz="600" baseline="0" dirty="0">
                        <a:solidFill>
                          <a:schemeClr val="tx1"/>
                        </a:solidFill>
                        <a:effectLst/>
                        <a:latin typeface="Calibri"/>
                        <a:ea typeface="Calibri"/>
                        <a:cs typeface="Times New Roman"/>
                      </a:endParaRPr>
                    </a:p>
                  </a:txBody>
                  <a:tcPr marL="46556" marR="46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tc vMerge="1">
                  <a:txBody>
                    <a:bodyPr/>
                    <a:lstStyle/>
                    <a:p>
                      <a:endParaRPr lang="en-US"/>
                    </a:p>
                  </a:txBody>
                  <a:tcPr/>
                </a:tc>
                <a:tc>
                  <a:txBody>
                    <a:bodyPr/>
                    <a:lstStyle/>
                    <a:p>
                      <a:pPr marL="117475" marR="0" lvl="0" indent="-117475" algn="l">
                        <a:lnSpc>
                          <a:spcPct val="100000"/>
                        </a:lnSpc>
                        <a:spcBef>
                          <a:spcPts val="0"/>
                        </a:spcBef>
                        <a:spcAft>
                          <a:spcPts val="0"/>
                        </a:spcAft>
                        <a:buFont typeface="Symbol"/>
                        <a:buChar char=""/>
                      </a:pPr>
                      <a:r>
                        <a:rPr lang="en-US" sz="800" baseline="0" dirty="0">
                          <a:solidFill>
                            <a:schemeClr val="tx1"/>
                          </a:solidFill>
                          <a:effectLst/>
                          <a:latin typeface="+mn-lt"/>
                        </a:rPr>
                        <a:t>Items listed above</a:t>
                      </a:r>
                    </a:p>
                    <a:p>
                      <a:pPr marL="117475" marR="0" lvl="0" indent="-117475" algn="l">
                        <a:lnSpc>
                          <a:spcPct val="100000"/>
                        </a:lnSpc>
                        <a:spcBef>
                          <a:spcPts val="0"/>
                        </a:spcBef>
                        <a:spcAft>
                          <a:spcPts val="0"/>
                        </a:spcAft>
                        <a:buFont typeface="Symbol"/>
                        <a:buChar char=""/>
                      </a:pPr>
                      <a:r>
                        <a:rPr lang="en-US" sz="800" baseline="0" dirty="0">
                          <a:solidFill>
                            <a:schemeClr val="tx1"/>
                          </a:solidFill>
                          <a:effectLst/>
                          <a:latin typeface="+mn-lt"/>
                        </a:rPr>
                        <a:t>1 lapel </a:t>
                      </a:r>
                      <a:r>
                        <a:rPr lang="en-US" sz="800" baseline="0" dirty="0" err="1">
                          <a:solidFill>
                            <a:schemeClr val="tx1"/>
                          </a:solidFill>
                          <a:effectLst/>
                          <a:latin typeface="+mn-lt"/>
                        </a:rPr>
                        <a:t>mic</a:t>
                      </a:r>
                      <a:endParaRPr lang="en-US" sz="800" baseline="0" dirty="0">
                        <a:solidFill>
                          <a:schemeClr val="tx1"/>
                        </a:solidFill>
                        <a:effectLst/>
                        <a:latin typeface="+mn-lt"/>
                        <a:ea typeface="Calibri"/>
                        <a:cs typeface="Times New Roman"/>
                      </a:endParaRPr>
                    </a:p>
                  </a:txBody>
                  <a:tcPr marL="46556" marR="46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1020">
                <a:tc>
                  <a:txBody>
                    <a:bodyPr/>
                    <a:lstStyle/>
                    <a:p>
                      <a:pPr marL="0" marR="0" algn="l">
                        <a:lnSpc>
                          <a:spcPct val="100000"/>
                        </a:lnSpc>
                        <a:spcBef>
                          <a:spcPts val="0"/>
                        </a:spcBef>
                        <a:spcAft>
                          <a:spcPts val="0"/>
                        </a:spcAft>
                      </a:pPr>
                      <a:r>
                        <a:rPr lang="en-US" sz="600" baseline="0" dirty="0">
                          <a:solidFill>
                            <a:schemeClr val="tx1"/>
                          </a:solidFill>
                          <a:effectLst/>
                        </a:rPr>
                        <a:t>101 TO 200 PARTCIIPANTS</a:t>
                      </a:r>
                      <a:endParaRPr lang="en-US" sz="600" baseline="0" dirty="0">
                        <a:solidFill>
                          <a:schemeClr val="tx1"/>
                        </a:solidFill>
                        <a:effectLst/>
                        <a:latin typeface="Calibri"/>
                        <a:ea typeface="Calibri"/>
                        <a:cs typeface="Times New Roman"/>
                      </a:endParaRPr>
                    </a:p>
                  </a:txBody>
                  <a:tcPr marL="46556" marR="46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tc vMerge="1">
                  <a:txBody>
                    <a:bodyPr/>
                    <a:lstStyle/>
                    <a:p>
                      <a:endParaRPr lang="en-US"/>
                    </a:p>
                  </a:txBody>
                  <a:tcPr/>
                </a:tc>
                <a:tc>
                  <a:txBody>
                    <a:bodyPr/>
                    <a:lstStyle/>
                    <a:p>
                      <a:pPr marL="117475" marR="0" lvl="0" indent="-117475" algn="l">
                        <a:lnSpc>
                          <a:spcPct val="100000"/>
                        </a:lnSpc>
                        <a:spcBef>
                          <a:spcPts val="0"/>
                        </a:spcBef>
                        <a:spcAft>
                          <a:spcPts val="0"/>
                        </a:spcAft>
                        <a:buFont typeface="Symbol"/>
                        <a:buChar char=""/>
                      </a:pPr>
                      <a:r>
                        <a:rPr lang="en-US" sz="800" baseline="0" dirty="0">
                          <a:solidFill>
                            <a:schemeClr val="tx1"/>
                          </a:solidFill>
                          <a:effectLst/>
                          <a:latin typeface="+mn-lt"/>
                        </a:rPr>
                        <a:t>Items listed above</a:t>
                      </a:r>
                    </a:p>
                    <a:p>
                      <a:pPr marL="117475" marR="0" lvl="0" indent="-117475" algn="l">
                        <a:lnSpc>
                          <a:spcPct val="100000"/>
                        </a:lnSpc>
                        <a:spcBef>
                          <a:spcPts val="0"/>
                        </a:spcBef>
                        <a:spcAft>
                          <a:spcPts val="0"/>
                        </a:spcAft>
                        <a:buFont typeface="Symbol"/>
                        <a:buChar char=""/>
                      </a:pPr>
                      <a:r>
                        <a:rPr lang="en-US" sz="800" baseline="0" dirty="0">
                          <a:solidFill>
                            <a:schemeClr val="tx1"/>
                          </a:solidFill>
                          <a:effectLst/>
                          <a:latin typeface="+mn-lt"/>
                        </a:rPr>
                        <a:t>2 lapel </a:t>
                      </a:r>
                      <a:r>
                        <a:rPr lang="en-US" sz="800" baseline="0" dirty="0" err="1">
                          <a:solidFill>
                            <a:schemeClr val="tx1"/>
                          </a:solidFill>
                          <a:effectLst/>
                          <a:latin typeface="+mn-lt"/>
                        </a:rPr>
                        <a:t>mics</a:t>
                      </a:r>
                      <a:r>
                        <a:rPr lang="en-US" sz="800" baseline="0" dirty="0">
                          <a:solidFill>
                            <a:schemeClr val="tx1"/>
                          </a:solidFill>
                          <a:effectLst/>
                          <a:latin typeface="+mn-lt"/>
                        </a:rPr>
                        <a:t> (or 1 lapel and 1 hand-held)</a:t>
                      </a:r>
                      <a:endParaRPr lang="en-US" sz="800" baseline="0" dirty="0">
                        <a:solidFill>
                          <a:schemeClr val="tx1"/>
                        </a:solidFill>
                        <a:effectLst/>
                        <a:latin typeface="+mn-lt"/>
                        <a:ea typeface="Calibri"/>
                        <a:cs typeface="Times New Roman"/>
                      </a:endParaRPr>
                    </a:p>
                  </a:txBody>
                  <a:tcPr marL="46556" marR="46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167015139"/>
              </p:ext>
            </p:extLst>
          </p:nvPr>
        </p:nvGraphicFramePr>
        <p:xfrm>
          <a:off x="4351079" y="2225875"/>
          <a:ext cx="2750811" cy="1245870"/>
        </p:xfrm>
        <a:graphic>
          <a:graphicData uri="http://schemas.openxmlformats.org/drawingml/2006/table">
            <a:tbl>
              <a:tblPr firstRow="1" bandRow="1">
                <a:tableStyleId>{5C22544A-7EE6-4342-B048-85BDC9FD1C3A}</a:tableStyleId>
              </a:tblPr>
              <a:tblGrid>
                <a:gridCol w="1927494"/>
                <a:gridCol w="823317"/>
              </a:tblGrid>
              <a:tr h="192024">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b="1" i="0" baseline="0" dirty="0" smtClean="0">
                          <a:solidFill>
                            <a:schemeClr val="tx1"/>
                          </a:solidFill>
                        </a:rPr>
                        <a:t>This is a 6 hour session:</a:t>
                      </a:r>
                    </a:p>
                  </a:txBody>
                  <a:tcPr marL="48768" marR="487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000" dirty="0"/>
                    </a:p>
                  </a:txBody>
                  <a:tcPr marL="45720" marR="4572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7348">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100" i="0" baseline="0" dirty="0" smtClean="0">
                          <a:latin typeface="Calibri" charset="0"/>
                          <a:ea typeface="ＭＳ Ｐゴシック" charset="-128"/>
                          <a:cs typeface="ＭＳ Ｐゴシック" charset="-128"/>
                        </a:rPr>
                        <a:t>Opening (slides 1-3)</a:t>
                      </a:r>
                    </a:p>
                  </a:txBody>
                  <a:tcPr marL="48768" marR="487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100" i="0" baseline="0" dirty="0" smtClean="0">
                          <a:solidFill>
                            <a:schemeClr val="tx1"/>
                          </a:solidFill>
                          <a:latin typeface="Calibri" charset="0"/>
                          <a:ea typeface="ＭＳ Ｐゴシック" charset="-128"/>
                          <a:cs typeface="ＭＳ Ｐゴシック" charset="-128"/>
                        </a:rPr>
                        <a:t>10 min</a:t>
                      </a:r>
                    </a:p>
                  </a:txBody>
                  <a:tcPr marL="48768" marR="487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6022">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100" i="0" baseline="0" dirty="0" smtClean="0">
                          <a:latin typeface="Calibri" charset="0"/>
                          <a:ea typeface="ＭＳ Ｐゴシック" charset="-128"/>
                          <a:cs typeface="ＭＳ Ｐゴシック" charset="-128"/>
                        </a:rPr>
                        <a:t>Lesson Structure (4-?)</a:t>
                      </a:r>
                    </a:p>
                  </a:txBody>
                  <a:tcPr marL="48768" marR="487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100" i="0" baseline="0" dirty="0" smtClean="0">
                          <a:solidFill>
                            <a:schemeClr val="tx1"/>
                          </a:solidFill>
                          <a:latin typeface="Calibri" charset="0"/>
                          <a:ea typeface="ＭＳ Ｐゴシック" charset="-128"/>
                          <a:cs typeface="ＭＳ Ｐゴシック" charset="-128"/>
                        </a:rPr>
                        <a:t>90 min</a:t>
                      </a:r>
                    </a:p>
                  </a:txBody>
                  <a:tcPr marL="48768" marR="487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6022">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100" i="0" baseline="0" dirty="0" smtClean="0">
                          <a:latin typeface="Calibri" charset="0"/>
                          <a:ea typeface="ＭＳ Ｐゴシック" charset="-128"/>
                          <a:cs typeface="ＭＳ Ｐゴシック" charset="-128"/>
                        </a:rPr>
                        <a:t>Instructional Sequence (?-?)</a:t>
                      </a:r>
                    </a:p>
                  </a:txBody>
                  <a:tcPr marL="48768" marR="487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100" i="0" baseline="0" dirty="0" smtClean="0">
                          <a:solidFill>
                            <a:schemeClr val="tx1"/>
                          </a:solidFill>
                          <a:latin typeface="Calibri" charset="0"/>
                          <a:ea typeface="ＭＳ Ｐゴシック" charset="-128"/>
                          <a:cs typeface="ＭＳ Ｐゴシック" charset="-128"/>
                        </a:rPr>
                        <a:t>165 min</a:t>
                      </a:r>
                    </a:p>
                  </a:txBody>
                  <a:tcPr marL="48768" marR="487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6022">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100" i="0" baseline="0" dirty="0" smtClean="0">
                          <a:latin typeface="Calibri" charset="0"/>
                          <a:ea typeface="ＭＳ Ｐゴシック" charset="-128"/>
                          <a:cs typeface="ＭＳ Ｐゴシック" charset="-128"/>
                        </a:rPr>
                        <a:t>Module Review (?-?)</a:t>
                      </a:r>
                    </a:p>
                  </a:txBody>
                  <a:tcPr marL="48768" marR="487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100" i="0" baseline="0" dirty="0" smtClean="0">
                          <a:solidFill>
                            <a:schemeClr val="tx1"/>
                          </a:solidFill>
                          <a:latin typeface="Calibri" charset="0"/>
                          <a:ea typeface="ＭＳ Ｐゴシック" charset="-128"/>
                          <a:cs typeface="ＭＳ Ｐゴシック" charset="-128"/>
                        </a:rPr>
                        <a:t>60 min</a:t>
                      </a:r>
                    </a:p>
                  </a:txBody>
                  <a:tcPr marL="48768" marR="487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6022">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100" i="0" baseline="0" dirty="0" smtClean="0">
                          <a:latin typeface="Calibri" charset="0"/>
                          <a:ea typeface="ＭＳ Ｐゴシック" charset="-128"/>
                          <a:cs typeface="ＭＳ Ｐゴシック" charset="-128"/>
                        </a:rPr>
                        <a:t>Implementation (?-?)</a:t>
                      </a:r>
                    </a:p>
                  </a:txBody>
                  <a:tcPr marL="48768" marR="487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100" i="0" baseline="0" dirty="0" smtClean="0">
                          <a:solidFill>
                            <a:schemeClr val="tx1"/>
                          </a:solidFill>
                          <a:latin typeface="Calibri" charset="0"/>
                          <a:ea typeface="ＭＳ Ｐゴシック" charset="-128"/>
                          <a:cs typeface="ＭＳ Ｐゴシック" charset="-128"/>
                        </a:rPr>
                        <a:t>25 min</a:t>
                      </a:r>
                    </a:p>
                  </a:txBody>
                  <a:tcPr marL="48768" marR="487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6022">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100" i="0" baseline="0" dirty="0" smtClean="0">
                          <a:latin typeface="Calibri" charset="0"/>
                          <a:ea typeface="ＭＳ Ｐゴシック" charset="-128"/>
                          <a:cs typeface="ＭＳ Ｐゴシック" charset="-128"/>
                        </a:rPr>
                        <a:t>Closing (?-?)</a:t>
                      </a:r>
                    </a:p>
                  </a:txBody>
                  <a:tcPr marL="48768" marR="487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100" i="0" baseline="0" dirty="0" smtClean="0">
                          <a:solidFill>
                            <a:schemeClr val="tx1"/>
                          </a:solidFill>
                          <a:latin typeface="Calibri" charset="0"/>
                          <a:ea typeface="ＭＳ Ｐゴシック" charset="-128"/>
                          <a:cs typeface="ＭＳ Ｐゴシック" charset="-128"/>
                        </a:rPr>
                        <a:t>10 min</a:t>
                      </a:r>
                    </a:p>
                  </a:txBody>
                  <a:tcPr marL="48768" marR="487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1" name="Date Placeholder 10"/>
          <p:cNvSpPr>
            <a:spLocks noGrp="1"/>
          </p:cNvSpPr>
          <p:nvPr>
            <p:ph type="dt" idx="10"/>
          </p:nvPr>
        </p:nvSpPr>
        <p:spPr/>
        <p:txBody>
          <a:bodyPr/>
          <a:lstStyle/>
          <a:p>
            <a:pPr>
              <a:defRPr/>
            </a:pPr>
            <a:r>
              <a:rPr lang="en-US" smtClean="0"/>
              <a:t>Grade 1 Module 1        Module Focus Session</a:t>
            </a:r>
            <a:endParaRPr lang="en-US" dirty="0"/>
          </a:p>
        </p:txBody>
      </p:sp>
      <p:sp>
        <p:nvSpPr>
          <p:cNvPr id="14" name="Slide Number Placeholder 13"/>
          <p:cNvSpPr>
            <a:spLocks noGrp="1"/>
          </p:cNvSpPr>
          <p:nvPr>
            <p:ph type="sldNum" sz="quarter" idx="11"/>
          </p:nvPr>
        </p:nvSpPr>
        <p:spPr/>
        <p:txBody>
          <a:bodyPr/>
          <a:lstStyle/>
          <a:p>
            <a:pPr>
              <a:defRPr/>
            </a:pPr>
            <a:fld id="{E929375C-F076-478A-B9B0-5F9213CA33B4}" type="slidenum">
              <a:rPr lang="en-US" smtClean="0"/>
              <a:pPr>
                <a:defRPr/>
              </a:pPr>
              <a:t>1</a:t>
            </a:fld>
            <a:endParaRPr lang="en-US" dirty="0"/>
          </a:p>
        </p:txBody>
      </p:sp>
      <p:sp>
        <p:nvSpPr>
          <p:cNvPr id="15" name="Header Placeholder 14"/>
          <p:cNvSpPr>
            <a:spLocks noGrp="1"/>
          </p:cNvSpPr>
          <p:nvPr>
            <p:ph type="hdr" sz="quarter" idx="12"/>
          </p:nvPr>
        </p:nvSpPr>
        <p:spPr/>
        <p:txBody>
          <a:bodyPr/>
          <a:lstStyle/>
          <a:p>
            <a:pPr>
              <a:defRPr/>
            </a:pPr>
            <a:r>
              <a:rPr lang="en-US" smtClean="0"/>
              <a:t>Eureka Math:  A Story of Units        www.CommonCore.org</a:t>
            </a:r>
            <a:endParaRPr lang="en-US" dirty="0" smtClean="0"/>
          </a:p>
        </p:txBody>
      </p:sp>
      <p:sp>
        <p:nvSpPr>
          <p:cNvPr id="4" name="Footer Placeholder 3"/>
          <p:cNvSpPr>
            <a:spLocks noGrp="1"/>
          </p:cNvSpPr>
          <p:nvPr>
            <p:ph type="ftr" sz="quarter" idx="13"/>
          </p:nvPr>
        </p:nvSpPr>
        <p:spPr/>
        <p:txBody>
          <a:bodyPr/>
          <a:lstStyle/>
          <a:p>
            <a:r>
              <a:rPr lang="en-US" dirty="0"/>
              <a:t>©2014.  Duplication and/or distribution of this material is prohibited without written consent from Common Core, Inc.</a:t>
            </a:r>
          </a:p>
          <a:p>
            <a:endParaRPr lang="en-US" dirty="0"/>
          </a:p>
        </p:txBody>
      </p:sp>
    </p:spTree>
    <p:extLst>
      <p:ext uri="{BB962C8B-B14F-4D97-AF65-F5344CB8AC3E}">
        <p14:creationId xmlns:p14="http://schemas.microsoft.com/office/powerpoint/2010/main" val="3931997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b="1" dirty="0" smtClean="0"/>
              <a:t>SOLVE APPLICATION PROBLEM</a:t>
            </a:r>
          </a:p>
          <a:p>
            <a:endParaRPr lang="en-US" dirty="0" smtClean="0"/>
          </a:p>
          <a:p>
            <a:pPr marL="171450" indent="-171450">
              <a:buFont typeface="Arial"/>
              <a:buChar char="•"/>
            </a:pPr>
            <a:r>
              <a:rPr lang="en-US" b="1" dirty="0" smtClean="0"/>
              <a:t>Read</a:t>
            </a:r>
            <a:r>
              <a:rPr lang="en-US" dirty="0" smtClean="0"/>
              <a:t> the problem aloud together.</a:t>
            </a:r>
            <a:endParaRPr lang="en-US" b="1" dirty="0" smtClean="0"/>
          </a:p>
          <a:p>
            <a:pPr marL="171450" indent="-171450">
              <a:buFont typeface="Arial"/>
              <a:buChar char="•"/>
            </a:pPr>
            <a:r>
              <a:rPr lang="en-US" b="1" dirty="0" smtClean="0"/>
              <a:t>Participants Solve:</a:t>
            </a:r>
            <a:r>
              <a:rPr lang="en-US" b="1" baseline="0" dirty="0" smtClean="0"/>
              <a:t> </a:t>
            </a:r>
            <a:r>
              <a:rPr lang="en-US" dirty="0" smtClean="0"/>
              <a:t>Ask</a:t>
            </a:r>
            <a:r>
              <a:rPr lang="en-US" baseline="0" dirty="0" smtClean="0"/>
              <a:t> participants to use their personal white boards to solve the application problem with a drawing and numbers, as a first grader might do on the first day of school.</a:t>
            </a:r>
            <a:endParaRPr lang="en-US" b="1" i="1" baseline="0" dirty="0" smtClean="0"/>
          </a:p>
          <a:p>
            <a:pPr marL="171450" indent="-171450">
              <a:buFont typeface="Arial"/>
              <a:buChar char="•"/>
            </a:pPr>
            <a:r>
              <a:rPr lang="en-US" b="1" baseline="0" dirty="0" smtClean="0"/>
              <a:t>Share:  </a:t>
            </a:r>
            <a:r>
              <a:rPr lang="en-US" baseline="0" dirty="0" smtClean="0"/>
              <a:t>Select 2-3 participants with diverse strategies or recording methods to share.  </a:t>
            </a:r>
          </a:p>
          <a:p>
            <a:pPr marL="628650" lvl="1" indent="-171450">
              <a:buFont typeface="Arial"/>
              <a:buChar char="•"/>
            </a:pPr>
            <a:r>
              <a:rPr lang="en-US" baseline="0" dirty="0" smtClean="0"/>
              <a:t>Ask participants to think about how the work being shared is similar to their own work.  How is is different?  </a:t>
            </a:r>
          </a:p>
          <a:p>
            <a:pPr marL="628650" lvl="1" indent="-171450">
              <a:buFont typeface="Arial"/>
              <a:buChar char="•"/>
            </a:pPr>
            <a:r>
              <a:rPr lang="en-US" baseline="0" dirty="0" smtClean="0"/>
              <a:t>Point out that sharing different strategies allows students to learn from their peers.</a:t>
            </a:r>
            <a:endParaRPr lang="en-US" dirty="0" smtClean="0"/>
          </a:p>
          <a:p>
            <a:pPr marL="0" marR="0" lvl="1" indent="0" algn="l" defTabSz="457200" rtl="0" eaLnBrk="0" fontAlgn="base" latinLnBrk="0" hangingPunct="0">
              <a:lnSpc>
                <a:spcPct val="100000"/>
              </a:lnSpc>
              <a:spcBef>
                <a:spcPct val="30000"/>
              </a:spcBef>
              <a:spcAft>
                <a:spcPct val="0"/>
              </a:spcAft>
              <a:buClrTx/>
              <a:buSzTx/>
              <a:buFontTx/>
              <a:buNone/>
              <a:tabLst/>
              <a:defRPr/>
            </a:pPr>
            <a:endParaRPr lang="en-US" i="0" baseline="0" dirty="0" smtClean="0"/>
          </a:p>
          <a:p>
            <a:pPr marL="0" marR="0" lvl="1" indent="0" algn="l" defTabSz="457200" rtl="0" eaLnBrk="0" fontAlgn="base" latinLnBrk="0" hangingPunct="0">
              <a:lnSpc>
                <a:spcPct val="100000"/>
              </a:lnSpc>
              <a:spcBef>
                <a:spcPct val="30000"/>
              </a:spcBef>
              <a:spcAft>
                <a:spcPct val="0"/>
              </a:spcAft>
              <a:buClrTx/>
              <a:buSzTx/>
              <a:buFontTx/>
              <a:buNone/>
              <a:tabLst/>
              <a:defRPr/>
            </a:pPr>
            <a:r>
              <a:rPr lang="en-US" i="0" baseline="0" dirty="0" smtClean="0"/>
              <a:t>Remind participants that this is the </a:t>
            </a:r>
            <a:r>
              <a:rPr lang="en-US" b="1" i="0" baseline="0" dirty="0" smtClean="0"/>
              <a:t>first day of school</a:t>
            </a:r>
            <a:r>
              <a:rPr lang="en-US" i="0" baseline="0" dirty="0" smtClean="0"/>
              <a:t>. As teachers look at student work, they are </a:t>
            </a:r>
            <a:r>
              <a:rPr lang="en-US" b="1" i="0" baseline="0" dirty="0" smtClean="0"/>
              <a:t>getting a sense </a:t>
            </a:r>
            <a:r>
              <a:rPr lang="en-US" i="0" baseline="0" dirty="0" smtClean="0"/>
              <a:t>of how students solve problems. They are not looking to correct students or instruct them on “the proper way” to solve problems in this part of the lesson.  Use the participants’ work to examine the types of information a teacher might gather from students’ work (e.g., Is the student drawing realistic pictures or math pictures?  How is the picture arranged?  Did the student label with numbers or write a number sentence?  Etc.).</a:t>
            </a:r>
          </a:p>
          <a:p>
            <a:endParaRPr lang="en-US" baseline="0"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10</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5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Document camera</a:t>
            </a:r>
          </a:p>
          <a:p>
            <a:pPr marL="458788" lvl="1" indent="-285750">
              <a:buFont typeface="Arial" pitchFamily="34" charset="0"/>
              <a:buChar char="•"/>
            </a:pPr>
            <a:r>
              <a:rPr lang="en-US" sz="1100" baseline="0" dirty="0" smtClean="0"/>
              <a:t>Personal white board per participant</a:t>
            </a:r>
          </a:p>
          <a:p>
            <a:pPr marL="458788" lvl="1" indent="-285750">
              <a:buFont typeface="Arial" pitchFamily="34" charset="0"/>
              <a:buChar char="•"/>
              <a:tabLst/>
            </a:pPr>
            <a:endParaRPr lang="en-US" sz="1100" baseline="0" dirty="0"/>
          </a:p>
        </p:txBody>
      </p:sp>
      <p:sp>
        <p:nvSpPr>
          <p:cNvPr id="12" name="Date Placeholder 11"/>
          <p:cNvSpPr>
            <a:spLocks noGrp="1"/>
          </p:cNvSpPr>
          <p:nvPr>
            <p:ph type="dt" idx="13"/>
          </p:nvPr>
        </p:nvSpPr>
        <p:spPr/>
        <p:txBody>
          <a:bodyPr/>
          <a:lstStyle/>
          <a:p>
            <a:pPr>
              <a:defRPr/>
            </a:pPr>
            <a:r>
              <a:rPr lang="en-US" smtClean="0"/>
              <a:t>Grade 1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www.CommonCore.org</a:t>
            </a:r>
            <a:endParaRPr lang="en-US" dirty="0" smtClean="0"/>
          </a:p>
        </p:txBody>
      </p:sp>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 </a:t>
            </a:r>
            <a:endParaRPr lang="en-US"/>
          </a:p>
        </p:txBody>
      </p:sp>
    </p:spTree>
    <p:extLst>
      <p:ext uri="{BB962C8B-B14F-4D97-AF65-F5344CB8AC3E}">
        <p14:creationId xmlns:p14="http://schemas.microsoft.com/office/powerpoint/2010/main" val="1547193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1" baseline="0" dirty="0" smtClean="0"/>
              <a:t>SHARE OVERVIEW OF APPLICATION PROBLEMS</a:t>
            </a:r>
            <a:endParaRPr lang="en-US" sz="800"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We just solved the word problem that makes up the Application Problem component of G1-M1-L1.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800"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1" baseline="0" dirty="0" smtClean="0"/>
              <a:t>WHAT ARE THEY?</a:t>
            </a:r>
          </a:p>
          <a:p>
            <a:pPr marL="0" marR="0" indent="0" algn="l" defTabSz="457200" rtl="0" eaLnBrk="0" fontAlgn="base" latinLnBrk="0" hangingPunct="0">
              <a:lnSpc>
                <a:spcPct val="100000"/>
              </a:lnSpc>
              <a:spcBef>
                <a:spcPct val="30000"/>
              </a:spcBef>
              <a:spcAft>
                <a:spcPct val="0"/>
              </a:spcAft>
              <a:buClrTx/>
              <a:buSzTx/>
              <a:buFontTx/>
              <a:buNone/>
              <a:tabLst/>
              <a:defRPr/>
            </a:pPr>
            <a:r>
              <a:rPr lang="en-US" i="1" baseline="0" dirty="0" smtClean="0"/>
              <a:t>Point out/discuss the following about Application Problems:</a:t>
            </a:r>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i="1" baseline="0" dirty="0" smtClean="0"/>
              <a:t>(Click to advance animation.)</a:t>
            </a:r>
            <a:r>
              <a:rPr lang="en-US" baseline="0" dirty="0" smtClean="0"/>
              <a:t>  These </a:t>
            </a:r>
            <a:r>
              <a:rPr lang="en-US" b="1" baseline="0" dirty="0" smtClean="0"/>
              <a:t>are often word problems</a:t>
            </a:r>
            <a:r>
              <a:rPr lang="en-US" baseline="0" dirty="0" smtClean="0"/>
              <a:t>, but occasionally take other forms. They typically offer real world applications (like the example).</a:t>
            </a:r>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The </a:t>
            </a:r>
            <a:r>
              <a:rPr lang="en-US" b="1" baseline="0" dirty="0" smtClean="0"/>
              <a:t>number of Application Problems may vary </a:t>
            </a:r>
            <a:r>
              <a:rPr lang="en-US" baseline="0" dirty="0" smtClean="0"/>
              <a:t>from lesson to lesson (usually 0 if the CD is a problem solving lesson, and 1 or more for a more typical lesson).</a:t>
            </a:r>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i="1" baseline="0" dirty="0" smtClean="0"/>
              <a:t>(Click to advance animation.)</a:t>
            </a:r>
            <a:r>
              <a:rPr lang="en-US" baseline="0" dirty="0" smtClean="0"/>
              <a:t> </a:t>
            </a:r>
            <a:r>
              <a:rPr lang="en-US" b="1" baseline="0" dirty="0" smtClean="0"/>
              <a:t>Placement in the lesson depends on function</a:t>
            </a:r>
            <a:r>
              <a:rPr lang="en-US" baseline="0" dirty="0" smtClean="0"/>
              <a:t>.</a:t>
            </a:r>
          </a:p>
          <a:p>
            <a:pPr marL="0" marR="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800" baseline="0" dirty="0" smtClean="0"/>
          </a:p>
          <a:p>
            <a:pPr marL="0" marR="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1" baseline="0" dirty="0" smtClean="0"/>
              <a:t>FUNCTION</a:t>
            </a:r>
          </a:p>
          <a:p>
            <a:pPr marL="0" marR="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i="1" baseline="0" dirty="0" smtClean="0"/>
              <a:t>Point out/discuss the following about the function of APs:</a:t>
            </a:r>
          </a:p>
          <a:p>
            <a:pPr marL="0" marR="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i="0" baseline="0" dirty="0" smtClean="0"/>
              <a:t>Those that come </a:t>
            </a:r>
            <a:r>
              <a:rPr lang="en-US" b="1" i="0" baseline="0" dirty="0" smtClean="0"/>
              <a:t>before the CD </a:t>
            </a:r>
            <a:r>
              <a:rPr lang="en-US" i="0" baseline="0" dirty="0" smtClean="0"/>
              <a:t>often:</a:t>
            </a:r>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i="0" baseline="0" dirty="0" smtClean="0"/>
              <a:t>Make an application of the </a:t>
            </a:r>
            <a:r>
              <a:rPr lang="en-US" b="1" i="0" baseline="0" dirty="0" smtClean="0"/>
              <a:t>new learning from the day before</a:t>
            </a:r>
            <a:r>
              <a:rPr lang="en-US" i="0" baseline="0" dirty="0" smtClean="0"/>
              <a:t>.</a:t>
            </a:r>
          </a:p>
          <a:p>
            <a:pPr marL="628650" marR="0" lvl="1"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100" b="1" i="0" baseline="0" dirty="0" smtClean="0"/>
              <a:t>Relate to the CD </a:t>
            </a:r>
            <a:r>
              <a:rPr lang="en-US" sz="1100" i="0" baseline="0" dirty="0" smtClean="0"/>
              <a:t>by providing context or point of comparison for a later problem, or by having students solve a problem that they’ll use again in some way in the CD.</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i="0" baseline="0" dirty="0" smtClean="0"/>
              <a:t>Those that come </a:t>
            </a:r>
            <a:r>
              <a:rPr lang="en-US" b="1" i="0" baseline="0" dirty="0" smtClean="0"/>
              <a:t>after the CD </a:t>
            </a:r>
            <a:r>
              <a:rPr lang="en-US" i="0" baseline="0" dirty="0" smtClean="0"/>
              <a:t>often:</a:t>
            </a:r>
          </a:p>
          <a:p>
            <a:pPr marL="628650" marR="0" lvl="1"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100" i="0" baseline="0" dirty="0" smtClean="0"/>
              <a:t>Provide an </a:t>
            </a:r>
            <a:r>
              <a:rPr lang="en-US" sz="1100" b="1" i="0" baseline="0" dirty="0" smtClean="0"/>
              <a:t>immediate application of new learning before </a:t>
            </a:r>
            <a:r>
              <a:rPr lang="en-US" sz="1100" i="0" baseline="0" dirty="0" smtClean="0"/>
              <a:t>the Problem Set, (or at the end of the lesson if the PS is used during the CD).</a:t>
            </a:r>
          </a:p>
          <a:p>
            <a:pPr marL="628650" marR="0" lvl="1"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100" i="0" baseline="0" dirty="0" smtClean="0"/>
              <a:t>Provide a </a:t>
            </a:r>
            <a:r>
              <a:rPr lang="en-US" sz="1100" b="1" i="0" baseline="0" dirty="0" smtClean="0"/>
              <a:t>quick opportunity for informal assessment </a:t>
            </a:r>
            <a:r>
              <a:rPr lang="en-US" sz="1100" i="0" baseline="0" dirty="0" smtClean="0"/>
              <a:t>of new learning before independent practice in the PS.</a:t>
            </a:r>
          </a:p>
          <a:p>
            <a:pPr marL="0" marR="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800" i="0" baseline="0" dirty="0" smtClean="0"/>
          </a:p>
          <a:p>
            <a:pPr marL="0" marR="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i="0" baseline="0" dirty="0" smtClean="0"/>
              <a:t>Usually, Application Problems </a:t>
            </a:r>
            <a:r>
              <a:rPr lang="en-US" b="1" i="0" baseline="0" dirty="0" smtClean="0"/>
              <a:t>don’t specify a model to use or way of solving</a:t>
            </a:r>
            <a:r>
              <a:rPr lang="en-US" i="0" baseline="0" dirty="0" smtClean="0"/>
              <a:t>.  The reason is to encourage students to think quantitatively and creatively, and to give them practice with understanding how to choose and apply the correct mathematics concept to solve real world problems.</a:t>
            </a:r>
          </a:p>
          <a:p>
            <a:pPr marL="0" marR="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i="0"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p:txBody>
      </p:sp>
      <p:sp>
        <p:nvSpPr>
          <p:cNvPr id="10" name="Date Placeholder 9"/>
          <p:cNvSpPr>
            <a:spLocks noGrp="1"/>
          </p:cNvSpPr>
          <p:nvPr>
            <p:ph type="dt" idx="10"/>
          </p:nvPr>
        </p:nvSpPr>
        <p:spPr/>
        <p:txBody>
          <a:bodyPr/>
          <a:lstStyle/>
          <a:p>
            <a:pPr>
              <a:defRPr/>
            </a:pPr>
            <a:r>
              <a:rPr lang="en-US" smtClean="0"/>
              <a:t>Grade 1 Module 1        Module Focus Session</a:t>
            </a:r>
            <a:endParaRPr lang="en-US" dirty="0"/>
          </a:p>
        </p:txBody>
      </p:sp>
      <p:sp>
        <p:nvSpPr>
          <p:cNvPr id="11" name="Slide Number Placeholder 10"/>
          <p:cNvSpPr>
            <a:spLocks noGrp="1"/>
          </p:cNvSpPr>
          <p:nvPr>
            <p:ph type="sldNum" sz="quarter" idx="11"/>
          </p:nvPr>
        </p:nvSpPr>
        <p:spPr/>
        <p:txBody>
          <a:bodyPr/>
          <a:lstStyle/>
          <a:p>
            <a:pPr>
              <a:defRPr/>
            </a:pPr>
            <a:fld id="{E929375C-F076-478A-B9B0-5F9213CA33B4}" type="slidenum">
              <a:rPr lang="en-US" smtClean="0"/>
              <a:pPr>
                <a:defRPr/>
              </a:pPr>
              <a:t>11</a:t>
            </a:fld>
            <a:endParaRPr lang="en-US" dirty="0"/>
          </a:p>
        </p:txBody>
      </p:sp>
      <p:sp>
        <p:nvSpPr>
          <p:cNvPr id="12" name="Header Placeholder 11"/>
          <p:cNvSpPr>
            <a:spLocks noGrp="1"/>
          </p:cNvSpPr>
          <p:nvPr>
            <p:ph type="hdr" sz="quarter" idx="12"/>
          </p:nvPr>
        </p:nvSpPr>
        <p:spPr/>
        <p:txBody>
          <a:bodyPr/>
          <a:lstStyle/>
          <a:p>
            <a:pPr>
              <a:defRPr/>
            </a:pPr>
            <a:r>
              <a:rPr lang="en-US" smtClean="0"/>
              <a:t>Eureka Math:  A Story of Units        www.CommonCore.org</a:t>
            </a:r>
            <a:endParaRPr lang="en-US" dirty="0" smtClean="0"/>
          </a:p>
        </p:txBody>
      </p:sp>
      <p:sp>
        <p:nvSpPr>
          <p:cNvPr id="13"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3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4" name="Footer Placeholder 3"/>
          <p:cNvSpPr>
            <a:spLocks noGrp="1"/>
          </p:cNvSpPr>
          <p:nvPr>
            <p:ph type="ftr" sz="quarter" idx="13"/>
          </p:nvPr>
        </p:nvSpPr>
        <p:spPr/>
        <p:txBody>
          <a:bodyPr/>
          <a:lstStyle/>
          <a:p>
            <a:r>
              <a:rPr lang="en-US" smtClean="0"/>
              <a:t>©2014.  Duplication and/or distribution of this material is prohibited without written consent from Common Core, Inc. </a:t>
            </a:r>
            <a:endParaRPr lang="en-US"/>
          </a:p>
        </p:txBody>
      </p:sp>
    </p:spTree>
    <p:extLst>
      <p:ext uri="{BB962C8B-B14F-4D97-AF65-F5344CB8AC3E}">
        <p14:creationId xmlns:p14="http://schemas.microsoft.com/office/powerpoint/2010/main" val="4080166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a:defRPr/>
            </a:pPr>
            <a:r>
              <a:rPr lang="en-US" i="1" dirty="0" smtClean="0"/>
              <a:t>(</a:t>
            </a:r>
            <a:r>
              <a:rPr lang="en-US" i="1" dirty="0"/>
              <a:t>Click to advance animation.)</a:t>
            </a:r>
            <a:r>
              <a:rPr lang="en-US" dirty="0"/>
              <a:t> Because of this, APs present a </a:t>
            </a:r>
            <a:r>
              <a:rPr lang="en-US" b="1" dirty="0"/>
              <a:t>good opportunity for informal </a:t>
            </a:r>
            <a:r>
              <a:rPr lang="en-US" dirty="0"/>
              <a:t>assessment.  Noticing how students represent problems using models and equations will provide you with lots of information about their level of comfort with recently taught material, as well as how they’re thinking through solution paths.</a:t>
            </a:r>
          </a:p>
          <a:p>
            <a:pPr>
              <a:defRPr/>
            </a:pPr>
            <a:endParaRPr lang="en-US" b="1" dirty="0" smtClean="0"/>
          </a:p>
          <a:p>
            <a:pPr>
              <a:defRPr/>
            </a:pPr>
            <a:r>
              <a:rPr lang="en-US" b="1" dirty="0" smtClean="0"/>
              <a:t>RDW EXPLANATION</a:t>
            </a:r>
          </a:p>
          <a:p>
            <a:pPr>
              <a:defRPr/>
            </a:pPr>
            <a:endParaRPr lang="en-US" dirty="0"/>
          </a:p>
          <a:p>
            <a:pPr>
              <a:defRPr/>
            </a:pPr>
            <a:r>
              <a:rPr lang="en-US" dirty="0"/>
              <a:t>Think back on the </a:t>
            </a:r>
            <a:r>
              <a:rPr lang="en-US" b="1" dirty="0"/>
              <a:t>problem-solving process </a:t>
            </a:r>
            <a:r>
              <a:rPr lang="en-US" dirty="0"/>
              <a:t>we just went through.  </a:t>
            </a:r>
          </a:p>
          <a:p>
            <a:pPr marL="171450" indent="-171450">
              <a:buFont typeface="Arial" panose="020B0604020202020204" pitchFamily="34" charset="0"/>
              <a:buChar char="•"/>
              <a:defRPr/>
            </a:pPr>
            <a:r>
              <a:rPr lang="en-US" dirty="0"/>
              <a:t>What was our first step? (Read.) </a:t>
            </a:r>
            <a:r>
              <a:rPr lang="en-US" i="1" dirty="0"/>
              <a:t>(Click 1x to advance animation.)</a:t>
            </a:r>
          </a:p>
          <a:p>
            <a:pPr marL="171450" indent="-171450">
              <a:buFont typeface="Arial" panose="020B0604020202020204" pitchFamily="34" charset="0"/>
              <a:buChar char="•"/>
              <a:defRPr/>
            </a:pPr>
            <a:r>
              <a:rPr lang="en-US" dirty="0"/>
              <a:t>What came next? (Draw.) </a:t>
            </a:r>
            <a:r>
              <a:rPr lang="en-US" i="1" dirty="0"/>
              <a:t>(Click 1x to advance animation.)</a:t>
            </a:r>
          </a:p>
          <a:p>
            <a:pPr marL="171450" indent="-171450">
              <a:buFont typeface="Arial" panose="020B0604020202020204" pitchFamily="34" charset="0"/>
              <a:buChar char="•"/>
              <a:defRPr/>
            </a:pPr>
            <a:r>
              <a:rPr lang="en-US" dirty="0"/>
              <a:t>And then? (Write an equation/word sentence.) </a:t>
            </a:r>
            <a:r>
              <a:rPr lang="en-US" i="1" dirty="0"/>
              <a:t>(Click 1x to advance animation.)</a:t>
            </a:r>
          </a:p>
          <a:p>
            <a:pPr marL="171450" indent="-171450">
              <a:buFont typeface="Arial" panose="020B0604020202020204" pitchFamily="34" charset="0"/>
              <a:buChar char="•"/>
              <a:defRPr/>
            </a:pPr>
            <a:endParaRPr lang="en-US" i="1" dirty="0"/>
          </a:p>
          <a:p>
            <a:pPr>
              <a:defRPr/>
            </a:pPr>
            <a:r>
              <a:rPr lang="en-US" dirty="0"/>
              <a:t>Throughout SOU we refer to these steps as the RDW process. </a:t>
            </a:r>
            <a:r>
              <a:rPr lang="en-US" i="1" dirty="0"/>
              <a:t>(Click 1x to advance animation.)</a:t>
            </a:r>
          </a:p>
          <a:p>
            <a:pPr>
              <a:defRPr/>
            </a:pPr>
            <a:endParaRPr lang="en-US" dirty="0"/>
          </a:p>
          <a:p>
            <a:pPr>
              <a:defRPr/>
            </a:pPr>
            <a:r>
              <a:rPr lang="en-US" dirty="0"/>
              <a:t>Point out/discuss the following about the RDW process:</a:t>
            </a:r>
          </a:p>
          <a:p>
            <a:pPr marL="171450" indent="-171450">
              <a:buFont typeface="Arial" panose="020B0604020202020204" pitchFamily="34" charset="0"/>
              <a:buChar char="•"/>
              <a:defRPr/>
            </a:pPr>
            <a:r>
              <a:rPr lang="en-US" b="1" dirty="0"/>
              <a:t>Usually this is the process that students </a:t>
            </a:r>
            <a:r>
              <a:rPr lang="en-US" dirty="0"/>
              <a:t>use to solve word problems in SOU, including Application Problems.  </a:t>
            </a:r>
          </a:p>
          <a:p>
            <a:pPr marL="171450" indent="-171450">
              <a:buFont typeface="Arial" panose="020B0604020202020204" pitchFamily="34" charset="0"/>
              <a:buChar char="•"/>
              <a:defRPr/>
            </a:pPr>
            <a:r>
              <a:rPr lang="en-US" dirty="0"/>
              <a:t>We hope students </a:t>
            </a:r>
            <a:r>
              <a:rPr lang="en-US" b="1" dirty="0"/>
              <a:t>internalize the process </a:t>
            </a:r>
            <a:r>
              <a:rPr lang="en-US" dirty="0"/>
              <a:t>with practice over time so that it becomes a tool for problem solving.</a:t>
            </a:r>
          </a:p>
          <a:p>
            <a:pPr marL="171450" indent="-171450">
              <a:buFont typeface="Arial" panose="020B0604020202020204" pitchFamily="34" charset="0"/>
              <a:buChar char="•"/>
              <a:defRPr/>
            </a:pPr>
            <a:r>
              <a:rPr lang="en-US" b="1" dirty="0"/>
              <a:t>Don’t let RDW become the focus </a:t>
            </a:r>
            <a:r>
              <a:rPr lang="en-US" dirty="0"/>
              <a:t>of problem solving, but rather </a:t>
            </a:r>
            <a:r>
              <a:rPr lang="en-US" b="1" dirty="0"/>
              <a:t>teach RDW as a tool </a:t>
            </a:r>
            <a:r>
              <a:rPr lang="en-US" dirty="0"/>
              <a:t>for approaching problem solving.</a:t>
            </a:r>
          </a:p>
          <a:p>
            <a:pPr>
              <a:defRPr/>
            </a:pPr>
            <a:endParaRPr lang="en-US" dirty="0"/>
          </a:p>
        </p:txBody>
      </p:sp>
      <p:sp>
        <p:nvSpPr>
          <p:cNvPr id="4" name="Header Placeholder 3"/>
          <p:cNvSpPr>
            <a:spLocks noGrp="1"/>
          </p:cNvSpPr>
          <p:nvPr>
            <p:ph type="hdr" sz="quarter" idx="10"/>
          </p:nvPr>
        </p:nvSpPr>
        <p:spPr/>
        <p:txBody>
          <a:bodyPr/>
          <a:lstStyle/>
          <a:p>
            <a:pPr>
              <a:defRPr/>
            </a:pPr>
            <a:r>
              <a:rPr lang="en-US" smtClean="0"/>
              <a:t>Eureka Math:  A Story of Units        www.CommonCore.org</a:t>
            </a:r>
            <a:endParaRPr lang="en-US" dirty="0" smtClean="0"/>
          </a:p>
        </p:txBody>
      </p:sp>
      <p:sp>
        <p:nvSpPr>
          <p:cNvPr id="5" name="Date Placeholder 4"/>
          <p:cNvSpPr>
            <a:spLocks noGrp="1"/>
          </p:cNvSpPr>
          <p:nvPr>
            <p:ph type="dt" idx="11"/>
          </p:nvPr>
        </p:nvSpPr>
        <p:spPr/>
        <p:txBody>
          <a:bodyPr/>
          <a:lstStyle/>
          <a:p>
            <a:pPr>
              <a:defRPr/>
            </a:pPr>
            <a:r>
              <a:rPr lang="en-US" smtClean="0"/>
              <a:t>Grade 1 Module 1        Module Focus Session</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12</a:t>
            </a:fld>
            <a:endParaRPr lang="en-US" dirty="0"/>
          </a:p>
        </p:txBody>
      </p:sp>
      <p:sp>
        <p:nvSpPr>
          <p:cNvPr id="7" name="Footer Placeholder 6"/>
          <p:cNvSpPr>
            <a:spLocks noGrp="1"/>
          </p:cNvSpPr>
          <p:nvPr>
            <p:ph type="ftr" sz="quarter" idx="13"/>
          </p:nvPr>
        </p:nvSpPr>
        <p:spPr/>
        <p:txBody>
          <a:bodyPr/>
          <a:lstStyle/>
          <a:p>
            <a:r>
              <a:rPr lang="en-US" smtClean="0"/>
              <a:t>©2014.  Duplication and/or distribution of this material is prohibited without written consent from Common Core, Inc. </a:t>
            </a:r>
            <a:endParaRPr lang="en-US"/>
          </a:p>
        </p:txBody>
      </p:sp>
    </p:spTree>
    <p:extLst>
      <p:ext uri="{BB962C8B-B14F-4D97-AF65-F5344CB8AC3E}">
        <p14:creationId xmlns:p14="http://schemas.microsoft.com/office/powerpoint/2010/main" val="4135284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a:defRPr/>
            </a:pPr>
            <a:r>
              <a:rPr lang="en-US" b="1" dirty="0" smtClean="0"/>
              <a:t>SUGGESTIONS FOR IMPLEMENTATION</a:t>
            </a:r>
          </a:p>
          <a:p>
            <a:pPr>
              <a:defRPr/>
            </a:pPr>
            <a:endParaRPr lang="en-US" dirty="0" smtClean="0"/>
          </a:p>
          <a:p>
            <a:pPr>
              <a:defRPr/>
            </a:pPr>
            <a:r>
              <a:rPr lang="en-US" dirty="0" smtClean="0"/>
              <a:t>Discuss</a:t>
            </a:r>
            <a:r>
              <a:rPr lang="en-US" dirty="0"/>
              <a:t>/Point out the following </a:t>
            </a:r>
            <a:r>
              <a:rPr lang="en-US" b="1" dirty="0"/>
              <a:t>tips for implementation</a:t>
            </a:r>
            <a:r>
              <a:rPr lang="en-US" dirty="0" smtClean="0"/>
              <a:t>:</a:t>
            </a:r>
          </a:p>
          <a:p>
            <a:pPr>
              <a:defRPr/>
            </a:pPr>
            <a:endParaRPr lang="en-US" dirty="0"/>
          </a:p>
          <a:p>
            <a:pPr marL="171450" indent="-171450">
              <a:buFont typeface="Arial" panose="020B0604020202020204" pitchFamily="34" charset="0"/>
              <a:buChar char="•"/>
              <a:defRPr/>
            </a:pPr>
            <a:r>
              <a:rPr lang="en-US" dirty="0"/>
              <a:t>If students need encouragement to draw: Provide </a:t>
            </a:r>
            <a:r>
              <a:rPr lang="en-US" b="1" dirty="0"/>
              <a:t>just the stem </a:t>
            </a:r>
            <a:r>
              <a:rPr lang="en-US" dirty="0"/>
              <a:t>of the problem at first. (This removes the temptation to ‘just solve’.)</a:t>
            </a:r>
          </a:p>
          <a:p>
            <a:pPr marL="171450" indent="-171450">
              <a:buFont typeface="Arial" panose="020B0604020202020204" pitchFamily="34" charset="0"/>
              <a:buChar char="•"/>
              <a:defRPr/>
            </a:pPr>
            <a:r>
              <a:rPr lang="en-US" dirty="0"/>
              <a:t>Ask them to </a:t>
            </a:r>
            <a:r>
              <a:rPr lang="en-US" b="1" dirty="0"/>
              <a:t>share their drawing </a:t>
            </a:r>
            <a:r>
              <a:rPr lang="en-US" dirty="0"/>
              <a:t>with a neighbor.  </a:t>
            </a:r>
          </a:p>
          <a:p>
            <a:pPr marL="171450" indent="-171450">
              <a:buFont typeface="Arial" panose="020B0604020202020204" pitchFamily="34" charset="0"/>
              <a:buChar char="•"/>
              <a:defRPr/>
            </a:pPr>
            <a:r>
              <a:rPr lang="en-US" dirty="0"/>
              <a:t>You might </a:t>
            </a:r>
            <a:r>
              <a:rPr lang="en-US" b="1" dirty="0"/>
              <a:t>present your own model </a:t>
            </a:r>
            <a:r>
              <a:rPr lang="en-US" dirty="0"/>
              <a:t>to help students distinguish between a drawing and a math drawing (for example, in the G3 AP problem we’d rather not see detailed pictures of 159 boys and girls).  </a:t>
            </a:r>
          </a:p>
          <a:p>
            <a:pPr marL="171450" indent="-171450">
              <a:buFont typeface="Arial" panose="020B0604020202020204" pitchFamily="34" charset="0"/>
              <a:buChar char="•"/>
              <a:defRPr/>
            </a:pPr>
            <a:r>
              <a:rPr lang="en-US" dirty="0"/>
              <a:t>Once students have drawn and before they’ve seen the question, ask, “What questions could we ask based on the information we’ve been given?”</a:t>
            </a:r>
          </a:p>
          <a:p>
            <a:pPr marL="171450" indent="-171450">
              <a:buFont typeface="Arial" panose="020B0604020202020204" pitchFamily="34" charset="0"/>
              <a:buChar char="•"/>
              <a:defRPr/>
            </a:pPr>
            <a:r>
              <a:rPr lang="en-US" dirty="0"/>
              <a:t>This emphasis on the drawing encourages students to use it as a tool for solving rather than as an afterthought</a:t>
            </a:r>
            <a:r>
              <a:rPr lang="en-US" dirty="0" smtClean="0"/>
              <a:t>.</a:t>
            </a:r>
            <a:endParaRPr lang="en-US" dirty="0"/>
          </a:p>
        </p:txBody>
      </p:sp>
      <p:sp>
        <p:nvSpPr>
          <p:cNvPr id="4" name="Header Placeholder 3"/>
          <p:cNvSpPr>
            <a:spLocks noGrp="1"/>
          </p:cNvSpPr>
          <p:nvPr>
            <p:ph type="hdr" sz="quarter" idx="10"/>
          </p:nvPr>
        </p:nvSpPr>
        <p:spPr/>
        <p:txBody>
          <a:bodyPr/>
          <a:lstStyle/>
          <a:p>
            <a:pPr>
              <a:defRPr/>
            </a:pPr>
            <a:r>
              <a:rPr lang="en-US" smtClean="0"/>
              <a:t>Eureka Math:  A Story of Units        www.CommonCore.org</a:t>
            </a:r>
            <a:endParaRPr lang="en-US" dirty="0" smtClean="0"/>
          </a:p>
        </p:txBody>
      </p:sp>
      <p:sp>
        <p:nvSpPr>
          <p:cNvPr id="5" name="Date Placeholder 4"/>
          <p:cNvSpPr>
            <a:spLocks noGrp="1"/>
          </p:cNvSpPr>
          <p:nvPr>
            <p:ph type="dt" idx="11"/>
          </p:nvPr>
        </p:nvSpPr>
        <p:spPr/>
        <p:txBody>
          <a:bodyPr/>
          <a:lstStyle/>
          <a:p>
            <a:pPr>
              <a:defRPr/>
            </a:pPr>
            <a:r>
              <a:rPr lang="en-US" smtClean="0"/>
              <a:t>Grade 1 Module 1        Module Focus Session</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13</a:t>
            </a:fld>
            <a:endParaRPr lang="en-US" dirty="0"/>
          </a:p>
        </p:txBody>
      </p:sp>
      <p:sp>
        <p:nvSpPr>
          <p:cNvPr id="7" name="Footer Placeholder 6"/>
          <p:cNvSpPr>
            <a:spLocks noGrp="1"/>
          </p:cNvSpPr>
          <p:nvPr>
            <p:ph type="ftr" sz="quarter" idx="13"/>
          </p:nvPr>
        </p:nvSpPr>
        <p:spPr/>
        <p:txBody>
          <a:bodyPr/>
          <a:lstStyle/>
          <a:p>
            <a:r>
              <a:rPr lang="en-US" smtClean="0"/>
              <a:t>©2014.  Duplication and/or distribution of this material is prohibited without written consent from Common Core, Inc. </a:t>
            </a:r>
            <a:endParaRPr lang="en-US"/>
          </a:p>
        </p:txBody>
      </p:sp>
    </p:spTree>
    <p:extLst>
      <p:ext uri="{BB962C8B-B14F-4D97-AF65-F5344CB8AC3E}">
        <p14:creationId xmlns:p14="http://schemas.microsoft.com/office/powerpoint/2010/main" val="4053661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a:xfrm>
            <a:off x="457200" y="3657599"/>
            <a:ext cx="6400800" cy="5702541"/>
          </a:xfrm>
        </p:spPr>
        <p:txBody>
          <a:bodyPr/>
          <a:lstStyle/>
          <a:p>
            <a:r>
              <a:rPr lang="en-US" sz="1200" b="1" kern="1200" dirty="0" smtClean="0">
                <a:solidFill>
                  <a:schemeClr val="tx1"/>
                </a:solidFill>
                <a:latin typeface="Calibri" charset="0"/>
                <a:ea typeface="ＭＳ Ｐゴシック" charset="-128"/>
                <a:cs typeface="ＭＳ Ｐゴシック" charset="-128"/>
              </a:rPr>
              <a:t>MODEL LESSON 1’S CONCEPT DEVELOPMENT</a:t>
            </a:r>
          </a:p>
          <a:p>
            <a:r>
              <a:rPr lang="en-US" sz="1200" kern="1200" dirty="0" smtClean="0">
                <a:solidFill>
                  <a:schemeClr val="tx1"/>
                </a:solidFill>
                <a:latin typeface="Calibri" charset="0"/>
                <a:ea typeface="ＭＳ Ｐゴシック" charset="-128"/>
                <a:cs typeface="ＭＳ Ｐゴシック" charset="-128"/>
              </a:rPr>
              <a:t>Presenter should play the role of the teacher</a:t>
            </a:r>
            <a:r>
              <a:rPr lang="en-US" sz="1200" kern="1200" baseline="0" dirty="0" smtClean="0">
                <a:solidFill>
                  <a:schemeClr val="tx1"/>
                </a:solidFill>
                <a:latin typeface="Calibri" charset="0"/>
                <a:ea typeface="ＭＳ Ｐゴシック" charset="-128"/>
                <a:cs typeface="ＭＳ Ｐゴシック" charset="-128"/>
              </a:rPr>
              <a:t> and invite participants to respond as the students would.  </a:t>
            </a:r>
            <a:endParaRPr lang="en-US" sz="1200" b="1" kern="1200" baseline="0" dirty="0" smtClean="0">
              <a:solidFill>
                <a:schemeClr val="tx1"/>
              </a:solidFill>
              <a:latin typeface="Calibri" charset="0"/>
              <a:ea typeface="ＭＳ Ｐゴシック" charset="-128"/>
              <a:cs typeface="ＭＳ Ｐゴシック" charset="-128"/>
            </a:endParaRPr>
          </a:p>
          <a:p>
            <a:r>
              <a:rPr lang="en-US" sz="1200" b="1" kern="1200" baseline="0" dirty="0" smtClean="0">
                <a:solidFill>
                  <a:schemeClr val="tx1"/>
                </a:solidFill>
                <a:latin typeface="Calibri" charset="0"/>
                <a:ea typeface="ＭＳ Ｐゴシック" charset="-128"/>
                <a:cs typeface="ＭＳ Ｐゴシック" charset="-128"/>
              </a:rPr>
              <a:t>MODEL PART 1:  REVIEW NUMBER BONDS FOR 5 (core fluency for Kindergarten)</a:t>
            </a:r>
            <a:endParaRPr lang="en-US" sz="1200" b="1" kern="1200" dirty="0" smtClean="0">
              <a:solidFill>
                <a:schemeClr val="tx1"/>
              </a:solidFill>
              <a:latin typeface="Calibri" charset="0"/>
              <a:ea typeface="ＭＳ Ｐゴシック" charset="-128"/>
              <a:cs typeface="ＭＳ Ｐゴシック" charset="-128"/>
            </a:endParaRPr>
          </a:p>
          <a:p>
            <a:pPr lvl="1"/>
            <a:r>
              <a:rPr lang="en-US" sz="1150" kern="1200" dirty="0" smtClean="0">
                <a:solidFill>
                  <a:schemeClr val="tx1"/>
                </a:solidFill>
                <a:latin typeface="Calibri" charset="0"/>
                <a:ea typeface="ＭＳ Ｐゴシック" charset="-128"/>
                <a:cs typeface="ＭＳ Ｐゴシック" charset="-128"/>
              </a:rPr>
              <a:t>T:	Count the slots.</a:t>
            </a:r>
            <a:r>
              <a:rPr lang="en-US" sz="1150" kern="1200" baseline="0" dirty="0" smtClean="0">
                <a:solidFill>
                  <a:schemeClr val="tx1"/>
                </a:solidFill>
                <a:latin typeface="Calibri" charset="0"/>
                <a:ea typeface="ＭＳ Ｐゴシック" charset="-128"/>
                <a:cs typeface="ＭＳ Ｐゴシック" charset="-128"/>
              </a:rPr>
              <a:t>  </a:t>
            </a:r>
            <a:r>
              <a:rPr lang="en-US" sz="1150" b="0" i="0" u="none" strike="noStrike" kern="1200" baseline="0" dirty="0" smtClean="0">
                <a:solidFill>
                  <a:schemeClr val="tx1"/>
                </a:solidFill>
                <a:latin typeface="Calibri" charset="0"/>
                <a:ea typeface="ＭＳ Ｐゴシック" charset="-128"/>
                <a:cs typeface="ＭＳ Ｐゴシック" charset="-128"/>
              </a:rPr>
              <a:t>Raise your hand when you know how many slots there are. Wait for the signal to tell me. (Pause. When all are ready, give the signal.)</a:t>
            </a:r>
          </a:p>
          <a:p>
            <a:pPr lvl="1"/>
            <a:r>
              <a:rPr lang="en-US" sz="1150" b="0" i="0" u="none" strike="noStrike" kern="1200" baseline="0" dirty="0" smtClean="0">
                <a:solidFill>
                  <a:schemeClr val="tx1"/>
                </a:solidFill>
                <a:latin typeface="Calibri" charset="0"/>
                <a:ea typeface="ＭＳ Ｐゴシック" charset="-128"/>
                <a:cs typeface="ＭＳ Ｐゴシック" charset="-128"/>
              </a:rPr>
              <a:t>S:	10!</a:t>
            </a:r>
          </a:p>
          <a:p>
            <a:pPr lvl="1"/>
            <a:r>
              <a:rPr lang="en-US" sz="1150" b="0" i="0" u="none" strike="noStrike" kern="1200" baseline="0" dirty="0" smtClean="0">
                <a:solidFill>
                  <a:schemeClr val="tx1"/>
                </a:solidFill>
                <a:latin typeface="Calibri" charset="0"/>
                <a:ea typeface="ＭＳ Ｐゴシック" charset="-128"/>
                <a:cs typeface="ＭＳ Ｐゴシック" charset="-128"/>
              </a:rPr>
              <a:t>T: 	How many slots are in the top row?  (Signal)</a:t>
            </a:r>
          </a:p>
          <a:p>
            <a:pPr lvl="1"/>
            <a:r>
              <a:rPr lang="en-US" sz="1150" b="0" i="0" u="none" strike="noStrike" kern="1200" baseline="0" dirty="0" smtClean="0">
                <a:solidFill>
                  <a:schemeClr val="tx1"/>
                </a:solidFill>
                <a:latin typeface="Calibri" charset="0"/>
                <a:ea typeface="ＭＳ Ｐゴシック" charset="-128"/>
                <a:cs typeface="ＭＳ Ｐゴシック" charset="-128"/>
              </a:rPr>
              <a:t>S:	5.</a:t>
            </a:r>
          </a:p>
          <a:p>
            <a:pPr marL="457200" marR="0" lvl="1" indent="0" algn="l" defTabSz="457200" rtl="0" eaLnBrk="0" fontAlgn="base" latinLnBrk="0" hangingPunct="0">
              <a:lnSpc>
                <a:spcPct val="100000"/>
              </a:lnSpc>
              <a:spcBef>
                <a:spcPct val="30000"/>
              </a:spcBef>
              <a:spcAft>
                <a:spcPct val="0"/>
              </a:spcAft>
              <a:buClrTx/>
              <a:buSzTx/>
              <a:buFontTx/>
              <a:buNone/>
              <a:tabLst/>
              <a:defRPr/>
            </a:pPr>
            <a:r>
              <a:rPr lang="en-US" sz="1150" b="0" i="0" u="none" strike="noStrike" kern="1200" baseline="0" dirty="0" smtClean="0">
                <a:solidFill>
                  <a:schemeClr val="tx1"/>
                </a:solidFill>
                <a:latin typeface="Calibri" charset="0"/>
                <a:ea typeface="ＭＳ Ｐゴシック" charset="-128"/>
                <a:cs typeface="ＭＳ Ｐゴシック" charset="-128"/>
              </a:rPr>
              <a:t>T: 	How many slots are in the bottom row? (Signal)</a:t>
            </a:r>
          </a:p>
          <a:p>
            <a:pPr lvl="1"/>
            <a:r>
              <a:rPr lang="en-US" sz="1150" b="0" i="0" u="none" strike="noStrike" kern="1200" baseline="0" dirty="0" smtClean="0">
                <a:solidFill>
                  <a:schemeClr val="tx1"/>
                </a:solidFill>
                <a:latin typeface="Calibri" charset="0"/>
                <a:ea typeface="ＭＳ Ｐゴシック" charset="-128"/>
                <a:cs typeface="ＭＳ Ｐゴシック" charset="-128"/>
              </a:rPr>
              <a:t>S: 	5!</a:t>
            </a:r>
          </a:p>
          <a:p>
            <a:pPr marL="457200" marR="0" lvl="1" indent="0" algn="l" defTabSz="457200" rtl="0" eaLnBrk="0" fontAlgn="base" latinLnBrk="0" hangingPunct="0">
              <a:lnSpc>
                <a:spcPct val="100000"/>
              </a:lnSpc>
              <a:spcBef>
                <a:spcPct val="30000"/>
              </a:spcBef>
              <a:spcAft>
                <a:spcPct val="0"/>
              </a:spcAft>
              <a:buClrTx/>
              <a:buSzTx/>
              <a:buFontTx/>
              <a:buNone/>
              <a:tabLst/>
              <a:defRPr/>
            </a:pPr>
            <a:r>
              <a:rPr lang="en-US" sz="1150" b="0" i="0" u="none" strike="noStrike" kern="1200" baseline="0" dirty="0" smtClean="0">
                <a:solidFill>
                  <a:schemeClr val="tx1"/>
                </a:solidFill>
                <a:latin typeface="Calibri" charset="0"/>
                <a:ea typeface="ＭＳ Ｐゴシック" charset="-128"/>
                <a:cs typeface="ＭＳ Ｐゴシック" charset="-128"/>
              </a:rPr>
              <a:t>T: 	(Place 5 beads into the top row from left to right.)  How many beads are in the top row? (Signal.)</a:t>
            </a:r>
          </a:p>
          <a:p>
            <a:pPr lvl="1"/>
            <a:r>
              <a:rPr lang="en-US" sz="1150" b="0" i="0" u="none" strike="noStrike" kern="1200" baseline="0" dirty="0" smtClean="0">
                <a:solidFill>
                  <a:schemeClr val="tx1"/>
                </a:solidFill>
                <a:latin typeface="Calibri" charset="0"/>
                <a:ea typeface="ＭＳ Ｐゴシック" charset="-128"/>
                <a:cs typeface="ＭＳ Ｐゴシック" charset="-128"/>
              </a:rPr>
              <a:t>S: 	5!</a:t>
            </a:r>
          </a:p>
          <a:p>
            <a:pPr marL="457200" marR="0" lvl="1" indent="0" algn="l" defTabSz="457200" rtl="0" eaLnBrk="0" fontAlgn="base" latinLnBrk="0" hangingPunct="0">
              <a:lnSpc>
                <a:spcPct val="100000"/>
              </a:lnSpc>
              <a:spcBef>
                <a:spcPct val="30000"/>
              </a:spcBef>
              <a:spcAft>
                <a:spcPct val="0"/>
              </a:spcAft>
              <a:buClrTx/>
              <a:buSzTx/>
              <a:buFontTx/>
              <a:buNone/>
              <a:tabLst/>
              <a:defRPr/>
            </a:pPr>
            <a:r>
              <a:rPr lang="en-US" sz="1150" b="0" i="0" u="none" strike="noStrike" kern="1200" baseline="0" dirty="0" smtClean="0">
                <a:solidFill>
                  <a:schemeClr val="tx1"/>
                </a:solidFill>
                <a:latin typeface="Calibri" charset="0"/>
                <a:ea typeface="ＭＳ Ｐゴシック" charset="-128"/>
                <a:cs typeface="ＭＳ Ｐゴシック" charset="-128"/>
              </a:rPr>
              <a:t>T:	5 is our </a:t>
            </a:r>
            <a:r>
              <a:rPr lang="en-US" sz="1150" b="0" i="1" u="none" strike="noStrike" kern="1200" baseline="0" dirty="0" smtClean="0">
                <a:solidFill>
                  <a:schemeClr val="tx1"/>
                </a:solidFill>
                <a:latin typeface="Calibri" charset="0"/>
                <a:ea typeface="ＭＳ Ｐゴシック" charset="-128"/>
                <a:cs typeface="ＭＳ Ｐゴシック" charset="-128"/>
              </a:rPr>
              <a:t>total</a:t>
            </a:r>
            <a:r>
              <a:rPr lang="en-US" sz="1150" b="0" i="0" u="none" strike="noStrike" kern="1200" baseline="0" dirty="0" smtClean="0">
                <a:solidFill>
                  <a:schemeClr val="tx1"/>
                </a:solidFill>
                <a:latin typeface="Calibri" charset="0"/>
                <a:ea typeface="ＭＳ Ｐゴシック" charset="-128"/>
                <a:cs typeface="ＭＳ Ｐゴシック" charset="-128"/>
              </a:rPr>
              <a:t>, or </a:t>
            </a:r>
            <a:r>
              <a:rPr lang="en-US" sz="1150" b="0" i="1" u="none" strike="noStrike" kern="1200" baseline="0" dirty="0" smtClean="0">
                <a:solidFill>
                  <a:schemeClr val="tx1"/>
                </a:solidFill>
                <a:latin typeface="Calibri" charset="0"/>
                <a:ea typeface="ＭＳ Ｐゴシック" charset="-128"/>
                <a:cs typeface="ＭＳ Ｐゴシック" charset="-128"/>
              </a:rPr>
              <a:t>whole</a:t>
            </a:r>
            <a:r>
              <a:rPr lang="en-US" sz="1150" b="0" i="0" u="none" strike="noStrike" kern="1200" baseline="0" dirty="0" smtClean="0">
                <a:solidFill>
                  <a:schemeClr val="tx1"/>
                </a:solidFill>
                <a:latin typeface="Calibri" charset="0"/>
                <a:ea typeface="ＭＳ Ｐゴシック" charset="-128"/>
                <a:cs typeface="ＭＳ Ｐゴシック" charset="-128"/>
              </a:rPr>
              <a:t>.  I’ll make a number bond, like you did in kindergarten.  (Make a number bond with 5 as the whole.)</a:t>
            </a:r>
          </a:p>
          <a:p>
            <a:pPr lvl="1"/>
            <a:r>
              <a:rPr lang="en-US" sz="1150" b="0" i="0" u="none" strike="noStrike" kern="1200" baseline="0" dirty="0" smtClean="0">
                <a:solidFill>
                  <a:schemeClr val="tx1"/>
                </a:solidFill>
                <a:latin typeface="Calibri" charset="0"/>
                <a:ea typeface="ＭＳ Ｐゴシック" charset="-128"/>
                <a:cs typeface="ＭＳ Ｐゴシック" charset="-128"/>
              </a:rPr>
              <a:t>T: 	Now let’s be number detectives. What other numbers do you see hiding inside 5? Talk to your partner.</a:t>
            </a:r>
          </a:p>
          <a:p>
            <a:pPr lvl="1"/>
            <a:r>
              <a:rPr lang="en-US" sz="1150" b="0" i="0" u="none" strike="noStrike" kern="1200" baseline="0" dirty="0" smtClean="0">
                <a:solidFill>
                  <a:schemeClr val="tx1"/>
                </a:solidFill>
                <a:latin typeface="Calibri" charset="0"/>
                <a:ea typeface="ＭＳ Ｐゴシック" charset="-128"/>
                <a:cs typeface="ＭＳ Ｐゴシック" charset="-128"/>
              </a:rPr>
              <a:t>T:	I heard someone say 2. That’s a part.  (Write the 2 in the number bond.)</a:t>
            </a:r>
          </a:p>
          <a:p>
            <a:pPr marL="457200" marR="0" lvl="1" indent="0" algn="l" defTabSz="457200" rtl="0" eaLnBrk="0" fontAlgn="base" latinLnBrk="0" hangingPunct="0">
              <a:lnSpc>
                <a:spcPct val="100000"/>
              </a:lnSpc>
              <a:spcBef>
                <a:spcPct val="30000"/>
              </a:spcBef>
              <a:spcAft>
                <a:spcPct val="0"/>
              </a:spcAft>
              <a:buClrTx/>
              <a:buSzTx/>
              <a:buFontTx/>
              <a:buNone/>
              <a:tabLst/>
              <a:defRPr/>
            </a:pPr>
            <a:r>
              <a:rPr lang="en-US" sz="1150" b="0" i="0" u="none" strike="noStrike" kern="1200" baseline="0" dirty="0" smtClean="0">
                <a:solidFill>
                  <a:schemeClr val="tx1"/>
                </a:solidFill>
                <a:latin typeface="Calibri" charset="0"/>
                <a:ea typeface="ＭＳ Ｐゴシック" charset="-128"/>
                <a:cs typeface="ＭＳ Ｐゴシック" charset="-128"/>
              </a:rPr>
              <a:t>T: 	Let’s cover those 2 beads. What is the other part? (Signal.)</a:t>
            </a:r>
          </a:p>
          <a:p>
            <a:pPr lvl="1"/>
            <a:r>
              <a:rPr lang="en-US" sz="1150" b="0" i="0" u="none" strike="noStrike" kern="1200" baseline="0" dirty="0" smtClean="0">
                <a:solidFill>
                  <a:schemeClr val="tx1"/>
                </a:solidFill>
                <a:latin typeface="Calibri" charset="0"/>
                <a:ea typeface="ＭＳ Ｐゴシック" charset="-128"/>
                <a:cs typeface="ＭＳ Ｐゴシック" charset="-128"/>
              </a:rPr>
              <a:t>S: 	3!</a:t>
            </a:r>
          </a:p>
          <a:p>
            <a:pPr lvl="1"/>
            <a:r>
              <a:rPr lang="en-US" sz="1150" b="0" i="0" u="none" strike="noStrike" kern="1200" baseline="0" dirty="0" smtClean="0">
                <a:solidFill>
                  <a:schemeClr val="tx1"/>
                </a:solidFill>
                <a:latin typeface="Calibri" charset="0"/>
                <a:ea typeface="ＭＳ Ｐゴシック" charset="-128"/>
                <a:cs typeface="ＭＳ Ｐゴシック" charset="-128"/>
              </a:rPr>
              <a:t>T: 	I’ll write that in the other part of the number bond. (Write 3.)</a:t>
            </a:r>
          </a:p>
          <a:p>
            <a:pPr lvl="1"/>
            <a:r>
              <a:rPr lang="en-US" sz="1150" b="0" i="0" u="none" strike="noStrike" kern="1200" baseline="0" dirty="0" smtClean="0">
                <a:solidFill>
                  <a:schemeClr val="tx1"/>
                </a:solidFill>
                <a:latin typeface="Calibri" charset="0"/>
                <a:ea typeface="ＭＳ Ｐゴシック" charset="-128"/>
                <a:cs typeface="ＭＳ Ｐゴシック" charset="-128"/>
              </a:rPr>
              <a:t>T: 	What 2 parts did we find make 5, detectives?</a:t>
            </a:r>
          </a:p>
          <a:p>
            <a:pPr lvl="1"/>
            <a:r>
              <a:rPr lang="en-US" sz="1150" b="0" i="0" u="none" strike="noStrike" kern="1200" baseline="0" dirty="0" smtClean="0">
                <a:solidFill>
                  <a:schemeClr val="tx1"/>
                </a:solidFill>
                <a:latin typeface="Calibri" charset="0"/>
                <a:ea typeface="ＭＳ Ｐゴシック" charset="-128"/>
                <a:cs typeface="ＭＳ Ｐゴシック" charset="-128"/>
              </a:rPr>
              <a:t>S: 	2 and 3!</a:t>
            </a:r>
          </a:p>
          <a:p>
            <a:pPr lvl="1"/>
            <a:r>
              <a:rPr lang="en-US" sz="1150" b="0" i="0" u="none" strike="noStrike" kern="1200" baseline="0" dirty="0" smtClean="0">
                <a:solidFill>
                  <a:schemeClr val="tx1"/>
                </a:solidFill>
                <a:latin typeface="Calibri" charset="0"/>
                <a:ea typeface="ＭＳ Ｐゴシック" charset="-128"/>
                <a:cs typeface="ＭＳ Ｐゴシック" charset="-128"/>
              </a:rPr>
              <a:t>T: 	Let’s see if we can find different numbers inside of 5. (Write 5 in the total box inside a new number bond.  Continue to find the other numbers inside of 5 and generate the corresponding number bonds using the same process.) </a:t>
            </a:r>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14</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3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Document camera</a:t>
            </a:r>
          </a:p>
          <a:p>
            <a:pPr marL="458788" lvl="1" indent="-285750">
              <a:buFont typeface="Arial" pitchFamily="34" charset="0"/>
              <a:buChar char="•"/>
              <a:tabLst/>
            </a:pPr>
            <a:r>
              <a:rPr lang="en-US" sz="1100" baseline="0" dirty="0" smtClean="0"/>
              <a:t>Egg carton with 10 slots (cut off 2 slots</a:t>
            </a:r>
          </a:p>
          <a:p>
            <a:pPr marL="458788" lvl="1" indent="-285750">
              <a:buFont typeface="Arial" pitchFamily="34" charset="0"/>
              <a:buChar char="•"/>
              <a:tabLst/>
            </a:pPr>
            <a:r>
              <a:rPr lang="en-US" sz="1100" baseline="0" dirty="0" smtClean="0"/>
              <a:t>10 linking cubes or counters</a:t>
            </a:r>
          </a:p>
          <a:p>
            <a:pPr marL="458788" lvl="1" indent="-285750">
              <a:buFont typeface="Arial" pitchFamily="34" charset="0"/>
              <a:buChar char="•"/>
              <a:tabLst/>
            </a:pPr>
            <a:r>
              <a:rPr lang="en-US" sz="1100" baseline="0" dirty="0" smtClean="0"/>
              <a:t>Personal white board</a:t>
            </a:r>
            <a:endParaRPr lang="en-US" sz="1100" baseline="0" dirty="0"/>
          </a:p>
        </p:txBody>
      </p:sp>
      <p:sp>
        <p:nvSpPr>
          <p:cNvPr id="12" name="Date Placeholder 11"/>
          <p:cNvSpPr>
            <a:spLocks noGrp="1"/>
          </p:cNvSpPr>
          <p:nvPr>
            <p:ph type="dt" idx="13"/>
          </p:nvPr>
        </p:nvSpPr>
        <p:spPr/>
        <p:txBody>
          <a:bodyPr/>
          <a:lstStyle/>
          <a:p>
            <a:pPr>
              <a:defRPr/>
            </a:pPr>
            <a:r>
              <a:rPr lang="en-US" smtClean="0"/>
              <a:t>Grade 1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www.CommonCore.org</a:t>
            </a:r>
            <a:endParaRPr lang="en-US" dirty="0" smtClean="0"/>
          </a:p>
        </p:txBody>
      </p:sp>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 </a:t>
            </a:r>
            <a:endParaRPr lang="en-US"/>
          </a:p>
        </p:txBody>
      </p:sp>
    </p:spTree>
    <p:extLst>
      <p:ext uri="{BB962C8B-B14F-4D97-AF65-F5344CB8AC3E}">
        <p14:creationId xmlns:p14="http://schemas.microsoft.com/office/powerpoint/2010/main" val="10350801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a:xfrm>
            <a:off x="457200" y="3657599"/>
            <a:ext cx="6400800" cy="5702541"/>
          </a:xfrm>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kern="1200" baseline="0" dirty="0" smtClean="0">
                <a:solidFill>
                  <a:schemeClr val="tx1"/>
                </a:solidFill>
                <a:latin typeface="Calibri" charset="0"/>
                <a:ea typeface="ＭＳ Ｐゴシック" charset="-128"/>
                <a:cs typeface="ＭＳ Ｐゴシック" charset="-128"/>
              </a:rPr>
              <a:t>MODEL PART 2:  NUMBER BONDS 6-10 (focusing on embedded 5)</a:t>
            </a:r>
            <a:endParaRPr lang="en-US" sz="1200" kern="1200" baseline="0" dirty="0" smtClean="0">
              <a:solidFill>
                <a:schemeClr val="tx1"/>
              </a:solidFill>
              <a:latin typeface="Calibri" charset="0"/>
              <a:ea typeface="ＭＳ Ｐゴシック" charset="-128"/>
              <a:cs typeface="ＭＳ Ｐゴシック" charset="-128"/>
            </a:endParaRPr>
          </a:p>
          <a:p>
            <a:pPr marL="457200" marR="0" lvl="1" indent="0" algn="l" defTabSz="4572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Calibri" charset="0"/>
                <a:ea typeface="ＭＳ Ｐゴシック" charset="-128"/>
                <a:cs typeface="ＭＳ Ｐゴシック" charset="-128"/>
              </a:rPr>
              <a:t>T:	(Add 2 beads to the bottom row, as pictured on the slide.)  </a:t>
            </a:r>
            <a:r>
              <a:rPr lang="en-US" sz="1200" kern="1200" dirty="0" smtClean="0">
                <a:solidFill>
                  <a:schemeClr val="tx1"/>
                </a:solidFill>
                <a:latin typeface="Calibri" charset="0"/>
                <a:ea typeface="ＭＳ Ｐゴシック" charset="-128"/>
                <a:cs typeface="ＭＳ Ｐゴシック" charset="-128"/>
              </a:rPr>
              <a:t>Look</a:t>
            </a:r>
            <a:r>
              <a:rPr lang="en-US" sz="1200" kern="1200" baseline="0" dirty="0" smtClean="0">
                <a:solidFill>
                  <a:schemeClr val="tx1"/>
                </a:solidFill>
                <a:latin typeface="Calibri" charset="0"/>
                <a:ea typeface="ＭＳ Ｐゴシック" charset="-128"/>
                <a:cs typeface="ＭＳ Ｐゴシック" charset="-128"/>
              </a:rPr>
              <a:t> at the beads in this carton. </a:t>
            </a:r>
            <a:r>
              <a:rPr lang="en-US" sz="1200" kern="1200" dirty="0" smtClean="0">
                <a:solidFill>
                  <a:schemeClr val="tx1"/>
                </a:solidFill>
                <a:latin typeface="Calibri" charset="0"/>
                <a:ea typeface="ＭＳ Ｐゴシック" charset="-128"/>
                <a:cs typeface="ＭＳ Ｐゴシック" charset="-128"/>
              </a:rPr>
              <a:t>How many bead are there? </a:t>
            </a:r>
            <a:r>
              <a:rPr lang="en-US" sz="1200" b="0" i="0" u="none" strike="noStrike" kern="1200" baseline="0" dirty="0" smtClean="0">
                <a:solidFill>
                  <a:schemeClr val="tx1"/>
                </a:solidFill>
                <a:latin typeface="Calibri" charset="0"/>
                <a:ea typeface="ＭＳ Ｐゴシック" charset="-128"/>
                <a:cs typeface="ＭＳ Ｐゴシック" charset="-128"/>
              </a:rPr>
              <a:t>(Signal.) </a:t>
            </a:r>
            <a:endParaRPr lang="en-US" sz="1200" kern="1200" dirty="0" smtClean="0">
              <a:solidFill>
                <a:schemeClr val="tx1"/>
              </a:solidFill>
              <a:latin typeface="Calibri" charset="0"/>
              <a:ea typeface="ＭＳ Ｐゴシック" charset="-128"/>
              <a:cs typeface="ＭＳ Ｐゴシック" charset="-128"/>
            </a:endParaRPr>
          </a:p>
          <a:p>
            <a:pPr lvl="1"/>
            <a:r>
              <a:rPr lang="en-US" sz="1200" kern="1200" dirty="0" smtClean="0">
                <a:solidFill>
                  <a:schemeClr val="tx1"/>
                </a:solidFill>
                <a:latin typeface="Calibri" charset="0"/>
                <a:ea typeface="ＭＳ Ｐゴシック" charset="-128"/>
                <a:cs typeface="ＭＳ Ｐゴシック" charset="-128"/>
              </a:rPr>
              <a:t>S:	7.</a:t>
            </a:r>
          </a:p>
          <a:p>
            <a:pPr lvl="1"/>
            <a:r>
              <a:rPr lang="en-US" sz="1200" kern="1200" dirty="0" smtClean="0">
                <a:solidFill>
                  <a:schemeClr val="tx1"/>
                </a:solidFill>
                <a:latin typeface="Calibri" charset="0"/>
                <a:ea typeface="ＭＳ Ｐゴシック" charset="-128"/>
                <a:cs typeface="ＭＳ Ｐゴシック" charset="-128"/>
              </a:rPr>
              <a:t>T:	Turn and talk to your partner about what numbers you see inside 7. </a:t>
            </a:r>
          </a:p>
          <a:p>
            <a:pPr lvl="1"/>
            <a:r>
              <a:rPr lang="en-US" sz="1200" kern="1200" dirty="0" smtClean="0">
                <a:solidFill>
                  <a:schemeClr val="tx1"/>
                </a:solidFill>
                <a:latin typeface="Calibri" charset="0"/>
                <a:ea typeface="ＭＳ Ｐゴシック" charset="-128"/>
                <a:cs typeface="ＭＳ Ｐゴシック" charset="-128"/>
              </a:rPr>
              <a:t>S:	(Share their observations as you circulate.)</a:t>
            </a:r>
            <a:br>
              <a:rPr lang="en-US" sz="1200" kern="1200" dirty="0" smtClean="0">
                <a:solidFill>
                  <a:schemeClr val="tx1"/>
                </a:solidFill>
                <a:latin typeface="Calibri" charset="0"/>
                <a:ea typeface="ＭＳ Ｐゴシック" charset="-128"/>
                <a:cs typeface="ＭＳ Ｐゴシック" charset="-128"/>
              </a:rPr>
            </a:br>
            <a:r>
              <a:rPr lang="en-US" sz="1200" kern="1200" dirty="0" smtClean="0">
                <a:solidFill>
                  <a:schemeClr val="tx1"/>
                </a:solidFill>
                <a:latin typeface="Calibri" charset="0"/>
                <a:ea typeface="ＭＳ Ｐゴシック" charset="-128"/>
                <a:cs typeface="ＭＳ Ｐゴシック" charset="-128"/>
              </a:rPr>
              <a:t>T:	I heard a student say that she saw 5 beads.  Are there 5 beads?</a:t>
            </a:r>
          </a:p>
          <a:p>
            <a:pPr lvl="1"/>
            <a:r>
              <a:rPr lang="en-US" sz="1200" kern="1200" dirty="0" smtClean="0">
                <a:solidFill>
                  <a:schemeClr val="tx1"/>
                </a:solidFill>
                <a:latin typeface="Calibri" charset="0"/>
                <a:ea typeface="ＭＳ Ｐゴシック" charset="-128"/>
                <a:cs typeface="ＭＳ Ｐゴシック" charset="-128"/>
              </a:rPr>
              <a:t>S:	Yes!</a:t>
            </a:r>
          </a:p>
          <a:p>
            <a:pPr lvl="1"/>
            <a:r>
              <a:rPr lang="en-US" sz="1200" kern="1200" dirty="0" smtClean="0">
                <a:solidFill>
                  <a:schemeClr val="tx1"/>
                </a:solidFill>
                <a:latin typeface="Calibri" charset="0"/>
                <a:ea typeface="ＭＳ Ｐゴシック" charset="-128"/>
                <a:cs typeface="ＭＳ Ｐゴシック" charset="-128"/>
              </a:rPr>
              <a:t>T:	Let’s draw 5 dots as a part in our number bond instead of the number 5.</a:t>
            </a:r>
          </a:p>
          <a:p>
            <a:pPr lvl="1"/>
            <a:r>
              <a:rPr lang="en-US" dirty="0" smtClean="0"/>
              <a:t>T:	Where did you see the 5? </a:t>
            </a:r>
          </a:p>
          <a:p>
            <a:pPr lvl="1"/>
            <a:r>
              <a:rPr lang="en-US" sz="1200" kern="1200" dirty="0" smtClean="0">
                <a:solidFill>
                  <a:schemeClr val="tx1"/>
                </a:solidFill>
                <a:latin typeface="Calibri" charset="0"/>
                <a:ea typeface="ＭＳ Ｐゴシック" charset="-128"/>
                <a:cs typeface="ＭＳ Ｐゴシック" charset="-128"/>
              </a:rPr>
              <a:t>S:	In the top row.</a:t>
            </a:r>
          </a:p>
          <a:p>
            <a:pPr lvl="1"/>
            <a:r>
              <a:rPr lang="en-US" sz="1200" kern="1200" dirty="0" smtClean="0">
                <a:solidFill>
                  <a:schemeClr val="tx1"/>
                </a:solidFill>
                <a:latin typeface="Calibri" charset="0"/>
                <a:ea typeface="ＭＳ Ｐゴシック" charset="-128"/>
                <a:cs typeface="ＭＳ Ｐゴシック" charset="-128"/>
              </a:rPr>
              <a:t>T:	Let’s cover the 5.  What is the other part to make 7? </a:t>
            </a:r>
            <a:r>
              <a:rPr lang="en-US" sz="1200" b="0" i="0" u="none" strike="noStrike" kern="1200" baseline="0" dirty="0" smtClean="0">
                <a:solidFill>
                  <a:schemeClr val="tx1"/>
                </a:solidFill>
                <a:latin typeface="Calibri" charset="0"/>
                <a:ea typeface="ＭＳ Ｐゴシック" charset="-128"/>
                <a:cs typeface="ＭＳ Ｐゴシック" charset="-128"/>
              </a:rPr>
              <a:t>(Signal.) </a:t>
            </a:r>
            <a:endParaRPr lang="en-US" sz="1200" kern="1200" dirty="0" smtClean="0">
              <a:solidFill>
                <a:schemeClr val="tx1"/>
              </a:solidFill>
              <a:latin typeface="Calibri" charset="0"/>
              <a:ea typeface="ＭＳ Ｐゴシック" charset="-128"/>
              <a:cs typeface="ＭＳ Ｐゴシック" charset="-128"/>
            </a:endParaRPr>
          </a:p>
          <a:p>
            <a:pPr lvl="1"/>
            <a:r>
              <a:rPr lang="en-US" sz="1200" kern="1200" dirty="0" smtClean="0">
                <a:solidFill>
                  <a:schemeClr val="tx1"/>
                </a:solidFill>
                <a:latin typeface="Calibri" charset="0"/>
                <a:ea typeface="ＭＳ Ｐゴシック" charset="-128"/>
                <a:cs typeface="ＭＳ Ｐゴシック" charset="-128"/>
              </a:rPr>
              <a:t>S:	2!</a:t>
            </a:r>
          </a:p>
          <a:p>
            <a:pPr lvl="1"/>
            <a:r>
              <a:rPr lang="en-US" dirty="0" smtClean="0"/>
              <a:t>T:	Let’s draw in 2 dots as the other part in the number bond. </a:t>
            </a:r>
          </a:p>
          <a:p>
            <a:pPr lvl="1"/>
            <a:r>
              <a:rPr lang="en-US" sz="1200" kern="1200" dirty="0" smtClean="0">
                <a:solidFill>
                  <a:schemeClr val="tx1"/>
                </a:solidFill>
                <a:latin typeface="Calibri" charset="0"/>
                <a:ea typeface="ＭＳ Ｐゴシック" charset="-128"/>
                <a:cs typeface="ＭＳ Ｐゴシック" charset="-128"/>
              </a:rPr>
              <a:t>T:	Let’s count on from 5 to find our total.  Count with me.  Let’s start with 5.  (Point to the fifth dot.)</a:t>
            </a:r>
          </a:p>
          <a:p>
            <a:pPr lvl="1"/>
            <a:r>
              <a:rPr lang="en-US" sz="1200" kern="1200" dirty="0" smtClean="0">
                <a:solidFill>
                  <a:schemeClr val="tx1"/>
                </a:solidFill>
                <a:latin typeface="Calibri" charset="0"/>
                <a:ea typeface="ＭＳ Ｐゴシック" charset="-128"/>
                <a:cs typeface="ＭＳ Ｐゴシック" charset="-128"/>
              </a:rPr>
              <a:t>T/S: 	</a:t>
            </a:r>
            <a:r>
              <a:rPr lang="en-US" sz="1200" kern="1200" dirty="0" err="1" smtClean="0">
                <a:solidFill>
                  <a:schemeClr val="tx1"/>
                </a:solidFill>
                <a:latin typeface="Calibri" charset="0"/>
                <a:ea typeface="ＭＳ Ｐゴシック" charset="-128"/>
                <a:cs typeface="ＭＳ Ｐゴシック" charset="-128"/>
              </a:rPr>
              <a:t>Fiiiiiive</a:t>
            </a:r>
            <a:r>
              <a:rPr lang="en-US" sz="1200" kern="1200" dirty="0" smtClean="0">
                <a:solidFill>
                  <a:schemeClr val="tx1"/>
                </a:solidFill>
                <a:latin typeface="Calibri" charset="0"/>
                <a:ea typeface="ＭＳ Ｐゴシック" charset="-128"/>
                <a:cs typeface="ＭＳ Ｐゴシック" charset="-128"/>
              </a:rPr>
              <a:t>, 6, 7.  </a:t>
            </a:r>
          </a:p>
          <a:p>
            <a:pPr lvl="1"/>
            <a:r>
              <a:rPr lang="en-US" sz="1200" kern="1200" dirty="0" smtClean="0">
                <a:solidFill>
                  <a:schemeClr val="tx1"/>
                </a:solidFill>
                <a:latin typeface="Calibri" charset="0"/>
                <a:ea typeface="ＭＳ Ｐゴシック" charset="-128"/>
                <a:cs typeface="ＭＳ Ｐゴシック" charset="-128"/>
              </a:rPr>
              <a:t>T:	(Point to each of the dots as you count them.  Draw 7 dots in the total box the 5-group way.)</a:t>
            </a:r>
          </a:p>
          <a:p>
            <a:pPr lvl="1"/>
            <a:r>
              <a:rPr lang="en-US" sz="1200" kern="1200" dirty="0" smtClean="0">
                <a:solidFill>
                  <a:schemeClr val="tx1"/>
                </a:solidFill>
                <a:latin typeface="Calibri" charset="0"/>
                <a:ea typeface="ＭＳ Ｐゴシック" charset="-128"/>
                <a:cs typeface="ＭＳ Ｐゴシック" charset="-128"/>
              </a:rPr>
              <a:t>T:	Let’s now represent this number bond with numbers instead of dots.  (Lead the students to make the number bond numerically on their personal white boards.)</a:t>
            </a:r>
          </a:p>
          <a:p>
            <a:endParaRPr lang="en-US" sz="1200" kern="1200" dirty="0" smtClean="0">
              <a:solidFill>
                <a:schemeClr val="tx1"/>
              </a:solidFill>
              <a:latin typeface="Calibri" charset="0"/>
              <a:ea typeface="ＭＳ Ｐゴシック" charset="-128"/>
              <a:cs typeface="ＭＳ Ｐゴシック" charset="-128"/>
            </a:endParaRPr>
          </a:p>
          <a:p>
            <a:r>
              <a:rPr lang="en-US" sz="1200" kern="1200" dirty="0" smtClean="0">
                <a:solidFill>
                  <a:schemeClr val="tx1"/>
                </a:solidFill>
                <a:latin typeface="Calibri" charset="0"/>
                <a:ea typeface="ＭＳ Ｐゴシック" charset="-128"/>
                <a:cs typeface="ＭＳ Ｐゴシック" charset="-128"/>
              </a:rPr>
              <a:t>Change the number of beads (or cubes) in the carton</a:t>
            </a:r>
            <a:r>
              <a:rPr lang="en-US" sz="1200" kern="1200" baseline="0" dirty="0" smtClean="0">
                <a:solidFill>
                  <a:schemeClr val="tx1"/>
                </a:solidFill>
                <a:latin typeface="Calibri" charset="0"/>
                <a:ea typeface="ＭＳ Ｐゴシック" charset="-128"/>
                <a:cs typeface="ＭＳ Ｐゴシック" charset="-128"/>
              </a:rPr>
              <a:t> to have 6 cubes, 8, cubes, and 9 cubes. Each time, </a:t>
            </a:r>
            <a:r>
              <a:rPr lang="en-US" sz="1200" kern="1200" dirty="0" smtClean="0">
                <a:solidFill>
                  <a:schemeClr val="tx1"/>
                </a:solidFill>
                <a:latin typeface="Calibri" charset="0"/>
                <a:ea typeface="ＭＳ Ｐゴシック" charset="-128"/>
                <a:cs typeface="ＭＳ Ｐゴシック" charset="-128"/>
              </a:rPr>
              <a:t>find five and its partner. (Students explore other combinations in Lesson 2.)</a:t>
            </a:r>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15</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3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Document camera</a:t>
            </a:r>
          </a:p>
          <a:p>
            <a:pPr marL="458788" lvl="1" indent="-285750">
              <a:buFont typeface="Arial" pitchFamily="34" charset="0"/>
              <a:buChar char="•"/>
              <a:tabLst/>
            </a:pPr>
            <a:r>
              <a:rPr lang="en-US" sz="1100" baseline="0" dirty="0" smtClean="0"/>
              <a:t>Egg carton with 10 slots (cut off 2 slots</a:t>
            </a:r>
          </a:p>
          <a:p>
            <a:pPr marL="458788" lvl="1" indent="-285750">
              <a:buFont typeface="Arial" pitchFamily="34" charset="0"/>
              <a:buChar char="•"/>
              <a:tabLst/>
            </a:pPr>
            <a:r>
              <a:rPr lang="en-US" sz="1100" baseline="0" dirty="0" smtClean="0"/>
              <a:t>10 linking cubes or counters</a:t>
            </a:r>
          </a:p>
          <a:p>
            <a:pPr marL="458788" lvl="1" indent="-285750">
              <a:buFont typeface="Arial" pitchFamily="34" charset="0"/>
              <a:buChar char="•"/>
              <a:tabLst/>
            </a:pPr>
            <a:r>
              <a:rPr lang="en-US" sz="1100" baseline="0" dirty="0" smtClean="0"/>
              <a:t>Personal white board</a:t>
            </a:r>
            <a:endParaRPr lang="en-US" sz="1100" baseline="0" dirty="0"/>
          </a:p>
        </p:txBody>
      </p:sp>
      <p:sp>
        <p:nvSpPr>
          <p:cNvPr id="12" name="Date Placeholder 11"/>
          <p:cNvSpPr>
            <a:spLocks noGrp="1"/>
          </p:cNvSpPr>
          <p:nvPr>
            <p:ph type="dt" idx="13"/>
          </p:nvPr>
        </p:nvSpPr>
        <p:spPr/>
        <p:txBody>
          <a:bodyPr/>
          <a:lstStyle/>
          <a:p>
            <a:pPr>
              <a:defRPr/>
            </a:pPr>
            <a:r>
              <a:rPr lang="en-US" smtClean="0"/>
              <a:t>Grade 1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www.CommonCore.org</a:t>
            </a:r>
            <a:endParaRPr lang="en-US" dirty="0" smtClean="0"/>
          </a:p>
        </p:txBody>
      </p:sp>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 </a:t>
            </a:r>
            <a:endParaRPr lang="en-US"/>
          </a:p>
        </p:txBody>
      </p:sp>
    </p:spTree>
    <p:extLst>
      <p:ext uri="{BB962C8B-B14F-4D97-AF65-F5344CB8AC3E}">
        <p14:creationId xmlns:p14="http://schemas.microsoft.com/office/powerpoint/2010/main" val="1035080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b="1" dirty="0" smtClean="0"/>
              <a:t>DISCUSS PROBLEM SET</a:t>
            </a:r>
          </a:p>
          <a:p>
            <a:endParaRPr lang="en-US" dirty="0" smtClean="0"/>
          </a:p>
          <a:p>
            <a:r>
              <a:rPr lang="en-US" dirty="0" smtClean="0"/>
              <a:t>After</a:t>
            </a:r>
            <a:r>
              <a:rPr lang="en-US" baseline="0" dirty="0" smtClean="0"/>
              <a:t> working with the whole class on embedded numbers within the egg carton, students work on the Problem Set, looking for embedded numbers within pictures organized in 5-group formations.</a:t>
            </a:r>
          </a:p>
          <a:p>
            <a:endParaRPr lang="en-US" baseline="0" dirty="0" smtClean="0"/>
          </a:p>
          <a:p>
            <a:r>
              <a:rPr lang="en-US" baseline="0" dirty="0" smtClean="0"/>
              <a:t>Ask participants to talk to a neighbor about the sample problems on the slide.  How is the sequence of problems </a:t>
            </a:r>
            <a:r>
              <a:rPr lang="en-US" baseline="0" dirty="0" err="1" smtClean="0"/>
              <a:t>scaffolded</a:t>
            </a:r>
            <a:r>
              <a:rPr lang="en-US" baseline="0" dirty="0" smtClean="0"/>
              <a:t>?</a:t>
            </a:r>
          </a:p>
          <a:p>
            <a:pPr marL="171450" indent="-171450">
              <a:buFont typeface="Arial"/>
              <a:buChar char="•"/>
            </a:pPr>
            <a:r>
              <a:rPr lang="en-US" baseline="0" dirty="0" smtClean="0"/>
              <a:t>Problems 2-3:  The embedded 5 is provided, the numbers are lower and the pictures are more tangible.</a:t>
            </a:r>
          </a:p>
          <a:p>
            <a:pPr marL="171450" indent="-171450">
              <a:buFont typeface="Arial"/>
              <a:buChar char="•"/>
            </a:pPr>
            <a:r>
              <a:rPr lang="en-US" baseline="0" dirty="0" smtClean="0"/>
              <a:t>Problem 11:  The number bond is blank, there are more dots and the pictorial representation is more abstract.</a:t>
            </a:r>
          </a:p>
          <a:p>
            <a:endParaRPr lang="en-US" i="1" dirty="0"/>
          </a:p>
          <a:p>
            <a:r>
              <a:rPr lang="en-US" i="1" dirty="0"/>
              <a:t>N</a:t>
            </a:r>
            <a:r>
              <a:rPr lang="en-US" i="1" dirty="0" smtClean="0"/>
              <a:t>ote to facilitator:  You may wish to Invite participants to turn to the Problem </a:t>
            </a:r>
            <a:r>
              <a:rPr lang="en-US" i="1" dirty="0"/>
              <a:t>Set page in </a:t>
            </a:r>
            <a:r>
              <a:rPr lang="en-US" i="1" dirty="0" smtClean="0"/>
              <a:t>Module, </a:t>
            </a:r>
            <a:r>
              <a:rPr lang="en-US" i="1" dirty="0"/>
              <a:t>if you’d like to have participants reflect on simple to complex progression in CD and PS on next </a:t>
            </a:r>
            <a:r>
              <a:rPr lang="en-US" i="1" dirty="0" smtClean="0"/>
              <a:t>slide.</a:t>
            </a:r>
          </a:p>
          <a:p>
            <a:endParaRPr lang="en-US" i="1"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16</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3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Lesson 1 PS (optional)</a:t>
            </a:r>
            <a:endParaRPr lang="en-US" sz="1100" baseline="0" dirty="0"/>
          </a:p>
        </p:txBody>
      </p:sp>
      <p:sp>
        <p:nvSpPr>
          <p:cNvPr id="12" name="Date Placeholder 11"/>
          <p:cNvSpPr>
            <a:spLocks noGrp="1"/>
          </p:cNvSpPr>
          <p:nvPr>
            <p:ph type="dt" idx="13"/>
          </p:nvPr>
        </p:nvSpPr>
        <p:spPr/>
        <p:txBody>
          <a:bodyPr/>
          <a:lstStyle/>
          <a:p>
            <a:pPr>
              <a:defRPr/>
            </a:pPr>
            <a:r>
              <a:rPr lang="en-US" smtClean="0"/>
              <a:t>Grade 1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www.CommonCore.org</a:t>
            </a:r>
            <a:endParaRPr lang="en-US" dirty="0" smtClean="0"/>
          </a:p>
        </p:txBody>
      </p:sp>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 </a:t>
            </a:r>
            <a:endParaRPr lang="en-US"/>
          </a:p>
        </p:txBody>
      </p:sp>
    </p:spTree>
    <p:extLst>
      <p:ext uri="{BB962C8B-B14F-4D97-AF65-F5344CB8AC3E}">
        <p14:creationId xmlns:p14="http://schemas.microsoft.com/office/powerpoint/2010/main" val="15471934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b="1" dirty="0" smtClean="0"/>
              <a:t>SHARE CONCEPT DEVELOPMENT OVERVIEW</a:t>
            </a:r>
            <a:endParaRPr lang="en-US" b="1" baseline="0" dirty="0" smtClean="0"/>
          </a:p>
          <a:p>
            <a:endParaRPr lang="en-US" dirty="0" smtClean="0"/>
          </a:p>
          <a:p>
            <a:r>
              <a:rPr lang="en-US" dirty="0" smtClean="0"/>
              <a:t>The</a:t>
            </a:r>
            <a:r>
              <a:rPr lang="en-US" baseline="0" dirty="0" smtClean="0"/>
              <a:t> Concept Development is the part of the lesson where new material is taught.  It almost always ends with a Problem Set, which offers immediate practice with the new learning.</a:t>
            </a:r>
          </a:p>
          <a:p>
            <a:endParaRPr lang="en-US" baseline="0" dirty="0" smtClean="0"/>
          </a:p>
          <a:p>
            <a:r>
              <a:rPr lang="en-US" i="1" baseline="0" dirty="0" smtClean="0"/>
              <a:t>Discuss/ask participants the following questions about the work they just did:</a:t>
            </a:r>
          </a:p>
          <a:p>
            <a:pPr marL="171450" indent="-171450">
              <a:buFont typeface="Arial" panose="020B0604020202020204" pitchFamily="34" charset="0"/>
              <a:buChar char="•"/>
            </a:pPr>
            <a:r>
              <a:rPr lang="en-US" baseline="0" dirty="0" smtClean="0"/>
              <a:t>What do you notice about the </a:t>
            </a:r>
            <a:r>
              <a:rPr lang="en-US" b="1" baseline="0" dirty="0" smtClean="0"/>
              <a:t>relationship between the CD and PS</a:t>
            </a:r>
            <a:r>
              <a:rPr lang="en-US" baseline="0" dirty="0" smtClean="0"/>
              <a:t>?</a:t>
            </a:r>
          </a:p>
          <a:p>
            <a:pPr marL="171450" indent="-171450">
              <a:buFont typeface="Arial" panose="020B0604020202020204" pitchFamily="34" charset="0"/>
              <a:buChar char="•"/>
            </a:pPr>
            <a:r>
              <a:rPr lang="en-US" baseline="0" dirty="0" smtClean="0"/>
              <a:t>How did the </a:t>
            </a:r>
            <a:r>
              <a:rPr lang="en-US" b="1" baseline="0" dirty="0" smtClean="0"/>
              <a:t>CD prepare you for the PS</a:t>
            </a:r>
            <a:r>
              <a:rPr lang="en-US" baseline="0" dirty="0" smtClean="0"/>
              <a:t>?/Was anything on the PS surprising?</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In a moment we’ll spend some time talking just about the PS, and how you might make adjustments for different students and also for lesson pacing.  </a:t>
            </a:r>
          </a:p>
          <a:p>
            <a:endParaRPr lang="en-US" baseline="0" dirty="0" smtClean="0"/>
          </a:p>
          <a:p>
            <a:r>
              <a:rPr lang="en-US" i="1" baseline="0" dirty="0" smtClean="0"/>
              <a:t>Point out/discuss the following about </a:t>
            </a:r>
            <a:r>
              <a:rPr lang="en-US" b="1" i="1" baseline="0" dirty="0" smtClean="0"/>
              <a:t>CD</a:t>
            </a:r>
            <a:r>
              <a:rPr lang="en-US" i="1" baseline="0" dirty="0" smtClean="0"/>
              <a:t>s in SOU:</a:t>
            </a:r>
          </a:p>
          <a:p>
            <a:pPr marL="171450" indent="-171450">
              <a:buFont typeface="Arial" panose="020B0604020202020204" pitchFamily="34" charset="0"/>
              <a:buChar char="•"/>
            </a:pPr>
            <a:r>
              <a:rPr lang="en-US" dirty="0" smtClean="0"/>
              <a:t>Is generally the component allotted the </a:t>
            </a:r>
            <a:r>
              <a:rPr lang="en-US" b="1" dirty="0" smtClean="0"/>
              <a:t>most time </a:t>
            </a:r>
            <a:r>
              <a:rPr lang="en-US" dirty="0" smtClean="0"/>
              <a:t>within the hour long lesson.</a:t>
            </a:r>
          </a:p>
          <a:p>
            <a:pPr marL="171450" indent="-171450">
              <a:buFont typeface="Arial" panose="020B0604020202020204" pitchFamily="34" charset="0"/>
              <a:buChar char="•"/>
            </a:pPr>
            <a:r>
              <a:rPr lang="en-US" i="1" dirty="0" smtClean="0"/>
              <a:t>(Click</a:t>
            </a:r>
            <a:r>
              <a:rPr lang="en-US" i="1" baseline="0" dirty="0" smtClean="0"/>
              <a:t> 1x to advance animation.)</a:t>
            </a:r>
            <a:r>
              <a:rPr lang="en-US" baseline="0" dirty="0" smtClean="0"/>
              <a:t>  </a:t>
            </a:r>
            <a:r>
              <a:rPr lang="en-US" dirty="0" smtClean="0"/>
              <a:t>The time allotment</a:t>
            </a:r>
            <a:r>
              <a:rPr lang="en-US" baseline="0" dirty="0" smtClean="0"/>
              <a:t> for the CD </a:t>
            </a:r>
            <a:r>
              <a:rPr lang="en-US" b="1" baseline="0" dirty="0" smtClean="0"/>
              <a:t>includes 10 minutes for the PS</a:t>
            </a:r>
            <a:r>
              <a:rPr lang="en-US" baseline="0" dirty="0" smtClean="0"/>
              <a:t>. </a:t>
            </a:r>
            <a:endParaRPr lang="en-US" dirty="0" smtClean="0"/>
          </a:p>
          <a:p>
            <a:pPr marL="171450" indent="-171450">
              <a:buFont typeface="Arial" panose="020B0604020202020204" pitchFamily="34" charset="0"/>
              <a:buChar char="•"/>
            </a:pPr>
            <a:r>
              <a:rPr lang="en-US" i="0" u="sng" baseline="0" dirty="0" smtClean="0"/>
              <a:t>Very</a:t>
            </a:r>
            <a:r>
              <a:rPr lang="en-US" i="0" u="none" baseline="0" dirty="0" smtClean="0"/>
              <a:t> f</a:t>
            </a:r>
            <a:r>
              <a:rPr lang="en-US" baseline="0" dirty="0" smtClean="0"/>
              <a:t>ew lessons </a:t>
            </a:r>
            <a:r>
              <a:rPr lang="en-US" b="1" baseline="0" dirty="0" smtClean="0"/>
              <a:t>don’t have any </a:t>
            </a:r>
            <a:r>
              <a:rPr lang="en-US" baseline="0" dirty="0" smtClean="0"/>
              <a:t>CD at all. (Might be a lesson focused on fluency, for example.)</a:t>
            </a:r>
          </a:p>
          <a:p>
            <a:pPr marL="171450" indent="-171450">
              <a:buFont typeface="Arial" panose="020B0604020202020204" pitchFamily="34" charset="0"/>
              <a:buChar char="•"/>
            </a:pPr>
            <a:r>
              <a:rPr lang="en-US" baseline="0" dirty="0" smtClean="0"/>
              <a:t>Some CDs use the PS, which makes the 10 minutes for it at the end unnecessary.</a:t>
            </a:r>
          </a:p>
          <a:p>
            <a:pPr marL="171450" indent="-171450">
              <a:buFont typeface="Arial" panose="020B0604020202020204" pitchFamily="34" charset="0"/>
              <a:buChar char="•"/>
            </a:pPr>
            <a:r>
              <a:rPr lang="en-US" i="1" baseline="0" dirty="0" smtClean="0"/>
              <a:t>(Click 1x to advance animation.)</a:t>
            </a:r>
            <a:r>
              <a:rPr lang="en-US" baseline="0" dirty="0" smtClean="0"/>
              <a:t> The CD moves from </a:t>
            </a:r>
            <a:r>
              <a:rPr lang="en-US" b="1" baseline="0" dirty="0" smtClean="0"/>
              <a:t>simple to complex</a:t>
            </a:r>
            <a:r>
              <a:rPr lang="en-US" baseline="0" dirty="0" smtClean="0"/>
              <a:t>, usually mirroring that same development on the PS.</a:t>
            </a:r>
          </a:p>
          <a:p>
            <a:pPr marL="171450" indent="-171450">
              <a:buFont typeface="Arial" panose="020B0604020202020204" pitchFamily="34" charset="0"/>
              <a:buChar char="•"/>
            </a:pPr>
            <a:r>
              <a:rPr lang="en-US" baseline="0" dirty="0" smtClean="0"/>
              <a:t>CDs take </a:t>
            </a:r>
            <a:r>
              <a:rPr lang="en-US" b="1" baseline="0" dirty="0" smtClean="0"/>
              <a:t>different formats</a:t>
            </a:r>
            <a:r>
              <a:rPr lang="en-US" baseline="0" dirty="0" smtClean="0"/>
              <a:t>.  For example: teacher directed, stations, problem solving, group work, etc.</a:t>
            </a:r>
          </a:p>
          <a:p>
            <a:pPr marL="171450" indent="-171450">
              <a:buFont typeface="Arial" panose="020B0604020202020204" pitchFamily="34" charset="0"/>
              <a:buChar char="•"/>
            </a:pPr>
            <a:r>
              <a:rPr lang="en-US" baseline="0" dirty="0" smtClean="0"/>
              <a:t>The vignettes throughout the lesson are meant to sample what the instruction looks, sounds, and feels like.  They’re definitely </a:t>
            </a:r>
            <a:r>
              <a:rPr lang="en-US" b="1" baseline="0" dirty="0" smtClean="0"/>
              <a:t>not meant to be followed verbatim</a:t>
            </a:r>
            <a:r>
              <a:rPr lang="en-US" baseline="0" dirty="0" smtClean="0"/>
              <a:t>.</a:t>
            </a:r>
          </a:p>
        </p:txBody>
      </p:sp>
      <p:sp>
        <p:nvSpPr>
          <p:cNvPr id="10" name="Date Placeholder 9"/>
          <p:cNvSpPr>
            <a:spLocks noGrp="1"/>
          </p:cNvSpPr>
          <p:nvPr>
            <p:ph type="dt" idx="10"/>
          </p:nvPr>
        </p:nvSpPr>
        <p:spPr/>
        <p:txBody>
          <a:bodyPr/>
          <a:lstStyle/>
          <a:p>
            <a:pPr>
              <a:defRPr/>
            </a:pPr>
            <a:r>
              <a:rPr lang="en-US" smtClean="0"/>
              <a:t>Grade 1 Module 1        Module Focus Session</a:t>
            </a:r>
            <a:endParaRPr lang="en-US" dirty="0"/>
          </a:p>
        </p:txBody>
      </p:sp>
      <p:sp>
        <p:nvSpPr>
          <p:cNvPr id="11" name="Slide Number Placeholder 10"/>
          <p:cNvSpPr>
            <a:spLocks noGrp="1"/>
          </p:cNvSpPr>
          <p:nvPr>
            <p:ph type="sldNum" sz="quarter" idx="11"/>
          </p:nvPr>
        </p:nvSpPr>
        <p:spPr/>
        <p:txBody>
          <a:bodyPr/>
          <a:lstStyle/>
          <a:p>
            <a:pPr>
              <a:defRPr/>
            </a:pPr>
            <a:fld id="{E929375C-F076-478A-B9B0-5F9213CA33B4}" type="slidenum">
              <a:rPr lang="en-US" smtClean="0"/>
              <a:pPr>
                <a:defRPr/>
              </a:pPr>
              <a:t>17</a:t>
            </a:fld>
            <a:endParaRPr lang="en-US" dirty="0"/>
          </a:p>
        </p:txBody>
      </p:sp>
      <p:sp>
        <p:nvSpPr>
          <p:cNvPr id="12" name="Header Placeholder 11"/>
          <p:cNvSpPr>
            <a:spLocks noGrp="1"/>
          </p:cNvSpPr>
          <p:nvPr>
            <p:ph type="hdr" sz="quarter" idx="12"/>
          </p:nvPr>
        </p:nvSpPr>
        <p:spPr/>
        <p:txBody>
          <a:bodyPr/>
          <a:lstStyle/>
          <a:p>
            <a:pPr>
              <a:defRPr/>
            </a:pPr>
            <a:r>
              <a:rPr lang="en-US" smtClean="0"/>
              <a:t>Eureka Math:  A Story of Units        www.CommonCore.org</a:t>
            </a:r>
            <a:endParaRPr lang="en-US" dirty="0" smtClean="0"/>
          </a:p>
        </p:txBody>
      </p:sp>
      <p:sp>
        <p:nvSpPr>
          <p:cNvPr id="13"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X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4" name="Footer Placeholder 3"/>
          <p:cNvSpPr>
            <a:spLocks noGrp="1"/>
          </p:cNvSpPr>
          <p:nvPr>
            <p:ph type="ftr" sz="quarter" idx="13"/>
          </p:nvPr>
        </p:nvSpPr>
        <p:spPr/>
        <p:txBody>
          <a:bodyPr/>
          <a:lstStyle/>
          <a:p>
            <a:r>
              <a:rPr lang="en-US" smtClean="0"/>
              <a:t>©2014.  Duplication and/or distribution of this material is prohibited without written consent from Common Core, Inc. </a:t>
            </a:r>
            <a:endParaRPr lang="en-US"/>
          </a:p>
        </p:txBody>
      </p:sp>
    </p:spTree>
    <p:extLst>
      <p:ext uri="{BB962C8B-B14F-4D97-AF65-F5344CB8AC3E}">
        <p14:creationId xmlns:p14="http://schemas.microsoft.com/office/powerpoint/2010/main" val="8938270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i="0" baseline="0" dirty="0" smtClean="0"/>
              <a:t>SHARE PROBLEM SET OVERVIEW</a:t>
            </a:r>
          </a:p>
          <a:p>
            <a:pPr marL="0" indent="0">
              <a:buFont typeface="Arial" panose="020B0604020202020204" pitchFamily="34" charset="0"/>
              <a:buNone/>
            </a:pPr>
            <a:endParaRPr lang="en-US" i="1" baseline="0" dirty="0" smtClean="0"/>
          </a:p>
          <a:p>
            <a:pPr marL="0" indent="0">
              <a:buFont typeface="Arial" panose="020B0604020202020204" pitchFamily="34" charset="0"/>
              <a:buNone/>
            </a:pPr>
            <a:r>
              <a:rPr lang="en-US" i="1" baseline="0" dirty="0" smtClean="0"/>
              <a:t>Point out/discuss the following about </a:t>
            </a:r>
            <a:r>
              <a:rPr lang="en-US" b="0" i="1" baseline="0" dirty="0" smtClean="0"/>
              <a:t>Problem Sets</a:t>
            </a:r>
            <a:r>
              <a:rPr lang="en-US" i="1" baseline="0" dirty="0" smtClean="0"/>
              <a:t>:  (Click 1x to advance animation.)</a:t>
            </a:r>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1" i="0" kern="1200" baseline="0" dirty="0" smtClean="0">
                <a:solidFill>
                  <a:schemeClr val="tx1"/>
                </a:solidFill>
                <a:effectLst/>
                <a:latin typeface="Calibri" charset="0"/>
                <a:ea typeface="ＭＳ Ｐゴシック" charset="-128"/>
                <a:cs typeface="ＭＳ Ｐゴシック" charset="-128"/>
              </a:rPr>
              <a:t>Simple to complex </a:t>
            </a:r>
            <a:r>
              <a:rPr lang="en-US" sz="1200" b="0" i="0" kern="1200" baseline="0" dirty="0" smtClean="0">
                <a:solidFill>
                  <a:schemeClr val="tx1"/>
                </a:solidFill>
                <a:effectLst/>
                <a:latin typeface="Calibri" charset="0"/>
                <a:ea typeface="ＭＳ Ｐゴシック" charset="-128"/>
                <a:cs typeface="ＭＳ Ｐゴシック" charset="-128"/>
              </a:rPr>
              <a:t>sequence.</a:t>
            </a:r>
          </a:p>
          <a:p>
            <a:pPr marL="171450" indent="-171450">
              <a:buFont typeface="Arial" panose="020B0604020202020204" pitchFamily="34" charset="0"/>
              <a:buChar char="•"/>
            </a:pPr>
            <a:r>
              <a:rPr lang="en-US" sz="1200" b="0" i="0" kern="1200" baseline="0" dirty="0" smtClean="0">
                <a:solidFill>
                  <a:schemeClr val="tx1"/>
                </a:solidFill>
                <a:effectLst/>
                <a:latin typeface="Calibri" charset="0"/>
                <a:ea typeface="ＭＳ Ｐゴシック" charset="-128"/>
                <a:cs typeface="ＭＳ Ｐゴシック" charset="-128"/>
              </a:rPr>
              <a:t>Draw attention to the Problem Set </a:t>
            </a:r>
            <a:r>
              <a:rPr lang="en-US" sz="1200" b="1" i="0" kern="1200" baseline="0" dirty="0" smtClean="0">
                <a:solidFill>
                  <a:schemeClr val="tx1"/>
                </a:solidFill>
                <a:effectLst/>
                <a:latin typeface="Calibri" charset="0"/>
                <a:ea typeface="ＭＳ Ｐゴシック" charset="-128"/>
                <a:cs typeface="ＭＳ Ｐゴシック" charset="-128"/>
              </a:rPr>
              <a:t>directions in the lesson</a:t>
            </a:r>
            <a:r>
              <a:rPr lang="en-US" sz="1200" b="0" i="0" kern="1200" baseline="0" dirty="0" smtClean="0">
                <a:solidFill>
                  <a:schemeClr val="tx1"/>
                </a:solidFill>
                <a:effectLst/>
                <a:latin typeface="Calibri" charset="0"/>
                <a:ea typeface="ＭＳ Ｐゴシック" charset="-128"/>
                <a:cs typeface="ＭＳ Ｐゴシック" charset="-128"/>
              </a:rPr>
              <a:t>.</a:t>
            </a:r>
          </a:p>
          <a:p>
            <a:pPr marL="171450" indent="-171450">
              <a:buFont typeface="Arial" panose="020B0604020202020204" pitchFamily="34" charset="0"/>
              <a:buChar char="•"/>
            </a:pPr>
            <a:r>
              <a:rPr lang="en-US" sz="1200" b="0" i="0" kern="1200" baseline="0" dirty="0" smtClean="0">
                <a:solidFill>
                  <a:schemeClr val="tx1"/>
                </a:solidFill>
                <a:effectLst/>
                <a:latin typeface="Calibri" charset="0"/>
                <a:ea typeface="ＭＳ Ｐゴシック" charset="-128"/>
                <a:cs typeface="ＭＳ Ｐゴシック" charset="-128"/>
              </a:rPr>
              <a:t>PS is meant to be done as a </a:t>
            </a:r>
            <a:r>
              <a:rPr lang="en-US" sz="1200" b="1" i="0" kern="1200" baseline="0" dirty="0" smtClean="0">
                <a:solidFill>
                  <a:schemeClr val="tx1"/>
                </a:solidFill>
                <a:effectLst/>
                <a:latin typeface="Calibri" charset="0"/>
                <a:ea typeface="ＭＳ Ｐゴシック" charset="-128"/>
                <a:cs typeface="ＭＳ Ｐゴシック" charset="-128"/>
              </a:rPr>
              <a:t>time frame rather than a task frame</a:t>
            </a:r>
            <a:r>
              <a:rPr lang="en-US" sz="1200" b="0" i="0" kern="1200" baseline="0" dirty="0" smtClean="0">
                <a:solidFill>
                  <a:schemeClr val="tx1"/>
                </a:solidFill>
                <a:effectLst/>
                <a:latin typeface="Calibri" charset="0"/>
                <a:ea typeface="ＭＳ Ｐゴシック" charset="-128"/>
                <a:cs typeface="ＭＳ Ｐゴシック" charset="-128"/>
              </a:rPr>
              <a:t>. </a:t>
            </a:r>
            <a:r>
              <a:rPr lang="en-US" sz="1200" b="0" i="1" kern="1200" baseline="0" dirty="0" smtClean="0">
                <a:solidFill>
                  <a:schemeClr val="tx1"/>
                </a:solidFill>
                <a:effectLst/>
                <a:latin typeface="Calibri" charset="0"/>
                <a:ea typeface="ＭＳ Ｐゴシック" charset="-128"/>
                <a:cs typeface="ＭＳ Ｐゴシック" charset="-128"/>
              </a:rPr>
              <a:t>(Click 1x to advance animation.)</a:t>
            </a:r>
          </a:p>
          <a:p>
            <a:pPr marL="171450" indent="-171450">
              <a:buFont typeface="Arial" panose="020B0604020202020204" pitchFamily="34" charset="0"/>
              <a:buChar char="•"/>
            </a:pPr>
            <a:r>
              <a:rPr lang="en-US" sz="1200" b="0" i="0" kern="1200" baseline="0" dirty="0" smtClean="0">
                <a:solidFill>
                  <a:schemeClr val="tx1"/>
                </a:solidFill>
                <a:effectLst/>
                <a:latin typeface="Calibri" charset="0"/>
                <a:ea typeface="ＭＳ Ｐゴシック" charset="-128"/>
                <a:cs typeface="ＭＳ Ｐゴシック" charset="-128"/>
              </a:rPr>
              <a:t>Every student may not be assigned every problem (but ensure they get a balance of word problems and other types)</a:t>
            </a:r>
          </a:p>
          <a:p>
            <a:pPr marL="171450" indent="-171450">
              <a:buFont typeface="Arial" panose="020B0604020202020204" pitchFamily="34" charset="0"/>
              <a:buChar char="•"/>
            </a:pPr>
            <a:r>
              <a:rPr lang="en-US" sz="1200" b="1" i="0" kern="1200" baseline="0" dirty="0" smtClean="0">
                <a:solidFill>
                  <a:schemeClr val="tx1"/>
                </a:solidFill>
                <a:effectLst/>
                <a:latin typeface="Calibri" charset="0"/>
                <a:ea typeface="ＭＳ Ｐゴシック" charset="-128"/>
                <a:cs typeface="ＭＳ Ｐゴシック" charset="-128"/>
              </a:rPr>
              <a:t>Suggestion for implementation</a:t>
            </a:r>
            <a:r>
              <a:rPr lang="en-US" sz="1200" b="0" i="0" kern="1200" baseline="0" dirty="0" smtClean="0">
                <a:solidFill>
                  <a:schemeClr val="tx1"/>
                </a:solidFill>
                <a:effectLst/>
                <a:latin typeface="Calibri" charset="0"/>
                <a:ea typeface="ＭＳ Ｐゴシック" charset="-128"/>
                <a:cs typeface="ＭＳ Ｐゴシック" charset="-128"/>
              </a:rPr>
              <a:t>: Take 8 minutes to get as far as possible on PS, last 2 minutes all work on a particular problem.  (Ensures everyone’s done at least 1 ‘meaty’ problem to discuss in the Debrief.)</a:t>
            </a:r>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i="0" kern="1200" baseline="0" dirty="0" smtClean="0">
                <a:solidFill>
                  <a:schemeClr val="tx1"/>
                </a:solidFill>
                <a:effectLst/>
                <a:latin typeface="Calibri" charset="0"/>
                <a:ea typeface="ＭＳ Ｐゴシック" charset="-128"/>
                <a:cs typeface="ＭＳ Ｐゴシック" charset="-128"/>
              </a:rPr>
              <a:t>Discuss the relationship between PS and HW and PS and Exit ticket. </a:t>
            </a:r>
            <a:r>
              <a:rPr lang="en-US" sz="1200" b="0" i="1" kern="1200" baseline="0" dirty="0" smtClean="0">
                <a:solidFill>
                  <a:schemeClr val="tx1"/>
                </a:solidFill>
                <a:effectLst/>
                <a:latin typeface="Calibri" charset="0"/>
                <a:ea typeface="ＭＳ Ｐゴシック" charset="-128"/>
                <a:cs typeface="ＭＳ Ｐゴシック" charset="-128"/>
              </a:rPr>
              <a:t>(Click 1x to advance animation.)</a:t>
            </a:r>
            <a:endParaRPr lang="en-US" sz="1200" b="0" i="0" kern="1200" baseline="0" dirty="0" smtClean="0">
              <a:solidFill>
                <a:schemeClr val="tx1"/>
              </a:solidFill>
              <a:effectLst/>
              <a:latin typeface="Calibri" charset="0"/>
              <a:ea typeface="ＭＳ Ｐゴシック" charset="-128"/>
              <a:cs typeface="ＭＳ Ｐゴシック" charset="-128"/>
            </a:endParaRPr>
          </a:p>
          <a:p>
            <a:pPr marL="171450" indent="-171450">
              <a:buFont typeface="Arial" panose="020B0604020202020204" pitchFamily="34" charset="0"/>
              <a:buChar char="•"/>
            </a:pPr>
            <a:r>
              <a:rPr lang="en-US" sz="1200" b="0" i="0" kern="1200" baseline="0" dirty="0" smtClean="0">
                <a:solidFill>
                  <a:schemeClr val="tx1"/>
                </a:solidFill>
                <a:effectLst/>
                <a:latin typeface="Calibri" charset="0"/>
                <a:ea typeface="ＭＳ Ｐゴシック" charset="-128"/>
                <a:cs typeface="ＭＳ Ｐゴシック" charset="-128"/>
              </a:rPr>
              <a:t>Problems </a:t>
            </a:r>
            <a:r>
              <a:rPr lang="en-US" sz="1200" b="1" i="0" kern="1200" baseline="0" dirty="0" smtClean="0">
                <a:solidFill>
                  <a:schemeClr val="tx1"/>
                </a:solidFill>
                <a:effectLst/>
                <a:latin typeface="Calibri" charset="0"/>
                <a:ea typeface="ＭＳ Ｐゴシック" charset="-128"/>
                <a:cs typeface="ＭＳ Ｐゴシック" charset="-128"/>
              </a:rPr>
              <a:t>mirror development in CD </a:t>
            </a:r>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i="0" kern="1200" baseline="0" dirty="0" smtClean="0">
                <a:solidFill>
                  <a:schemeClr val="tx1"/>
                </a:solidFill>
                <a:effectLst/>
                <a:latin typeface="Calibri" charset="0"/>
                <a:ea typeface="ＭＳ Ｐゴシック" charset="-128"/>
                <a:cs typeface="ＭＳ Ｐゴシック" charset="-128"/>
              </a:rPr>
              <a:t>May want to talk about how </a:t>
            </a:r>
            <a:r>
              <a:rPr lang="en-US" sz="1200" b="1" i="0" kern="1200" baseline="0" dirty="0" smtClean="0">
                <a:solidFill>
                  <a:schemeClr val="tx1"/>
                </a:solidFill>
                <a:effectLst/>
                <a:latin typeface="Calibri" charset="0"/>
                <a:ea typeface="ＭＳ Ｐゴシック" charset="-128"/>
                <a:cs typeface="ＭＳ Ｐゴシック" charset="-128"/>
              </a:rPr>
              <a:t>writers wrote PS first, then CD</a:t>
            </a:r>
            <a:r>
              <a:rPr lang="en-US" sz="1200" b="0" i="0" kern="1200" baseline="0" dirty="0" smtClean="0">
                <a:solidFill>
                  <a:schemeClr val="tx1"/>
                </a:solidFill>
                <a:effectLst/>
                <a:latin typeface="Calibri" charset="0"/>
                <a:ea typeface="ＭＳ Ｐゴシック" charset="-128"/>
                <a:cs typeface="ＭＳ Ｐゴシック" charset="-128"/>
              </a:rPr>
              <a:t>.  Suggestion for planning: start with the PS and plan the path that will get your students there. </a:t>
            </a:r>
            <a:r>
              <a:rPr lang="en-US" sz="1200" b="0" i="1" kern="1200" baseline="0" dirty="0" smtClean="0">
                <a:solidFill>
                  <a:schemeClr val="tx1"/>
                </a:solidFill>
                <a:effectLst/>
                <a:latin typeface="Calibri" charset="0"/>
                <a:ea typeface="ＭＳ Ｐゴシック" charset="-128"/>
                <a:cs typeface="ＭＳ Ｐゴシック" charset="-128"/>
              </a:rPr>
              <a:t>(Click 1x to advance animation.)</a:t>
            </a:r>
            <a:endParaRPr lang="en-US" sz="1200" b="0" i="0" kern="1200" baseline="0" dirty="0" smtClean="0">
              <a:solidFill>
                <a:schemeClr val="tx1"/>
              </a:solidFill>
              <a:effectLst/>
              <a:latin typeface="Calibri" charset="0"/>
              <a:ea typeface="ＭＳ Ｐゴシック" charset="-128"/>
              <a:cs typeface="ＭＳ Ｐゴシック" charset="-128"/>
            </a:endParaRPr>
          </a:p>
          <a:p>
            <a:pPr marL="0" indent="0">
              <a:buFont typeface="Arial" panose="020B0604020202020204" pitchFamily="34" charset="0"/>
              <a:buNone/>
            </a:pPr>
            <a:endParaRPr lang="en-US" sz="1200" b="0" i="0" kern="1200" baseline="0" dirty="0" smtClean="0">
              <a:solidFill>
                <a:schemeClr val="tx1"/>
              </a:solidFill>
              <a:effectLst/>
              <a:latin typeface="Calibri" charset="0"/>
              <a:ea typeface="ＭＳ Ｐゴシック" charset="-128"/>
              <a:cs typeface="ＭＳ Ｐゴシック" charset="-128"/>
            </a:endParaRPr>
          </a:p>
          <a:p>
            <a:pPr marL="0" indent="0">
              <a:buFont typeface="Arial" panose="020B0604020202020204" pitchFamily="34" charset="0"/>
              <a:buNone/>
            </a:pPr>
            <a:endParaRPr lang="en-US" dirty="0"/>
          </a:p>
        </p:txBody>
      </p:sp>
      <p:sp>
        <p:nvSpPr>
          <p:cNvPr id="10" name="Date Placeholder 9"/>
          <p:cNvSpPr>
            <a:spLocks noGrp="1"/>
          </p:cNvSpPr>
          <p:nvPr>
            <p:ph type="dt" idx="10"/>
          </p:nvPr>
        </p:nvSpPr>
        <p:spPr/>
        <p:txBody>
          <a:bodyPr/>
          <a:lstStyle/>
          <a:p>
            <a:pPr>
              <a:defRPr/>
            </a:pPr>
            <a:r>
              <a:rPr lang="en-US" smtClean="0"/>
              <a:t>Grade 1 Module 1        Module Focus Session</a:t>
            </a:r>
            <a:endParaRPr lang="en-US" dirty="0"/>
          </a:p>
        </p:txBody>
      </p:sp>
      <p:sp>
        <p:nvSpPr>
          <p:cNvPr id="11" name="Slide Number Placeholder 10"/>
          <p:cNvSpPr>
            <a:spLocks noGrp="1"/>
          </p:cNvSpPr>
          <p:nvPr>
            <p:ph type="sldNum" sz="quarter" idx="11"/>
          </p:nvPr>
        </p:nvSpPr>
        <p:spPr/>
        <p:txBody>
          <a:bodyPr/>
          <a:lstStyle/>
          <a:p>
            <a:pPr>
              <a:defRPr/>
            </a:pPr>
            <a:fld id="{E929375C-F076-478A-B9B0-5F9213CA33B4}" type="slidenum">
              <a:rPr lang="en-US" smtClean="0"/>
              <a:pPr>
                <a:defRPr/>
              </a:pPr>
              <a:t>18</a:t>
            </a:fld>
            <a:endParaRPr lang="en-US" dirty="0"/>
          </a:p>
        </p:txBody>
      </p:sp>
      <p:sp>
        <p:nvSpPr>
          <p:cNvPr id="12" name="Header Placeholder 11"/>
          <p:cNvSpPr>
            <a:spLocks noGrp="1"/>
          </p:cNvSpPr>
          <p:nvPr>
            <p:ph type="hdr" sz="quarter" idx="12"/>
          </p:nvPr>
        </p:nvSpPr>
        <p:spPr/>
        <p:txBody>
          <a:bodyPr/>
          <a:lstStyle/>
          <a:p>
            <a:pPr>
              <a:defRPr/>
            </a:pPr>
            <a:r>
              <a:rPr lang="en-US" smtClean="0"/>
              <a:t>Eureka Math:  A Story of Units        www.CommonCore.org</a:t>
            </a:r>
            <a:endParaRPr lang="en-US" dirty="0" smtClean="0"/>
          </a:p>
        </p:txBody>
      </p:sp>
      <p:sp>
        <p:nvSpPr>
          <p:cNvPr id="13"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X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4" name="Footer Placeholder 3"/>
          <p:cNvSpPr>
            <a:spLocks noGrp="1"/>
          </p:cNvSpPr>
          <p:nvPr>
            <p:ph type="ftr" sz="quarter" idx="13"/>
          </p:nvPr>
        </p:nvSpPr>
        <p:spPr/>
        <p:txBody>
          <a:bodyPr/>
          <a:lstStyle/>
          <a:p>
            <a:r>
              <a:rPr lang="en-US" smtClean="0"/>
              <a:t>©2014.  Duplication and/or distribution of this material is prohibited without written consent from Common Core, Inc. </a:t>
            </a:r>
            <a:endParaRPr lang="en-US"/>
          </a:p>
        </p:txBody>
      </p:sp>
    </p:spTree>
    <p:extLst>
      <p:ext uri="{BB962C8B-B14F-4D97-AF65-F5344CB8AC3E}">
        <p14:creationId xmlns:p14="http://schemas.microsoft.com/office/powerpoint/2010/main" val="8938270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a:xfrm>
            <a:off x="457199" y="3657600"/>
            <a:ext cx="4223589" cy="5486400"/>
          </a:xfrm>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1" i="0" baseline="0" dirty="0" smtClean="0"/>
              <a:t>MODEL DEBRIEF</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a:p>
            <a:r>
              <a:rPr lang="en-US" dirty="0" smtClean="0"/>
              <a:t>Ask participants the questions</a:t>
            </a:r>
            <a:r>
              <a:rPr lang="en-US" baseline="0" dirty="0" smtClean="0"/>
              <a:t> presented on the slide.  You may wish to choose some of the other Debrief questions from Lesson 1, as well (listed below).</a:t>
            </a:r>
            <a:endParaRPr lang="en-US" b="1" baseline="0" dirty="0" smtClean="0"/>
          </a:p>
          <a:p>
            <a:pPr marL="171450" indent="-171450">
              <a:buFont typeface="Arial"/>
              <a:buChar char="•"/>
            </a:pPr>
            <a:r>
              <a:rPr lang="en-US" sz="1100" b="1" i="0" u="none" strike="noStrike" kern="1200" baseline="0" dirty="0" smtClean="0">
                <a:solidFill>
                  <a:schemeClr val="tx1"/>
                </a:solidFill>
              </a:rPr>
              <a:t>Are there 5 butterflies? Where?  What about strawberries? </a:t>
            </a:r>
            <a:r>
              <a:rPr lang="en-US" sz="1100" b="0" i="0" u="none" strike="noStrike" kern="1200" baseline="0" dirty="0" smtClean="0">
                <a:solidFill>
                  <a:schemeClr val="tx1"/>
                </a:solidFill>
              </a:rPr>
              <a:t>(We want students to see that there are 5 soccer balls, etc., embedded within the larger numbers. There are 6 butterflies in all. Have them identify the other part once they have seen the five within the number.)</a:t>
            </a:r>
          </a:p>
          <a:p>
            <a:pPr marL="171450" indent="-171450">
              <a:buFont typeface="Arial"/>
              <a:buChar char="•"/>
            </a:pPr>
            <a:r>
              <a:rPr lang="en-US" sz="1100" b="1" i="0" u="none" strike="noStrike" kern="1200" baseline="0" dirty="0" smtClean="0">
                <a:solidFill>
                  <a:schemeClr val="tx1"/>
                </a:solidFill>
              </a:rPr>
              <a:t>Look at the soccer balls and the pencils. What is the same about them? What is different about them? </a:t>
            </a:r>
            <a:r>
              <a:rPr lang="en-US" sz="1100" b="0" i="0" u="none" strike="noStrike" kern="1200" baseline="0" dirty="0" smtClean="0">
                <a:solidFill>
                  <a:schemeClr val="tx1"/>
                </a:solidFill>
              </a:rPr>
              <a:t>(Guide students to see that both 8 and 9 have 5 embedded in them. If they notice the other embedded numbers such as 1 to 8, that is great!)</a:t>
            </a:r>
          </a:p>
          <a:p>
            <a:pPr marL="171450" indent="-171450">
              <a:buFont typeface="Arial"/>
              <a:buChar char="•"/>
            </a:pPr>
            <a:r>
              <a:rPr lang="en-US" sz="1100" b="1" i="0" u="none" strike="noStrike" kern="1200" baseline="0" dirty="0" smtClean="0">
                <a:solidFill>
                  <a:schemeClr val="tx1"/>
                </a:solidFill>
              </a:rPr>
              <a:t>Can you show me five fingers? Show me five with two hands </a:t>
            </a:r>
            <a:r>
              <a:rPr lang="en-US" sz="1100" b="0" i="0" u="none" strike="noStrike" kern="1200" baseline="0" dirty="0" smtClean="0">
                <a:solidFill>
                  <a:schemeClr val="tx1"/>
                </a:solidFill>
              </a:rPr>
              <a:t>(i.e., 4 and 1, or 3 and 2). </a:t>
            </a:r>
            <a:r>
              <a:rPr lang="en-US" sz="1100" b="1" i="0" u="none" strike="noStrike" kern="1200" baseline="0" dirty="0" smtClean="0">
                <a:solidFill>
                  <a:schemeClr val="tx1"/>
                </a:solidFill>
              </a:rPr>
              <a:t>Now show me five with one hand.</a:t>
            </a:r>
          </a:p>
          <a:p>
            <a:pPr marL="171450" indent="-171450">
              <a:buFont typeface="Arial"/>
              <a:buChar char="•"/>
            </a:pPr>
            <a:r>
              <a:rPr lang="en-US" sz="1100" b="1" i="0" u="none" strike="noStrike" kern="1200" baseline="0" dirty="0" smtClean="0">
                <a:solidFill>
                  <a:schemeClr val="tx1"/>
                </a:solidFill>
              </a:rPr>
              <a:t>Can you show me 6 the Math Way with your fingers? </a:t>
            </a:r>
            <a:r>
              <a:rPr lang="en-US" sz="1100" b="0" i="0" u="none" strike="noStrike" kern="1200" baseline="0" dirty="0" smtClean="0">
                <a:solidFill>
                  <a:schemeClr val="tx1"/>
                </a:solidFill>
              </a:rPr>
              <a:t>(5 fingers on the left hand and thumb on the right hand.) Can you show me the 5 inside 6? Continue with 7, 8, 9, and 10.</a:t>
            </a:r>
          </a:p>
          <a:p>
            <a:pPr marL="171450" indent="-171450">
              <a:buFont typeface="Arial"/>
              <a:buChar char="•"/>
            </a:pPr>
            <a:r>
              <a:rPr lang="en-US" sz="1100" b="0" i="0" u="none" strike="noStrike" kern="1200" baseline="0" dirty="0" smtClean="0">
                <a:solidFill>
                  <a:schemeClr val="tx1"/>
                </a:solidFill>
              </a:rPr>
              <a:t>(Show examples of student work from the application problem.) </a:t>
            </a:r>
            <a:r>
              <a:rPr lang="en-US" sz="1100" b="1" i="0" u="none" strike="noStrike" kern="1200" baseline="0" dirty="0" smtClean="0">
                <a:solidFill>
                  <a:schemeClr val="tx1"/>
                </a:solidFill>
              </a:rPr>
              <a:t>What were the 2 parts in our story problem? What does that have in common with today’s lesson?</a:t>
            </a:r>
            <a:endParaRPr lang="en-US" sz="1100" b="1" baseline="0"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19</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5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Lesson 1 PS (optional)</a:t>
            </a:r>
            <a:endParaRPr lang="en-US" sz="1100" baseline="0" dirty="0"/>
          </a:p>
        </p:txBody>
      </p:sp>
      <p:sp>
        <p:nvSpPr>
          <p:cNvPr id="12" name="Date Placeholder 11"/>
          <p:cNvSpPr>
            <a:spLocks noGrp="1"/>
          </p:cNvSpPr>
          <p:nvPr>
            <p:ph type="dt" idx="13"/>
          </p:nvPr>
        </p:nvSpPr>
        <p:spPr/>
        <p:txBody>
          <a:bodyPr/>
          <a:lstStyle/>
          <a:p>
            <a:pPr>
              <a:defRPr/>
            </a:pPr>
            <a:r>
              <a:rPr lang="en-US" smtClean="0"/>
              <a:t>Grade 1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www.CommonCore.org</a:t>
            </a:r>
            <a:endParaRPr lang="en-US" dirty="0" smtClean="0"/>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4680788" y="2422348"/>
            <a:ext cx="2443491" cy="3246932"/>
          </a:xfrm>
          <a:prstGeom prst="rect">
            <a:avLst/>
          </a:prstGeom>
          <a:ln w="12700">
            <a:solidFill>
              <a:schemeClr val="tx1"/>
            </a:solidFill>
          </a:ln>
        </p:spPr>
      </p:pic>
      <p:pic>
        <p:nvPicPr>
          <p:cNvPr id="10" name="Picture 9"/>
          <p:cNvPicPr/>
          <p:nvPr/>
        </p:nvPicPr>
        <p:blipFill>
          <a:blip r:embed="rId4">
            <a:extLst>
              <a:ext uri="{28A0092B-C50C-407E-A947-70E740481C1C}">
                <a14:useLocalDpi xmlns:a14="http://schemas.microsoft.com/office/drawing/2010/main" val="0"/>
              </a:ext>
            </a:extLst>
          </a:blip>
          <a:stretch>
            <a:fillRect/>
          </a:stretch>
        </p:blipFill>
        <p:spPr>
          <a:xfrm>
            <a:off x="4680789" y="5669280"/>
            <a:ext cx="2454452" cy="3196984"/>
          </a:xfrm>
          <a:prstGeom prst="rect">
            <a:avLst/>
          </a:prstGeom>
          <a:ln w="12700">
            <a:solidFill>
              <a:schemeClr val="tx1"/>
            </a:solidFill>
          </a:ln>
        </p:spPr>
      </p:pic>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 </a:t>
            </a:r>
            <a:endParaRPr lang="en-US"/>
          </a:p>
        </p:txBody>
      </p:sp>
    </p:spTree>
    <p:extLst>
      <p:ext uri="{BB962C8B-B14F-4D97-AF65-F5344CB8AC3E}">
        <p14:creationId xmlns:p14="http://schemas.microsoft.com/office/powerpoint/2010/main" val="1547193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Review copyright slide.</a:t>
            </a:r>
            <a:endParaRPr lang="en-US" dirty="0"/>
          </a:p>
        </p:txBody>
      </p:sp>
      <p:sp>
        <p:nvSpPr>
          <p:cNvPr id="4" name="Header Placeholder 3"/>
          <p:cNvSpPr>
            <a:spLocks noGrp="1"/>
          </p:cNvSpPr>
          <p:nvPr>
            <p:ph type="hdr" sz="quarter" idx="10"/>
          </p:nvPr>
        </p:nvSpPr>
        <p:spPr/>
        <p:txBody>
          <a:bodyPr/>
          <a:lstStyle/>
          <a:p>
            <a:pPr>
              <a:defRPr/>
            </a:pPr>
            <a:r>
              <a:rPr lang="en-US" smtClean="0"/>
              <a:t>Eureka Math:  A Story of Units        www.CommonCore.org</a:t>
            </a:r>
            <a:endParaRPr lang="en-US" dirty="0" smtClean="0"/>
          </a:p>
        </p:txBody>
      </p:sp>
      <p:sp>
        <p:nvSpPr>
          <p:cNvPr id="5" name="Date Placeholder 4"/>
          <p:cNvSpPr>
            <a:spLocks noGrp="1"/>
          </p:cNvSpPr>
          <p:nvPr>
            <p:ph type="dt" idx="11"/>
          </p:nvPr>
        </p:nvSpPr>
        <p:spPr>
          <a:xfrm>
            <a:off x="5576047" y="0"/>
            <a:ext cx="1747620" cy="480060"/>
          </a:xfrm>
        </p:spPr>
        <p:txBody>
          <a:bodyPr/>
          <a:lstStyle/>
          <a:p>
            <a:pPr>
              <a:defRPr/>
            </a:pPr>
            <a:r>
              <a:rPr lang="en-US" smtClean="0"/>
              <a:t>Grade 1 Module 1        Module Focus Session</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a:t>
            </a:fld>
            <a:endParaRPr lang="en-US" dirty="0"/>
          </a:p>
        </p:txBody>
      </p:sp>
      <p:sp>
        <p:nvSpPr>
          <p:cNvPr id="7" name="Footer Placeholder 6"/>
          <p:cNvSpPr>
            <a:spLocks noGrp="1"/>
          </p:cNvSpPr>
          <p:nvPr>
            <p:ph type="ftr" sz="quarter" idx="13"/>
          </p:nvPr>
        </p:nvSpPr>
        <p:spPr>
          <a:xfrm>
            <a:off x="0" y="9120188"/>
            <a:ext cx="3170238" cy="481012"/>
          </a:xfrm>
          <a:prstGeom prst="rect">
            <a:avLst/>
          </a:prstGeom>
        </p:spPr>
        <p:txBody>
          <a:bodyPr/>
          <a:lstStyle/>
          <a:p>
            <a:r>
              <a:rPr lang="en-US" sz="1200" smtClean="0"/>
              <a:t>©2014.  Duplication and/or distribution of this material is prohibited without written consent from Common Core, Inc. </a:t>
            </a:r>
            <a:endParaRPr lang="en-US" sz="1200" dirty="0"/>
          </a:p>
        </p:txBody>
      </p:sp>
    </p:spTree>
    <p:extLst>
      <p:ext uri="{BB962C8B-B14F-4D97-AF65-F5344CB8AC3E}">
        <p14:creationId xmlns:p14="http://schemas.microsoft.com/office/powerpoint/2010/main" val="32513418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baseline="0" dirty="0" smtClean="0"/>
              <a:t>After discussing the answers, ask participants, </a:t>
            </a:r>
            <a:r>
              <a:rPr lang="en-US" b="1" baseline="0" dirty="0" smtClean="0"/>
              <a:t>“How would this kind of conversation help the students in your class?”</a:t>
            </a:r>
          </a:p>
          <a:p>
            <a:endParaRPr lang="en-US" baseline="0" dirty="0" smtClean="0"/>
          </a:p>
          <a:p>
            <a:r>
              <a:rPr lang="en-US" sz="1000" i="1" baseline="0" dirty="0" smtClean="0"/>
              <a:t>Reponses may include: </a:t>
            </a:r>
          </a:p>
          <a:p>
            <a:pPr marL="171450" indent="-171450">
              <a:buFont typeface="Arial"/>
              <a:buChar char="•"/>
            </a:pPr>
            <a:r>
              <a:rPr lang="en-US" sz="1000" i="1" baseline="0" dirty="0" smtClean="0"/>
              <a:t>Students can verbalize their understanding. </a:t>
            </a:r>
          </a:p>
          <a:p>
            <a:pPr marL="171450" indent="-171450">
              <a:buFont typeface="Arial"/>
              <a:buChar char="•"/>
            </a:pPr>
            <a:r>
              <a:rPr lang="en-US" sz="1000" i="1" baseline="0" dirty="0" smtClean="0"/>
              <a:t>Students make connections among their various activities throughout math class. </a:t>
            </a:r>
          </a:p>
          <a:p>
            <a:pPr marL="171450" indent="-171450">
              <a:buFont typeface="Arial"/>
              <a:buChar char="•"/>
            </a:pPr>
            <a:r>
              <a:rPr lang="en-US" sz="1000" i="1" baseline="0" dirty="0" smtClean="0"/>
              <a:t>Students learn from listening to their peers and from reflecting on their own work.</a:t>
            </a:r>
            <a:endParaRPr lang="en-US" sz="1000" i="1" dirty="0" smtClean="0"/>
          </a:p>
          <a:p>
            <a:endParaRPr lang="en-US" i="1" dirty="0" smtClean="0"/>
          </a:p>
          <a:p>
            <a:pPr marL="0" marR="0" indent="0" algn="l" defTabSz="457200" rtl="0" eaLnBrk="0" fontAlgn="base" latinLnBrk="0" hangingPunct="0">
              <a:lnSpc>
                <a:spcPct val="100000"/>
              </a:lnSpc>
              <a:spcBef>
                <a:spcPct val="30000"/>
              </a:spcBef>
              <a:spcAft>
                <a:spcPct val="0"/>
              </a:spcAft>
              <a:buClrTx/>
              <a:buSzTx/>
              <a:buFont typeface="Arial"/>
              <a:buNone/>
              <a:tabLst/>
              <a:defRPr/>
            </a:pPr>
            <a:r>
              <a:rPr lang="en-US" b="1" baseline="0" dirty="0" smtClean="0"/>
              <a:t>SHARE DEBRIEF OVERVIEW:</a:t>
            </a:r>
          </a:p>
          <a:p>
            <a:pPr marL="0" marR="0" indent="0" algn="l" defTabSz="457200" rtl="0" eaLnBrk="0" fontAlgn="base" latinLnBrk="0" hangingPunct="0">
              <a:lnSpc>
                <a:spcPct val="100000"/>
              </a:lnSpc>
              <a:spcBef>
                <a:spcPct val="30000"/>
              </a:spcBef>
              <a:spcAft>
                <a:spcPct val="0"/>
              </a:spcAft>
              <a:buClrTx/>
              <a:buSzTx/>
              <a:buFont typeface="Arial"/>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 typeface="Arial"/>
              <a:buNone/>
              <a:tabLst/>
              <a:defRPr/>
            </a:pPr>
            <a:r>
              <a:rPr lang="en-US" baseline="0" dirty="0" smtClean="0"/>
              <a:t>These questions are </a:t>
            </a:r>
            <a:r>
              <a:rPr lang="en-US" b="1" baseline="0" dirty="0" smtClean="0"/>
              <a:t>suggestions</a:t>
            </a:r>
            <a:r>
              <a:rPr lang="en-US" baseline="0" dirty="0" smtClean="0"/>
              <a:t> about what may be discussed in Student Debrief portion of the lesson. Teachers may choose any combination of the suggested questions.</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dirty="0" smtClean="0"/>
              <a:t>Rather</a:t>
            </a:r>
            <a:r>
              <a:rPr lang="en-US" baseline="0" dirty="0" smtClean="0"/>
              <a:t> than stating the objective of the lesson at its beginning, we wait until the </a:t>
            </a:r>
            <a:r>
              <a:rPr lang="en-US" b="1" baseline="0" dirty="0" smtClean="0"/>
              <a:t>dynamic action of the lesson has taken place</a:t>
            </a:r>
            <a:r>
              <a:rPr lang="en-US" baseline="0" dirty="0" smtClean="0"/>
              <a:t>. </a:t>
            </a:r>
          </a:p>
          <a:p>
            <a:pPr marL="171450" indent="-171450">
              <a:buFont typeface="Arial"/>
              <a:buChar char="•"/>
            </a:pPr>
            <a:r>
              <a:rPr lang="en-US" baseline="0" dirty="0" smtClean="0"/>
              <a:t>The student debrief is an </a:t>
            </a:r>
            <a:r>
              <a:rPr lang="en-US" b="1" baseline="0" dirty="0" smtClean="0"/>
              <a:t>important time</a:t>
            </a:r>
            <a:r>
              <a:rPr lang="en-US" b="0" baseline="0" dirty="0" smtClean="0"/>
              <a:t> that </a:t>
            </a:r>
            <a:r>
              <a:rPr lang="en-US" baseline="0" dirty="0" smtClean="0"/>
              <a:t>takes place as the last 10 or 12 minutes of an hour math block. </a:t>
            </a:r>
          </a:p>
          <a:p>
            <a:pPr marL="171450" indent="-171450">
              <a:buFont typeface="Arial"/>
              <a:buChar char="•"/>
            </a:pPr>
            <a:r>
              <a:rPr lang="en-US" baseline="0" dirty="0" smtClean="0"/>
              <a:t>This is when students </a:t>
            </a:r>
            <a:r>
              <a:rPr lang="en-US" b="0" baseline="0" dirty="0" smtClean="0"/>
              <a:t>bring together all of their learning </a:t>
            </a:r>
            <a:r>
              <a:rPr lang="en-US" baseline="0" dirty="0" smtClean="0"/>
              <a:t>experiences and </a:t>
            </a:r>
            <a:r>
              <a:rPr lang="en-US" b="1" baseline="0" dirty="0" smtClean="0"/>
              <a:t>articulate what they have learned</a:t>
            </a:r>
            <a:r>
              <a:rPr lang="en-US" baseline="0" dirty="0" smtClean="0"/>
              <a:t>. </a:t>
            </a:r>
          </a:p>
          <a:p>
            <a:endParaRPr lang="en-US" dirty="0" smtClean="0"/>
          </a:p>
          <a:p>
            <a:r>
              <a:rPr lang="en-US" b="1" baseline="0" dirty="0" smtClean="0"/>
              <a:t>Optional:  Ask participants to develop a debrief question about the Problem Set and share.</a:t>
            </a:r>
            <a:endParaRPr lang="en-US" b="1" dirty="0" smtClean="0"/>
          </a:p>
          <a:p>
            <a:endParaRPr lang="en-US" dirty="0" smtClean="0"/>
          </a:p>
          <a:p>
            <a:endParaRPr lang="en-US" baseline="0" dirty="0" smtClean="0"/>
          </a:p>
          <a:p>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20</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5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Lesson 1 Problem Set (optional)</a:t>
            </a:r>
            <a:endParaRPr lang="en-US" sz="1100" baseline="0" dirty="0"/>
          </a:p>
        </p:txBody>
      </p:sp>
      <p:sp>
        <p:nvSpPr>
          <p:cNvPr id="12" name="Date Placeholder 11"/>
          <p:cNvSpPr>
            <a:spLocks noGrp="1"/>
          </p:cNvSpPr>
          <p:nvPr>
            <p:ph type="dt" idx="13"/>
          </p:nvPr>
        </p:nvSpPr>
        <p:spPr/>
        <p:txBody>
          <a:bodyPr/>
          <a:lstStyle/>
          <a:p>
            <a:pPr>
              <a:defRPr/>
            </a:pPr>
            <a:r>
              <a:rPr lang="en-US" smtClean="0"/>
              <a:t>Grade 1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www.CommonCore.org</a:t>
            </a:r>
            <a:endParaRPr lang="en-US" dirty="0" smtClean="0"/>
          </a:p>
        </p:txBody>
      </p:sp>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 </a:t>
            </a:r>
            <a:endParaRPr lang="en-US"/>
          </a:p>
        </p:txBody>
      </p:sp>
    </p:spTree>
    <p:extLst>
      <p:ext uri="{BB962C8B-B14F-4D97-AF65-F5344CB8AC3E}">
        <p14:creationId xmlns:p14="http://schemas.microsoft.com/office/powerpoint/2010/main" val="15471934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b="1" i="0" dirty="0" smtClean="0"/>
              <a:t>SHARE DEBRIEF PROCEDURE:</a:t>
            </a:r>
          </a:p>
          <a:p>
            <a:endParaRPr lang="en-US" i="1" dirty="0" smtClean="0"/>
          </a:p>
          <a:p>
            <a:r>
              <a:rPr lang="en-US" i="1" dirty="0" smtClean="0"/>
              <a:t>Discuss/Point</a:t>
            </a:r>
            <a:r>
              <a:rPr lang="en-US" i="1" baseline="0" dirty="0" smtClean="0"/>
              <a:t> out about </a:t>
            </a:r>
            <a:r>
              <a:rPr lang="en-US" b="1" i="1" baseline="0" dirty="0" smtClean="0"/>
              <a:t>Student Debrief </a:t>
            </a:r>
            <a:r>
              <a:rPr lang="en-US" i="1" baseline="0" dirty="0" smtClean="0"/>
              <a:t>in SOU:</a:t>
            </a:r>
            <a:endParaRPr lang="en-US" i="1" dirty="0" smtClean="0"/>
          </a:p>
          <a:p>
            <a:pPr marL="171450" indent="-171450">
              <a:buFont typeface="Arial" panose="020B0604020202020204" pitchFamily="34" charset="0"/>
              <a:buChar char="•"/>
            </a:pPr>
            <a:r>
              <a:rPr lang="en-US" dirty="0" smtClean="0"/>
              <a:t>Students</a:t>
            </a:r>
            <a:r>
              <a:rPr lang="en-US" baseline="0" dirty="0" smtClean="0"/>
              <a:t> </a:t>
            </a:r>
            <a:r>
              <a:rPr lang="en-US" b="1" baseline="0" dirty="0" smtClean="0"/>
              <a:t>bring PS to the carpet </a:t>
            </a:r>
            <a:r>
              <a:rPr lang="en-US" baseline="0" dirty="0" smtClean="0"/>
              <a:t>and gather around for a conversation about the lesson. </a:t>
            </a:r>
          </a:p>
          <a:p>
            <a:pPr marL="171450" indent="-171450">
              <a:buFont typeface="Arial" panose="020B0604020202020204" pitchFamily="34" charset="0"/>
              <a:buChar char="•"/>
            </a:pPr>
            <a:r>
              <a:rPr lang="en-US" b="1" baseline="0" dirty="0" smtClean="0"/>
              <a:t>Check PS </a:t>
            </a:r>
            <a:r>
              <a:rPr lang="en-US" baseline="0" dirty="0" smtClean="0"/>
              <a:t>with a partner/correct as a class.</a:t>
            </a:r>
          </a:p>
          <a:p>
            <a:pPr marL="171450" indent="-171450">
              <a:buFont typeface="Arial" panose="020B0604020202020204" pitchFamily="34" charset="0"/>
              <a:buChar char="•"/>
            </a:pPr>
            <a:r>
              <a:rPr lang="en-US" baseline="0" dirty="0" smtClean="0"/>
              <a:t>Invite students to </a:t>
            </a:r>
            <a:r>
              <a:rPr lang="en-US" b="1" baseline="0" dirty="0" smtClean="0"/>
              <a:t>share work</a:t>
            </a:r>
            <a:r>
              <a:rPr lang="en-US" baseline="0" dirty="0" smtClean="0"/>
              <a:t>.</a:t>
            </a:r>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Students see and hear </a:t>
            </a:r>
            <a:r>
              <a:rPr lang="en-US" b="1" baseline="0" dirty="0" smtClean="0"/>
              <a:t>multiple perspectives </a:t>
            </a:r>
            <a:r>
              <a:rPr lang="en-US" baseline="0" dirty="0" smtClean="0"/>
              <a:t>from classmates.</a:t>
            </a:r>
          </a:p>
          <a:p>
            <a:pPr marL="171450" indent="-171450">
              <a:buFont typeface="Arial" panose="020B0604020202020204" pitchFamily="34" charset="0"/>
              <a:buChar char="•"/>
            </a:pPr>
            <a:r>
              <a:rPr lang="en-US" baseline="0" dirty="0" smtClean="0"/>
              <a:t>Students reflect back on the lesson to </a:t>
            </a:r>
            <a:r>
              <a:rPr lang="en-US" b="1" baseline="0" dirty="0" smtClean="0"/>
              <a:t>analyze the learning </a:t>
            </a:r>
            <a:r>
              <a:rPr lang="en-US" baseline="0" dirty="0" smtClean="0"/>
              <a:t>that occurred. (Lesson doesn’t start by naming objective.)</a:t>
            </a:r>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i="1" baseline="0" dirty="0" smtClean="0"/>
              <a:t>(Click 1x to advance animation.)</a:t>
            </a:r>
            <a:r>
              <a:rPr lang="en-US" baseline="0" dirty="0" smtClean="0"/>
              <a:t> Students </a:t>
            </a:r>
            <a:r>
              <a:rPr lang="en-US" b="1" baseline="0" dirty="0" smtClean="0"/>
              <a:t>make connections </a:t>
            </a:r>
            <a:r>
              <a:rPr lang="en-US" baseline="0" dirty="0" smtClean="0"/>
              <a:t>between parts of the lesson, concepts, strategies and tools. The student debrief is not to be missed!</a:t>
            </a:r>
          </a:p>
          <a:p>
            <a:pPr marL="171450" indent="-171450">
              <a:buFont typeface="Arial" panose="020B0604020202020204" pitchFamily="34" charset="0"/>
              <a:buChar char="•"/>
            </a:pPr>
            <a:r>
              <a:rPr lang="en-US" i="1" baseline="0" dirty="0" smtClean="0"/>
              <a:t>(Click 1x to advance animation.)  </a:t>
            </a:r>
            <a:r>
              <a:rPr lang="en-US" baseline="0" dirty="0" smtClean="0"/>
              <a:t>Students ultimately </a:t>
            </a:r>
            <a:r>
              <a:rPr lang="en-US" b="1" baseline="0" dirty="0" smtClean="0"/>
              <a:t>articulate the objective</a:t>
            </a:r>
            <a:r>
              <a:rPr lang="en-US" baseline="0" dirty="0" smtClean="0"/>
              <a:t>/day’s learning.  </a:t>
            </a:r>
          </a:p>
          <a:p>
            <a:pPr marL="171450" indent="-171450">
              <a:buFont typeface="Arial" panose="020B0604020202020204" pitchFamily="34" charset="0"/>
              <a:buChar char="•"/>
            </a:pPr>
            <a:r>
              <a:rPr lang="en-US" baseline="0" dirty="0" smtClean="0"/>
              <a:t>Teacher reviews </a:t>
            </a:r>
            <a:r>
              <a:rPr lang="en-US" b="1" baseline="0" dirty="0" smtClean="0"/>
              <a:t>key vocabulary </a:t>
            </a:r>
            <a:r>
              <a:rPr lang="en-US" baseline="0" dirty="0" smtClean="0"/>
              <a:t>and help students name the learning they describe.</a:t>
            </a:r>
          </a:p>
          <a:p>
            <a:pPr marL="171450" indent="-171450">
              <a:buFont typeface="Arial" panose="020B0604020202020204" pitchFamily="34" charset="0"/>
              <a:buChar char="•"/>
            </a:pPr>
            <a:r>
              <a:rPr lang="en-US" i="1" baseline="0" dirty="0" smtClean="0"/>
              <a:t>(Click 1x to advance animation.)</a:t>
            </a:r>
            <a:r>
              <a:rPr lang="en-US" baseline="0" dirty="0" smtClean="0"/>
              <a:t> The time allotment for the Debrief </a:t>
            </a:r>
            <a:r>
              <a:rPr lang="en-US" b="1" baseline="0" dirty="0" smtClean="0"/>
              <a:t>includes 3 minutes for the Exit Ticket</a:t>
            </a:r>
            <a:r>
              <a:rPr lang="en-US" baseline="0" dirty="0" smtClean="0"/>
              <a:t>. </a:t>
            </a:r>
          </a:p>
          <a:p>
            <a:pPr marL="171450" indent="-171450">
              <a:buFont typeface="Arial" panose="020B0604020202020204" pitchFamily="34" charset="0"/>
              <a:buChar char="•"/>
            </a:pPr>
            <a:endParaRPr lang="en-US" dirty="0" smtClean="0"/>
          </a:p>
          <a:p>
            <a:r>
              <a:rPr lang="en-US" i="1" baseline="0" dirty="0" smtClean="0"/>
              <a:t>Tip for implementation:</a:t>
            </a:r>
          </a:p>
          <a:p>
            <a:r>
              <a:rPr lang="en-US" baseline="0" dirty="0" smtClean="0"/>
              <a:t>If initially your students need help learning how to have these conversations (or accountable partner talk): They can share work, but also, you might present 1-2 different solutions and have them practice explaining the model, labels, equation and solution path to their partner.  </a:t>
            </a:r>
          </a:p>
        </p:txBody>
      </p:sp>
      <p:sp>
        <p:nvSpPr>
          <p:cNvPr id="10" name="Date Placeholder 9"/>
          <p:cNvSpPr>
            <a:spLocks noGrp="1"/>
          </p:cNvSpPr>
          <p:nvPr>
            <p:ph type="dt" idx="10"/>
          </p:nvPr>
        </p:nvSpPr>
        <p:spPr/>
        <p:txBody>
          <a:bodyPr/>
          <a:lstStyle/>
          <a:p>
            <a:pPr>
              <a:defRPr/>
            </a:pPr>
            <a:r>
              <a:rPr lang="en-US" smtClean="0"/>
              <a:t>Grade 1 Module 1        Module Focus Session</a:t>
            </a:r>
            <a:endParaRPr lang="en-US" dirty="0"/>
          </a:p>
        </p:txBody>
      </p:sp>
      <p:sp>
        <p:nvSpPr>
          <p:cNvPr id="11" name="Slide Number Placeholder 10"/>
          <p:cNvSpPr>
            <a:spLocks noGrp="1"/>
          </p:cNvSpPr>
          <p:nvPr>
            <p:ph type="sldNum" sz="quarter" idx="11"/>
          </p:nvPr>
        </p:nvSpPr>
        <p:spPr/>
        <p:txBody>
          <a:bodyPr/>
          <a:lstStyle/>
          <a:p>
            <a:pPr>
              <a:defRPr/>
            </a:pPr>
            <a:fld id="{E929375C-F076-478A-B9B0-5F9213CA33B4}" type="slidenum">
              <a:rPr lang="en-US" smtClean="0"/>
              <a:pPr>
                <a:defRPr/>
              </a:pPr>
              <a:t>21</a:t>
            </a:fld>
            <a:endParaRPr lang="en-US" dirty="0"/>
          </a:p>
        </p:txBody>
      </p:sp>
      <p:sp>
        <p:nvSpPr>
          <p:cNvPr id="12" name="Header Placeholder 11"/>
          <p:cNvSpPr>
            <a:spLocks noGrp="1"/>
          </p:cNvSpPr>
          <p:nvPr>
            <p:ph type="hdr" sz="quarter" idx="12"/>
          </p:nvPr>
        </p:nvSpPr>
        <p:spPr/>
        <p:txBody>
          <a:bodyPr/>
          <a:lstStyle/>
          <a:p>
            <a:pPr>
              <a:defRPr/>
            </a:pPr>
            <a:r>
              <a:rPr lang="en-US" smtClean="0"/>
              <a:t>Eureka Math:  A Story of Units        www.CommonCore.org</a:t>
            </a:r>
            <a:endParaRPr lang="en-US" dirty="0" smtClean="0"/>
          </a:p>
        </p:txBody>
      </p:sp>
      <p:sp>
        <p:nvSpPr>
          <p:cNvPr id="13"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X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4" name="Footer Placeholder 3"/>
          <p:cNvSpPr>
            <a:spLocks noGrp="1"/>
          </p:cNvSpPr>
          <p:nvPr>
            <p:ph type="ftr" sz="quarter" idx="13"/>
          </p:nvPr>
        </p:nvSpPr>
        <p:spPr/>
        <p:txBody>
          <a:bodyPr/>
          <a:lstStyle/>
          <a:p>
            <a:r>
              <a:rPr lang="en-US" smtClean="0"/>
              <a:t>©2014.  Duplication and/or distribution of this material is prohibited without written consent from Common Core, Inc. </a:t>
            </a:r>
            <a:endParaRPr lang="en-US"/>
          </a:p>
        </p:txBody>
      </p:sp>
    </p:spTree>
    <p:extLst>
      <p:ext uri="{BB962C8B-B14F-4D97-AF65-F5344CB8AC3E}">
        <p14:creationId xmlns:p14="http://schemas.microsoft.com/office/powerpoint/2010/main" val="24037598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b="1" i="0" baseline="0" dirty="0" smtClean="0"/>
              <a:t>SHARE EXIT TICKET OVERVIEW</a:t>
            </a:r>
          </a:p>
          <a:p>
            <a:endParaRPr lang="en-US" i="1" baseline="0" dirty="0" smtClean="0"/>
          </a:p>
          <a:p>
            <a:r>
              <a:rPr lang="en-US" i="1" baseline="0" dirty="0" smtClean="0"/>
              <a:t>Discuss/Point out the following about the </a:t>
            </a:r>
            <a:r>
              <a:rPr lang="en-US" b="1" i="1" baseline="0" dirty="0" smtClean="0"/>
              <a:t>Exit Ticket</a:t>
            </a:r>
            <a:r>
              <a:rPr lang="en-US" i="1" baseline="0" dirty="0" smtClean="0"/>
              <a:t>:</a:t>
            </a:r>
            <a:endParaRPr lang="en-US" baseline="0" dirty="0" smtClean="0"/>
          </a:p>
          <a:p>
            <a:pPr marL="171450" indent="-171450">
              <a:buFont typeface="Arial" panose="020B0604020202020204" pitchFamily="34" charset="0"/>
              <a:buChar char="•"/>
            </a:pPr>
            <a:r>
              <a:rPr lang="en-US" i="1" baseline="0" dirty="0" smtClean="0"/>
              <a:t>(Click 1x to advance animation.)  </a:t>
            </a:r>
            <a:r>
              <a:rPr lang="en-US" baseline="0" dirty="0" smtClean="0"/>
              <a:t>Daily formative assessment to drive daily instruction (</a:t>
            </a:r>
            <a:r>
              <a:rPr lang="en-US" b="1" baseline="0" dirty="0" smtClean="0"/>
              <a:t>use it to plan</a:t>
            </a:r>
            <a:r>
              <a:rPr lang="en-US" baseline="0" dirty="0" smtClean="0"/>
              <a:t>!)</a:t>
            </a:r>
          </a:p>
          <a:p>
            <a:pPr marL="171450" indent="-171450">
              <a:buFont typeface="Arial" panose="020B0604020202020204" pitchFamily="34" charset="0"/>
              <a:buChar char="•"/>
            </a:pPr>
            <a:r>
              <a:rPr lang="en-US" baseline="0" dirty="0" smtClean="0"/>
              <a:t>Use it to close the lesson, or some people use as morning work the next day (teachers use it in lots of ways: the point is that it be useful for planning your instruction.)</a:t>
            </a:r>
          </a:p>
          <a:p>
            <a:pPr marL="171450" indent="-171450">
              <a:buFont typeface="Arial" panose="020B0604020202020204" pitchFamily="34" charset="0"/>
              <a:buChar char="•"/>
            </a:pPr>
            <a:r>
              <a:rPr lang="en-US" i="1" baseline="0" dirty="0" smtClean="0"/>
              <a:t>(Click 1x to advance animation.)  </a:t>
            </a:r>
            <a:r>
              <a:rPr lang="en-US" b="1" baseline="0" dirty="0" smtClean="0"/>
              <a:t>Time frame, not task frame</a:t>
            </a:r>
          </a:p>
          <a:p>
            <a:pPr marL="171450" indent="-171450">
              <a:buFont typeface="Arial" panose="020B0604020202020204" pitchFamily="34" charset="0"/>
              <a:buChar char="•"/>
            </a:pPr>
            <a:r>
              <a:rPr lang="en-US" i="1" baseline="0" dirty="0" smtClean="0"/>
              <a:t>(Click 1x to advance animation.)  </a:t>
            </a:r>
            <a:r>
              <a:rPr lang="en-US" i="0" baseline="0" dirty="0" smtClean="0"/>
              <a:t>Can be a tool for lesson planning because it’s a glimpse of the student outcome for each day.</a:t>
            </a:r>
            <a:endParaRPr lang="en-US" baseline="0" dirty="0" smtClean="0"/>
          </a:p>
          <a:p>
            <a:endParaRPr lang="en-US" dirty="0"/>
          </a:p>
        </p:txBody>
      </p:sp>
      <p:sp>
        <p:nvSpPr>
          <p:cNvPr id="10" name="Date Placeholder 9"/>
          <p:cNvSpPr>
            <a:spLocks noGrp="1"/>
          </p:cNvSpPr>
          <p:nvPr>
            <p:ph type="dt" idx="10"/>
          </p:nvPr>
        </p:nvSpPr>
        <p:spPr/>
        <p:txBody>
          <a:bodyPr/>
          <a:lstStyle/>
          <a:p>
            <a:pPr>
              <a:defRPr/>
            </a:pPr>
            <a:r>
              <a:rPr lang="en-US" smtClean="0"/>
              <a:t>Grade 1 Module 1        Module Focus Session</a:t>
            </a:r>
            <a:endParaRPr lang="en-US" dirty="0"/>
          </a:p>
        </p:txBody>
      </p:sp>
      <p:sp>
        <p:nvSpPr>
          <p:cNvPr id="11" name="Slide Number Placeholder 10"/>
          <p:cNvSpPr>
            <a:spLocks noGrp="1"/>
          </p:cNvSpPr>
          <p:nvPr>
            <p:ph type="sldNum" sz="quarter" idx="11"/>
          </p:nvPr>
        </p:nvSpPr>
        <p:spPr/>
        <p:txBody>
          <a:bodyPr/>
          <a:lstStyle/>
          <a:p>
            <a:pPr>
              <a:defRPr/>
            </a:pPr>
            <a:fld id="{E929375C-F076-478A-B9B0-5F9213CA33B4}" type="slidenum">
              <a:rPr lang="en-US" smtClean="0"/>
              <a:pPr>
                <a:defRPr/>
              </a:pPr>
              <a:t>22</a:t>
            </a:fld>
            <a:endParaRPr lang="en-US" dirty="0"/>
          </a:p>
        </p:txBody>
      </p:sp>
      <p:sp>
        <p:nvSpPr>
          <p:cNvPr id="12" name="Header Placeholder 11"/>
          <p:cNvSpPr>
            <a:spLocks noGrp="1"/>
          </p:cNvSpPr>
          <p:nvPr>
            <p:ph type="hdr" sz="quarter" idx="12"/>
          </p:nvPr>
        </p:nvSpPr>
        <p:spPr/>
        <p:txBody>
          <a:bodyPr/>
          <a:lstStyle/>
          <a:p>
            <a:pPr>
              <a:defRPr/>
            </a:pPr>
            <a:r>
              <a:rPr lang="en-US" smtClean="0"/>
              <a:t>Eureka Math:  A Story of Units        www.CommonCore.org</a:t>
            </a:r>
            <a:endParaRPr lang="en-US" dirty="0" smtClean="0"/>
          </a:p>
        </p:txBody>
      </p:sp>
      <p:sp>
        <p:nvSpPr>
          <p:cNvPr id="13"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X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4" name="Footer Placeholder 3"/>
          <p:cNvSpPr>
            <a:spLocks noGrp="1"/>
          </p:cNvSpPr>
          <p:nvPr>
            <p:ph type="ftr" sz="quarter" idx="13"/>
          </p:nvPr>
        </p:nvSpPr>
        <p:spPr/>
        <p:txBody>
          <a:bodyPr/>
          <a:lstStyle/>
          <a:p>
            <a:r>
              <a:rPr lang="en-US" smtClean="0"/>
              <a:t>©2014.  Duplication and/or distribution of this material is prohibited without written consent from Common Core, Inc. </a:t>
            </a:r>
            <a:endParaRPr lang="en-US"/>
          </a:p>
        </p:txBody>
      </p:sp>
    </p:spTree>
    <p:extLst>
      <p:ext uri="{BB962C8B-B14F-4D97-AF65-F5344CB8AC3E}">
        <p14:creationId xmlns:p14="http://schemas.microsoft.com/office/powerpoint/2010/main" val="24037598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6013" cy="2743200"/>
          </a:xfrm>
        </p:spPr>
      </p:sp>
      <p:sp>
        <p:nvSpPr>
          <p:cNvPr id="3" name="Notes Placeholder 2"/>
          <p:cNvSpPr>
            <a:spLocks noGrp="1"/>
          </p:cNvSpPr>
          <p:nvPr>
            <p:ph type="body" idx="1"/>
          </p:nvPr>
        </p:nvSpPr>
        <p:spPr>
          <a:xfrm>
            <a:off x="457200" y="3657600"/>
            <a:ext cx="6400800" cy="5486400"/>
          </a:xfrm>
          <a:prstGeom prst="rect">
            <a:avLst/>
          </a:prstGeom>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Calibri" charset="0"/>
                <a:ea typeface="ＭＳ Ｐゴシック" charset="-128"/>
                <a:cs typeface="ＭＳ Ｐゴシック" charset="-128"/>
              </a:rPr>
              <a:t>INTRODUCE INSTRUCTIONAL SEQUENCE</a:t>
            </a:r>
            <a:r>
              <a:rPr lang="en-US" sz="1200" b="1" kern="1200" baseline="0" dirty="0" smtClean="0">
                <a:solidFill>
                  <a:schemeClr val="tx1"/>
                </a:solidFill>
                <a:latin typeface="Calibri" charset="0"/>
                <a:ea typeface="ＭＳ Ｐゴシック" charset="-128"/>
                <a:cs typeface="ＭＳ Ｐゴシック" charset="-128"/>
              </a:rPr>
              <a:t> SECTION</a:t>
            </a:r>
            <a:endParaRPr lang="en-US" sz="1200" b="1" kern="1200" dirty="0" smtClean="0">
              <a:solidFill>
                <a:schemeClr val="tx1"/>
              </a:solidFill>
              <a:latin typeface="Calibri" charset="0"/>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Calibri" charset="0"/>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Calibri" charset="0"/>
                <a:ea typeface="ＭＳ Ｐゴシック" charset="-128"/>
                <a:cs typeface="ＭＳ Ｐゴシック" charset="-128"/>
              </a:rPr>
              <a:t>As you’ve seen, each lesson component has a very different purpose.  </a:t>
            </a:r>
            <a:r>
              <a:rPr lang="en-US" dirty="0" smtClean="0"/>
              <a:t>Consequently, each lesson component has a different pace, so the experience feels different for students.  It is important to honor each component in order to do justice both to the mathematical practices and to the balance of rigor that is expected.</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Moving forward, we’ll explore the instructional sequence. </a:t>
            </a:r>
            <a:r>
              <a:rPr lang="en-US" sz="1200" kern="1200" baseline="0" dirty="0" smtClean="0">
                <a:solidFill>
                  <a:schemeClr val="tx1"/>
                </a:solidFill>
                <a:latin typeface="Calibri" charset="0"/>
                <a:ea typeface="ＭＳ Ｐゴシック" charset="-128"/>
                <a:cs typeface="ＭＳ Ｐゴシック" charset="-128"/>
              </a:rPr>
              <a:t>In doing this,</a:t>
            </a:r>
            <a:r>
              <a:rPr lang="en-US" sz="1200" kern="1200" dirty="0" smtClean="0">
                <a:solidFill>
                  <a:schemeClr val="tx1"/>
                </a:solidFill>
                <a:latin typeface="Calibri" charset="0"/>
                <a:ea typeface="ＭＳ Ｐゴシック" charset="-128"/>
                <a:cs typeface="ＭＳ Ｐゴシック" charset="-128"/>
              </a:rPr>
              <a:t> w</a:t>
            </a:r>
            <a:r>
              <a:rPr lang="en-US" sz="1200" kern="1200" baseline="0" dirty="0" smtClean="0">
                <a:solidFill>
                  <a:schemeClr val="tx1"/>
                </a:solidFill>
                <a:latin typeface="Calibri" charset="0"/>
                <a:ea typeface="ＭＳ Ｐゴシック" charset="-128"/>
                <a:cs typeface="ＭＳ Ｐゴシック" charset="-128"/>
              </a:rPr>
              <a:t>e’ll lead you through the module, modeling instruction for each objective.  Along the way, we’ll also revisit the other lesson components and experience how they function in collaboration with the concept development.</a:t>
            </a:r>
          </a:p>
        </p:txBody>
      </p:sp>
      <p:sp>
        <p:nvSpPr>
          <p:cNvPr id="8"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1 minute</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9" name="Date Placeholder 8"/>
          <p:cNvSpPr>
            <a:spLocks noGrp="1"/>
          </p:cNvSpPr>
          <p:nvPr>
            <p:ph type="dt" idx="10"/>
          </p:nvPr>
        </p:nvSpPr>
        <p:spPr/>
        <p:txBody>
          <a:bodyPr/>
          <a:lstStyle/>
          <a:p>
            <a:pPr>
              <a:defRPr/>
            </a:pPr>
            <a:r>
              <a:rPr lang="en-US" smtClean="0"/>
              <a:t>Grade 1 Module 1        Module Focus Session</a:t>
            </a:r>
            <a:endParaRPr lang="en-US" dirty="0"/>
          </a:p>
        </p:txBody>
      </p:sp>
      <p:sp>
        <p:nvSpPr>
          <p:cNvPr id="10" name="Slide Number Placeholder 9"/>
          <p:cNvSpPr>
            <a:spLocks noGrp="1"/>
          </p:cNvSpPr>
          <p:nvPr>
            <p:ph type="sldNum" sz="quarter" idx="11"/>
          </p:nvPr>
        </p:nvSpPr>
        <p:spPr/>
        <p:txBody>
          <a:bodyPr/>
          <a:lstStyle/>
          <a:p>
            <a:pPr>
              <a:defRPr/>
            </a:pPr>
            <a:fld id="{E929375C-F076-478A-B9B0-5F9213CA33B4}" type="slidenum">
              <a:rPr lang="en-US" smtClean="0"/>
              <a:pPr>
                <a:defRPr/>
              </a:pPr>
              <a:t>23</a:t>
            </a:fld>
            <a:endParaRPr lang="en-US" dirty="0"/>
          </a:p>
        </p:txBody>
      </p:sp>
      <p:sp>
        <p:nvSpPr>
          <p:cNvPr id="11" name="Header Placeholder 10"/>
          <p:cNvSpPr>
            <a:spLocks noGrp="1"/>
          </p:cNvSpPr>
          <p:nvPr>
            <p:ph type="hdr" sz="quarter" idx="12"/>
          </p:nvPr>
        </p:nvSpPr>
        <p:spPr/>
        <p:txBody>
          <a:bodyPr/>
          <a:lstStyle/>
          <a:p>
            <a:pPr>
              <a:defRPr/>
            </a:pPr>
            <a:r>
              <a:rPr lang="en-US" smtClean="0"/>
              <a:t>Eureka Math:  A Story of Units        www.CommonCore.org</a:t>
            </a:r>
            <a:endParaRPr lang="en-US" dirty="0" smtClean="0"/>
          </a:p>
        </p:txBody>
      </p:sp>
      <p:sp>
        <p:nvSpPr>
          <p:cNvPr id="4" name="Footer Placeholder 3"/>
          <p:cNvSpPr>
            <a:spLocks noGrp="1"/>
          </p:cNvSpPr>
          <p:nvPr>
            <p:ph type="ftr" sz="quarter" idx="13"/>
          </p:nvPr>
        </p:nvSpPr>
        <p:spPr/>
        <p:txBody>
          <a:bodyPr/>
          <a:lstStyle/>
          <a:p>
            <a:r>
              <a:rPr lang="en-US" smtClean="0"/>
              <a:t>©2014.  Duplication and/or distribution of this material is prohibited without written consent from Common Core, Inc. </a:t>
            </a:r>
            <a:endParaRPr lang="en-US"/>
          </a:p>
        </p:txBody>
      </p:sp>
    </p:spTree>
    <p:extLst>
      <p:ext uri="{BB962C8B-B14F-4D97-AF65-F5344CB8AC3E}">
        <p14:creationId xmlns:p14="http://schemas.microsoft.com/office/powerpoint/2010/main" val="15872456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6013" cy="2743200"/>
          </a:xfrm>
        </p:spPr>
      </p:sp>
      <p:sp>
        <p:nvSpPr>
          <p:cNvPr id="3" name="Notes Placeholder 2"/>
          <p:cNvSpPr>
            <a:spLocks noGrp="1"/>
          </p:cNvSpPr>
          <p:nvPr>
            <p:ph type="body" idx="1"/>
          </p:nvPr>
        </p:nvSpPr>
        <p:spPr>
          <a:xfrm>
            <a:off x="457200" y="3657600"/>
            <a:ext cx="6400800" cy="5486400"/>
          </a:xfrm>
          <a:prstGeom prst="rect">
            <a:avLst/>
          </a:prstGeom>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Calibri" charset="0"/>
                <a:ea typeface="ＭＳ Ｐゴシック" charset="-128"/>
                <a:cs typeface="ＭＳ Ｐゴシック" charset="-128"/>
              </a:rPr>
              <a:t>EXPLAIN TOPIC BREAKDOWN</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Calibri" charset="0"/>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Calibri" charset="0"/>
                <a:ea typeface="ＭＳ Ｐゴシック" charset="-128"/>
                <a:cs typeface="ＭＳ Ｐゴシック" charset="-128"/>
              </a:rPr>
              <a:t>Lesson</a:t>
            </a:r>
            <a:r>
              <a:rPr lang="en-US" sz="1200" kern="1200" baseline="0" dirty="0" smtClean="0">
                <a:solidFill>
                  <a:schemeClr val="tx1"/>
                </a:solidFill>
                <a:latin typeface="Calibri" charset="0"/>
                <a:ea typeface="ＭＳ Ｐゴシック" charset="-128"/>
                <a:cs typeface="ＭＳ Ｐゴシック" charset="-128"/>
              </a:rPr>
              <a:t> 1 is a part of our first topic in Module 1: Embedded Numbers and Decompositions.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latin typeface="Calibri" charset="0"/>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Calibri" charset="0"/>
                <a:ea typeface="ＭＳ Ｐゴシック" charset="-128"/>
                <a:cs typeface="ＭＳ Ｐゴシック" charset="-128"/>
              </a:rPr>
              <a:t>There are 10 topics</a:t>
            </a:r>
            <a:r>
              <a:rPr lang="en-US" sz="1200" kern="1200" dirty="0" smtClean="0">
                <a:solidFill>
                  <a:schemeClr val="tx1"/>
                </a:solidFill>
                <a:latin typeface="Calibri" charset="0"/>
                <a:ea typeface="ＭＳ Ｐゴシック" charset="-128"/>
                <a:cs typeface="ＭＳ Ｐゴシック" charset="-128"/>
              </a:rPr>
              <a:t> in </a:t>
            </a:r>
            <a:r>
              <a:rPr lang="en-US" sz="1200" kern="1200" baseline="0" dirty="0" smtClean="0">
                <a:solidFill>
                  <a:schemeClr val="tx1"/>
                </a:solidFill>
                <a:latin typeface="Calibri" charset="0"/>
                <a:ea typeface="ＭＳ Ｐゴシック" charset="-128"/>
                <a:cs typeface="ＭＳ Ｐゴシック" charset="-128"/>
              </a:rPr>
              <a:t> Module 1. Each of the ten topics are sequenced to support student understanding of the strategies for adding and subtracting as well as the connection between the two operations.</a:t>
            </a:r>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24</a:t>
            </a:fld>
            <a:endParaRPr lang="en-US" dirty="0"/>
          </a:p>
        </p:txBody>
      </p:sp>
      <p:sp>
        <p:nvSpPr>
          <p:cNvPr id="8"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1 minute</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12" name="Date Placeholder 11"/>
          <p:cNvSpPr>
            <a:spLocks noGrp="1"/>
          </p:cNvSpPr>
          <p:nvPr>
            <p:ph type="dt" idx="11"/>
          </p:nvPr>
        </p:nvSpPr>
        <p:spPr/>
        <p:txBody>
          <a:bodyPr/>
          <a:lstStyle/>
          <a:p>
            <a:pPr>
              <a:defRPr/>
            </a:pPr>
            <a:r>
              <a:rPr lang="en-US" smtClean="0"/>
              <a:t>Grade 1 Module 1        Module Focus Session</a:t>
            </a:r>
            <a:endParaRPr lang="en-US" dirty="0"/>
          </a:p>
        </p:txBody>
      </p:sp>
      <p:sp>
        <p:nvSpPr>
          <p:cNvPr id="13" name="Header Placeholder 12"/>
          <p:cNvSpPr>
            <a:spLocks noGrp="1"/>
          </p:cNvSpPr>
          <p:nvPr>
            <p:ph type="hdr" sz="quarter" idx="12"/>
          </p:nvPr>
        </p:nvSpPr>
        <p:spPr/>
        <p:txBody>
          <a:bodyPr/>
          <a:lstStyle/>
          <a:p>
            <a:pPr>
              <a:defRPr/>
            </a:pPr>
            <a:r>
              <a:rPr lang="en-US" smtClean="0"/>
              <a:t>Eureka Math:  A Story of Units        www.CommonCore.org</a:t>
            </a:r>
            <a:endParaRPr lang="en-US" dirty="0" smtClean="0"/>
          </a:p>
        </p:txBody>
      </p:sp>
      <p:sp>
        <p:nvSpPr>
          <p:cNvPr id="5" name="Footer Placeholder 4"/>
          <p:cNvSpPr>
            <a:spLocks noGrp="1"/>
          </p:cNvSpPr>
          <p:nvPr>
            <p:ph type="ftr" sz="quarter" idx="13"/>
          </p:nvPr>
        </p:nvSpPr>
        <p:spPr/>
        <p:txBody>
          <a:bodyPr/>
          <a:lstStyle/>
          <a:p>
            <a:r>
              <a:rPr lang="en-US" smtClean="0"/>
              <a:t>©2014.  Duplication and/or distribution of this material is prohibited without written consent from Common Core, Inc. </a:t>
            </a:r>
            <a:endParaRPr lang="en-US"/>
          </a:p>
        </p:txBody>
      </p:sp>
    </p:spTree>
    <p:extLst>
      <p:ext uri="{BB962C8B-B14F-4D97-AF65-F5344CB8AC3E}">
        <p14:creationId xmlns:p14="http://schemas.microsoft.com/office/powerpoint/2010/main" val="15872456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1" baseline="0" dirty="0" smtClean="0"/>
              <a:t>INTRODUCE TOPIC A:  EMBEDDED NUMBERS AND DECOMPOSITIONS</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In Lesson 1, we directed students to particularly notice 5 embedded within each number. As students move into Lesson 2, they look at other combinations of embedded numbers.</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1" baseline="0" dirty="0" smtClean="0"/>
              <a:t>FIND PARTS AND WHOLE AND RECORD IN NUMBER BOND</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1" baseline="0" dirty="0" smtClean="0"/>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aseline="0" dirty="0" smtClean="0"/>
              <a:t>Ask participants what </a:t>
            </a:r>
            <a:r>
              <a:rPr lang="en-US" b="1" baseline="0" dirty="0" smtClean="0"/>
              <a:t>smaller part can they find </a:t>
            </a:r>
            <a:r>
              <a:rPr lang="en-US" baseline="0" dirty="0" smtClean="0"/>
              <a:t>in the configuration. (Click to animate circling 2 parts.)  </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aseline="0" dirty="0" smtClean="0"/>
              <a:t>Once circled, what are the </a:t>
            </a:r>
            <a:r>
              <a:rPr lang="en-US" b="1" baseline="0" dirty="0" smtClean="0"/>
              <a:t>two parts</a:t>
            </a:r>
            <a:r>
              <a:rPr lang="en-US" baseline="0" dirty="0" smtClean="0"/>
              <a:t>? </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aseline="0" dirty="0" smtClean="0"/>
              <a:t>How much in the </a:t>
            </a:r>
            <a:r>
              <a:rPr lang="en-US" b="1" baseline="0" dirty="0" smtClean="0"/>
              <a:t>whole</a:t>
            </a:r>
            <a:r>
              <a:rPr lang="en-US" baseline="0" dirty="0" smtClean="0"/>
              <a:t> configuration? </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1" baseline="0" dirty="0" smtClean="0"/>
              <a:t>How would we show </a:t>
            </a:r>
            <a:r>
              <a:rPr lang="en-US" baseline="0" dirty="0" smtClean="0"/>
              <a:t>these parts and the total with a </a:t>
            </a:r>
            <a:r>
              <a:rPr lang="en-US" b="1" baseline="0" dirty="0" smtClean="0"/>
              <a:t>number bond</a:t>
            </a:r>
            <a:r>
              <a:rPr lang="en-US" baseline="0" dirty="0" smtClean="0"/>
              <a:t>? (Click to animate number bond parts and whole.)</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After sharing, </a:t>
            </a:r>
            <a:r>
              <a:rPr lang="en-US" b="1" baseline="0" dirty="0" smtClean="0"/>
              <a:t>explain the importance of embedded numbers:</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aseline="0" dirty="0" smtClean="0"/>
              <a:t>foundation of decompositions of a total</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aseline="0" dirty="0" smtClean="0"/>
              <a:t>key to why “counting on” can be used as a strategy. (In counting on, we start with one embedded number and “count on” the second part to reach the total.)</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25</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3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12" name="Date Placeholder 11"/>
          <p:cNvSpPr>
            <a:spLocks noGrp="1"/>
          </p:cNvSpPr>
          <p:nvPr>
            <p:ph type="dt" idx="13"/>
          </p:nvPr>
        </p:nvSpPr>
        <p:spPr/>
        <p:txBody>
          <a:bodyPr/>
          <a:lstStyle/>
          <a:p>
            <a:pPr>
              <a:defRPr/>
            </a:pPr>
            <a:r>
              <a:rPr lang="en-US" smtClean="0"/>
              <a:t>Grade 1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www.CommonCore.org</a:t>
            </a:r>
            <a:endParaRPr lang="en-US" dirty="0" smtClean="0"/>
          </a:p>
        </p:txBody>
      </p:sp>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 </a:t>
            </a:r>
            <a:endParaRPr lang="en-US"/>
          </a:p>
        </p:txBody>
      </p:sp>
    </p:spTree>
    <p:extLst>
      <p:ext uri="{BB962C8B-B14F-4D97-AF65-F5344CB8AC3E}">
        <p14:creationId xmlns:p14="http://schemas.microsoft.com/office/powerpoint/2010/main" val="10350801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1" baseline="0" dirty="0" smtClean="0"/>
              <a:t>IDENTIFY 1 MORE</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aseline="0" dirty="0" smtClean="0"/>
              <a:t>The concept of embedded numbers can help students consider </a:t>
            </a:r>
            <a:r>
              <a:rPr lang="en-US" b="1" baseline="0" dirty="0" smtClean="0"/>
              <a:t>“1 more” as it connects with a group of objects that is already counted</a:t>
            </a:r>
            <a:r>
              <a:rPr lang="en-US" baseline="0" dirty="0" smtClean="0"/>
              <a:t>.</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aseline="0" dirty="0" smtClean="0"/>
              <a:t>In this example, students are asked to draw 1 more in the 5-group drawing and write the numbers to describe the new picture.</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457200" marR="0" lvl="1" indent="0" algn="l" defTabSz="457200" rtl="0" eaLnBrk="0" fontAlgn="base" latinLnBrk="0" hangingPunct="0">
              <a:lnSpc>
                <a:spcPct val="100000"/>
              </a:lnSpc>
              <a:spcBef>
                <a:spcPct val="30000"/>
              </a:spcBef>
              <a:spcAft>
                <a:spcPct val="0"/>
              </a:spcAft>
              <a:buClrTx/>
              <a:buSzTx/>
              <a:buFontTx/>
              <a:buNone/>
              <a:tabLst/>
              <a:defRPr/>
            </a:pPr>
            <a:r>
              <a:rPr lang="en-US" baseline="0" dirty="0" smtClean="0"/>
              <a:t>T:	Raise you hand if you know how many triangles there are?  (Signal.)</a:t>
            </a:r>
          </a:p>
          <a:p>
            <a:pPr marL="457200" marR="0" lvl="1" indent="0" algn="l" defTabSz="457200" rtl="0" eaLnBrk="0" fontAlgn="base" latinLnBrk="0" hangingPunct="0">
              <a:lnSpc>
                <a:spcPct val="100000"/>
              </a:lnSpc>
              <a:spcBef>
                <a:spcPct val="30000"/>
              </a:spcBef>
              <a:spcAft>
                <a:spcPct val="0"/>
              </a:spcAft>
              <a:buClrTx/>
              <a:buSzTx/>
              <a:buFontTx/>
              <a:buNone/>
              <a:tabLst/>
              <a:defRPr/>
            </a:pPr>
            <a:r>
              <a:rPr lang="en-US" baseline="0" dirty="0" smtClean="0"/>
              <a:t>S:	6.</a:t>
            </a:r>
          </a:p>
          <a:p>
            <a:pPr marL="457200" marR="0" lvl="1" indent="0" algn="l" defTabSz="457200" rtl="0" eaLnBrk="0" fontAlgn="base" latinLnBrk="0" hangingPunct="0">
              <a:lnSpc>
                <a:spcPct val="100000"/>
              </a:lnSpc>
              <a:spcBef>
                <a:spcPct val="30000"/>
              </a:spcBef>
              <a:spcAft>
                <a:spcPct val="0"/>
              </a:spcAft>
              <a:buClrTx/>
              <a:buSzTx/>
              <a:buFontTx/>
              <a:buNone/>
              <a:tabLst/>
              <a:defRPr/>
            </a:pPr>
            <a:r>
              <a:rPr lang="en-US" baseline="0" dirty="0" smtClean="0"/>
              <a:t>T:	(Click to advance animation.)  How many now?</a:t>
            </a:r>
          </a:p>
          <a:p>
            <a:pPr marL="457200" marR="0" lvl="1" indent="0" algn="l" defTabSz="457200" rtl="0" eaLnBrk="0" fontAlgn="base" latinLnBrk="0" hangingPunct="0">
              <a:lnSpc>
                <a:spcPct val="100000"/>
              </a:lnSpc>
              <a:spcBef>
                <a:spcPct val="30000"/>
              </a:spcBef>
              <a:spcAft>
                <a:spcPct val="0"/>
              </a:spcAft>
              <a:buClrTx/>
              <a:buSzTx/>
              <a:buFontTx/>
              <a:buNone/>
              <a:tabLst/>
              <a:defRPr/>
            </a:pPr>
            <a:r>
              <a:rPr lang="en-US" baseline="0" dirty="0" smtClean="0"/>
              <a:t>S:	7.</a:t>
            </a:r>
          </a:p>
          <a:p>
            <a:pPr marL="457200" marR="0" lvl="1" indent="0" algn="l" defTabSz="457200" rtl="0" eaLnBrk="0" fontAlgn="base" latinLnBrk="0" hangingPunct="0">
              <a:lnSpc>
                <a:spcPct val="100000"/>
              </a:lnSpc>
              <a:spcBef>
                <a:spcPct val="30000"/>
              </a:spcBef>
              <a:spcAft>
                <a:spcPct val="0"/>
              </a:spcAft>
              <a:buClrTx/>
              <a:buSzTx/>
              <a:buFontTx/>
              <a:buNone/>
              <a:tabLst/>
              <a:defRPr/>
            </a:pPr>
            <a:r>
              <a:rPr lang="en-US" baseline="0" dirty="0" smtClean="0"/>
              <a:t>T:	(Point to the sentence stems.)  1 more than 6 is?</a:t>
            </a:r>
          </a:p>
          <a:p>
            <a:pPr marL="457200" marR="0" lvl="1" indent="0" algn="l" defTabSz="457200" rtl="0" eaLnBrk="0" fontAlgn="base" latinLnBrk="0" hangingPunct="0">
              <a:lnSpc>
                <a:spcPct val="100000"/>
              </a:lnSpc>
              <a:spcBef>
                <a:spcPct val="30000"/>
              </a:spcBef>
              <a:spcAft>
                <a:spcPct val="0"/>
              </a:spcAft>
              <a:buClrTx/>
              <a:buSzTx/>
              <a:buFontTx/>
              <a:buNone/>
              <a:tabLst/>
              <a:defRPr/>
            </a:pPr>
            <a:r>
              <a:rPr lang="en-US" baseline="0" dirty="0" smtClean="0"/>
              <a:t>S:	7.</a:t>
            </a:r>
          </a:p>
          <a:p>
            <a:pPr marL="457200" marR="0" lvl="1" indent="0" algn="l" defTabSz="457200" rtl="0" eaLnBrk="0" fontAlgn="base" latinLnBrk="0" hangingPunct="0">
              <a:lnSpc>
                <a:spcPct val="100000"/>
              </a:lnSpc>
              <a:spcBef>
                <a:spcPct val="30000"/>
              </a:spcBef>
              <a:spcAft>
                <a:spcPct val="0"/>
              </a:spcAft>
              <a:buClrTx/>
              <a:buSzTx/>
              <a:buFontTx/>
              <a:buNone/>
              <a:tabLst/>
              <a:defRPr/>
            </a:pPr>
            <a:r>
              <a:rPr lang="en-US" baseline="0" dirty="0" smtClean="0"/>
              <a:t>T:	6 + 1 = ?</a:t>
            </a:r>
          </a:p>
          <a:p>
            <a:pPr marL="457200" marR="0" lvl="1" indent="0" algn="l" defTabSz="457200" rtl="0" eaLnBrk="0" fontAlgn="base" latinLnBrk="0" hangingPunct="0">
              <a:lnSpc>
                <a:spcPct val="100000"/>
              </a:lnSpc>
              <a:spcBef>
                <a:spcPct val="30000"/>
              </a:spcBef>
              <a:spcAft>
                <a:spcPct val="0"/>
              </a:spcAft>
              <a:buClrTx/>
              <a:buSzTx/>
              <a:buFontTx/>
              <a:buNone/>
              <a:tabLst/>
              <a:defRPr/>
            </a:pPr>
            <a:r>
              <a:rPr lang="en-US" baseline="0" dirty="0" smtClean="0"/>
              <a:t>S:	7.</a:t>
            </a:r>
          </a:p>
          <a:p>
            <a:pPr marL="457200" marR="0" lvl="1" indent="0" algn="l" defTabSz="457200" rtl="0" eaLnBrk="0" fontAlgn="base" latinLnBrk="0" hangingPunct="0">
              <a:lnSpc>
                <a:spcPct val="100000"/>
              </a:lnSpc>
              <a:spcBef>
                <a:spcPct val="30000"/>
              </a:spcBef>
              <a:spcAft>
                <a:spcPct val="0"/>
              </a:spcAft>
              <a:buClrTx/>
              <a:buSzTx/>
              <a:buFontTx/>
              <a:buNone/>
              <a:tabLst/>
              <a:defRPr/>
            </a:pPr>
            <a:r>
              <a:rPr lang="en-US" baseline="0" dirty="0" smtClean="0"/>
              <a:t>T:	(Click to advance animation.  Then point to the number bond.)  Say the parts, starting with the biggest number.</a:t>
            </a:r>
          </a:p>
          <a:p>
            <a:pPr marL="457200" marR="0" lvl="1" indent="0" algn="l" defTabSz="457200" rtl="0" eaLnBrk="0" fontAlgn="base" latinLnBrk="0" hangingPunct="0">
              <a:lnSpc>
                <a:spcPct val="100000"/>
              </a:lnSpc>
              <a:spcBef>
                <a:spcPct val="30000"/>
              </a:spcBef>
              <a:spcAft>
                <a:spcPct val="0"/>
              </a:spcAft>
              <a:buClrTx/>
              <a:buSzTx/>
              <a:buFontTx/>
              <a:buNone/>
              <a:tabLst/>
              <a:defRPr/>
            </a:pPr>
            <a:r>
              <a:rPr lang="en-US" baseline="0" dirty="0" smtClean="0"/>
              <a:t>S:	6 and 1,</a:t>
            </a:r>
          </a:p>
          <a:p>
            <a:pPr marL="457200" marR="0" lvl="1" indent="0" algn="l" defTabSz="457200" rtl="0" eaLnBrk="0" fontAlgn="base" latinLnBrk="0" hangingPunct="0">
              <a:lnSpc>
                <a:spcPct val="100000"/>
              </a:lnSpc>
              <a:spcBef>
                <a:spcPct val="30000"/>
              </a:spcBef>
              <a:spcAft>
                <a:spcPct val="0"/>
              </a:spcAft>
              <a:buClrTx/>
              <a:buSzTx/>
              <a:buFontTx/>
              <a:buNone/>
              <a:tabLst/>
              <a:defRPr/>
            </a:pPr>
            <a:r>
              <a:rPr lang="en-US" baseline="0" dirty="0" smtClean="0"/>
              <a:t>T:	Say the whole.</a:t>
            </a:r>
          </a:p>
          <a:p>
            <a:pPr marL="457200" marR="0" lvl="1" indent="0" algn="l" defTabSz="457200" rtl="0" eaLnBrk="0" fontAlgn="base" latinLnBrk="0" hangingPunct="0">
              <a:lnSpc>
                <a:spcPct val="100000"/>
              </a:lnSpc>
              <a:spcBef>
                <a:spcPct val="30000"/>
              </a:spcBef>
              <a:spcAft>
                <a:spcPct val="0"/>
              </a:spcAft>
              <a:buClrTx/>
              <a:buSzTx/>
              <a:buFontTx/>
              <a:buNone/>
              <a:tabLst/>
              <a:defRPr/>
            </a:pPr>
            <a:r>
              <a:rPr lang="en-US" baseline="0" dirty="0" smtClean="0"/>
              <a:t>S:	7.</a:t>
            </a:r>
          </a:p>
          <a:p>
            <a:pPr marL="457200" marR="0" lvl="1" indent="0" algn="l" defTabSz="457200" rtl="0" eaLnBrk="0" fontAlgn="base" latinLnBrk="0" hangingPunct="0">
              <a:lnSpc>
                <a:spcPct val="100000"/>
              </a:lnSpc>
              <a:spcBef>
                <a:spcPct val="30000"/>
              </a:spcBef>
              <a:spcAft>
                <a:spcPct val="0"/>
              </a:spcAft>
              <a:buClrTx/>
              <a:buSzTx/>
              <a:buFontTx/>
              <a:buNone/>
              <a:tabLst/>
              <a:defRPr/>
            </a:pPr>
            <a:r>
              <a:rPr lang="en-US" baseline="0" dirty="0" smtClean="0"/>
              <a:t>T:	(Click to advance animation).</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Students connect the concept of embedded numbers with their knowledge of the counting sequence to </a:t>
            </a:r>
            <a:r>
              <a:rPr lang="en-US" b="1" baseline="0" dirty="0" smtClean="0"/>
              <a:t>tell “1 more” without needing to physically count the items again</a:t>
            </a:r>
            <a:r>
              <a:rPr lang="en-US" baseline="0" dirty="0" smtClean="0"/>
              <a:t>. This is also foundational for students to be ready for moving to counting on as a strategy for adding.</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26</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2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12" name="Date Placeholder 11"/>
          <p:cNvSpPr>
            <a:spLocks noGrp="1"/>
          </p:cNvSpPr>
          <p:nvPr>
            <p:ph type="dt" idx="13"/>
          </p:nvPr>
        </p:nvSpPr>
        <p:spPr/>
        <p:txBody>
          <a:bodyPr/>
          <a:lstStyle/>
          <a:p>
            <a:pPr>
              <a:defRPr/>
            </a:pPr>
            <a:r>
              <a:rPr lang="en-US" smtClean="0"/>
              <a:t>Grade 1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www.CommonCore.org</a:t>
            </a:r>
            <a:endParaRPr lang="en-US" dirty="0" smtClean="0"/>
          </a:p>
        </p:txBody>
      </p:sp>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 </a:t>
            </a:r>
            <a:endParaRPr lang="en-US"/>
          </a:p>
        </p:txBody>
      </p:sp>
    </p:spTree>
    <p:extLst>
      <p:ext uri="{BB962C8B-B14F-4D97-AF65-F5344CB8AC3E}">
        <p14:creationId xmlns:p14="http://schemas.microsoft.com/office/powerpoint/2010/main" val="10350801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t>INTRODUCE TOPIC B:  COUNTING ON FROM EMBEDDED</a:t>
            </a:r>
            <a:r>
              <a:rPr lang="en-US" b="1" baseline="0" dirty="0" smtClean="0"/>
              <a:t> NUMBERS</a:t>
            </a:r>
            <a:endParaRPr lang="en-US" b="1"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0" dirty="0" smtClean="0"/>
              <a:t>Topic B </a:t>
            </a:r>
            <a:r>
              <a:rPr lang="en-US" baseline="0" dirty="0" smtClean="0"/>
              <a:t>includes L</a:t>
            </a:r>
            <a:r>
              <a:rPr lang="en-US" dirty="0" smtClean="0"/>
              <a:t>essons</a:t>
            </a:r>
            <a:r>
              <a:rPr lang="en-US" baseline="0" dirty="0" smtClean="0"/>
              <a:t> 4 through 8 focuses on using embedded numbers to help us count on. Lesson 4 focuses on compositions with a total of 6. Lesson 5 focuses on compositions of 7, and so on until we get to Lesson 8, which focuses on compositions of 10.</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1"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t>FIND</a:t>
            </a:r>
            <a:r>
              <a:rPr lang="en-US" b="1" baseline="0" dirty="0" smtClean="0"/>
              <a:t> PARTNERS OF 6 WITHIN IMAGE; WRITE CORRESPONDING EXPRESSIONS AND NUMBER BONDS</a:t>
            </a: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If participants</a:t>
            </a:r>
            <a:r>
              <a:rPr lang="en-US" baseline="0" dirty="0" smtClean="0"/>
              <a:t> have their Module 1 with them, they can turn to the last page of Lesson 4 to find the picture shown on the slide. They will use the</a:t>
            </a:r>
            <a:r>
              <a:rPr lang="en-US" dirty="0" smtClean="0"/>
              <a:t> counters on the table for this group activity.</a:t>
            </a: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457200" marR="0" lvl="1" indent="0" algn="l" defTabSz="457200" rtl="0" eaLnBrk="0" fontAlgn="base" latinLnBrk="0" hangingPunct="0">
              <a:lnSpc>
                <a:spcPct val="100000"/>
              </a:lnSpc>
              <a:spcBef>
                <a:spcPct val="30000"/>
              </a:spcBef>
              <a:spcAft>
                <a:spcPct val="0"/>
              </a:spcAft>
              <a:buClrTx/>
              <a:buSzTx/>
              <a:buFontTx/>
              <a:buNone/>
              <a:tabLst/>
              <a:defRPr/>
            </a:pPr>
            <a:r>
              <a:rPr lang="en-US" sz="1100" baseline="0" dirty="0" smtClean="0"/>
              <a:t>T: </a:t>
            </a:r>
            <a:r>
              <a:rPr lang="en-US" sz="1100" b="1" baseline="0" dirty="0" smtClean="0"/>
              <a:t>How many apples </a:t>
            </a:r>
            <a:r>
              <a:rPr lang="en-US" sz="1100" baseline="0" dirty="0" smtClean="0"/>
              <a:t>do we have?</a:t>
            </a:r>
          </a:p>
          <a:p>
            <a:pPr marL="457200" marR="0" lvl="1" indent="0" algn="l" defTabSz="457200" rtl="0" eaLnBrk="0" fontAlgn="base" latinLnBrk="0" hangingPunct="0">
              <a:lnSpc>
                <a:spcPct val="100000"/>
              </a:lnSpc>
              <a:spcBef>
                <a:spcPct val="30000"/>
              </a:spcBef>
              <a:spcAft>
                <a:spcPct val="0"/>
              </a:spcAft>
              <a:buClrTx/>
              <a:buSzTx/>
              <a:buFontTx/>
              <a:buNone/>
              <a:tabLst/>
              <a:defRPr/>
            </a:pPr>
            <a:r>
              <a:rPr lang="en-US" sz="1100" baseline="0" dirty="0" smtClean="0"/>
              <a:t>S: 6.</a:t>
            </a:r>
          </a:p>
          <a:p>
            <a:pPr marL="457200" marR="0" lvl="1" indent="0" algn="l" defTabSz="457200" rtl="0" eaLnBrk="0" fontAlgn="base" latinLnBrk="0" hangingPunct="0">
              <a:lnSpc>
                <a:spcPct val="100000"/>
              </a:lnSpc>
              <a:spcBef>
                <a:spcPct val="30000"/>
              </a:spcBef>
              <a:spcAft>
                <a:spcPct val="0"/>
              </a:spcAft>
              <a:buClrTx/>
              <a:buSzTx/>
              <a:buFontTx/>
              <a:buNone/>
              <a:tabLst/>
              <a:defRPr/>
            </a:pPr>
            <a:r>
              <a:rPr lang="en-US" sz="1100" baseline="0" dirty="0" smtClean="0"/>
              <a:t>T: How many of the apples have a </a:t>
            </a:r>
            <a:r>
              <a:rPr lang="en-US" sz="1100" b="1" baseline="0" dirty="0" smtClean="0"/>
              <a:t>stem</a:t>
            </a:r>
            <a:r>
              <a:rPr lang="en-US" sz="1100" baseline="0" dirty="0" smtClean="0"/>
              <a:t>? Let’s put a </a:t>
            </a:r>
            <a:r>
              <a:rPr lang="en-US" sz="1100" b="1" baseline="0" dirty="0" smtClean="0"/>
              <a:t>red counter </a:t>
            </a:r>
            <a:r>
              <a:rPr lang="en-US" sz="1100" baseline="0" dirty="0" smtClean="0"/>
              <a:t>on each and count as we do.</a:t>
            </a:r>
          </a:p>
          <a:p>
            <a:pPr marL="457200" marR="0" lvl="1" indent="0" algn="l" defTabSz="457200" rtl="0" eaLnBrk="0" fontAlgn="base" latinLnBrk="0" hangingPunct="0">
              <a:lnSpc>
                <a:spcPct val="100000"/>
              </a:lnSpc>
              <a:spcBef>
                <a:spcPct val="30000"/>
              </a:spcBef>
              <a:spcAft>
                <a:spcPct val="0"/>
              </a:spcAft>
              <a:buClrTx/>
              <a:buSzTx/>
              <a:buFontTx/>
              <a:buNone/>
              <a:tabLst/>
              <a:defRPr/>
            </a:pPr>
            <a:r>
              <a:rPr lang="en-US" sz="1100" baseline="0" dirty="0" smtClean="0"/>
              <a:t>S: 1, 2, 3, 4.</a:t>
            </a:r>
          </a:p>
          <a:p>
            <a:pPr marL="457200" marR="0" lvl="1" indent="0" algn="l" defTabSz="457200" rtl="0" eaLnBrk="0" fontAlgn="base" latinLnBrk="0" hangingPunct="0">
              <a:lnSpc>
                <a:spcPct val="100000"/>
              </a:lnSpc>
              <a:spcBef>
                <a:spcPct val="30000"/>
              </a:spcBef>
              <a:spcAft>
                <a:spcPct val="0"/>
              </a:spcAft>
              <a:buClrTx/>
              <a:buSzTx/>
              <a:buFontTx/>
              <a:buNone/>
              <a:tabLst/>
              <a:defRPr/>
            </a:pPr>
            <a:r>
              <a:rPr lang="en-US" sz="1100" baseline="0" dirty="0" smtClean="0"/>
              <a:t>T: How many apples do </a:t>
            </a:r>
            <a:r>
              <a:rPr lang="en-US" sz="1100" b="1" baseline="0" dirty="0" smtClean="0"/>
              <a:t>NOT have a stem</a:t>
            </a:r>
            <a:r>
              <a:rPr lang="en-US" sz="1100" baseline="0" dirty="0" smtClean="0"/>
              <a:t>? Let’s put a </a:t>
            </a:r>
            <a:r>
              <a:rPr lang="en-US" sz="1100" b="1" baseline="0" dirty="0" smtClean="0"/>
              <a:t>yellow counter </a:t>
            </a:r>
            <a:r>
              <a:rPr lang="en-US" sz="1100" baseline="0" dirty="0" smtClean="0"/>
              <a:t>on each of these and count.</a:t>
            </a:r>
          </a:p>
          <a:p>
            <a:pPr marL="457200" marR="0" lvl="1" indent="0" algn="l" defTabSz="457200" rtl="0" eaLnBrk="0" fontAlgn="base" latinLnBrk="0" hangingPunct="0">
              <a:lnSpc>
                <a:spcPct val="100000"/>
              </a:lnSpc>
              <a:spcBef>
                <a:spcPct val="30000"/>
              </a:spcBef>
              <a:spcAft>
                <a:spcPct val="0"/>
              </a:spcAft>
              <a:buClrTx/>
              <a:buSzTx/>
              <a:buFontTx/>
              <a:buNone/>
              <a:tabLst/>
              <a:defRPr/>
            </a:pPr>
            <a:r>
              <a:rPr lang="en-US" sz="1100" baseline="0" dirty="0" smtClean="0"/>
              <a:t>S: 1, 2.</a:t>
            </a:r>
          </a:p>
          <a:p>
            <a:pPr marL="457200" marR="0" lvl="1" indent="0" algn="l" defTabSz="457200" rtl="0" eaLnBrk="0" fontAlgn="base" latinLnBrk="0" hangingPunct="0">
              <a:lnSpc>
                <a:spcPct val="100000"/>
              </a:lnSpc>
              <a:spcBef>
                <a:spcPct val="30000"/>
              </a:spcBef>
              <a:spcAft>
                <a:spcPct val="0"/>
              </a:spcAft>
              <a:buClrTx/>
              <a:buSzTx/>
              <a:buFontTx/>
              <a:buNone/>
              <a:tabLst/>
              <a:defRPr/>
            </a:pPr>
            <a:r>
              <a:rPr lang="en-US" sz="1100" baseline="0" dirty="0" smtClean="0"/>
              <a:t>T: On your </a:t>
            </a:r>
            <a:r>
              <a:rPr lang="en-US" sz="1100" b="1" baseline="0" dirty="0" smtClean="0"/>
              <a:t>personal white board</a:t>
            </a:r>
            <a:r>
              <a:rPr lang="en-US" sz="1100" baseline="0" dirty="0" smtClean="0"/>
              <a:t>, write the </a:t>
            </a:r>
            <a:r>
              <a:rPr lang="en-US" sz="1100" b="1" baseline="0" dirty="0" smtClean="0"/>
              <a:t>expression</a:t>
            </a:r>
            <a:r>
              <a:rPr lang="en-US" sz="1100" baseline="0" dirty="0" smtClean="0"/>
              <a:t> that shows our two parts. (4 + 2.) Complete the number bond to show that our two parts, 4 and 2, make a total of 6.</a:t>
            </a:r>
          </a:p>
          <a:p>
            <a:pPr marL="457200" marR="0" lvl="1" indent="0" algn="l" defTabSz="457200" rtl="0" eaLnBrk="0" fontAlgn="base" latinLnBrk="0" hangingPunct="0">
              <a:lnSpc>
                <a:spcPct val="100000"/>
              </a:lnSpc>
              <a:spcBef>
                <a:spcPct val="30000"/>
              </a:spcBef>
              <a:spcAft>
                <a:spcPct val="0"/>
              </a:spcAft>
              <a:buClrTx/>
              <a:buSzTx/>
              <a:buFontTx/>
              <a:buNone/>
              <a:tabLst/>
              <a:defRPr/>
            </a:pPr>
            <a:r>
              <a:rPr lang="en-US" sz="1100" baseline="0" dirty="0" smtClean="0"/>
              <a:t>T: </a:t>
            </a:r>
            <a:r>
              <a:rPr lang="en-US" sz="1100" b="1" baseline="0" dirty="0" smtClean="0"/>
              <a:t>With the person next to you, find other ways </a:t>
            </a:r>
            <a:r>
              <a:rPr lang="en-US" sz="1100" baseline="0" dirty="0" smtClean="0"/>
              <a:t>to put the apples in 2 parts, and write the expression and the number bond on your personal white board.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(Note to facilitator: Students in class would be able to record their expressions and number bonds on a special recording chart. While the recording chart for students allows them to recognize that 4 + 2 and 2 + 4 use the same number bond, the commutative property is not emphasized in the lesson.)</a:t>
            </a:r>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27</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4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6 double-sided counters per pair</a:t>
            </a:r>
          </a:p>
          <a:p>
            <a:pPr marL="458788" lvl="1" indent="-285750">
              <a:buFont typeface="Arial" pitchFamily="34" charset="0"/>
              <a:buChar char="•"/>
              <a:tabLst/>
            </a:pPr>
            <a:r>
              <a:rPr lang="en-US" sz="1100" baseline="0" dirty="0" smtClean="0"/>
              <a:t>Personal white board per participant</a:t>
            </a:r>
          </a:p>
          <a:p>
            <a:pPr marL="458788" lvl="1" indent="-285750">
              <a:buFont typeface="Arial" pitchFamily="34" charset="0"/>
              <a:buChar char="•"/>
              <a:tabLst/>
            </a:pPr>
            <a:r>
              <a:rPr lang="en-US" sz="1100" baseline="0" dirty="0" smtClean="0"/>
              <a:t>Picture of Apples from M1 Lesson 4 per participant</a:t>
            </a:r>
            <a:endParaRPr lang="en-US" sz="1100" baseline="0" dirty="0"/>
          </a:p>
        </p:txBody>
      </p:sp>
      <p:sp>
        <p:nvSpPr>
          <p:cNvPr id="12" name="Date Placeholder 11"/>
          <p:cNvSpPr>
            <a:spLocks noGrp="1"/>
          </p:cNvSpPr>
          <p:nvPr>
            <p:ph type="dt" idx="13"/>
          </p:nvPr>
        </p:nvSpPr>
        <p:spPr/>
        <p:txBody>
          <a:bodyPr/>
          <a:lstStyle/>
          <a:p>
            <a:pPr>
              <a:defRPr/>
            </a:pPr>
            <a:r>
              <a:rPr lang="en-US" smtClean="0"/>
              <a:t>Grade 1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www.CommonCore.org</a:t>
            </a:r>
            <a:endParaRPr lang="en-US" dirty="0" smtClean="0"/>
          </a:p>
        </p:txBody>
      </p:sp>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 </a:t>
            </a:r>
            <a:endParaRPr lang="en-US"/>
          </a:p>
        </p:txBody>
      </p:sp>
    </p:spTree>
    <p:extLst>
      <p:ext uri="{BB962C8B-B14F-4D97-AF65-F5344CB8AC3E}">
        <p14:creationId xmlns:p14="http://schemas.microsoft.com/office/powerpoint/2010/main" val="10350801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t>USE 7 VOLUNTEERS AS</a:t>
            </a:r>
            <a:r>
              <a:rPr lang="en-US" b="1" baseline="0" dirty="0" smtClean="0"/>
              <a:t> ACTORS</a:t>
            </a:r>
            <a:endParaRPr lang="en-US" b="1"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Invite 7 participants to the</a:t>
            </a:r>
            <a:r>
              <a:rPr lang="en-US" baseline="0" dirty="0" smtClean="0"/>
              <a:t> front of the room to show how student actors are used to identify combinations as well. In Lesson 5, the focus is on combinations of 7. When choosing 7 participants, start with at least 1 characteristic that you can see comes in 2 parts, such as long hair and short hair, or long sleeves and short sleeves.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t>MAKE NUMBER BOND WITH LABELED PARTS</a:t>
            </a:r>
            <a:r>
              <a:rPr lang="en-US" b="1" baseline="0" dirty="0" smtClean="0"/>
              <a:t> AND SHOW PARTS WITH 5-GROUP CARDS</a:t>
            </a:r>
            <a:endParaRPr lang="en-US" dirty="0" smtClean="0"/>
          </a:p>
          <a:p>
            <a:pPr marL="457200" marR="0" lvl="1" indent="0" algn="l" defTabSz="457200" rtl="0" eaLnBrk="0" fontAlgn="base" latinLnBrk="0" hangingPunct="0">
              <a:lnSpc>
                <a:spcPct val="100000"/>
              </a:lnSpc>
              <a:spcBef>
                <a:spcPct val="30000"/>
              </a:spcBef>
              <a:spcAft>
                <a:spcPct val="0"/>
              </a:spcAft>
              <a:buClrTx/>
              <a:buSzTx/>
              <a:buFontTx/>
              <a:buNone/>
              <a:tabLst/>
              <a:defRPr/>
            </a:pPr>
            <a:r>
              <a:rPr lang="en-US" baseline="0" dirty="0" smtClean="0"/>
              <a:t>T: 	Today we will use 5-group cards to keep track of our two parts. </a:t>
            </a:r>
          </a:p>
          <a:p>
            <a:pPr marL="457200" marR="0" lvl="1" indent="0" algn="l" defTabSz="457200" rtl="0" eaLnBrk="0" fontAlgn="base" latinLnBrk="0" hangingPunct="0">
              <a:lnSpc>
                <a:spcPct val="100000"/>
              </a:lnSpc>
              <a:spcBef>
                <a:spcPct val="30000"/>
              </a:spcBef>
              <a:spcAft>
                <a:spcPct val="0"/>
              </a:spcAft>
              <a:buClrTx/>
              <a:buSzTx/>
              <a:buFontTx/>
              <a:buNone/>
              <a:tabLst/>
              <a:defRPr/>
            </a:pPr>
            <a:r>
              <a:rPr lang="en-US" baseline="0" dirty="0" smtClean="0"/>
              <a:t>T: 	How many people do we have here?</a:t>
            </a:r>
          </a:p>
          <a:p>
            <a:pPr marL="457200" marR="0" lvl="1" indent="0" algn="l" defTabSz="457200" rtl="0" eaLnBrk="0" fontAlgn="base" latinLnBrk="0" hangingPunct="0">
              <a:lnSpc>
                <a:spcPct val="100000"/>
              </a:lnSpc>
              <a:spcBef>
                <a:spcPct val="30000"/>
              </a:spcBef>
              <a:spcAft>
                <a:spcPct val="0"/>
              </a:spcAft>
              <a:buClrTx/>
              <a:buSzTx/>
              <a:buFontTx/>
              <a:buNone/>
              <a:tabLst/>
              <a:defRPr/>
            </a:pPr>
            <a:r>
              <a:rPr lang="en-US" baseline="0" dirty="0" smtClean="0"/>
              <a:t>S: 	7!</a:t>
            </a:r>
          </a:p>
          <a:p>
            <a:pPr marL="457200" marR="0" lvl="1" indent="0" algn="l" defTabSz="457200" rtl="0" eaLnBrk="0" fontAlgn="base" latinLnBrk="0" hangingPunct="0">
              <a:lnSpc>
                <a:spcPct val="100000"/>
              </a:lnSpc>
              <a:spcBef>
                <a:spcPct val="30000"/>
              </a:spcBef>
              <a:spcAft>
                <a:spcPct val="0"/>
              </a:spcAft>
              <a:buClrTx/>
              <a:buSzTx/>
              <a:buFontTx/>
              <a:buNone/>
              <a:tabLst/>
              <a:defRPr/>
            </a:pPr>
            <a:r>
              <a:rPr lang="en-US" baseline="0" dirty="0" smtClean="0"/>
              <a:t>T: 	Write 7 in the total box of your number bond. What does this 7 represent? (People.)  </a:t>
            </a:r>
          </a:p>
          <a:p>
            <a:pPr marL="457200" marR="0" lvl="1" indent="0" algn="l" defTabSz="457200" rtl="0" eaLnBrk="0" fontAlgn="base" latinLnBrk="0" hangingPunct="0">
              <a:lnSpc>
                <a:spcPct val="100000"/>
              </a:lnSpc>
              <a:spcBef>
                <a:spcPct val="30000"/>
              </a:spcBef>
              <a:spcAft>
                <a:spcPct val="0"/>
              </a:spcAft>
              <a:buClrTx/>
              <a:buSzTx/>
              <a:buFontTx/>
              <a:buNone/>
              <a:tabLst/>
              <a:defRPr/>
            </a:pPr>
            <a:r>
              <a:rPr lang="en-US" baseline="0" dirty="0" smtClean="0"/>
              <a:t>T: 	(Label the </a:t>
            </a:r>
            <a:r>
              <a:rPr lang="en-US" i="1" baseline="0" dirty="0" smtClean="0"/>
              <a:t>total</a:t>
            </a:r>
            <a:r>
              <a:rPr lang="en-US" baseline="0" dirty="0" smtClean="0"/>
              <a:t>, or </a:t>
            </a:r>
            <a:r>
              <a:rPr lang="en-US" i="1" baseline="0" dirty="0" smtClean="0"/>
              <a:t>whole</a:t>
            </a:r>
            <a:r>
              <a:rPr lang="en-US" baseline="0" dirty="0" smtClean="0"/>
              <a:t>, with ‘People’.) </a:t>
            </a:r>
          </a:p>
          <a:p>
            <a:pPr marL="457200" marR="0" lvl="1" indent="0" algn="l" defTabSz="457200" rtl="0" eaLnBrk="0" fontAlgn="base" latinLnBrk="0" hangingPunct="0">
              <a:lnSpc>
                <a:spcPct val="100000"/>
              </a:lnSpc>
              <a:spcBef>
                <a:spcPct val="30000"/>
              </a:spcBef>
              <a:spcAft>
                <a:spcPct val="0"/>
              </a:spcAft>
              <a:buClrTx/>
              <a:buSzTx/>
              <a:buFontTx/>
              <a:buNone/>
              <a:tabLst/>
              <a:defRPr/>
            </a:pPr>
            <a:r>
              <a:rPr lang="en-US" baseline="0" dirty="0" smtClean="0"/>
              <a:t>T: 	Part of these 7 people have long hair. How many people have long hair?</a:t>
            </a:r>
          </a:p>
          <a:p>
            <a:pPr marL="457200" marR="0" lvl="1" indent="0" algn="l" defTabSz="457200" rtl="0" eaLnBrk="0" fontAlgn="base" latinLnBrk="0" hangingPunct="0">
              <a:lnSpc>
                <a:spcPct val="100000"/>
              </a:lnSpc>
              <a:spcBef>
                <a:spcPct val="30000"/>
              </a:spcBef>
              <a:spcAft>
                <a:spcPct val="0"/>
              </a:spcAft>
              <a:buClrTx/>
              <a:buSzTx/>
              <a:buFontTx/>
              <a:buNone/>
              <a:tabLst/>
              <a:defRPr/>
            </a:pPr>
            <a:r>
              <a:rPr lang="en-US" baseline="0" dirty="0" smtClean="0"/>
              <a:t>S: 	1! (or appropriate number.)</a:t>
            </a:r>
          </a:p>
          <a:p>
            <a:pPr marL="457200" marR="0" lvl="1" indent="0" algn="l" defTabSz="457200" rtl="0" eaLnBrk="0" fontAlgn="base" latinLnBrk="0" hangingPunct="0">
              <a:lnSpc>
                <a:spcPct val="100000"/>
              </a:lnSpc>
              <a:spcBef>
                <a:spcPct val="30000"/>
              </a:spcBef>
              <a:spcAft>
                <a:spcPct val="0"/>
              </a:spcAft>
              <a:buClrTx/>
              <a:buSzTx/>
              <a:buFontTx/>
              <a:buNone/>
              <a:tabLst/>
              <a:defRPr/>
            </a:pPr>
            <a:r>
              <a:rPr lang="en-US" baseline="0" dirty="0" smtClean="0"/>
              <a:t>T: 	Let’s write 1 as one part of our number bond. This 1 represents the part of our group that has long hair. (Label with “long hair”)</a:t>
            </a:r>
          </a:p>
          <a:p>
            <a:pPr marL="457200" marR="0" lvl="1" indent="0" algn="l" defTabSz="457200" rtl="0" eaLnBrk="0" fontAlgn="base" latinLnBrk="0" hangingPunct="0">
              <a:lnSpc>
                <a:spcPct val="100000"/>
              </a:lnSpc>
              <a:spcBef>
                <a:spcPct val="30000"/>
              </a:spcBef>
              <a:spcAft>
                <a:spcPct val="0"/>
              </a:spcAft>
              <a:buClrTx/>
              <a:buSzTx/>
              <a:buFontTx/>
              <a:buNone/>
              <a:tabLst/>
              <a:defRPr/>
            </a:pPr>
            <a:r>
              <a:rPr lang="en-US" baseline="0" dirty="0" smtClean="0"/>
              <a:t>T: 	Show 1 with your 5-group cards using the dot side.</a:t>
            </a:r>
          </a:p>
          <a:p>
            <a:pPr marL="457200" marR="0" lvl="1" indent="0" algn="l" defTabSz="457200" rtl="0" eaLnBrk="0" fontAlgn="base" latinLnBrk="0" hangingPunct="0">
              <a:lnSpc>
                <a:spcPct val="100000"/>
              </a:lnSpc>
              <a:spcBef>
                <a:spcPct val="30000"/>
              </a:spcBef>
              <a:spcAft>
                <a:spcPct val="0"/>
              </a:spcAft>
              <a:buClrTx/>
              <a:buSzTx/>
              <a:buFontTx/>
              <a:buNone/>
              <a:tabLst/>
              <a:defRPr/>
            </a:pPr>
            <a:r>
              <a:rPr lang="en-US" baseline="0" dirty="0" smtClean="0"/>
              <a:t>T: 	There is 1 person with long hair. How many people have short hair?</a:t>
            </a:r>
          </a:p>
          <a:p>
            <a:pPr marL="457200" marR="0" lvl="1" indent="0" algn="l" defTabSz="457200" rtl="0" eaLnBrk="0" fontAlgn="base" latinLnBrk="0" hangingPunct="0">
              <a:lnSpc>
                <a:spcPct val="100000"/>
              </a:lnSpc>
              <a:spcBef>
                <a:spcPct val="30000"/>
              </a:spcBef>
              <a:spcAft>
                <a:spcPct val="0"/>
              </a:spcAft>
              <a:buClrTx/>
              <a:buSzTx/>
              <a:buFontTx/>
              <a:buNone/>
              <a:tabLst/>
              <a:defRPr/>
            </a:pPr>
            <a:r>
              <a:rPr lang="en-US" baseline="0" dirty="0" smtClean="0"/>
              <a:t>S: 	6!</a:t>
            </a:r>
          </a:p>
          <a:p>
            <a:pPr marL="457200" marR="0" lvl="1" indent="0" algn="l" defTabSz="457200" rtl="0" eaLnBrk="0" fontAlgn="base" latinLnBrk="0" hangingPunct="0">
              <a:lnSpc>
                <a:spcPct val="100000"/>
              </a:lnSpc>
              <a:spcBef>
                <a:spcPct val="30000"/>
              </a:spcBef>
              <a:spcAft>
                <a:spcPct val="0"/>
              </a:spcAft>
              <a:buClrTx/>
              <a:buSzTx/>
              <a:buFontTx/>
              <a:buNone/>
              <a:tabLst/>
              <a:defRPr/>
            </a:pPr>
            <a:r>
              <a:rPr lang="en-US" baseline="0" dirty="0" smtClean="0"/>
              <a:t>T: 	How should I label this part?</a:t>
            </a:r>
          </a:p>
          <a:p>
            <a:pPr marL="457200" marR="0" lvl="1" indent="0" algn="l" defTabSz="457200" rtl="0" eaLnBrk="0" fontAlgn="base" latinLnBrk="0" hangingPunct="0">
              <a:lnSpc>
                <a:spcPct val="100000"/>
              </a:lnSpc>
              <a:spcBef>
                <a:spcPct val="30000"/>
              </a:spcBef>
              <a:spcAft>
                <a:spcPct val="0"/>
              </a:spcAft>
              <a:buClrTx/>
              <a:buSzTx/>
              <a:buFontTx/>
              <a:buNone/>
              <a:tabLst/>
              <a:defRPr/>
            </a:pPr>
            <a:r>
              <a:rPr lang="en-US" baseline="0" dirty="0" smtClean="0"/>
              <a:t>S: 	Short hair.</a:t>
            </a:r>
          </a:p>
          <a:p>
            <a:pPr lvl="1"/>
            <a:r>
              <a:rPr lang="en-US" sz="1200" b="0" i="0" u="none" strike="noStrike" kern="1200" baseline="0" dirty="0" smtClean="0">
                <a:solidFill>
                  <a:schemeClr val="tx1"/>
                </a:solidFill>
                <a:latin typeface="Calibri" charset="0"/>
                <a:ea typeface="ＭＳ Ｐゴシック" charset="-128"/>
                <a:cs typeface="ＭＳ Ｐゴシック" charset="-128"/>
              </a:rPr>
              <a:t>T:	Now show 6 with your 5-group card using the dot side, right next to your first card.</a:t>
            </a:r>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28</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4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Document camera</a:t>
            </a:r>
          </a:p>
          <a:p>
            <a:pPr marL="458788" lvl="1" indent="-285750">
              <a:buFont typeface="Arial" pitchFamily="34" charset="0"/>
              <a:buChar char="•"/>
              <a:tabLst/>
            </a:pPr>
            <a:r>
              <a:rPr lang="en-US" sz="1100" baseline="0" dirty="0" smtClean="0"/>
              <a:t>Personal white boards per participant</a:t>
            </a:r>
          </a:p>
          <a:p>
            <a:pPr marL="458788" lvl="1" indent="-285750">
              <a:buFont typeface="Arial" pitchFamily="34" charset="0"/>
              <a:buChar char="•"/>
              <a:tabLst/>
            </a:pPr>
            <a:r>
              <a:rPr lang="en-US" sz="1100" baseline="0" dirty="0" smtClean="0"/>
              <a:t>5-group cards per participant</a:t>
            </a:r>
          </a:p>
        </p:txBody>
      </p:sp>
      <p:sp>
        <p:nvSpPr>
          <p:cNvPr id="12" name="Date Placeholder 11"/>
          <p:cNvSpPr>
            <a:spLocks noGrp="1"/>
          </p:cNvSpPr>
          <p:nvPr>
            <p:ph type="dt" idx="13"/>
          </p:nvPr>
        </p:nvSpPr>
        <p:spPr/>
        <p:txBody>
          <a:bodyPr/>
          <a:lstStyle/>
          <a:p>
            <a:pPr>
              <a:defRPr/>
            </a:pPr>
            <a:r>
              <a:rPr lang="en-US" smtClean="0"/>
              <a:t>Grade 1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www.CommonCore.org</a:t>
            </a:r>
            <a:endParaRPr lang="en-US" dirty="0" smtClean="0"/>
          </a:p>
        </p:txBody>
      </p:sp>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 </a:t>
            </a:r>
            <a:endParaRPr lang="en-US"/>
          </a:p>
        </p:txBody>
      </p:sp>
    </p:spTree>
    <p:extLst>
      <p:ext uri="{BB962C8B-B14F-4D97-AF65-F5344CB8AC3E}">
        <p14:creationId xmlns:p14="http://schemas.microsoft.com/office/powerpoint/2010/main" val="10350801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Calibri" charset="0"/>
                <a:ea typeface="ＭＳ Ｐゴシック" charset="-128"/>
                <a:cs typeface="ＭＳ Ｐゴシック" charset="-128"/>
              </a:rPr>
              <a:t>COUNT ON WITH CARDS AND WRITE ALL NUMBER SENTENCES</a:t>
            </a:r>
          </a:p>
          <a:p>
            <a:pPr lvl="1"/>
            <a:r>
              <a:rPr lang="en-US" sz="1200" b="0" i="0" u="none" strike="noStrike" kern="1200" baseline="0" dirty="0" smtClean="0">
                <a:solidFill>
                  <a:schemeClr val="tx1"/>
                </a:solidFill>
                <a:latin typeface="Calibri" charset="0"/>
                <a:ea typeface="ＭＳ Ｐゴシック" charset="-128"/>
                <a:cs typeface="ＭＳ Ｐゴシック" charset="-128"/>
              </a:rPr>
              <a:t>T: 	What strategy can I use to find out how many students there are altogether?</a:t>
            </a:r>
          </a:p>
          <a:p>
            <a:pPr lvl="1"/>
            <a:r>
              <a:rPr lang="en-US" sz="1200" b="0" i="0" u="none" strike="noStrike" kern="1200" baseline="0" dirty="0" smtClean="0">
                <a:solidFill>
                  <a:schemeClr val="tx1"/>
                </a:solidFill>
                <a:latin typeface="Calibri" charset="0"/>
                <a:ea typeface="ＭＳ Ｐゴシック" charset="-128"/>
                <a:cs typeface="ＭＳ Ｐゴシック" charset="-128"/>
              </a:rPr>
              <a:t>S: 	(Responses may vary.) Count on!</a:t>
            </a:r>
          </a:p>
          <a:p>
            <a:pPr lvl="1"/>
            <a:r>
              <a:rPr lang="en-US" sz="1200" b="0" i="0" u="none" strike="noStrike" kern="1200" baseline="0" dirty="0" smtClean="0">
                <a:solidFill>
                  <a:schemeClr val="tx1"/>
                </a:solidFill>
                <a:latin typeface="Calibri" charset="0"/>
                <a:ea typeface="ＭＳ Ｐゴシック" charset="-128"/>
                <a:cs typeface="ＭＳ Ｐゴシック" charset="-128"/>
              </a:rPr>
              <a:t>T: 	Point with me to keep track as we count on from our 1 long haired friend. (Gesture around the group of 1, and then touch the 6 students on the head as you count on with the class; have them sit down as you count them.)</a:t>
            </a:r>
          </a:p>
          <a:p>
            <a:pPr lvl="1"/>
            <a:r>
              <a:rPr lang="en-US" sz="1200" b="0" i="0" u="none" strike="noStrike" kern="1200" baseline="0" dirty="0" smtClean="0">
                <a:solidFill>
                  <a:schemeClr val="tx1"/>
                </a:solidFill>
                <a:latin typeface="Calibri" charset="0"/>
                <a:ea typeface="ＭＳ Ｐゴシック" charset="-128"/>
                <a:cs typeface="ＭＳ Ｐゴシック" charset="-128"/>
              </a:rPr>
              <a:t>T: 	Now it’s your turn to count on. Flip over your 1 dot card to show the number 1. Then count on from 1. Be sure to touch and count!</a:t>
            </a:r>
          </a:p>
          <a:p>
            <a:pPr lvl="1"/>
            <a:r>
              <a:rPr lang="en-US" sz="1200" b="0" i="0" u="none" strike="noStrike" kern="1200" baseline="0" dirty="0" smtClean="0">
                <a:solidFill>
                  <a:schemeClr val="tx1"/>
                </a:solidFill>
                <a:latin typeface="Calibri" charset="0"/>
                <a:ea typeface="ＭＳ Ｐゴシック" charset="-128"/>
                <a:cs typeface="ＭＳ Ｐゴシック" charset="-128"/>
              </a:rPr>
              <a:t>S: 	(Count on from 1 to 7, pointing to each dot.)</a:t>
            </a:r>
          </a:p>
          <a:p>
            <a:pPr lvl="1"/>
            <a:r>
              <a:rPr lang="en-US" sz="1200" b="0" i="0" u="none" strike="noStrike" kern="1200" baseline="0" dirty="0" smtClean="0">
                <a:solidFill>
                  <a:schemeClr val="tx1"/>
                </a:solidFill>
                <a:latin typeface="Calibri" charset="0"/>
                <a:ea typeface="ＭＳ Ｐゴシック" charset="-128"/>
                <a:cs typeface="ＭＳ Ｐゴシック" charset="-128"/>
              </a:rPr>
              <a:t>T: 	What are the 2 parts that make 7?</a:t>
            </a:r>
          </a:p>
          <a:p>
            <a:pPr lvl="1"/>
            <a:r>
              <a:rPr lang="en-US" sz="1200" b="0" i="0" u="none" strike="noStrike" kern="1200" baseline="0" dirty="0" smtClean="0">
                <a:solidFill>
                  <a:schemeClr val="tx1"/>
                </a:solidFill>
                <a:latin typeface="Calibri" charset="0"/>
                <a:ea typeface="ＭＳ Ｐゴシック" charset="-128"/>
                <a:cs typeface="ＭＳ Ｐゴシック" charset="-128"/>
              </a:rPr>
              <a:t>S: 	1 and 6.</a:t>
            </a:r>
          </a:p>
          <a:p>
            <a:pPr lvl="1"/>
            <a:r>
              <a:rPr lang="en-US" sz="1200" b="0" i="0" u="none" strike="noStrike" kern="1200" baseline="0" dirty="0" smtClean="0">
                <a:solidFill>
                  <a:schemeClr val="tx1"/>
                </a:solidFill>
                <a:latin typeface="Calibri" charset="0"/>
                <a:ea typeface="ＭＳ Ｐゴシック" charset="-128"/>
                <a:cs typeface="ＭＳ Ｐゴシック" charset="-128"/>
              </a:rPr>
              <a:t>T: 	Say the number sentence that makes 7. (Point to each box as students respond.)</a:t>
            </a:r>
          </a:p>
          <a:p>
            <a:pPr lvl="1"/>
            <a:r>
              <a:rPr lang="en-US" sz="1200" b="0" i="0" u="none" strike="noStrike" kern="1200" baseline="0" dirty="0" smtClean="0">
                <a:solidFill>
                  <a:schemeClr val="tx1"/>
                </a:solidFill>
                <a:latin typeface="Calibri" charset="0"/>
                <a:ea typeface="ＭＳ Ｐゴシック" charset="-128"/>
                <a:cs typeface="ＭＳ Ｐゴシック" charset="-128"/>
              </a:rPr>
              <a:t>S: 	1 + 6 = 7.</a:t>
            </a:r>
          </a:p>
          <a:p>
            <a:pPr lvl="1"/>
            <a:r>
              <a:rPr lang="en-US" sz="1200" b="0" i="0" u="none" strike="noStrike" kern="1200" baseline="0" dirty="0" smtClean="0">
                <a:solidFill>
                  <a:schemeClr val="tx1"/>
                </a:solidFill>
                <a:latin typeface="Calibri" charset="0"/>
                <a:ea typeface="ＭＳ Ｐゴシック" charset="-128"/>
                <a:cs typeface="ＭＳ Ｐゴシック" charset="-128"/>
              </a:rPr>
              <a:t>T: 	(Record this on the chart beneath the number bond.)</a:t>
            </a:r>
          </a:p>
          <a:p>
            <a:pPr lvl="1"/>
            <a:r>
              <a:rPr lang="en-US" sz="1200" b="0" i="0" u="none" strike="noStrike" kern="1200" baseline="0" dirty="0" smtClean="0">
                <a:solidFill>
                  <a:schemeClr val="tx1"/>
                </a:solidFill>
                <a:latin typeface="Calibri" charset="0"/>
                <a:ea typeface="ＭＳ Ｐゴシック" charset="-128"/>
                <a:cs typeface="ＭＳ Ｐゴシック" charset="-128"/>
              </a:rPr>
              <a:t>T: 	Say the number sentence starting with the students with short hair.</a:t>
            </a:r>
          </a:p>
          <a:p>
            <a:pPr lvl="1"/>
            <a:r>
              <a:rPr lang="en-US" sz="1200" b="0" i="0" u="none" strike="noStrike" kern="1200" baseline="0" dirty="0" smtClean="0">
                <a:solidFill>
                  <a:schemeClr val="tx1"/>
                </a:solidFill>
                <a:latin typeface="Calibri" charset="0"/>
                <a:ea typeface="ＭＳ Ｐゴシック" charset="-128"/>
                <a:cs typeface="ＭＳ Ｐゴシック" charset="-128"/>
              </a:rPr>
              <a:t>S: 	6 + 1 = 7.</a:t>
            </a:r>
          </a:p>
          <a:p>
            <a:pPr lvl="1"/>
            <a:r>
              <a:rPr lang="en-US" sz="1200" b="0" i="0" u="none" strike="noStrike" kern="1200" baseline="0" dirty="0" smtClean="0">
                <a:solidFill>
                  <a:schemeClr val="tx1"/>
                </a:solidFill>
                <a:latin typeface="Calibri" charset="0"/>
                <a:ea typeface="ＭＳ Ｐゴシック" charset="-128"/>
                <a:cs typeface="ＭＳ Ｐゴシック" charset="-128"/>
              </a:rPr>
              <a:t>T: 	Say the number sentence starting with the total.</a:t>
            </a:r>
          </a:p>
          <a:p>
            <a:pPr lvl="1"/>
            <a:r>
              <a:rPr lang="en-US" sz="1200" b="0" i="0" u="none" strike="noStrike" kern="1200" baseline="0" dirty="0" smtClean="0">
                <a:solidFill>
                  <a:schemeClr val="tx1"/>
                </a:solidFill>
                <a:latin typeface="Calibri" charset="0"/>
                <a:ea typeface="ＭＳ Ｐゴシック" charset="-128"/>
                <a:cs typeface="ＭＳ Ｐゴシック" charset="-128"/>
              </a:rPr>
              <a:t>S: 	7 = 1 + 6.</a:t>
            </a:r>
          </a:p>
          <a:p>
            <a:pPr lvl="1"/>
            <a:r>
              <a:rPr lang="en-US" sz="1200" b="0" i="0" u="none" strike="noStrike" kern="1200" baseline="0" dirty="0" smtClean="0">
                <a:solidFill>
                  <a:schemeClr val="tx1"/>
                </a:solidFill>
                <a:latin typeface="Calibri" charset="0"/>
                <a:ea typeface="ＭＳ Ｐゴシック" charset="-128"/>
                <a:cs typeface="ＭＳ Ｐゴシック" charset="-128"/>
              </a:rPr>
              <a:t>T: 	Say the number sentence starting with the total but flip the parts this time.</a:t>
            </a:r>
          </a:p>
          <a:p>
            <a:pPr lvl="1"/>
            <a:r>
              <a:rPr lang="en-US" sz="1200" b="0" i="0" u="none" strike="noStrike" kern="1200" baseline="0" dirty="0" smtClean="0">
                <a:solidFill>
                  <a:schemeClr val="tx1"/>
                </a:solidFill>
                <a:latin typeface="Calibri" charset="0"/>
                <a:ea typeface="ＭＳ Ｐゴシック" charset="-128"/>
                <a:cs typeface="ＭＳ Ｐゴシック" charset="-128"/>
              </a:rPr>
              <a:t>S: 	7 = 6 + 1.</a:t>
            </a:r>
          </a:p>
          <a:p>
            <a:pPr lvl="1"/>
            <a:endParaRPr lang="en-US" sz="1200" b="0" i="0" u="none" strike="noStrike" kern="1200" baseline="0" dirty="0" smtClean="0">
              <a:solidFill>
                <a:schemeClr val="tx1"/>
              </a:solidFill>
              <a:latin typeface="Calibri" charset="0"/>
              <a:ea typeface="ＭＳ Ｐゴシック" charset="-128"/>
              <a:cs typeface="ＭＳ Ｐゴシック" charset="-128"/>
            </a:endParaRPr>
          </a:p>
          <a:p>
            <a:r>
              <a:rPr lang="en-US" sz="1200" b="0" i="0" u="none" strike="noStrike" kern="1200" baseline="0" dirty="0" smtClean="0">
                <a:solidFill>
                  <a:schemeClr val="tx1"/>
                </a:solidFill>
                <a:latin typeface="Calibri" charset="0"/>
                <a:ea typeface="ＭＳ Ｐゴシック" charset="-128"/>
                <a:cs typeface="ＭＳ Ｐゴシック" charset="-128"/>
              </a:rPr>
              <a:t>Continue this process with the other decompositions of 7. Keep the same actors but rearrange them to show different</a:t>
            </a:r>
          </a:p>
          <a:p>
            <a:r>
              <a:rPr lang="en-US" sz="1200" b="0" i="0" u="none" strike="noStrike" kern="1200" baseline="0" dirty="0" smtClean="0">
                <a:solidFill>
                  <a:schemeClr val="tx1"/>
                </a:solidFill>
                <a:latin typeface="Calibri" charset="0"/>
                <a:ea typeface="ＭＳ Ｐゴシック" charset="-128"/>
                <a:cs typeface="ＭＳ Ｐゴシック" charset="-128"/>
              </a:rPr>
              <a:t>decompositions of 7 (e.g., 2 sitting, 5 standing; 3 smiling, 4 frowning).  Review zero if necessary.</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29</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4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Document camera</a:t>
            </a:r>
          </a:p>
          <a:p>
            <a:pPr marL="458788" lvl="1" indent="-285750">
              <a:buFont typeface="Arial" pitchFamily="34" charset="0"/>
              <a:buChar char="•"/>
              <a:tabLst/>
            </a:pPr>
            <a:r>
              <a:rPr lang="en-US" sz="1100" baseline="0" dirty="0" smtClean="0"/>
              <a:t>5-group cards per participant</a:t>
            </a:r>
          </a:p>
        </p:txBody>
      </p:sp>
      <p:sp>
        <p:nvSpPr>
          <p:cNvPr id="12" name="Date Placeholder 11"/>
          <p:cNvSpPr>
            <a:spLocks noGrp="1"/>
          </p:cNvSpPr>
          <p:nvPr>
            <p:ph type="dt" idx="13"/>
          </p:nvPr>
        </p:nvSpPr>
        <p:spPr/>
        <p:txBody>
          <a:bodyPr/>
          <a:lstStyle/>
          <a:p>
            <a:pPr>
              <a:defRPr/>
            </a:pPr>
            <a:r>
              <a:rPr lang="en-US" smtClean="0"/>
              <a:t>Grade 1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www.CommonCore.org</a:t>
            </a:r>
            <a:endParaRPr lang="en-US" dirty="0" smtClean="0"/>
          </a:p>
        </p:txBody>
      </p:sp>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 </a:t>
            </a:r>
            <a:endParaRPr lang="en-US"/>
          </a:p>
        </p:txBody>
      </p:sp>
    </p:spTree>
    <p:extLst>
      <p:ext uri="{BB962C8B-B14F-4D97-AF65-F5344CB8AC3E}">
        <p14:creationId xmlns:p14="http://schemas.microsoft.com/office/powerpoint/2010/main" val="1035080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a:xfrm>
            <a:off x="457200" y="3657600"/>
            <a:ext cx="6400800" cy="5486400"/>
          </a:xfrm>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t>BRIEFLY SUMMARIZE MODULE 1:  SUMS AND DIFFERENCES TO 10</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The first module in Grade </a:t>
            </a:r>
            <a:r>
              <a:rPr lang="en-US" dirty="0" smtClean="0">
                <a:solidFill>
                  <a:srgbClr val="FF0000"/>
                </a:solidFill>
              </a:rPr>
              <a:t>1</a:t>
            </a:r>
            <a:r>
              <a:rPr lang="en-US" dirty="0" smtClean="0"/>
              <a:t> is </a:t>
            </a:r>
            <a:r>
              <a:rPr lang="en-US" b="0" i="1" dirty="0" smtClean="0">
                <a:solidFill>
                  <a:srgbClr val="FF0000"/>
                </a:solidFill>
              </a:rPr>
              <a:t>Sums</a:t>
            </a:r>
            <a:r>
              <a:rPr lang="en-US" b="0" i="1" baseline="0" dirty="0" smtClean="0">
                <a:solidFill>
                  <a:srgbClr val="FF0000"/>
                </a:solidFill>
              </a:rPr>
              <a:t> and Differences to 10</a:t>
            </a:r>
            <a:r>
              <a:rPr lang="en-US" dirty="0" smtClean="0"/>
              <a:t>.  The module includes </a:t>
            </a:r>
            <a:r>
              <a:rPr lang="en-US" dirty="0" smtClean="0">
                <a:solidFill>
                  <a:srgbClr val="FF0000"/>
                </a:solidFill>
              </a:rPr>
              <a:t>39</a:t>
            </a:r>
            <a:r>
              <a:rPr lang="en-US" dirty="0" smtClean="0"/>
              <a:t> lessons and is allotted </a:t>
            </a:r>
            <a:r>
              <a:rPr lang="en-US" dirty="0" smtClean="0">
                <a:solidFill>
                  <a:srgbClr val="FF0000"/>
                </a:solidFill>
              </a:rPr>
              <a:t>45</a:t>
            </a:r>
            <a:r>
              <a:rPr lang="en-US" dirty="0" smtClean="0"/>
              <a:t> instructional days</a:t>
            </a:r>
            <a:r>
              <a:rPr lang="en-US" baseline="0" dirty="0" smtClean="0"/>
              <a:t>, in which s</a:t>
            </a:r>
            <a:r>
              <a:rPr lang="en-US" dirty="0" smtClean="0"/>
              <a:t>tudents </a:t>
            </a:r>
            <a:r>
              <a:rPr lang="en-US" dirty="0" smtClean="0">
                <a:solidFill>
                  <a:srgbClr val="FF0000"/>
                </a:solidFill>
              </a:rPr>
              <a:t>make significant progress towards the grade’s core fluency goal of addition and subtraction within 10.</a:t>
            </a:r>
            <a:r>
              <a:rPr lang="en-US" baseline="0" dirty="0" smtClean="0">
                <a:solidFill>
                  <a:srgbClr val="FF0000"/>
                </a:solidFill>
              </a:rPr>
              <a:t>  Students</a:t>
            </a:r>
            <a:r>
              <a:rPr lang="en-US" dirty="0" smtClean="0">
                <a:solidFill>
                  <a:srgbClr val="FF0000"/>
                </a:solidFill>
              </a:rPr>
              <a:t> are presented with opportunities</a:t>
            </a:r>
            <a:r>
              <a:rPr lang="en-US" baseline="0" dirty="0" smtClean="0">
                <a:solidFill>
                  <a:srgbClr val="FF0000"/>
                </a:solidFill>
              </a:rPr>
              <a:t> intended to advance them from counting all to counting on and have many experiences with composing and decomposing numbers.  This initial module builds on students’ work in </a:t>
            </a:r>
            <a:r>
              <a:rPr lang="en-US" dirty="0" smtClean="0">
                <a:solidFill>
                  <a:srgbClr val="FF0000"/>
                </a:solidFill>
              </a:rPr>
              <a:t>Kindergarten,</a:t>
            </a:r>
            <a:r>
              <a:rPr lang="en-US" baseline="0" dirty="0" smtClean="0">
                <a:solidFill>
                  <a:srgbClr val="FF0000"/>
                </a:solidFill>
              </a:rPr>
              <a:t> where where they achieved fluency with sums and differences to 5.</a:t>
            </a:r>
            <a:endParaRPr lang="en-US" dirty="0" smtClean="0">
              <a:solidFill>
                <a:srgbClr val="FF0000"/>
              </a:solidFill>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solidFill>
                <a:srgbClr val="FF0000"/>
              </a:solidFill>
            </a:endParaRPr>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3 minutes</a:t>
            </a:r>
          </a:p>
          <a:p>
            <a:endParaRPr lang="en-US" sz="1800" dirty="0" smtClean="0"/>
          </a:p>
          <a:p>
            <a:r>
              <a:rPr lang="en-US" sz="1800" dirty="0" smtClean="0"/>
              <a:t>MATERIALS NEEDED:</a:t>
            </a:r>
          </a:p>
          <a:p>
            <a:pPr marL="458788" lvl="1" indent="-285750">
              <a:buFont typeface="Arial" pitchFamily="34" charset="0"/>
              <a:buChar char="•"/>
            </a:pPr>
            <a:r>
              <a:rPr lang="en-US" sz="1100" baseline="0" dirty="0" smtClean="0"/>
              <a:t>X</a:t>
            </a:r>
            <a:endParaRPr lang="en-US" sz="1100" baseline="0" dirty="0"/>
          </a:p>
        </p:txBody>
      </p:sp>
      <p:sp>
        <p:nvSpPr>
          <p:cNvPr id="9" name="Date Placeholder 8"/>
          <p:cNvSpPr>
            <a:spLocks noGrp="1"/>
          </p:cNvSpPr>
          <p:nvPr>
            <p:ph type="dt" idx="10"/>
          </p:nvPr>
        </p:nvSpPr>
        <p:spPr/>
        <p:txBody>
          <a:bodyPr/>
          <a:lstStyle/>
          <a:p>
            <a:pPr>
              <a:defRPr/>
            </a:pPr>
            <a:r>
              <a:rPr lang="en-US" smtClean="0"/>
              <a:t>Grade 1 Module 1        Module Focus Session</a:t>
            </a:r>
            <a:endParaRPr lang="en-US" dirty="0"/>
          </a:p>
        </p:txBody>
      </p:sp>
      <p:sp>
        <p:nvSpPr>
          <p:cNvPr id="10" name="Slide Number Placeholder 9"/>
          <p:cNvSpPr>
            <a:spLocks noGrp="1"/>
          </p:cNvSpPr>
          <p:nvPr>
            <p:ph type="sldNum" sz="quarter" idx="11"/>
          </p:nvPr>
        </p:nvSpPr>
        <p:spPr/>
        <p:txBody>
          <a:bodyPr/>
          <a:lstStyle/>
          <a:p>
            <a:pPr>
              <a:defRPr/>
            </a:pPr>
            <a:fld id="{E929375C-F076-478A-B9B0-5F9213CA33B4}" type="slidenum">
              <a:rPr lang="en-US" smtClean="0"/>
              <a:pPr>
                <a:defRPr/>
              </a:pPr>
              <a:t>3</a:t>
            </a:fld>
            <a:endParaRPr lang="en-US" dirty="0"/>
          </a:p>
        </p:txBody>
      </p:sp>
      <p:sp>
        <p:nvSpPr>
          <p:cNvPr id="11" name="Header Placeholder 10"/>
          <p:cNvSpPr>
            <a:spLocks noGrp="1"/>
          </p:cNvSpPr>
          <p:nvPr>
            <p:ph type="hdr" sz="quarter" idx="12"/>
          </p:nvPr>
        </p:nvSpPr>
        <p:spPr/>
        <p:txBody>
          <a:bodyPr/>
          <a:lstStyle/>
          <a:p>
            <a:pPr>
              <a:defRPr/>
            </a:pPr>
            <a:r>
              <a:rPr lang="en-US" smtClean="0"/>
              <a:t>Eureka Math:  A Story of Units        www.CommonCore.org</a:t>
            </a:r>
            <a:endParaRPr lang="en-US" dirty="0" smtClean="0"/>
          </a:p>
        </p:txBody>
      </p:sp>
      <p:sp>
        <p:nvSpPr>
          <p:cNvPr id="4" name="Footer Placeholder 3"/>
          <p:cNvSpPr>
            <a:spLocks noGrp="1"/>
          </p:cNvSpPr>
          <p:nvPr>
            <p:ph type="ftr" sz="quarter" idx="13"/>
          </p:nvPr>
        </p:nvSpPr>
        <p:spPr/>
        <p:txBody>
          <a:bodyPr/>
          <a:lstStyle/>
          <a:p>
            <a:r>
              <a:rPr lang="en-US" smtClean="0"/>
              <a:t>©2014.  Duplication and/or distribution of this material is prohibited without written consent from Common Core, Inc. </a:t>
            </a:r>
            <a:endParaRPr lang="en-US" dirty="0"/>
          </a:p>
        </p:txBody>
      </p:sp>
    </p:spTree>
    <p:extLst>
      <p:ext uri="{BB962C8B-B14F-4D97-AF65-F5344CB8AC3E}">
        <p14:creationId xmlns:p14="http://schemas.microsoft.com/office/powerpoint/2010/main" val="41658232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t>FIND</a:t>
            </a:r>
            <a:r>
              <a:rPr lang="en-US" b="1" baseline="0" dirty="0" smtClean="0"/>
              <a:t> PARTNERS OF 8 WITHIN IMAGE</a:t>
            </a:r>
            <a:endParaRPr lang="en-US" b="1"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Look at the picture. Talk with a partner about the different</a:t>
            </a:r>
            <a:r>
              <a:rPr lang="en-US" baseline="0" dirty="0" smtClean="0"/>
              <a:t> parts you see.</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1" baseline="0" dirty="0" smtClean="0"/>
              <a:t>SHARE OUT AN EXAMPLE </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baseline="0" dirty="0" smtClean="0"/>
              <a:t>(</a:t>
            </a:r>
            <a:r>
              <a:rPr lang="en-US" b="0" baseline="0" dirty="0" smtClean="0"/>
              <a:t>use </a:t>
            </a:r>
            <a:r>
              <a:rPr lang="en-US" b="1" baseline="0" dirty="0" smtClean="0"/>
              <a:t>5-group cards.  </a:t>
            </a:r>
            <a:r>
              <a:rPr lang="en-US" b="0" baseline="0" dirty="0" smtClean="0"/>
              <a:t>Record with </a:t>
            </a:r>
            <a:r>
              <a:rPr lang="en-US" b="1" baseline="0" dirty="0" smtClean="0"/>
              <a:t>number bond </a:t>
            </a:r>
            <a:r>
              <a:rPr lang="en-US" b="0" baseline="0" dirty="0" smtClean="0"/>
              <a:t>and </a:t>
            </a:r>
            <a:r>
              <a:rPr lang="en-US" b="1" baseline="0" dirty="0" smtClean="0"/>
              <a:t>number sentence</a:t>
            </a:r>
            <a:r>
              <a:rPr lang="en-US" b="0" baseline="0" dirty="0" smtClean="0"/>
              <a:t>)</a:t>
            </a:r>
          </a:p>
          <a:p>
            <a:pPr marL="0" marR="0" indent="0" algn="l" defTabSz="457200" rtl="0" eaLnBrk="0" fontAlgn="base" latinLnBrk="0" hangingPunct="0">
              <a:lnSpc>
                <a:spcPct val="100000"/>
              </a:lnSpc>
              <a:spcBef>
                <a:spcPct val="30000"/>
              </a:spcBef>
              <a:spcAft>
                <a:spcPct val="0"/>
              </a:spcAft>
              <a:buClrTx/>
              <a:buSzTx/>
              <a:buFont typeface="Arial"/>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 typeface="Arial"/>
              <a:buNone/>
              <a:tabLst/>
              <a:defRPr/>
            </a:pPr>
            <a:r>
              <a:rPr lang="en-US" baseline="0" dirty="0" smtClean="0"/>
              <a:t>Invite participants to:</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aseline="0" dirty="0" smtClean="0"/>
              <a:t>Name parts.</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aseline="0" dirty="0" smtClean="0"/>
              <a:t>Show parts with 5-group cards. </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aseline="0" dirty="0" smtClean="0"/>
              <a:t>Put parts in front of them:</a:t>
            </a:r>
          </a:p>
          <a:p>
            <a:pPr marL="628650" marR="0" lvl="1" indent="-171450" algn="l" defTabSz="457200" rtl="0" eaLnBrk="0" fontAlgn="base" latinLnBrk="0" hangingPunct="0">
              <a:lnSpc>
                <a:spcPct val="100000"/>
              </a:lnSpc>
              <a:spcBef>
                <a:spcPct val="30000"/>
              </a:spcBef>
              <a:spcAft>
                <a:spcPct val="0"/>
              </a:spcAft>
              <a:buClrTx/>
              <a:buSzTx/>
              <a:buFont typeface="Arial"/>
              <a:buChar char="•"/>
              <a:tabLst/>
              <a:defRPr/>
            </a:pPr>
            <a:r>
              <a:rPr lang="en-US" baseline="0" dirty="0" smtClean="0"/>
              <a:t>1</a:t>
            </a:r>
            <a:r>
              <a:rPr lang="en-US" baseline="30000" dirty="0" smtClean="0"/>
              <a:t>st</a:t>
            </a:r>
            <a:r>
              <a:rPr lang="en-US" baseline="0" dirty="0" smtClean="0"/>
              <a:t> part: number side</a:t>
            </a:r>
          </a:p>
          <a:p>
            <a:pPr marL="628650" marR="0" lvl="1" indent="-171450" algn="l" defTabSz="457200" rtl="0" eaLnBrk="0" fontAlgn="base" latinLnBrk="0" hangingPunct="0">
              <a:lnSpc>
                <a:spcPct val="100000"/>
              </a:lnSpc>
              <a:spcBef>
                <a:spcPct val="30000"/>
              </a:spcBef>
              <a:spcAft>
                <a:spcPct val="0"/>
              </a:spcAft>
              <a:buClrTx/>
              <a:buSzTx/>
              <a:buFont typeface="Arial"/>
              <a:buChar char="•"/>
              <a:tabLst/>
              <a:defRPr/>
            </a:pPr>
            <a:r>
              <a:rPr lang="en-US" baseline="0" dirty="0" smtClean="0"/>
              <a:t>2</a:t>
            </a:r>
            <a:r>
              <a:rPr lang="en-US" baseline="30000" dirty="0" smtClean="0"/>
              <a:t>nd</a:t>
            </a:r>
            <a:r>
              <a:rPr lang="en-US" baseline="0" dirty="0" smtClean="0"/>
              <a:t> part: dot side</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aseline="0" dirty="0" smtClean="0"/>
              <a:t>Practice counting on:  starting with the first numeral and then touch each dot on the second card as you count on to find the total. </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aseline="0" dirty="0" smtClean="0"/>
              <a:t>Write the parts and the total on the number bond template as well as the number sentence.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1" baseline="0" dirty="0" smtClean="0"/>
              <a:t>SHARE MORE EXAMPLES:</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Invite 1 or 2 more participants to share different compositions so that the group can practice finding the parts, using 5-group cards to count on, and then recording the parts and totals in number bonds and as number sentences.</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30</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3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Document camera</a:t>
            </a:r>
          </a:p>
          <a:p>
            <a:pPr marL="458788" lvl="1" indent="-285750">
              <a:buFont typeface="Arial" pitchFamily="34" charset="0"/>
              <a:buChar char="•"/>
              <a:tabLst/>
            </a:pPr>
            <a:r>
              <a:rPr lang="en-US" sz="1100" baseline="0" dirty="0" smtClean="0"/>
              <a:t>5-group cards per participant</a:t>
            </a:r>
          </a:p>
          <a:p>
            <a:pPr marL="458788" lvl="1" indent="-285750">
              <a:buFont typeface="Arial" pitchFamily="34" charset="0"/>
              <a:buChar char="•"/>
              <a:tabLst/>
            </a:pPr>
            <a:r>
              <a:rPr lang="en-US" sz="1100" baseline="0" dirty="0" smtClean="0"/>
              <a:t>Personal white board</a:t>
            </a:r>
            <a:endParaRPr lang="en-US" sz="1100" baseline="0" dirty="0"/>
          </a:p>
        </p:txBody>
      </p:sp>
      <p:sp>
        <p:nvSpPr>
          <p:cNvPr id="12" name="Date Placeholder 11"/>
          <p:cNvSpPr>
            <a:spLocks noGrp="1"/>
          </p:cNvSpPr>
          <p:nvPr>
            <p:ph type="dt" idx="13"/>
          </p:nvPr>
        </p:nvSpPr>
        <p:spPr/>
        <p:txBody>
          <a:bodyPr/>
          <a:lstStyle/>
          <a:p>
            <a:pPr>
              <a:defRPr/>
            </a:pPr>
            <a:r>
              <a:rPr lang="en-US" smtClean="0"/>
              <a:t>Grade 1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www.CommonCore.org</a:t>
            </a:r>
            <a:endParaRPr lang="en-US" dirty="0" smtClean="0"/>
          </a:p>
        </p:txBody>
      </p:sp>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 </a:t>
            </a:r>
            <a:endParaRPr lang="en-US"/>
          </a:p>
        </p:txBody>
      </p:sp>
    </p:spTree>
    <p:extLst>
      <p:ext uri="{BB962C8B-B14F-4D97-AF65-F5344CB8AC3E}">
        <p14:creationId xmlns:p14="http://schemas.microsoft.com/office/powerpoint/2010/main" val="10350801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t>MAKE REKENREK BRACELETS</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1" dirty="0" smtClean="0"/>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dirty="0" smtClean="0"/>
              <a:t>After</a:t>
            </a:r>
            <a:r>
              <a:rPr lang="en-US" baseline="0" dirty="0" smtClean="0"/>
              <a:t> working with compositions of 6, 7, 8, and 9, we come to Lesson 8 where the focus will be on </a:t>
            </a:r>
            <a:r>
              <a:rPr lang="en-US" b="1" baseline="0" dirty="0" smtClean="0"/>
              <a:t>compositions of 10</a:t>
            </a:r>
            <a:r>
              <a:rPr lang="en-US" baseline="0" dirty="0" smtClean="0"/>
              <a:t>. </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aseline="0" dirty="0" smtClean="0"/>
              <a:t>Students will have </a:t>
            </a:r>
            <a:r>
              <a:rPr lang="en-US" b="1" baseline="0" dirty="0" smtClean="0"/>
              <a:t>spent some time in kindergarten </a:t>
            </a:r>
            <a:r>
              <a:rPr lang="en-US" baseline="0" dirty="0" smtClean="0"/>
              <a:t>focusing on these partners of 10 in various ways. </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aseline="0" dirty="0" smtClean="0"/>
              <a:t>As you can see from our 5-group cards and our Finger Flash work from Lesson 1, work with partners of 10 is </a:t>
            </a:r>
            <a:r>
              <a:rPr lang="en-US" b="1" baseline="0" dirty="0" smtClean="0"/>
              <a:t>embedded in a great deal of the representations </a:t>
            </a:r>
            <a:r>
              <a:rPr lang="en-US" baseline="0" dirty="0" smtClean="0"/>
              <a:t>and tools used.</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In Lesson 8, we introduce students to </a:t>
            </a:r>
            <a:r>
              <a:rPr lang="en-US" baseline="0" dirty="0" err="1" smtClean="0"/>
              <a:t>Rekenrek</a:t>
            </a:r>
            <a:r>
              <a:rPr lang="en-US" baseline="0" dirty="0" smtClean="0"/>
              <a:t> bracelets: a pipe cleaner that has 5 white pony beads and 5 red pony beads. These bracelets mimic the configuration of one row on a 20-bead or 100-bead </a:t>
            </a:r>
            <a:r>
              <a:rPr lang="en-US" baseline="0" dirty="0" err="1" smtClean="0"/>
              <a:t>Rekenrek</a:t>
            </a:r>
            <a:r>
              <a:rPr lang="en-US" dirty="0"/>
              <a:t> </a:t>
            </a:r>
            <a:r>
              <a:rPr lang="en-US" dirty="0" smtClean="0"/>
              <a:t>(show </a:t>
            </a:r>
            <a:r>
              <a:rPr lang="en-US" dirty="0" err="1" smtClean="0"/>
              <a:t>Rekenrek</a:t>
            </a:r>
            <a:r>
              <a:rPr lang="en-US" dirty="0" smtClean="0"/>
              <a:t>).</a:t>
            </a: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Starting</a:t>
            </a:r>
            <a:r>
              <a:rPr lang="en-US" baseline="0" dirty="0" smtClean="0"/>
              <a:t> with the 5 red beads, have participants create their own </a:t>
            </a:r>
            <a:r>
              <a:rPr lang="en-US" baseline="0" dirty="0" err="1" smtClean="0"/>
              <a:t>Rekenrek</a:t>
            </a:r>
            <a:r>
              <a:rPr lang="en-US" baseline="0" dirty="0" smtClean="0"/>
              <a:t> bracelet, as shown on the slide.</a:t>
            </a:r>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31</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5 minutes</a:t>
            </a:r>
          </a:p>
          <a:p>
            <a:endParaRPr lang="en-US" sz="1800" dirty="0" smtClean="0"/>
          </a:p>
          <a:p>
            <a:r>
              <a:rPr lang="en-US" sz="1800" dirty="0" smtClean="0"/>
              <a:t>MATERIALS NEEDED:</a:t>
            </a:r>
          </a:p>
          <a:p>
            <a:pPr marL="458788" lvl="1" indent="-285750">
              <a:buFont typeface="Arial" pitchFamily="34" charset="0"/>
              <a:buChar char="•"/>
            </a:pPr>
            <a:r>
              <a:rPr lang="en-US" sz="1100" baseline="0" dirty="0" smtClean="0"/>
              <a:t>5 red and 5 white pony beads and a pipe cleaner per participant</a:t>
            </a:r>
          </a:p>
          <a:p>
            <a:pPr marL="458788" lvl="1" indent="-285750">
              <a:buFont typeface="Arial" pitchFamily="34" charset="0"/>
              <a:buChar char="•"/>
            </a:pPr>
            <a:r>
              <a:rPr lang="en-US" sz="1100" baseline="0" dirty="0" err="1" smtClean="0"/>
              <a:t>Rekenrek</a:t>
            </a:r>
            <a:endParaRPr lang="en-US" sz="1100" baseline="0" dirty="0" smtClean="0"/>
          </a:p>
          <a:p>
            <a:pPr marL="458788" lvl="1" indent="-285750">
              <a:buFont typeface="Arial" pitchFamily="34" charset="0"/>
              <a:buChar char="•"/>
              <a:tabLst/>
            </a:pPr>
            <a:endParaRPr lang="en-US" sz="1100" baseline="0" dirty="0" smtClean="0"/>
          </a:p>
          <a:p>
            <a:pPr marL="458788" lvl="1" indent="-285750">
              <a:buFont typeface="Arial" pitchFamily="34" charset="0"/>
              <a:buChar char="•"/>
              <a:tabLst/>
            </a:pPr>
            <a:endParaRPr lang="en-US" sz="1100" baseline="0" dirty="0"/>
          </a:p>
        </p:txBody>
      </p:sp>
      <p:sp>
        <p:nvSpPr>
          <p:cNvPr id="12" name="Date Placeholder 11"/>
          <p:cNvSpPr>
            <a:spLocks noGrp="1"/>
          </p:cNvSpPr>
          <p:nvPr>
            <p:ph type="dt" idx="13"/>
          </p:nvPr>
        </p:nvSpPr>
        <p:spPr/>
        <p:txBody>
          <a:bodyPr/>
          <a:lstStyle/>
          <a:p>
            <a:pPr>
              <a:defRPr/>
            </a:pPr>
            <a:r>
              <a:rPr lang="en-US" smtClean="0"/>
              <a:t>Grade 1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www.CommonCore.org</a:t>
            </a:r>
            <a:endParaRPr lang="en-US" dirty="0" smtClean="0"/>
          </a:p>
        </p:txBody>
      </p:sp>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 </a:t>
            </a:r>
            <a:endParaRPr lang="en-US"/>
          </a:p>
        </p:txBody>
      </p:sp>
    </p:spTree>
    <p:extLst>
      <p:ext uri="{BB962C8B-B14F-4D97-AF65-F5344CB8AC3E}">
        <p14:creationId xmlns:p14="http://schemas.microsoft.com/office/powerpoint/2010/main" val="10350801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a:xfrm>
            <a:off x="457200" y="3657600"/>
            <a:ext cx="6489865" cy="5486400"/>
          </a:xfrm>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t>FIND PARTNERS FOR 10</a:t>
            </a:r>
            <a:r>
              <a:rPr lang="en-US" b="1" baseline="0" dirty="0" smtClean="0"/>
              <a:t> WITHIN IMAGE AND SAY COMMUTATIVE EXPRESSIONS</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smtClean="0"/>
          </a:p>
          <a:p>
            <a:pPr marL="0" marR="0" indent="0" algn="l" defTabSz="457200" rtl="0" eaLnBrk="0" fontAlgn="base" latinLnBrk="0" hangingPunct="0">
              <a:lnSpc>
                <a:spcPct val="100000"/>
              </a:lnSpc>
              <a:spcBef>
                <a:spcPct val="30000"/>
              </a:spcBef>
              <a:spcAft>
                <a:spcPct val="0"/>
              </a:spcAft>
              <a:buClrTx/>
              <a:buSzTx/>
              <a:buFont typeface="Arial"/>
              <a:buNone/>
              <a:tabLst/>
              <a:defRPr/>
            </a:pPr>
            <a:r>
              <a:rPr lang="en-US" b="0" dirty="0" smtClean="0"/>
              <a:t>T:  Talk</a:t>
            </a:r>
            <a:r>
              <a:rPr lang="en-US" b="0" baseline="0" dirty="0" smtClean="0"/>
              <a:t> with your partner about different parts you see in this picture. </a:t>
            </a:r>
          </a:p>
          <a:p>
            <a:pPr marL="0" marR="0" indent="0" algn="l" defTabSz="457200" rtl="0" eaLnBrk="0" fontAlgn="base" latinLnBrk="0" hangingPunct="0">
              <a:lnSpc>
                <a:spcPct val="100000"/>
              </a:lnSpc>
              <a:spcBef>
                <a:spcPct val="30000"/>
              </a:spcBef>
              <a:spcAft>
                <a:spcPct val="0"/>
              </a:spcAft>
              <a:buClrTx/>
              <a:buSzTx/>
              <a:buFont typeface="Arial"/>
              <a:buNone/>
              <a:tabLst/>
              <a:defRPr/>
            </a:pPr>
            <a:endParaRPr lang="en-US" b="1" baseline="0" dirty="0" smtClean="0"/>
          </a:p>
          <a:p>
            <a:pPr marL="0" marR="0" lvl="1" indent="0" algn="l" defTabSz="457200" rtl="0" eaLnBrk="0" fontAlgn="base" latinLnBrk="0" hangingPunct="0">
              <a:lnSpc>
                <a:spcPct val="100000"/>
              </a:lnSpc>
              <a:spcBef>
                <a:spcPct val="30000"/>
              </a:spcBef>
              <a:spcAft>
                <a:spcPct val="0"/>
              </a:spcAft>
              <a:buClrTx/>
              <a:buSzTx/>
              <a:buFont typeface="Arial"/>
              <a:buNone/>
              <a:tabLst/>
              <a:defRPr/>
            </a:pPr>
            <a:r>
              <a:rPr lang="en-US" b="0" baseline="0" dirty="0" smtClean="0"/>
              <a:t>Participants share out; Facilitator </a:t>
            </a:r>
            <a:r>
              <a:rPr lang="en-US" baseline="0" dirty="0" smtClean="0"/>
              <a:t>records on chart paper entitled “Partners of 10”. </a:t>
            </a:r>
            <a:endParaRPr lang="en-US" b="1" baseline="0" dirty="0" smtClean="0"/>
          </a:p>
          <a:p>
            <a:pPr marL="685800" marR="0" lvl="1" indent="-228600" algn="l" defTabSz="457200" rtl="0" eaLnBrk="0" fontAlgn="base" latinLnBrk="0" hangingPunct="0">
              <a:lnSpc>
                <a:spcPct val="100000"/>
              </a:lnSpc>
              <a:spcBef>
                <a:spcPct val="30000"/>
              </a:spcBef>
              <a:spcAft>
                <a:spcPct val="0"/>
              </a:spcAft>
              <a:buClrTx/>
              <a:buSzTx/>
              <a:buFont typeface="+mj-lt"/>
              <a:buAutoNum type="arabicPeriod"/>
              <a:tabLst/>
              <a:defRPr/>
            </a:pPr>
            <a:r>
              <a:rPr lang="en-US" b="1" baseline="0" dirty="0" smtClean="0"/>
              <a:t>Identify Parts:  </a:t>
            </a:r>
            <a:r>
              <a:rPr lang="en-US" baseline="0" dirty="0" smtClean="0"/>
              <a:t>Invite a participant to share one example aloud for the group. (Write the corresponding number bond on the chart.)</a:t>
            </a:r>
            <a:endParaRPr lang="en-US" b="0" baseline="0" dirty="0" smtClean="0"/>
          </a:p>
          <a:p>
            <a:pPr marL="685800" marR="0" lvl="1" indent="-228600" algn="l" defTabSz="457200" rtl="0" eaLnBrk="0" fontAlgn="base" latinLnBrk="0" hangingPunct="0">
              <a:lnSpc>
                <a:spcPct val="100000"/>
              </a:lnSpc>
              <a:spcBef>
                <a:spcPct val="30000"/>
              </a:spcBef>
              <a:spcAft>
                <a:spcPct val="0"/>
              </a:spcAft>
              <a:buClrTx/>
              <a:buSzTx/>
              <a:buFont typeface="+mj-lt"/>
              <a:buAutoNum type="arabicPeriod"/>
              <a:tabLst/>
              <a:defRPr/>
            </a:pPr>
            <a:r>
              <a:rPr lang="en-US" b="1" baseline="0" dirty="0" smtClean="0"/>
              <a:t>Use bracelets</a:t>
            </a:r>
            <a:r>
              <a:rPr lang="en-US" b="0" baseline="0" dirty="0" smtClean="0"/>
              <a:t>:  Ask all participants to show the  on the bracelet by separating the 10 beads to show the two parts.</a:t>
            </a:r>
          </a:p>
          <a:p>
            <a:pPr marL="685800" marR="0" lvl="1" indent="-228600" algn="l" defTabSz="457200" rtl="0" eaLnBrk="0" fontAlgn="base" latinLnBrk="0" hangingPunct="0">
              <a:lnSpc>
                <a:spcPct val="100000"/>
              </a:lnSpc>
              <a:spcBef>
                <a:spcPct val="30000"/>
              </a:spcBef>
              <a:spcAft>
                <a:spcPct val="0"/>
              </a:spcAft>
              <a:buClrTx/>
              <a:buSzTx/>
              <a:buFont typeface="+mj-lt"/>
              <a:buAutoNum type="arabicPeriod"/>
              <a:tabLst/>
              <a:defRPr/>
            </a:pPr>
            <a:r>
              <a:rPr lang="en-US" b="1" baseline="0" dirty="0" smtClean="0"/>
              <a:t>Say expressions: </a:t>
            </a:r>
            <a:r>
              <a:rPr lang="en-US" b="0" baseline="0" dirty="0" smtClean="0"/>
              <a:t>Ask participants to tell the expression starting with the smaller part. Then tell the expression starting with the bigger part.  (A</a:t>
            </a:r>
            <a:r>
              <a:rPr lang="en-US" baseline="0" dirty="0" smtClean="0"/>
              <a:t>dd the corresponding expressions to the chart.)</a:t>
            </a:r>
            <a:endParaRPr lang="en-US" b="0" baseline="0" dirty="0" smtClean="0"/>
          </a:p>
          <a:p>
            <a:pPr marL="0" marR="0" lvl="0" indent="0" algn="l" defTabSz="457200" rtl="0" eaLnBrk="0" fontAlgn="base" latinLnBrk="0" hangingPunct="0">
              <a:lnSpc>
                <a:spcPct val="100000"/>
              </a:lnSpc>
              <a:spcBef>
                <a:spcPct val="30000"/>
              </a:spcBef>
              <a:spcAft>
                <a:spcPct val="0"/>
              </a:spcAft>
              <a:buClrTx/>
              <a:buSzTx/>
              <a:buFont typeface="+mj-lt"/>
              <a:buNone/>
              <a:tabLst/>
              <a:defRPr/>
            </a:pPr>
            <a:endParaRPr lang="en-US" b="0" baseline="0" dirty="0" smtClean="0"/>
          </a:p>
          <a:p>
            <a:pPr marL="0" marR="0" lvl="0" indent="0" algn="l" defTabSz="457200" rtl="0" eaLnBrk="0" fontAlgn="base" latinLnBrk="0" hangingPunct="0">
              <a:lnSpc>
                <a:spcPct val="100000"/>
              </a:lnSpc>
              <a:spcBef>
                <a:spcPct val="30000"/>
              </a:spcBef>
              <a:spcAft>
                <a:spcPct val="0"/>
              </a:spcAft>
              <a:buClrTx/>
              <a:buSzTx/>
              <a:buFont typeface="+mj-lt"/>
              <a:buNone/>
              <a:tabLst/>
              <a:defRPr/>
            </a:pPr>
            <a:r>
              <a:rPr lang="en-US" b="0" baseline="0" dirty="0" smtClean="0"/>
              <a:t>Continue with more examples. </a:t>
            </a:r>
          </a:p>
          <a:p>
            <a:pPr marL="0" marR="0" lvl="0" indent="0" algn="l" defTabSz="457200" rtl="0" eaLnBrk="0" fontAlgn="base" latinLnBrk="0" hangingPunct="0">
              <a:lnSpc>
                <a:spcPct val="100000"/>
              </a:lnSpc>
              <a:spcBef>
                <a:spcPct val="30000"/>
              </a:spcBef>
              <a:spcAft>
                <a:spcPct val="0"/>
              </a:spcAft>
              <a:buClrTx/>
              <a:buSzTx/>
              <a:buFont typeface="+mj-lt"/>
              <a:buNone/>
              <a:tabLst/>
              <a:defRPr/>
            </a:pPr>
            <a:endParaRPr lang="en-US" b="0" baseline="0" dirty="0" smtClean="0"/>
          </a:p>
          <a:p>
            <a:pPr marL="0" marR="0" lvl="0" indent="0" algn="l" defTabSz="457200" rtl="0" eaLnBrk="0" fontAlgn="base" latinLnBrk="0" hangingPunct="0">
              <a:lnSpc>
                <a:spcPct val="100000"/>
              </a:lnSpc>
              <a:spcBef>
                <a:spcPct val="30000"/>
              </a:spcBef>
              <a:spcAft>
                <a:spcPct val="0"/>
              </a:spcAft>
              <a:buClrTx/>
              <a:buSzTx/>
              <a:buFont typeface="+mj-lt"/>
              <a:buNone/>
              <a:tabLst/>
              <a:defRPr/>
            </a:pPr>
            <a:r>
              <a:rPr lang="en-US" b="1" baseline="0" dirty="0" smtClean="0"/>
              <a:t>COMPLETE PROBLEM SET</a:t>
            </a: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Give the participants two minutes to complete the Problem Set with a partner by finding all the ways to show partners of 10 on their </a:t>
            </a:r>
            <a:r>
              <a:rPr lang="en-US" baseline="0" dirty="0" err="1" smtClean="0"/>
              <a:t>Rekenrek</a:t>
            </a:r>
            <a:r>
              <a:rPr lang="en-US" baseline="0" dirty="0" smtClean="0"/>
              <a:t> bracelets and recording each way on the Problem Set.</a:t>
            </a:r>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32</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5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Chart paper</a:t>
            </a:r>
          </a:p>
          <a:p>
            <a:pPr marL="458788" lvl="1" indent="-285750">
              <a:buFont typeface="Arial" pitchFamily="34" charset="0"/>
              <a:buChar char="•"/>
              <a:tabLst/>
            </a:pPr>
            <a:r>
              <a:rPr lang="en-US" sz="1100" baseline="0" dirty="0" err="1" smtClean="0"/>
              <a:t>Rekenrek</a:t>
            </a:r>
            <a:r>
              <a:rPr lang="en-US" sz="1100" baseline="0" dirty="0" smtClean="0"/>
              <a:t> bracelet per participant (created in previous slide)</a:t>
            </a:r>
          </a:p>
          <a:p>
            <a:pPr marL="458788" lvl="1" indent="-285750">
              <a:buFont typeface="Arial" pitchFamily="34" charset="0"/>
              <a:buChar char="•"/>
              <a:tabLst/>
            </a:pPr>
            <a:r>
              <a:rPr lang="en-US" sz="1100" baseline="0" dirty="0" smtClean="0"/>
              <a:t>Lesson 8 Problem Set per participant</a:t>
            </a:r>
            <a:endParaRPr lang="en-US" sz="1100" baseline="0" dirty="0"/>
          </a:p>
        </p:txBody>
      </p:sp>
      <p:sp>
        <p:nvSpPr>
          <p:cNvPr id="12" name="Date Placeholder 11"/>
          <p:cNvSpPr>
            <a:spLocks noGrp="1"/>
          </p:cNvSpPr>
          <p:nvPr>
            <p:ph type="dt" idx="13"/>
          </p:nvPr>
        </p:nvSpPr>
        <p:spPr/>
        <p:txBody>
          <a:bodyPr/>
          <a:lstStyle/>
          <a:p>
            <a:pPr>
              <a:defRPr/>
            </a:pPr>
            <a:r>
              <a:rPr lang="en-US" smtClean="0"/>
              <a:t>Grade 1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www.CommonCore.org</a:t>
            </a:r>
            <a:endParaRPr lang="en-US" dirty="0" smtClean="0"/>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bwMode="auto">
          <a:xfrm>
            <a:off x="1051021" y="7951541"/>
            <a:ext cx="2301779" cy="2770638"/>
          </a:xfrm>
          <a:prstGeom prst="rect">
            <a:avLst/>
          </a:prstGeom>
          <a:noFill/>
          <a:ln w="12700"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xmlns=""/>
            </a:ext>
          </a:extLst>
        </p:spPr>
      </p:pic>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 </a:t>
            </a:r>
            <a:endParaRPr lang="en-US"/>
          </a:p>
        </p:txBody>
      </p:sp>
    </p:spTree>
    <p:extLst>
      <p:ext uri="{BB962C8B-B14F-4D97-AF65-F5344CB8AC3E}">
        <p14:creationId xmlns:p14="http://schemas.microsoft.com/office/powerpoint/2010/main" val="10350801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t>INTRODUCE TOPIC C:  ADDITION WORD PROBLEMS</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t>Add</a:t>
            </a:r>
            <a:r>
              <a:rPr lang="en-US" b="1" baseline="0" dirty="0" smtClean="0"/>
              <a:t> To –</a:t>
            </a:r>
            <a:r>
              <a:rPr lang="en-US" baseline="0" dirty="0" smtClean="0"/>
              <a:t> </a:t>
            </a:r>
            <a:r>
              <a:rPr lang="en-US" b="1" baseline="0" dirty="0" smtClean="0"/>
              <a:t>Result Unknown</a:t>
            </a:r>
            <a:endParaRPr lang="en-US" b="1"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There</a:t>
            </a:r>
            <a:r>
              <a:rPr lang="en-US" baseline="0" dirty="0" smtClean="0"/>
              <a:t> are many different Addition Word Problem Types that first graders will learn this year. In Topic C, students will work with problems where objects are added to other objects and the total, or result, is unknown. This is called “Add To with Result Unknown.” These problems are are action-oriented; they show changes from an initial state to a final state.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1" baseline="0" dirty="0" smtClean="0"/>
              <a:t>Put Together </a:t>
            </a:r>
            <a:r>
              <a:rPr lang="en-US" b="0" baseline="0" dirty="0" smtClean="0"/>
              <a:t>–</a:t>
            </a:r>
            <a:r>
              <a:rPr lang="en-US" baseline="0" dirty="0" smtClean="0"/>
              <a:t> </a:t>
            </a:r>
            <a:r>
              <a:rPr lang="en-US" b="1" baseline="0" dirty="0" smtClean="0"/>
              <a:t>Total Unknown</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Students will also work with problems where two parts are given and the total is unknown. There is not necessarily an action in these problems. Both parts are simply “there.” Think of boys and girls, or red apples and green apples. These problems are called “Put Together with Total Unknown.”</a:t>
            </a:r>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33</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1 minute</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12" name="Date Placeholder 11"/>
          <p:cNvSpPr>
            <a:spLocks noGrp="1"/>
          </p:cNvSpPr>
          <p:nvPr>
            <p:ph type="dt" idx="13"/>
          </p:nvPr>
        </p:nvSpPr>
        <p:spPr/>
        <p:txBody>
          <a:bodyPr/>
          <a:lstStyle/>
          <a:p>
            <a:pPr>
              <a:defRPr/>
            </a:pPr>
            <a:r>
              <a:rPr lang="en-US" smtClean="0"/>
              <a:t>Grade 1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www.CommonCore.org</a:t>
            </a:r>
            <a:endParaRPr lang="en-US" dirty="0" smtClean="0"/>
          </a:p>
        </p:txBody>
      </p:sp>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 </a:t>
            </a:r>
            <a:endParaRPr lang="en-US"/>
          </a:p>
        </p:txBody>
      </p:sp>
    </p:spTree>
    <p:extLst>
      <p:ext uri="{BB962C8B-B14F-4D97-AF65-F5344CB8AC3E}">
        <p14:creationId xmlns:p14="http://schemas.microsoft.com/office/powerpoint/2010/main" val="10350801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1" baseline="0" dirty="0" smtClean="0"/>
              <a:t>USE 7 PARTICIPANTS TO MODEL STORY PROBLEM</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1" baseline="0" dirty="0" smtClean="0"/>
          </a:p>
          <a:p>
            <a:pPr marL="0" marR="0" indent="0" algn="l" defTabSz="457200" rtl="0" eaLnBrk="0" fontAlgn="base" latinLnBrk="0" hangingPunct="0">
              <a:lnSpc>
                <a:spcPct val="100000"/>
              </a:lnSpc>
              <a:spcBef>
                <a:spcPct val="30000"/>
              </a:spcBef>
              <a:spcAft>
                <a:spcPct val="0"/>
              </a:spcAft>
              <a:buClrTx/>
              <a:buSzTx/>
              <a:buFont typeface="Arial"/>
              <a:buNone/>
              <a:tabLst/>
              <a:defRPr/>
            </a:pPr>
            <a:r>
              <a:rPr lang="en-US" baseline="0" dirty="0" smtClean="0"/>
              <a:t>In Lesson 9, students solve together by counting the actors involved and recording with a drawing, writing a number sentence, and sharing statements about their numbers. (This is a precursor to RDW process.)</a:t>
            </a:r>
          </a:p>
          <a:p>
            <a:pPr lvl="1"/>
            <a:r>
              <a:rPr lang="en-US" sz="1200" b="0" i="0" u="none" strike="noStrike" kern="1200" baseline="0" dirty="0" smtClean="0">
                <a:solidFill>
                  <a:schemeClr val="tx1"/>
                </a:solidFill>
                <a:latin typeface="Calibri" charset="0"/>
                <a:ea typeface="ＭＳ Ｐゴシック" charset="-128"/>
                <a:cs typeface="ＭＳ Ｐゴシック" charset="-128"/>
              </a:rPr>
              <a:t>T: 	</a:t>
            </a:r>
            <a:r>
              <a:rPr lang="en-US" sz="1200" b="1" i="0" u="none" strike="noStrike" kern="1200" baseline="0" dirty="0" smtClean="0">
                <a:solidFill>
                  <a:schemeClr val="tx1"/>
                </a:solidFill>
                <a:latin typeface="Calibri" charset="0"/>
                <a:ea typeface="ＭＳ Ｐゴシック" charset="-128"/>
                <a:cs typeface="ＭＳ Ｐゴシック" charset="-128"/>
              </a:rPr>
              <a:t>I will tell you a story and you draw</a:t>
            </a:r>
            <a:r>
              <a:rPr lang="en-US" sz="1200" b="0" i="0" u="none" strike="noStrike" kern="1200" baseline="0" dirty="0" smtClean="0">
                <a:solidFill>
                  <a:schemeClr val="tx1"/>
                </a:solidFill>
                <a:latin typeface="Calibri" charset="0"/>
                <a:ea typeface="ＭＳ Ｐゴシック" charset="-128"/>
                <a:cs typeface="ＭＳ Ｐゴシック" charset="-128"/>
              </a:rPr>
              <a:t>. </a:t>
            </a:r>
          </a:p>
          <a:p>
            <a:pPr lvl="1"/>
            <a:endParaRPr lang="en-US" sz="1200" b="0" i="0" u="none" strike="noStrike" kern="1200" baseline="0" dirty="0" smtClean="0">
              <a:solidFill>
                <a:schemeClr val="tx1"/>
              </a:solidFill>
              <a:latin typeface="Calibri" charset="0"/>
              <a:ea typeface="ＭＳ Ｐゴシック" charset="-128"/>
              <a:cs typeface="ＭＳ Ｐゴシック" charset="-128"/>
            </a:endParaRPr>
          </a:p>
          <a:p>
            <a:pPr lvl="1"/>
            <a:r>
              <a:rPr lang="en-US" sz="1200" b="0" i="0" u="none" strike="noStrike" kern="1200" baseline="0" dirty="0" smtClean="0">
                <a:solidFill>
                  <a:schemeClr val="tx1"/>
                </a:solidFill>
                <a:latin typeface="Calibri" charset="0"/>
                <a:ea typeface="ＭＳ Ｐゴシック" charset="-128"/>
                <a:cs typeface="ＭＳ Ｐゴシック" charset="-128"/>
              </a:rPr>
              <a:t>T:	There are 4 inchworms on a giant leaf. </a:t>
            </a:r>
          </a:p>
          <a:p>
            <a:pPr lvl="1"/>
            <a:r>
              <a:rPr lang="en-US" sz="1200" b="0" i="0" u="none" strike="noStrike" kern="1200" baseline="0" dirty="0" smtClean="0">
                <a:solidFill>
                  <a:schemeClr val="tx1"/>
                </a:solidFill>
                <a:latin typeface="Calibri" charset="0"/>
                <a:ea typeface="ＭＳ Ｐゴシック" charset="-128"/>
                <a:cs typeface="ＭＳ Ｐゴシック" charset="-128"/>
              </a:rPr>
              <a:t>S: 	(Draw 4 worms on a leaf.) </a:t>
            </a:r>
          </a:p>
          <a:p>
            <a:pPr lvl="1"/>
            <a:r>
              <a:rPr lang="en-US" sz="1200" b="0" i="0" u="none" strike="noStrike" kern="1200" baseline="0" dirty="0" smtClean="0">
                <a:solidFill>
                  <a:schemeClr val="tx1"/>
                </a:solidFill>
                <a:latin typeface="Calibri" charset="0"/>
                <a:ea typeface="ＭＳ Ｐゴシック" charset="-128"/>
                <a:cs typeface="ＭＳ Ｐゴシック" charset="-128"/>
              </a:rPr>
              <a:t>T: 	Three more inchworms crawled onto the leaf. </a:t>
            </a:r>
          </a:p>
          <a:p>
            <a:pPr lvl="1"/>
            <a:r>
              <a:rPr lang="en-US" sz="1200" b="0" i="0" u="none" strike="noStrike" kern="1200" baseline="0" dirty="0" smtClean="0">
                <a:solidFill>
                  <a:schemeClr val="tx1"/>
                </a:solidFill>
                <a:latin typeface="Calibri" charset="0"/>
                <a:ea typeface="ＭＳ Ｐゴシック" charset="-128"/>
                <a:cs typeface="ＭＳ Ｐゴシック" charset="-128"/>
              </a:rPr>
              <a:t>S:	 (Draw 3 more worms.) </a:t>
            </a:r>
          </a:p>
          <a:p>
            <a:pPr lvl="1"/>
            <a:r>
              <a:rPr lang="en-US" sz="1200" b="0" i="0" u="none" strike="noStrike" kern="1200" baseline="0" dirty="0" smtClean="0">
                <a:solidFill>
                  <a:schemeClr val="tx1"/>
                </a:solidFill>
                <a:latin typeface="Calibri" charset="0"/>
                <a:ea typeface="ＭＳ Ｐゴシック" charset="-128"/>
                <a:cs typeface="ＭＳ Ｐゴシック" charset="-128"/>
              </a:rPr>
              <a:t>T: 	Does your drawing show the two parts of our story clearly? Tell your partner how.</a:t>
            </a:r>
          </a:p>
          <a:p>
            <a:pPr lvl="1"/>
            <a:r>
              <a:rPr lang="en-US" sz="1200" b="0" i="0" u="none" strike="noStrike" kern="1200" baseline="0" dirty="0" smtClean="0">
                <a:solidFill>
                  <a:schemeClr val="tx1"/>
                </a:solidFill>
                <a:latin typeface="Calibri" charset="0"/>
                <a:ea typeface="ＭＳ Ｐゴシック" charset="-128"/>
                <a:cs typeface="ＭＳ Ｐゴシック" charset="-128"/>
              </a:rPr>
              <a:t>T: 	Write a number sentence to show what happened in your picture and find the total. </a:t>
            </a:r>
          </a:p>
          <a:p>
            <a:pPr lvl="1"/>
            <a:r>
              <a:rPr lang="ro-RO" sz="1200" b="0" i="0" u="none" strike="noStrike" kern="1200" baseline="0" dirty="0" smtClean="0">
                <a:solidFill>
                  <a:schemeClr val="tx1"/>
                </a:solidFill>
                <a:latin typeface="Calibri" charset="0"/>
                <a:ea typeface="ＭＳ Ｐゴシック" charset="-128"/>
                <a:cs typeface="ＭＳ Ｐゴシック" charset="-128"/>
              </a:rPr>
              <a:t>S: 	(Write 4 + 3 = 7.) </a:t>
            </a:r>
          </a:p>
          <a:p>
            <a:pPr lvl="1"/>
            <a:r>
              <a:rPr lang="ro-RO" sz="1200" b="0" i="0" u="none" strike="noStrike" kern="1200" baseline="0" dirty="0" smtClean="0">
                <a:solidFill>
                  <a:schemeClr val="tx1"/>
                </a:solidFill>
                <a:latin typeface="Calibri" charset="0"/>
                <a:ea typeface="ＭＳ Ｐゴシック" charset="-128"/>
                <a:cs typeface="ＭＳ Ｐゴシック" charset="-128"/>
              </a:rPr>
              <a:t>T: 	Turn and talk to your partner about what each number tells about the story. </a:t>
            </a:r>
          </a:p>
          <a:p>
            <a:pPr lvl="1"/>
            <a:r>
              <a:rPr lang="ro-RO" sz="1200" b="0" i="0" u="none" strike="noStrike" kern="1200" baseline="0" dirty="0" smtClean="0">
                <a:solidFill>
                  <a:schemeClr val="tx1"/>
                </a:solidFill>
                <a:latin typeface="Calibri" charset="0"/>
                <a:ea typeface="ＭＳ Ｐゴシック" charset="-128"/>
                <a:cs typeface="ＭＳ Ｐゴシック" charset="-128"/>
              </a:rPr>
              <a:t>S: 	(Share with their partners.) </a:t>
            </a:r>
          </a:p>
          <a:p>
            <a:pPr lvl="1"/>
            <a:r>
              <a:rPr lang="ro-RO" sz="1200" b="0" i="0" u="none" strike="noStrike" kern="1200" baseline="0" dirty="0" smtClean="0">
                <a:solidFill>
                  <a:schemeClr val="tx1"/>
                </a:solidFill>
                <a:latin typeface="Calibri" charset="0"/>
                <a:ea typeface="ＭＳ Ｐゴシック" charset="-128"/>
                <a:cs typeface="ＭＳ Ｐゴシック" charset="-128"/>
              </a:rPr>
              <a:t>T: 	Write the rest of the number sentences that go with your story. </a:t>
            </a:r>
            <a:endParaRPr lang="ro-RO" b="0" i="0" u="none" strike="noStrike" kern="1200" baseline="0" dirty="0" smtClean="0">
              <a:solidFill>
                <a:schemeClr val="tx1"/>
              </a:solidFill>
              <a:latin typeface="Calibri" charset="0"/>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b="1" baseline="0" dirty="0" smtClean="0"/>
              <a:t>IDENTIFY PROBLEM-TYPE</a:t>
            </a:r>
            <a:endParaRPr lang="en-US" baseline="0" dirty="0" smtClean="0"/>
          </a:p>
          <a:p>
            <a:pPr marL="457200" marR="0" lvl="1" indent="0" algn="l" defTabSz="457200" rtl="0" eaLnBrk="0" fontAlgn="base" latinLnBrk="0" hangingPunct="0">
              <a:lnSpc>
                <a:spcPct val="100000"/>
              </a:lnSpc>
              <a:spcBef>
                <a:spcPct val="30000"/>
              </a:spcBef>
              <a:spcAft>
                <a:spcPct val="0"/>
              </a:spcAft>
              <a:buClrTx/>
              <a:buSzTx/>
              <a:buFontTx/>
              <a:buNone/>
              <a:tabLst/>
              <a:defRPr/>
            </a:pPr>
            <a:r>
              <a:rPr lang="en-US" baseline="0" dirty="0" smtClean="0"/>
              <a:t>T:	Is this an </a:t>
            </a:r>
            <a:r>
              <a:rPr lang="en-US" b="1" baseline="0" dirty="0" smtClean="0"/>
              <a:t>Add To </a:t>
            </a:r>
            <a:r>
              <a:rPr lang="en-US" baseline="0" dirty="0" smtClean="0"/>
              <a:t>or </a:t>
            </a:r>
            <a:r>
              <a:rPr lang="en-US" b="1" baseline="0" dirty="0" smtClean="0"/>
              <a:t>Put Together</a:t>
            </a:r>
            <a:r>
              <a:rPr lang="en-US" baseline="0" dirty="0" smtClean="0"/>
              <a:t> problem?  Raise your hand when you know the answer.  (Pause, signal.)</a:t>
            </a:r>
          </a:p>
          <a:p>
            <a:pPr marL="457200" marR="0" lvl="1" indent="0" algn="l" defTabSz="457200" rtl="0" eaLnBrk="0" fontAlgn="base" latinLnBrk="0" hangingPunct="0">
              <a:lnSpc>
                <a:spcPct val="100000"/>
              </a:lnSpc>
              <a:spcBef>
                <a:spcPct val="30000"/>
              </a:spcBef>
              <a:spcAft>
                <a:spcPct val="0"/>
              </a:spcAft>
              <a:buClrTx/>
              <a:buSzTx/>
              <a:buFontTx/>
              <a:buNone/>
              <a:tabLst/>
              <a:defRPr/>
            </a:pPr>
            <a:r>
              <a:rPr lang="en-US" baseline="0" dirty="0" smtClean="0"/>
              <a:t>S:	Add to.</a:t>
            </a:r>
          </a:p>
          <a:p>
            <a:pPr marL="457200" marR="0" lvl="1" indent="0" algn="l" defTabSz="457200" rtl="0" eaLnBrk="0" fontAlgn="base" latinLnBrk="0" hangingPunct="0">
              <a:lnSpc>
                <a:spcPct val="100000"/>
              </a:lnSpc>
              <a:spcBef>
                <a:spcPct val="30000"/>
              </a:spcBef>
              <a:spcAft>
                <a:spcPct val="0"/>
              </a:spcAft>
              <a:buClrTx/>
              <a:buSzTx/>
              <a:buFontTx/>
              <a:buNone/>
              <a:tabLst/>
              <a:defRPr/>
            </a:pPr>
            <a:r>
              <a:rPr lang="en-US" baseline="0" dirty="0" smtClean="0"/>
              <a:t>T:	Yes.  This is an add to problem because a change occurred.  In this problem, the </a:t>
            </a:r>
            <a:r>
              <a:rPr lang="en-US" b="1" i="1" baseline="0" dirty="0" smtClean="0"/>
              <a:t>result </a:t>
            </a:r>
            <a:r>
              <a:rPr lang="en-US" i="1" baseline="0" dirty="0" smtClean="0"/>
              <a:t>of the change</a:t>
            </a:r>
            <a:r>
              <a:rPr lang="en-US" baseline="0" dirty="0" smtClean="0"/>
              <a:t> is the unknown.</a:t>
            </a:r>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34</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3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Document camera</a:t>
            </a:r>
          </a:p>
          <a:p>
            <a:pPr marL="458788" lvl="1" indent="-285750">
              <a:buFont typeface="Arial" pitchFamily="34" charset="0"/>
              <a:buChar char="•"/>
              <a:tabLst/>
            </a:pPr>
            <a:r>
              <a:rPr lang="en-US" sz="1100" baseline="0" dirty="0" smtClean="0"/>
              <a:t>7 participants</a:t>
            </a:r>
            <a:endParaRPr lang="en-US" sz="1100" baseline="0" dirty="0"/>
          </a:p>
        </p:txBody>
      </p:sp>
      <p:sp>
        <p:nvSpPr>
          <p:cNvPr id="12" name="Date Placeholder 11"/>
          <p:cNvSpPr>
            <a:spLocks noGrp="1"/>
          </p:cNvSpPr>
          <p:nvPr>
            <p:ph type="dt" idx="13"/>
          </p:nvPr>
        </p:nvSpPr>
        <p:spPr/>
        <p:txBody>
          <a:bodyPr/>
          <a:lstStyle/>
          <a:p>
            <a:pPr>
              <a:defRPr/>
            </a:pPr>
            <a:r>
              <a:rPr lang="en-US" smtClean="0"/>
              <a:t>Grade 1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www.CommonCore.org</a:t>
            </a:r>
            <a:endParaRPr lang="en-US" dirty="0" smtClean="0"/>
          </a:p>
        </p:txBody>
      </p:sp>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 </a:t>
            </a:r>
            <a:endParaRPr lang="en-US"/>
          </a:p>
        </p:txBody>
      </p:sp>
    </p:spTree>
    <p:extLst>
      <p:ext uri="{BB962C8B-B14F-4D97-AF65-F5344CB8AC3E}">
        <p14:creationId xmlns:p14="http://schemas.microsoft.com/office/powerpoint/2010/main" val="10350801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1" baseline="0" dirty="0" smtClean="0"/>
              <a:t>INVITE PARTICIPANTS TO USE 5-GROUP CARDS TO THE MODEL STORY PROBLEM</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In Lesson 10, students use 5-group cards to solve and continue to practice recording a drawing, a number sentence, and the teacher and/or students write a statement. (Precursor to RDW process.)</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lvl="0" indent="0" algn="l" defTabSz="457200" rtl="0" eaLnBrk="0" fontAlgn="base" latinLnBrk="0" hangingPunct="0">
              <a:lnSpc>
                <a:spcPct val="100000"/>
              </a:lnSpc>
              <a:spcBef>
                <a:spcPct val="30000"/>
              </a:spcBef>
              <a:spcAft>
                <a:spcPct val="0"/>
              </a:spcAft>
              <a:buClrTx/>
              <a:buSzTx/>
              <a:buFont typeface="Arial"/>
              <a:buNone/>
              <a:tabLst/>
              <a:defRPr/>
            </a:pPr>
            <a:r>
              <a:rPr lang="en-US" sz="1200" b="1" i="0" u="none" strike="noStrike" kern="1200" baseline="0" dirty="0" smtClean="0">
                <a:solidFill>
                  <a:schemeClr val="tx1"/>
                </a:solidFill>
                <a:latin typeface="Calibri" charset="0"/>
                <a:ea typeface="ＭＳ Ｐゴシック" charset="-128"/>
                <a:cs typeface="ＭＳ Ｐゴシック" charset="-128"/>
              </a:rPr>
              <a:t>Take out your 5-group cards.  I’ll make up a math story and you’ll use your cards to match the story. </a:t>
            </a:r>
          </a:p>
          <a:p>
            <a:pPr marL="0" marR="0" lvl="0" indent="0" algn="l" defTabSz="457200" rtl="0" eaLnBrk="0" fontAlgn="base" latinLnBrk="0" hangingPunct="0">
              <a:lnSpc>
                <a:spcPct val="100000"/>
              </a:lnSpc>
              <a:spcBef>
                <a:spcPct val="30000"/>
              </a:spcBef>
              <a:spcAft>
                <a:spcPct val="0"/>
              </a:spcAft>
              <a:buClrTx/>
              <a:buSzTx/>
              <a:buFont typeface="Arial"/>
              <a:buNone/>
              <a:tabLst/>
              <a:defRPr/>
            </a:pPr>
            <a:endParaRPr lang="en-US" sz="1200" b="1" i="0" u="none" strike="noStrike" kern="1200" baseline="0" dirty="0" smtClean="0">
              <a:solidFill>
                <a:schemeClr val="tx1"/>
              </a:solidFill>
              <a:latin typeface="Calibri" charset="0"/>
              <a:ea typeface="ＭＳ Ｐゴシック" charset="-128"/>
              <a:cs typeface="ＭＳ Ｐゴシック" charset="-128"/>
            </a:endParaRPr>
          </a:p>
          <a:p>
            <a:pPr marL="171450" marR="0" lvl="0" indent="-171450" algn="l" defTabSz="457200" rtl="0" eaLnBrk="0" fontAlgn="base" latinLnBrk="0" hangingPunct="0">
              <a:lnSpc>
                <a:spcPct val="100000"/>
              </a:lnSpc>
              <a:spcBef>
                <a:spcPct val="30000"/>
              </a:spcBef>
              <a:spcAft>
                <a:spcPct val="0"/>
              </a:spcAft>
              <a:buClrTx/>
              <a:buSzTx/>
              <a:buFont typeface="Arial"/>
              <a:buChar char="•"/>
              <a:tabLst/>
              <a:defRPr/>
            </a:pPr>
            <a:r>
              <a:rPr lang="en-US" sz="1200" b="0" i="0" u="none" strike="noStrike" kern="1200" baseline="0" dirty="0" smtClean="0">
                <a:solidFill>
                  <a:schemeClr val="tx1"/>
                </a:solidFill>
                <a:latin typeface="Calibri" charset="0"/>
                <a:ea typeface="ＭＳ Ｐゴシック" charset="-128"/>
                <a:cs typeface="ＭＳ Ｐゴシック" charset="-128"/>
              </a:rPr>
              <a:t>There are 3 students sitting at recess. (Show numeral side.)</a:t>
            </a:r>
          </a:p>
          <a:p>
            <a:pPr marL="171450" marR="0" lvl="0" indent="-171450" algn="l" defTabSz="457200" rtl="0" eaLnBrk="0" fontAlgn="base" latinLnBrk="0" hangingPunct="0">
              <a:lnSpc>
                <a:spcPct val="100000"/>
              </a:lnSpc>
              <a:spcBef>
                <a:spcPct val="30000"/>
              </a:spcBef>
              <a:spcAft>
                <a:spcPct val="0"/>
              </a:spcAft>
              <a:buClrTx/>
              <a:buSzTx/>
              <a:buFont typeface="Arial"/>
              <a:buChar char="•"/>
              <a:tabLst/>
              <a:defRPr/>
            </a:pPr>
            <a:r>
              <a:rPr lang="en-US" sz="1200" b="0" i="0" u="none" strike="noStrike" kern="1200" baseline="0" dirty="0" smtClean="0">
                <a:solidFill>
                  <a:schemeClr val="tx1"/>
                </a:solidFill>
                <a:latin typeface="Calibri" charset="0"/>
                <a:ea typeface="ＭＳ Ｐゴシック" charset="-128"/>
                <a:cs typeface="ＭＳ Ｐゴシック" charset="-128"/>
              </a:rPr>
              <a:t>There are 7 students standing at recess. (Show dot side.) </a:t>
            </a:r>
          </a:p>
          <a:p>
            <a:pPr marL="171450" marR="0" lvl="0" indent="-171450" algn="l" defTabSz="457200" rtl="0" eaLnBrk="0" fontAlgn="base" latinLnBrk="0" hangingPunct="0">
              <a:lnSpc>
                <a:spcPct val="100000"/>
              </a:lnSpc>
              <a:spcBef>
                <a:spcPct val="30000"/>
              </a:spcBef>
              <a:spcAft>
                <a:spcPct val="0"/>
              </a:spcAft>
              <a:buClrTx/>
              <a:buSzTx/>
              <a:buFont typeface="Arial"/>
              <a:buChar char="•"/>
              <a:tabLst/>
              <a:defRPr/>
            </a:pPr>
            <a:r>
              <a:rPr lang="en-US" sz="1200" b="1" i="0" u="none" strike="noStrike" kern="1200" baseline="0" dirty="0" smtClean="0">
                <a:solidFill>
                  <a:schemeClr val="tx1"/>
                </a:solidFill>
                <a:latin typeface="Calibri" charset="0"/>
                <a:ea typeface="ＭＳ Ｐゴシック" charset="-128"/>
                <a:cs typeface="ＭＳ Ｐゴシック" charset="-128"/>
              </a:rPr>
              <a:t>Count on </a:t>
            </a:r>
            <a:r>
              <a:rPr lang="en-US" sz="1200" b="0" i="0" u="none" strike="noStrike" kern="1200" baseline="0" dirty="0" smtClean="0">
                <a:solidFill>
                  <a:schemeClr val="tx1"/>
                </a:solidFill>
                <a:latin typeface="Calibri" charset="0"/>
                <a:ea typeface="ＭＳ Ｐゴシック" charset="-128"/>
                <a:cs typeface="ＭＳ Ｐゴシック" charset="-128"/>
              </a:rPr>
              <a:t>with me to find how many students are at recess.  Ready?  (Touch numeral and dots to count.)</a:t>
            </a:r>
          </a:p>
          <a:p>
            <a:pPr marL="171450" marR="0" lvl="0" indent="-171450" algn="l" defTabSz="457200" rtl="0" eaLnBrk="0" fontAlgn="base" latinLnBrk="0" hangingPunct="0">
              <a:lnSpc>
                <a:spcPct val="100000"/>
              </a:lnSpc>
              <a:spcBef>
                <a:spcPct val="30000"/>
              </a:spcBef>
              <a:spcAft>
                <a:spcPct val="0"/>
              </a:spcAft>
              <a:buClrTx/>
              <a:buSzTx/>
              <a:buFont typeface="Arial"/>
              <a:buChar char="•"/>
              <a:tabLst/>
              <a:defRPr/>
            </a:pPr>
            <a:r>
              <a:rPr lang="en-US" sz="1200" b="0" i="0" u="none" strike="noStrike" kern="1200" baseline="0" dirty="0" smtClean="0">
                <a:solidFill>
                  <a:schemeClr val="tx1"/>
                </a:solidFill>
                <a:latin typeface="Calibri" charset="0"/>
                <a:ea typeface="ＭＳ Ｐゴシック" charset="-128"/>
                <a:cs typeface="ＭＳ Ｐゴシック" charset="-128"/>
              </a:rPr>
              <a:t>Write </a:t>
            </a:r>
            <a:r>
              <a:rPr lang="en-US" sz="1200" b="1" i="0" u="none" strike="noStrike" kern="1200" baseline="0" dirty="0" smtClean="0">
                <a:solidFill>
                  <a:schemeClr val="tx1"/>
                </a:solidFill>
                <a:latin typeface="Calibri" charset="0"/>
                <a:ea typeface="ＭＳ Ｐゴシック" charset="-128"/>
                <a:cs typeface="ＭＳ Ｐゴシック" charset="-128"/>
              </a:rPr>
              <a:t>number sentence</a:t>
            </a:r>
            <a:r>
              <a:rPr lang="en-US" sz="1200" b="0" i="0" u="none" strike="noStrike" kern="1200" baseline="0" dirty="0" smtClean="0">
                <a:solidFill>
                  <a:schemeClr val="tx1"/>
                </a:solidFill>
                <a:latin typeface="Calibri" charset="0"/>
                <a:ea typeface="ＭＳ Ｐゴシック" charset="-128"/>
                <a:cs typeface="ＭＳ Ｐゴシック" charset="-128"/>
              </a:rPr>
              <a:t>.  Identify what the numbers represent in relation to the story.</a:t>
            </a:r>
          </a:p>
          <a:p>
            <a:pPr marL="171450" marR="0" lvl="0" indent="-171450" algn="l" defTabSz="457200" rtl="0" eaLnBrk="0" fontAlgn="base" latinLnBrk="0" hangingPunct="0">
              <a:lnSpc>
                <a:spcPct val="100000"/>
              </a:lnSpc>
              <a:spcBef>
                <a:spcPct val="30000"/>
              </a:spcBef>
              <a:spcAft>
                <a:spcPct val="0"/>
              </a:spcAft>
              <a:buClrTx/>
              <a:buSzTx/>
              <a:buFont typeface="Arial"/>
              <a:buChar char="•"/>
              <a:tabLst/>
              <a:defRPr/>
            </a:pPr>
            <a:r>
              <a:rPr lang="en-US" sz="1200" b="0" i="0" u="none" strike="noStrike" kern="1200" baseline="0" dirty="0" smtClean="0">
                <a:solidFill>
                  <a:schemeClr val="tx1"/>
                </a:solidFill>
                <a:latin typeface="Calibri" charset="0"/>
                <a:ea typeface="ＭＳ Ｐゴシック" charset="-128"/>
                <a:cs typeface="ＭＳ Ｐゴシック" charset="-128"/>
              </a:rPr>
              <a:t>Share </a:t>
            </a:r>
            <a:r>
              <a:rPr lang="en-US" sz="1200" b="1" i="0" u="none" strike="noStrike" kern="1200" baseline="0" dirty="0" smtClean="0">
                <a:solidFill>
                  <a:schemeClr val="tx1"/>
                </a:solidFill>
                <a:latin typeface="Calibri" charset="0"/>
                <a:ea typeface="ＭＳ Ｐゴシック" charset="-128"/>
                <a:cs typeface="ＭＳ Ｐゴシック" charset="-128"/>
              </a:rPr>
              <a:t>statement.</a:t>
            </a:r>
          </a:p>
          <a:p>
            <a:pPr marL="171450" marR="0" lvl="0" indent="-171450" algn="l" defTabSz="457200" rtl="0" eaLnBrk="0" fontAlgn="base" latinLnBrk="0" hangingPunct="0">
              <a:lnSpc>
                <a:spcPct val="100000"/>
              </a:lnSpc>
              <a:spcBef>
                <a:spcPct val="30000"/>
              </a:spcBef>
              <a:spcAft>
                <a:spcPct val="0"/>
              </a:spcAft>
              <a:buClrTx/>
              <a:buSzTx/>
              <a:buFont typeface="Arial"/>
              <a:buChar char="•"/>
              <a:tabLst/>
              <a:defRPr/>
            </a:pPr>
            <a:endParaRPr lang="en-US" sz="1200" b="1" i="0" u="none" strike="noStrike" kern="1200" baseline="0" dirty="0" smtClean="0">
              <a:solidFill>
                <a:schemeClr val="tx1"/>
              </a:solidFill>
              <a:latin typeface="Calibri" charset="0"/>
              <a:ea typeface="ＭＳ Ｐゴシック" charset="-128"/>
              <a:cs typeface="ＭＳ Ｐゴシック" charset="-128"/>
            </a:endParaRPr>
          </a:p>
          <a:p>
            <a:pPr lvl="0"/>
            <a:endParaRPr lang="ro-RO" b="0" i="0" u="none" strike="noStrike" kern="1200" baseline="0" dirty="0" smtClean="0">
              <a:solidFill>
                <a:schemeClr val="tx1"/>
              </a:solidFill>
              <a:latin typeface="Calibri" charset="0"/>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b="1" baseline="0" dirty="0" smtClean="0"/>
              <a:t>IDENTIFY PROBLEM-TYPE</a:t>
            </a:r>
            <a:endParaRPr lang="en-US" baseline="0" dirty="0" smtClean="0"/>
          </a:p>
          <a:p>
            <a:pPr marL="457200" marR="0" lvl="1" indent="0" algn="l" defTabSz="457200" rtl="0" eaLnBrk="0" fontAlgn="base" latinLnBrk="0" hangingPunct="0">
              <a:lnSpc>
                <a:spcPct val="100000"/>
              </a:lnSpc>
              <a:spcBef>
                <a:spcPct val="30000"/>
              </a:spcBef>
              <a:spcAft>
                <a:spcPct val="0"/>
              </a:spcAft>
              <a:buClrTx/>
              <a:buSzTx/>
              <a:buFontTx/>
              <a:buNone/>
              <a:tabLst/>
              <a:defRPr/>
            </a:pPr>
            <a:r>
              <a:rPr lang="en-US" baseline="0" dirty="0" smtClean="0"/>
              <a:t>T:	Is this an </a:t>
            </a:r>
            <a:r>
              <a:rPr lang="en-US" b="1" baseline="0" dirty="0" smtClean="0"/>
              <a:t>Add To </a:t>
            </a:r>
            <a:r>
              <a:rPr lang="en-US" baseline="0" dirty="0" smtClean="0"/>
              <a:t>or </a:t>
            </a:r>
            <a:r>
              <a:rPr lang="en-US" b="1" baseline="0" dirty="0" smtClean="0"/>
              <a:t>Put Together</a:t>
            </a:r>
            <a:r>
              <a:rPr lang="en-US" baseline="0" dirty="0" smtClean="0"/>
              <a:t> problem?  Raise your hand when you know the answer.  (Pause, signal.)</a:t>
            </a:r>
          </a:p>
          <a:p>
            <a:pPr marL="457200" marR="0" lvl="1" indent="0" algn="l" defTabSz="457200" rtl="0" eaLnBrk="0" fontAlgn="base" latinLnBrk="0" hangingPunct="0">
              <a:lnSpc>
                <a:spcPct val="100000"/>
              </a:lnSpc>
              <a:spcBef>
                <a:spcPct val="30000"/>
              </a:spcBef>
              <a:spcAft>
                <a:spcPct val="0"/>
              </a:spcAft>
              <a:buClrTx/>
              <a:buSzTx/>
              <a:buFontTx/>
              <a:buNone/>
              <a:tabLst/>
              <a:defRPr/>
            </a:pPr>
            <a:r>
              <a:rPr lang="en-US" baseline="0" dirty="0" smtClean="0"/>
              <a:t>S:	Put together.</a:t>
            </a:r>
          </a:p>
          <a:p>
            <a:pPr marL="457200" marR="0" lvl="1" indent="0" algn="l" defTabSz="457200" rtl="0" eaLnBrk="0" fontAlgn="base" latinLnBrk="0" hangingPunct="0">
              <a:lnSpc>
                <a:spcPct val="100000"/>
              </a:lnSpc>
              <a:spcBef>
                <a:spcPct val="30000"/>
              </a:spcBef>
              <a:spcAft>
                <a:spcPct val="0"/>
              </a:spcAft>
              <a:buClrTx/>
              <a:buSzTx/>
              <a:buFontTx/>
              <a:buNone/>
              <a:tabLst/>
              <a:defRPr/>
            </a:pPr>
            <a:r>
              <a:rPr lang="en-US" baseline="0" dirty="0" smtClean="0"/>
              <a:t>T:	Yes.  This is a put together problem because there was no change.  In this problem, the </a:t>
            </a:r>
            <a:r>
              <a:rPr lang="en-US" b="1" i="1" baseline="0" dirty="0" smtClean="0"/>
              <a:t>total </a:t>
            </a:r>
            <a:r>
              <a:rPr lang="en-US" b="0" i="1" baseline="0" dirty="0" smtClean="0"/>
              <a:t>number of students</a:t>
            </a:r>
            <a:r>
              <a:rPr lang="en-US" b="1" i="1" baseline="0" dirty="0" smtClean="0"/>
              <a:t> </a:t>
            </a:r>
            <a:r>
              <a:rPr lang="en-US" baseline="0" dirty="0" smtClean="0"/>
              <a:t>is the unknown.</a:t>
            </a:r>
          </a:p>
          <a:p>
            <a:pPr marL="0" marR="0" lvl="0" indent="0" algn="l" defTabSz="457200" rtl="0" eaLnBrk="0" fontAlgn="base" latinLnBrk="0" hangingPunct="0">
              <a:lnSpc>
                <a:spcPct val="100000"/>
              </a:lnSpc>
              <a:spcBef>
                <a:spcPct val="30000"/>
              </a:spcBef>
              <a:spcAft>
                <a:spcPct val="0"/>
              </a:spcAft>
              <a:buClrTx/>
              <a:buSzTx/>
              <a:buFont typeface="Arial"/>
              <a:buNone/>
              <a:tabLst/>
              <a:defRPr/>
            </a:pPr>
            <a:endParaRPr lang="en-US" b="1"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35</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3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Document camera</a:t>
            </a:r>
          </a:p>
          <a:p>
            <a:pPr marL="458788" lvl="1" indent="-285750">
              <a:buFont typeface="Arial" pitchFamily="34" charset="0"/>
              <a:buChar char="•"/>
              <a:tabLst/>
            </a:pPr>
            <a:r>
              <a:rPr lang="en-US" sz="1100" baseline="0" dirty="0" smtClean="0"/>
              <a:t>Personal white boards per participant</a:t>
            </a:r>
          </a:p>
          <a:p>
            <a:pPr marL="458788" lvl="1" indent="-285750">
              <a:buFont typeface="Arial" pitchFamily="34" charset="0"/>
              <a:buChar char="•"/>
              <a:tabLst/>
            </a:pPr>
            <a:r>
              <a:rPr lang="en-US" sz="1100" baseline="0" dirty="0" smtClean="0"/>
              <a:t>5-grou p cards per participant</a:t>
            </a:r>
            <a:endParaRPr lang="en-US" sz="1100" baseline="0" dirty="0"/>
          </a:p>
        </p:txBody>
      </p:sp>
      <p:sp>
        <p:nvSpPr>
          <p:cNvPr id="12" name="Date Placeholder 11"/>
          <p:cNvSpPr>
            <a:spLocks noGrp="1"/>
          </p:cNvSpPr>
          <p:nvPr>
            <p:ph type="dt" idx="13"/>
          </p:nvPr>
        </p:nvSpPr>
        <p:spPr/>
        <p:txBody>
          <a:bodyPr/>
          <a:lstStyle/>
          <a:p>
            <a:pPr>
              <a:defRPr/>
            </a:pPr>
            <a:r>
              <a:rPr lang="en-US" smtClean="0"/>
              <a:t>Grade 1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www.CommonCore.org</a:t>
            </a:r>
            <a:endParaRPr lang="en-US" dirty="0" smtClean="0"/>
          </a:p>
        </p:txBody>
      </p:sp>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 </a:t>
            </a:r>
            <a:endParaRPr lang="en-US"/>
          </a:p>
        </p:txBody>
      </p:sp>
    </p:spTree>
    <p:extLst>
      <p:ext uri="{BB962C8B-B14F-4D97-AF65-F5344CB8AC3E}">
        <p14:creationId xmlns:p14="http://schemas.microsoft.com/office/powerpoint/2010/main" val="1035080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t>USE THE MYSTERY BOX TO INTRODUCE CHANGE UNKNOWN PROBLEMS</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Use a document camera to demonstrate using bears and a mystery box.</a:t>
            </a:r>
          </a:p>
          <a:p>
            <a:pPr lvl="1"/>
            <a:r>
              <a:rPr lang="en-US" sz="1150" kern="1200" dirty="0" smtClean="0">
                <a:solidFill>
                  <a:schemeClr val="tx1"/>
                </a:solidFill>
                <a:cs typeface="ＭＳ Ｐゴシック" charset="-128"/>
              </a:rPr>
              <a:t>T:	Once upon a time, 3 little bears went to play tag in the forest.  (Place 3 bear counters on the template on the floor.)  Then, some more bears came over.  (Place the box with the question mark next to the bears.)  In the end, there were 5 little bears playing tag in the woods altogether. </a:t>
            </a:r>
          </a:p>
          <a:p>
            <a:pPr lvl="1"/>
            <a:r>
              <a:rPr lang="en-US" sz="1150" kern="1200" dirty="0" smtClean="0">
                <a:solidFill>
                  <a:schemeClr val="tx1"/>
                </a:solidFill>
                <a:cs typeface="ＭＳ Ｐゴシック" charset="-128"/>
              </a:rPr>
              <a:t>T:	</a:t>
            </a:r>
            <a:r>
              <a:rPr lang="en-US" sz="1150" b="1" kern="1200" dirty="0" smtClean="0">
                <a:solidFill>
                  <a:schemeClr val="tx1"/>
                </a:solidFill>
                <a:cs typeface="ＭＳ Ｐゴシック" charset="-128"/>
              </a:rPr>
              <a:t>How many bears do you think came to play </a:t>
            </a:r>
            <a:r>
              <a:rPr lang="en-US" sz="1150" kern="1200" dirty="0" smtClean="0">
                <a:solidFill>
                  <a:schemeClr val="tx1"/>
                </a:solidFill>
                <a:cs typeface="ＭＳ Ｐゴシック" charset="-128"/>
              </a:rPr>
              <a:t>(point to the box)?  Turn and talk to a partner.  (Circulate and listen to student discussions.)</a:t>
            </a:r>
          </a:p>
          <a:p>
            <a:pPr lvl="1"/>
            <a:r>
              <a:rPr lang="en-US" sz="1150" dirty="0" smtClean="0"/>
              <a:t>T:	(Have students share ideas.)  </a:t>
            </a:r>
            <a:r>
              <a:rPr lang="en-US" sz="1150" b="1" dirty="0" smtClean="0"/>
              <a:t>What strategy did you use to decide?  </a:t>
            </a:r>
            <a:r>
              <a:rPr lang="en-US" sz="1150" dirty="0" smtClean="0"/>
              <a:t>(Ask a few students to share varying ideas.)  Let’s use </a:t>
            </a:r>
            <a:r>
              <a:rPr lang="en-US" sz="1150" b="1" dirty="0" smtClean="0"/>
              <a:t>counting on </a:t>
            </a:r>
            <a:r>
              <a:rPr lang="en-US" sz="1150" dirty="0" smtClean="0"/>
              <a:t>to test our ideas. </a:t>
            </a:r>
            <a:endParaRPr lang="en-US" sz="1150" kern="1200" dirty="0" smtClean="0">
              <a:solidFill>
                <a:schemeClr val="tx1"/>
              </a:solidFill>
              <a:cs typeface="ＭＳ Ｐゴシック" charset="-128"/>
            </a:endParaRPr>
          </a:p>
          <a:p>
            <a:pPr lvl="1"/>
            <a:r>
              <a:rPr lang="en-US" sz="1150" dirty="0" smtClean="0"/>
              <a:t>S/T:	(Gestures over the 3.)  </a:t>
            </a:r>
            <a:r>
              <a:rPr lang="en-US" sz="1150" dirty="0" err="1" smtClean="0"/>
              <a:t>Threeeee</a:t>
            </a:r>
            <a:r>
              <a:rPr lang="en-US" sz="1150" dirty="0" smtClean="0"/>
              <a:t>, (taps the box while drawing dots below the box for each count) 4, 5!  </a:t>
            </a:r>
          </a:p>
          <a:p>
            <a:pPr lvl="1"/>
            <a:r>
              <a:rPr lang="en-US" sz="1150" kern="1200" dirty="0" smtClean="0">
                <a:solidFill>
                  <a:schemeClr val="tx1"/>
                </a:solidFill>
                <a:cs typeface="ＭＳ Ｐゴシック" charset="-128"/>
              </a:rPr>
              <a:t>T:	</a:t>
            </a:r>
            <a:r>
              <a:rPr lang="en-US" sz="1150" b="1" kern="1200" dirty="0" smtClean="0">
                <a:solidFill>
                  <a:schemeClr val="tx1"/>
                </a:solidFill>
                <a:cs typeface="ＭＳ Ｐゴシック" charset="-128"/>
              </a:rPr>
              <a:t>How many more bears came to play? </a:t>
            </a:r>
          </a:p>
          <a:p>
            <a:pPr lvl="1"/>
            <a:r>
              <a:rPr lang="en-US" sz="1150" kern="1200" dirty="0" smtClean="0">
                <a:solidFill>
                  <a:schemeClr val="tx1"/>
                </a:solidFill>
                <a:cs typeface="ＭＳ Ｐゴシック" charset="-128"/>
              </a:rPr>
              <a:t>S:	2 bears!</a:t>
            </a:r>
          </a:p>
          <a:p>
            <a:pPr lvl="1"/>
            <a:r>
              <a:rPr lang="en-US" sz="1150" kern="1200" dirty="0" smtClean="0">
                <a:solidFill>
                  <a:schemeClr val="tx1"/>
                </a:solidFill>
                <a:cs typeface="ＭＳ Ｐゴシック" charset="-128"/>
              </a:rPr>
              <a:t>T:	</a:t>
            </a:r>
            <a:r>
              <a:rPr lang="en-US" sz="1150" b="1" kern="1200" dirty="0" smtClean="0">
                <a:solidFill>
                  <a:schemeClr val="tx1"/>
                </a:solidFill>
                <a:cs typeface="ＭＳ Ｐゴシック" charset="-128"/>
              </a:rPr>
              <a:t>Let’s find out if we were right.  </a:t>
            </a:r>
            <a:r>
              <a:rPr lang="en-US" sz="1150" kern="1200" dirty="0" smtClean="0">
                <a:solidFill>
                  <a:schemeClr val="tx1"/>
                </a:solidFill>
                <a:cs typeface="ＭＳ Ｐゴシック" charset="-128"/>
              </a:rPr>
              <a:t>(Open up the box and reveal 2 bears.)  You were right!  There were 2 more bears that came to play tag.  (Close the box and place the 2 bears on top of the box.)</a:t>
            </a:r>
          </a:p>
          <a:p>
            <a:pPr lvl="1"/>
            <a:r>
              <a:rPr lang="en-US" sz="1150" kern="1200" dirty="0" smtClean="0">
                <a:solidFill>
                  <a:schemeClr val="tx1"/>
                </a:solidFill>
                <a:cs typeface="ＭＳ Ｐゴシック" charset="-128"/>
              </a:rPr>
              <a:t>T: 	Write </a:t>
            </a:r>
            <a:r>
              <a:rPr lang="en-US" sz="1150" b="1" kern="1200" dirty="0" smtClean="0">
                <a:solidFill>
                  <a:schemeClr val="tx1"/>
                </a:solidFill>
                <a:cs typeface="ＭＳ Ｐゴシック" charset="-128"/>
              </a:rPr>
              <a:t>the number sentence</a:t>
            </a:r>
            <a:r>
              <a:rPr lang="en-US" sz="1150" kern="1200" dirty="0" smtClean="0">
                <a:solidFill>
                  <a:schemeClr val="tx1"/>
                </a:solidFill>
                <a:cs typeface="ＭＳ Ｐゴシック" charset="-128"/>
              </a:rPr>
              <a:t> and </a:t>
            </a:r>
            <a:r>
              <a:rPr lang="en-US" sz="1150" b="1" kern="1200" dirty="0" smtClean="0">
                <a:solidFill>
                  <a:schemeClr val="tx1"/>
                </a:solidFill>
                <a:cs typeface="ＭＳ Ｐゴシック" charset="-128"/>
              </a:rPr>
              <a:t>number bond </a:t>
            </a:r>
            <a:r>
              <a:rPr lang="en-US" sz="1150" kern="1200" dirty="0" smtClean="0">
                <a:solidFill>
                  <a:schemeClr val="tx1"/>
                </a:solidFill>
                <a:cs typeface="ＭＳ Ｐゴシック" charset="-128"/>
              </a:rPr>
              <a:t>for the story. (Circulate.)</a:t>
            </a:r>
          </a:p>
          <a:p>
            <a:pPr lvl="1"/>
            <a:r>
              <a:rPr lang="en-US" sz="1150" kern="1200" dirty="0" smtClean="0">
                <a:solidFill>
                  <a:schemeClr val="tx1"/>
                </a:solidFill>
                <a:cs typeface="ＭＳ Ｐゴシック" charset="-128"/>
              </a:rPr>
              <a:t>S:	(Write the number sentence and number bond.)</a:t>
            </a:r>
          </a:p>
          <a:p>
            <a:pPr lvl="1"/>
            <a:r>
              <a:rPr lang="en-US" sz="1150" kern="1200" dirty="0" smtClean="0">
                <a:solidFill>
                  <a:schemeClr val="tx1"/>
                </a:solidFill>
                <a:cs typeface="ＭＳ Ｐゴシック" charset="-128"/>
              </a:rPr>
              <a:t>T:	Let’s </a:t>
            </a:r>
            <a:r>
              <a:rPr lang="en-US" sz="1150" b="1" kern="1200" dirty="0" smtClean="0">
                <a:solidFill>
                  <a:schemeClr val="tx1"/>
                </a:solidFill>
                <a:cs typeface="ＭＳ Ｐゴシック" charset="-128"/>
              </a:rPr>
              <a:t>replace our bears with numbers </a:t>
            </a:r>
            <a:r>
              <a:rPr lang="en-US" sz="1150" kern="1200" dirty="0" smtClean="0">
                <a:solidFill>
                  <a:schemeClr val="tx1"/>
                </a:solidFill>
                <a:cs typeface="ＭＳ Ｐゴシック" charset="-128"/>
              </a:rPr>
              <a:t>to see our number sentence.  (Replace the 3 bears with the number 3 and the 2 bears with the number 2.  Add the number 5 after the equal sign as the total.)</a:t>
            </a:r>
            <a:r>
              <a:rPr lang="en-US" sz="1150" kern="1200" baseline="0" dirty="0" smtClean="0">
                <a:solidFill>
                  <a:schemeClr val="tx1"/>
                </a:solidFill>
                <a:cs typeface="ＭＳ Ｐゴシック" charset="-128"/>
              </a:rPr>
              <a:t>  </a:t>
            </a:r>
          </a:p>
          <a:p>
            <a:pPr lvl="1"/>
            <a:r>
              <a:rPr lang="en-US" sz="1150" kern="1200" dirty="0" smtClean="0">
                <a:solidFill>
                  <a:schemeClr val="tx1"/>
                </a:solidFill>
                <a:cs typeface="ＭＳ Ｐゴシック" charset="-128"/>
              </a:rPr>
              <a:t>Analyze the referents.</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By</a:t>
            </a:r>
            <a:r>
              <a:rPr lang="en-US" baseline="0" dirty="0" smtClean="0"/>
              <a:t> introducing students to addition problems where the change is unknown, they use their knowledge of counting on and their confidence with addition to determine the missing part, or unknown addend.  A natural connection is developed that will help students understand the relationship between addition and subtraction.</a:t>
            </a:r>
          </a:p>
          <a:p>
            <a:pPr lvl="1"/>
            <a:endParaRPr lang="en-US" sz="1200" kern="1200" dirty="0" smtClean="0">
              <a:solidFill>
                <a:schemeClr val="tx1"/>
              </a:solidFill>
              <a:latin typeface="Calibri" charset="0"/>
              <a:ea typeface="ＭＳ Ｐゴシック" charset="-128"/>
              <a:cs typeface="ＭＳ Ｐゴシック" charset="-128"/>
            </a:endParaRPr>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36</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4 minutes</a:t>
            </a:r>
          </a:p>
          <a:p>
            <a:endParaRPr lang="en-US" sz="1800" dirty="0" smtClean="0"/>
          </a:p>
          <a:p>
            <a:r>
              <a:rPr lang="en-US" sz="1800" dirty="0" smtClean="0"/>
              <a:t>MATERIALS NEEDED:</a:t>
            </a:r>
          </a:p>
          <a:p>
            <a:pPr marL="458788" lvl="1" indent="-285750">
              <a:buFont typeface="Arial" pitchFamily="34" charset="0"/>
              <a:buChar char="•"/>
            </a:pPr>
            <a:r>
              <a:rPr lang="en-US" sz="1100" baseline="0" dirty="0" smtClean="0"/>
              <a:t>Document camera</a:t>
            </a:r>
          </a:p>
          <a:p>
            <a:pPr marL="458788" lvl="1" indent="-285750">
              <a:buFont typeface="Arial" pitchFamily="34" charset="0"/>
              <a:buChar char="•"/>
            </a:pPr>
            <a:r>
              <a:rPr lang="en-US" sz="1100" baseline="0" dirty="0" smtClean="0"/>
              <a:t>Personal White Board</a:t>
            </a:r>
          </a:p>
          <a:p>
            <a:pPr marL="458788" lvl="1" indent="-285750">
              <a:buFont typeface="Arial" pitchFamily="34" charset="0"/>
              <a:buChar char="•"/>
              <a:tabLst/>
            </a:pPr>
            <a:r>
              <a:rPr lang="en-US" sz="1100" baseline="0" dirty="0" smtClean="0"/>
              <a:t>3 counting bears</a:t>
            </a:r>
          </a:p>
          <a:p>
            <a:pPr marL="458788" lvl="1" indent="-285750">
              <a:buFont typeface="Arial" pitchFamily="34" charset="0"/>
              <a:buChar char="•"/>
              <a:tabLst/>
            </a:pPr>
            <a:r>
              <a:rPr lang="en-US" sz="1100" baseline="0" dirty="0" smtClean="0"/>
              <a:t>Mystery box (or cup) with 2 more bears placed inside)</a:t>
            </a:r>
          </a:p>
        </p:txBody>
      </p:sp>
      <p:sp>
        <p:nvSpPr>
          <p:cNvPr id="12" name="Date Placeholder 11"/>
          <p:cNvSpPr>
            <a:spLocks noGrp="1"/>
          </p:cNvSpPr>
          <p:nvPr>
            <p:ph type="dt" idx="13"/>
          </p:nvPr>
        </p:nvSpPr>
        <p:spPr/>
        <p:txBody>
          <a:bodyPr/>
          <a:lstStyle/>
          <a:p>
            <a:pPr>
              <a:defRPr/>
            </a:pPr>
            <a:r>
              <a:rPr lang="en-US" smtClean="0"/>
              <a:t>Grade 1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www.CommonCore.org</a:t>
            </a:r>
            <a:endParaRPr lang="en-US" dirty="0" smtClean="0"/>
          </a:p>
        </p:txBody>
      </p:sp>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 </a:t>
            </a:r>
            <a:endParaRPr lang="en-US"/>
          </a:p>
        </p:txBody>
      </p:sp>
    </p:spTree>
    <p:extLst>
      <p:ext uri="{BB962C8B-B14F-4D97-AF65-F5344CB8AC3E}">
        <p14:creationId xmlns:p14="http://schemas.microsoft.com/office/powerpoint/2010/main" val="10350801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t>USE</a:t>
            </a:r>
            <a:r>
              <a:rPr lang="en-US" b="1" baseline="0" dirty="0" smtClean="0"/>
              <a:t> THE </a:t>
            </a:r>
            <a:r>
              <a:rPr lang="en-US" b="1" dirty="0" smtClean="0"/>
              <a:t>MYSTERY BOX</a:t>
            </a:r>
            <a:r>
              <a:rPr lang="en-US" b="1" baseline="0" dirty="0" smtClean="0"/>
              <a:t> AND INVITE PARTICIPANTS TO USE </a:t>
            </a:r>
            <a:r>
              <a:rPr lang="en-US" b="1" dirty="0" smtClean="0"/>
              <a:t>5-GROUP CARDS</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Continuing to use the bears and the mystery</a:t>
            </a:r>
            <a:r>
              <a:rPr lang="en-US" baseline="0" dirty="0" smtClean="0"/>
              <a:t> box, students connect their work with 5-group cards.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(Discretely place 3 bears in the mystery box.)</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r>
              <a:rPr lang="en-US" sz="1200" b="0" i="0" u="none" strike="noStrike" kern="1200" baseline="0" dirty="0" smtClean="0">
                <a:solidFill>
                  <a:schemeClr val="tx1"/>
                </a:solidFill>
                <a:latin typeface="Calibri" charset="0"/>
                <a:ea typeface="ＭＳ Ｐゴシック" charset="-128"/>
                <a:cs typeface="ＭＳ Ｐゴシック" charset="-128"/>
              </a:rPr>
              <a:t>Use the number side of your 5-group cards to help me solve a story: </a:t>
            </a:r>
          </a:p>
          <a:p>
            <a:r>
              <a:rPr lang="en-US" sz="1200" b="0" i="0" u="none" strike="noStrike" kern="1200" baseline="0" dirty="0" smtClean="0">
                <a:solidFill>
                  <a:schemeClr val="tx1"/>
                </a:solidFill>
                <a:latin typeface="Calibri" charset="0"/>
                <a:ea typeface="ＭＳ Ｐゴシック" charset="-128"/>
                <a:cs typeface="ＭＳ Ｐゴシック" charset="-128"/>
              </a:rPr>
              <a:t>	“Once upon a time, 5 little bears came out of hibernation.” </a:t>
            </a:r>
          </a:p>
          <a:p>
            <a:r>
              <a:rPr lang="en-US" sz="1200" b="0" i="0" u="none" strike="noStrike" kern="1200" baseline="0" dirty="0" smtClean="0">
                <a:solidFill>
                  <a:schemeClr val="tx1"/>
                </a:solidFill>
                <a:latin typeface="Calibri" charset="0"/>
                <a:ea typeface="ＭＳ Ｐゴシック" charset="-128"/>
                <a:cs typeface="ＭＳ Ｐゴシック" charset="-128"/>
              </a:rPr>
              <a:t>		T – Place  5 bears under document camera.</a:t>
            </a:r>
          </a:p>
          <a:p>
            <a:pPr marL="914400" lvl="2" indent="0">
              <a:buFont typeface="Arial"/>
              <a:buNone/>
            </a:pPr>
            <a:r>
              <a:rPr lang="en-US" sz="1200" b="0" i="0" u="none" strike="noStrike" kern="1200" baseline="0" dirty="0" smtClean="0">
                <a:solidFill>
                  <a:schemeClr val="tx1"/>
                </a:solidFill>
                <a:latin typeface="Calibri" charset="0"/>
                <a:ea typeface="ＭＳ Ｐゴシック" charset="-128"/>
                <a:cs typeface="ＭＳ Ｐゴシック" charset="-128"/>
              </a:rPr>
              <a:t>S – Place numeral card on work mat.</a:t>
            </a:r>
          </a:p>
          <a:p>
            <a:r>
              <a:rPr lang="en-US" sz="1200" b="0" i="0" u="none" strike="noStrike" kern="1200" baseline="0" dirty="0" smtClean="0">
                <a:solidFill>
                  <a:schemeClr val="tx1"/>
                </a:solidFill>
                <a:latin typeface="Calibri" charset="0"/>
                <a:ea typeface="ＭＳ Ｐゴシック" charset="-128"/>
                <a:cs typeface="ＭＳ Ｐゴシック" charset="-128"/>
              </a:rPr>
              <a:t>	“Then, some more bears came out of hibernation.” </a:t>
            </a:r>
          </a:p>
          <a:p>
            <a:pPr marL="914400" lvl="2" indent="0">
              <a:buFont typeface="Arial"/>
              <a:buNone/>
            </a:pPr>
            <a:r>
              <a:rPr lang="en-US" sz="1200" b="0" i="0" u="none" strike="noStrike" kern="1200" baseline="0" dirty="0" smtClean="0">
                <a:solidFill>
                  <a:schemeClr val="tx1"/>
                </a:solidFill>
                <a:latin typeface="Calibri" charset="0"/>
                <a:ea typeface="ＭＳ Ｐゴシック" charset="-128"/>
                <a:cs typeface="ＭＳ Ｐゴシック" charset="-128"/>
              </a:rPr>
              <a:t>T – Add mystery box.</a:t>
            </a:r>
          </a:p>
          <a:p>
            <a:pPr marL="914400" lvl="2" indent="0">
              <a:buFont typeface="Arial"/>
              <a:buNone/>
            </a:pPr>
            <a:r>
              <a:rPr lang="en-US" sz="1200" b="0" i="0" u="none" strike="noStrike" kern="1200" baseline="0" dirty="0" smtClean="0">
                <a:solidFill>
                  <a:schemeClr val="tx1"/>
                </a:solidFill>
                <a:latin typeface="Calibri" charset="0"/>
                <a:ea typeface="ＭＳ Ｐゴシック" charset="-128"/>
                <a:cs typeface="ＭＳ Ｐゴシック" charset="-128"/>
              </a:rPr>
              <a:t>S – With partner, share options for representing mystery number. (Draw a box, question mark, blank.)</a:t>
            </a:r>
          </a:p>
          <a:p>
            <a:pPr marL="457200" lvl="1" indent="0">
              <a:buFont typeface="Arial"/>
              <a:buNone/>
            </a:pPr>
            <a:r>
              <a:rPr lang="en-US" b="0" i="0" u="none" strike="noStrike" kern="1200" baseline="0" dirty="0" smtClean="0">
                <a:solidFill>
                  <a:schemeClr val="tx1"/>
                </a:solidFill>
                <a:latin typeface="Calibri" charset="0"/>
                <a:ea typeface="ＭＳ Ｐゴシック" charset="-128"/>
                <a:cs typeface="ＭＳ Ｐゴシック" charset="-128"/>
              </a:rPr>
              <a:t>“At the end, there were 8 bears.”</a:t>
            </a:r>
          </a:p>
          <a:p>
            <a:pPr marL="914400" lvl="2" indent="0">
              <a:buFont typeface="Arial"/>
              <a:buNone/>
            </a:pPr>
            <a:r>
              <a:rPr lang="en-US" b="0" i="0" u="none" strike="noStrike" kern="1200" baseline="0" dirty="0" smtClean="0">
                <a:solidFill>
                  <a:schemeClr val="tx1"/>
                </a:solidFill>
                <a:latin typeface="Calibri" charset="0"/>
                <a:ea typeface="ＭＳ Ｐゴシック" charset="-128"/>
                <a:cs typeface="ＭＳ Ｐゴシック" charset="-128"/>
              </a:rPr>
              <a:t>T/S – Add 8 numeral card.</a:t>
            </a:r>
          </a:p>
          <a:p>
            <a:pPr marL="914400" lvl="2" indent="0">
              <a:buFont typeface="Arial"/>
              <a:buNone/>
            </a:pPr>
            <a:r>
              <a:rPr lang="en-US" b="0" i="0" u="none" strike="noStrike" kern="1200" baseline="0" dirty="0" smtClean="0">
                <a:solidFill>
                  <a:schemeClr val="tx1"/>
                </a:solidFill>
                <a:latin typeface="Calibri" charset="0"/>
                <a:ea typeface="ＭＳ Ｐゴシック" charset="-128"/>
                <a:cs typeface="ＭＳ Ｐゴシック" charset="-128"/>
              </a:rPr>
              <a:t>S – With partner, discuss strategies and share out.   (Counting on or finding embedded number 5 on the dot side of the 8 card.)</a:t>
            </a:r>
          </a:p>
          <a:p>
            <a:pPr marL="914400" lvl="2" indent="0">
              <a:buFont typeface="Arial"/>
              <a:buNone/>
            </a:pPr>
            <a:r>
              <a:rPr lang="en-US" b="0" i="0" u="none" strike="noStrike" kern="1200" baseline="0" dirty="0" smtClean="0">
                <a:solidFill>
                  <a:schemeClr val="tx1"/>
                </a:solidFill>
                <a:latin typeface="Calibri" charset="0"/>
                <a:ea typeface="ＭＳ Ｐゴシック" charset="-128"/>
                <a:cs typeface="ＭＳ Ｐゴシック" charset="-128"/>
              </a:rPr>
              <a:t>T – Write the number sentence under the document camera, call on a participant to share the statement, and confirm the solution by removing the bears from the box.</a:t>
            </a: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37</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2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Document camera</a:t>
            </a:r>
          </a:p>
          <a:p>
            <a:pPr marL="458788" lvl="1" indent="-285750">
              <a:buFont typeface="Arial" pitchFamily="34" charset="0"/>
              <a:buChar char="•"/>
              <a:tabLst/>
            </a:pPr>
            <a:r>
              <a:rPr lang="en-US" sz="1100" baseline="0" dirty="0"/>
              <a:t>5</a:t>
            </a:r>
            <a:r>
              <a:rPr lang="en-US" sz="1100" baseline="0" dirty="0" smtClean="0"/>
              <a:t> bears</a:t>
            </a:r>
          </a:p>
          <a:p>
            <a:pPr marL="458788" lvl="1" indent="-285750">
              <a:buFont typeface="Arial" pitchFamily="34" charset="0"/>
              <a:buChar char="•"/>
              <a:tabLst/>
            </a:pPr>
            <a:r>
              <a:rPr lang="en-US" sz="1100" baseline="0" dirty="0" smtClean="0"/>
              <a:t>Mystery box (or cup) with 3 additional bears placed inside</a:t>
            </a:r>
          </a:p>
          <a:p>
            <a:pPr marL="458788" lvl="1" indent="-285750">
              <a:buFont typeface="Arial" pitchFamily="34" charset="0"/>
              <a:buChar char="•"/>
              <a:tabLst/>
            </a:pPr>
            <a:r>
              <a:rPr lang="en-US" sz="1100" baseline="0" dirty="0" smtClean="0"/>
              <a:t>Personal white board</a:t>
            </a:r>
          </a:p>
          <a:p>
            <a:pPr marL="458788" lvl="1" indent="-285750">
              <a:buFont typeface="Arial" pitchFamily="34" charset="0"/>
              <a:buChar char="•"/>
              <a:tabLst/>
            </a:pPr>
            <a:r>
              <a:rPr lang="en-US" sz="1100" baseline="0" dirty="0" smtClean="0"/>
              <a:t>5-group cards per participant</a:t>
            </a:r>
            <a:endParaRPr lang="en-US" sz="1100" baseline="0" dirty="0"/>
          </a:p>
        </p:txBody>
      </p:sp>
      <p:sp>
        <p:nvSpPr>
          <p:cNvPr id="12" name="Date Placeholder 11"/>
          <p:cNvSpPr>
            <a:spLocks noGrp="1"/>
          </p:cNvSpPr>
          <p:nvPr>
            <p:ph type="dt" idx="13"/>
          </p:nvPr>
        </p:nvSpPr>
        <p:spPr/>
        <p:txBody>
          <a:bodyPr/>
          <a:lstStyle/>
          <a:p>
            <a:pPr>
              <a:defRPr/>
            </a:pPr>
            <a:r>
              <a:rPr lang="en-US" smtClean="0"/>
              <a:t>Grade 1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www.CommonCore.org</a:t>
            </a:r>
            <a:endParaRPr lang="en-US" dirty="0" smtClean="0"/>
          </a:p>
        </p:txBody>
      </p:sp>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 </a:t>
            </a:r>
            <a:endParaRPr lang="en-US"/>
          </a:p>
        </p:txBody>
      </p:sp>
    </p:spTree>
    <p:extLst>
      <p:ext uri="{BB962C8B-B14F-4D97-AF65-F5344CB8AC3E}">
        <p14:creationId xmlns:p14="http://schemas.microsoft.com/office/powerpoint/2010/main" val="10350801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1" baseline="0" dirty="0" smtClean="0"/>
              <a:t>PRACTICE STRATEGIES FOR FINDING THE MYSTERY NUMBER </a:t>
            </a:r>
            <a:endParaRPr lang="en-US" b="1" dirty="0" smtClean="0"/>
          </a:p>
          <a:p>
            <a:pPr marL="0" marR="0" indent="0" algn="l" defTabSz="457200" rtl="0" eaLnBrk="0" fontAlgn="base" latinLnBrk="0" hangingPunct="0">
              <a:lnSpc>
                <a:spcPct val="100000"/>
              </a:lnSpc>
              <a:spcBef>
                <a:spcPct val="30000"/>
              </a:spcBef>
              <a:spcAft>
                <a:spcPct val="0"/>
              </a:spcAft>
              <a:buClrTx/>
              <a:buSzTx/>
              <a:buFont typeface="Arial"/>
              <a:buNone/>
              <a:tabLst/>
              <a:defRPr/>
            </a:pPr>
            <a:endParaRPr lang="en-US" dirty="0" smtClean="0"/>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dirty="0" smtClean="0"/>
              <a:t>Look at the first number sentence. </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aseline="0" dirty="0" smtClean="0"/>
              <a:t>What addend, or part, is covered? Raise your hand when you know the answer.  (Signal.)</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aseline="0" dirty="0" smtClean="0"/>
              <a:t>How did you know?</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(Participants might mimic their students: some might use 5-group cards, some “advanced learners” may already track on their fingers, and other students will “just know”. Tracking on fingers is explicitly introduced in Lesson 14.) Click to advance slide. Repeat</a:t>
            </a:r>
            <a:r>
              <a:rPr lang="en-US" dirty="0" smtClean="0"/>
              <a:t> with second number sentence.</a:t>
            </a: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38</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2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12" name="Date Placeholder 11"/>
          <p:cNvSpPr>
            <a:spLocks noGrp="1"/>
          </p:cNvSpPr>
          <p:nvPr>
            <p:ph type="dt" idx="13"/>
          </p:nvPr>
        </p:nvSpPr>
        <p:spPr/>
        <p:txBody>
          <a:bodyPr/>
          <a:lstStyle/>
          <a:p>
            <a:pPr>
              <a:defRPr/>
            </a:pPr>
            <a:r>
              <a:rPr lang="en-US" smtClean="0"/>
              <a:t>Grade 1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www.CommonCore.org</a:t>
            </a:r>
            <a:endParaRPr lang="en-US" dirty="0" smtClean="0"/>
          </a:p>
        </p:txBody>
      </p:sp>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 </a:t>
            </a:r>
            <a:endParaRPr lang="en-US"/>
          </a:p>
        </p:txBody>
      </p:sp>
    </p:spTree>
    <p:extLst>
      <p:ext uri="{BB962C8B-B14F-4D97-AF65-F5344CB8AC3E}">
        <p14:creationId xmlns:p14="http://schemas.microsoft.com/office/powerpoint/2010/main" val="10350801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1" baseline="0" dirty="0" smtClean="0"/>
              <a:t>MAKE UP STORY A NUMBER SENTENCE</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aseline="0" dirty="0" smtClean="0"/>
              <a:t>Ask participants to choose an equation on the slide with a partner. </a:t>
            </a:r>
          </a:p>
          <a:p>
            <a:pPr marL="628650" marR="0" lvl="1" indent="-171450" algn="l" defTabSz="457200" rtl="0" eaLnBrk="0" fontAlgn="base" latinLnBrk="0" hangingPunct="0">
              <a:lnSpc>
                <a:spcPct val="100000"/>
              </a:lnSpc>
              <a:spcBef>
                <a:spcPct val="30000"/>
              </a:spcBef>
              <a:spcAft>
                <a:spcPct val="0"/>
              </a:spcAft>
              <a:buClrTx/>
              <a:buSzTx/>
              <a:buFont typeface="Arial"/>
              <a:buChar char="•"/>
              <a:tabLst/>
              <a:defRPr/>
            </a:pPr>
            <a:r>
              <a:rPr lang="en-US" b="1" baseline="0" dirty="0" smtClean="0"/>
              <a:t>Story:  </a:t>
            </a:r>
            <a:r>
              <a:rPr lang="en-US" baseline="0" dirty="0" smtClean="0"/>
              <a:t>Make up a math story that would go with it. </a:t>
            </a:r>
          </a:p>
          <a:p>
            <a:pPr marL="628650" marR="0" lvl="1" indent="-171450" algn="l" defTabSz="457200" rtl="0" eaLnBrk="0" fontAlgn="base" latinLnBrk="0" hangingPunct="0">
              <a:lnSpc>
                <a:spcPct val="100000"/>
              </a:lnSpc>
              <a:spcBef>
                <a:spcPct val="30000"/>
              </a:spcBef>
              <a:spcAft>
                <a:spcPct val="0"/>
              </a:spcAft>
              <a:buClrTx/>
              <a:buSzTx/>
              <a:buFont typeface="Arial"/>
              <a:buChar char="•"/>
              <a:tabLst/>
              <a:defRPr/>
            </a:pPr>
            <a:r>
              <a:rPr lang="en-US" b="1" baseline="0" dirty="0" smtClean="0"/>
              <a:t>Solve:  </a:t>
            </a:r>
            <a:r>
              <a:rPr lang="en-US" baseline="0" dirty="0" smtClean="0"/>
              <a:t>Create a math drawing, complete a number bond, and write the number sentence on their personal white board. </a:t>
            </a:r>
          </a:p>
          <a:p>
            <a:pPr marL="457200" marR="0" lvl="1" indent="0" algn="l" defTabSz="457200" rtl="0" eaLnBrk="0" fontAlgn="base" latinLnBrk="0" hangingPunct="0">
              <a:lnSpc>
                <a:spcPct val="100000"/>
              </a:lnSpc>
              <a:spcBef>
                <a:spcPct val="30000"/>
              </a:spcBef>
              <a:spcAft>
                <a:spcPct val="0"/>
              </a:spcAft>
              <a:buClrTx/>
              <a:buSzTx/>
              <a:buFont typeface="Arial"/>
              <a:buNone/>
              <a:tabLst/>
              <a:defRPr/>
            </a:pPr>
            <a:endParaRPr lang="en-US" baseline="0" dirty="0" smtClean="0"/>
          </a:p>
          <a:p>
            <a:pPr marL="0" marR="0" lvl="0" indent="0" algn="l" defTabSz="457200" rtl="0" eaLnBrk="0" fontAlgn="base" latinLnBrk="0" hangingPunct="0">
              <a:lnSpc>
                <a:spcPct val="100000"/>
              </a:lnSpc>
              <a:spcBef>
                <a:spcPct val="30000"/>
              </a:spcBef>
              <a:spcAft>
                <a:spcPct val="0"/>
              </a:spcAft>
              <a:buClrTx/>
              <a:buSzTx/>
              <a:buFont typeface="Arial"/>
              <a:buNone/>
              <a:tabLst/>
              <a:defRPr/>
            </a:pPr>
            <a:r>
              <a:rPr lang="en-US" baseline="0" dirty="0" smtClean="0"/>
              <a:t>(During the lesson, students have the equations and the number bond frame provided on their Problem Set.)</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39</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5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Personal white board per participant</a:t>
            </a:r>
            <a:endParaRPr lang="en-US" sz="1100" baseline="0" dirty="0"/>
          </a:p>
        </p:txBody>
      </p:sp>
      <p:sp>
        <p:nvSpPr>
          <p:cNvPr id="12" name="Date Placeholder 11"/>
          <p:cNvSpPr>
            <a:spLocks noGrp="1"/>
          </p:cNvSpPr>
          <p:nvPr>
            <p:ph type="dt" idx="13"/>
          </p:nvPr>
        </p:nvSpPr>
        <p:spPr/>
        <p:txBody>
          <a:bodyPr/>
          <a:lstStyle/>
          <a:p>
            <a:pPr>
              <a:defRPr/>
            </a:pPr>
            <a:r>
              <a:rPr lang="en-US" smtClean="0"/>
              <a:t>Grade 1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www.CommonCore.org</a:t>
            </a:r>
            <a:endParaRPr lang="en-US" dirty="0" smtClean="0"/>
          </a:p>
        </p:txBody>
      </p:sp>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 </a:t>
            </a:r>
            <a:endParaRPr lang="en-US"/>
          </a:p>
        </p:txBody>
      </p:sp>
    </p:spTree>
    <p:extLst>
      <p:ext uri="{BB962C8B-B14F-4D97-AF65-F5344CB8AC3E}">
        <p14:creationId xmlns:p14="http://schemas.microsoft.com/office/powerpoint/2010/main" val="1035080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6013" cy="2743200"/>
          </a:xfrm>
        </p:spPr>
      </p:sp>
      <p:sp>
        <p:nvSpPr>
          <p:cNvPr id="3" name="Notes Placeholder 2"/>
          <p:cNvSpPr>
            <a:spLocks noGrp="1"/>
          </p:cNvSpPr>
          <p:nvPr>
            <p:ph type="body" idx="1"/>
          </p:nvPr>
        </p:nvSpPr>
        <p:spPr>
          <a:xfrm>
            <a:off x="457200" y="3657600"/>
            <a:ext cx="6400800" cy="5486400"/>
          </a:xfrm>
          <a:prstGeom prst="rect">
            <a:avLst/>
          </a:prstGeom>
        </p:spPr>
        <p:txBody>
          <a:bodyPr/>
          <a:lstStyle/>
          <a:p>
            <a:r>
              <a:rPr lang="en-US" b="1" dirty="0" smtClean="0"/>
              <a:t>REVIEW SESSION OBJECTIVES</a:t>
            </a:r>
          </a:p>
          <a:p>
            <a:endParaRPr lang="en-US" dirty="0" smtClean="0"/>
          </a:p>
          <a:p>
            <a:r>
              <a:rPr lang="en-US" dirty="0" smtClean="0"/>
              <a:t>Our </a:t>
            </a:r>
            <a:r>
              <a:rPr lang="en-US" b="0" dirty="0" smtClean="0"/>
              <a:t>objectives</a:t>
            </a:r>
            <a:r>
              <a:rPr lang="en-US" dirty="0" smtClean="0"/>
              <a:t> </a:t>
            </a:r>
            <a:r>
              <a:rPr lang="en-US" dirty="0"/>
              <a:t>for </a:t>
            </a:r>
            <a:r>
              <a:rPr lang="en-US" dirty="0" smtClean="0"/>
              <a:t>this session are to:</a:t>
            </a:r>
          </a:p>
          <a:p>
            <a:pPr marL="407988" lvl="1" indent="-171450">
              <a:buFont typeface="Arial" pitchFamily="34" charset="0"/>
              <a:buChar char="•"/>
            </a:pPr>
            <a:r>
              <a:rPr lang="en-US" dirty="0" smtClean="0"/>
              <a:t>Examine the </a:t>
            </a:r>
            <a:r>
              <a:rPr lang="en-US" b="1" dirty="0" smtClean="0"/>
              <a:t>sequence</a:t>
            </a:r>
            <a:r>
              <a:rPr lang="en-US" dirty="0" smtClean="0"/>
              <a:t> of concepts across the module.</a:t>
            </a:r>
          </a:p>
          <a:p>
            <a:pPr marL="407988" lvl="1" indent="-171450">
              <a:buFont typeface="Arial" pitchFamily="34" charset="0"/>
              <a:buChar char="•"/>
            </a:pPr>
            <a:r>
              <a:rPr lang="en-US" dirty="0" smtClean="0"/>
              <a:t>Study </a:t>
            </a:r>
            <a:r>
              <a:rPr lang="en-US" b="1" dirty="0"/>
              <a:t>mathematical models </a:t>
            </a:r>
            <a:r>
              <a:rPr lang="en-US" dirty="0"/>
              <a:t>and </a:t>
            </a:r>
            <a:r>
              <a:rPr lang="en-US" b="1" dirty="0"/>
              <a:t>instructional strategies</a:t>
            </a:r>
            <a:r>
              <a:rPr lang="en-US" dirty="0"/>
              <a:t> </a:t>
            </a:r>
            <a:r>
              <a:rPr lang="en-US" dirty="0" smtClean="0"/>
              <a:t>from </a:t>
            </a:r>
            <a:r>
              <a:rPr lang="en-US" i="1" dirty="0" smtClean="0"/>
              <a:t>A </a:t>
            </a:r>
            <a:r>
              <a:rPr lang="en-US" i="1" dirty="0"/>
              <a:t>Story of </a:t>
            </a:r>
            <a:r>
              <a:rPr lang="en-US" i="1" dirty="0" smtClean="0"/>
              <a:t>Units.</a:t>
            </a:r>
            <a:endParaRPr lang="en-US" dirty="0"/>
          </a:p>
          <a:p>
            <a:pPr marL="407988" lvl="1" indent="-171450">
              <a:buFont typeface="Arial" pitchFamily="34" charset="0"/>
              <a:buChar char="•"/>
            </a:pPr>
            <a:r>
              <a:rPr lang="en-US" dirty="0" smtClean="0"/>
              <a:t>Prepare to </a:t>
            </a:r>
            <a:r>
              <a:rPr lang="en-US" b="1" dirty="0" smtClean="0"/>
              <a:t>implement</a:t>
            </a:r>
            <a:r>
              <a:rPr lang="en-US" dirty="0" smtClean="0"/>
              <a:t> this and subsequent modules of </a:t>
            </a:r>
            <a:r>
              <a:rPr lang="en-US" i="1" dirty="0" smtClean="0"/>
              <a:t>A Story of Units</a:t>
            </a:r>
            <a:r>
              <a:rPr lang="en-US" dirty="0" smtClean="0"/>
              <a:t>.</a:t>
            </a:r>
            <a:endParaRPr lang="en-US" dirty="0"/>
          </a:p>
        </p:txBody>
      </p:sp>
      <p:sp>
        <p:nvSpPr>
          <p:cNvPr id="8"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1 minute</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9" name="Date Placeholder 8"/>
          <p:cNvSpPr>
            <a:spLocks noGrp="1"/>
          </p:cNvSpPr>
          <p:nvPr>
            <p:ph type="dt" idx="10"/>
          </p:nvPr>
        </p:nvSpPr>
        <p:spPr/>
        <p:txBody>
          <a:bodyPr/>
          <a:lstStyle/>
          <a:p>
            <a:pPr>
              <a:defRPr/>
            </a:pPr>
            <a:r>
              <a:rPr lang="en-US" smtClean="0"/>
              <a:t>Grade 1 Module 1        Module Focus Session</a:t>
            </a:r>
            <a:endParaRPr lang="en-US" dirty="0"/>
          </a:p>
        </p:txBody>
      </p:sp>
      <p:sp>
        <p:nvSpPr>
          <p:cNvPr id="10" name="Slide Number Placeholder 9"/>
          <p:cNvSpPr>
            <a:spLocks noGrp="1"/>
          </p:cNvSpPr>
          <p:nvPr>
            <p:ph type="sldNum" sz="quarter" idx="11"/>
          </p:nvPr>
        </p:nvSpPr>
        <p:spPr/>
        <p:txBody>
          <a:bodyPr/>
          <a:lstStyle/>
          <a:p>
            <a:pPr>
              <a:defRPr/>
            </a:pPr>
            <a:fld id="{E929375C-F076-478A-B9B0-5F9213CA33B4}" type="slidenum">
              <a:rPr lang="en-US" smtClean="0"/>
              <a:pPr>
                <a:defRPr/>
              </a:pPr>
              <a:t>4</a:t>
            </a:fld>
            <a:endParaRPr lang="en-US" dirty="0"/>
          </a:p>
        </p:txBody>
      </p:sp>
      <p:sp>
        <p:nvSpPr>
          <p:cNvPr id="11" name="Header Placeholder 10"/>
          <p:cNvSpPr>
            <a:spLocks noGrp="1"/>
          </p:cNvSpPr>
          <p:nvPr>
            <p:ph type="hdr" sz="quarter" idx="12"/>
          </p:nvPr>
        </p:nvSpPr>
        <p:spPr/>
        <p:txBody>
          <a:bodyPr/>
          <a:lstStyle/>
          <a:p>
            <a:pPr>
              <a:defRPr/>
            </a:pPr>
            <a:r>
              <a:rPr lang="en-US" smtClean="0"/>
              <a:t>Eureka Math:  A Story of Units        www.CommonCore.org</a:t>
            </a:r>
            <a:endParaRPr lang="en-US" dirty="0" smtClean="0"/>
          </a:p>
        </p:txBody>
      </p:sp>
      <p:sp>
        <p:nvSpPr>
          <p:cNvPr id="4" name="Footer Placeholder 3"/>
          <p:cNvSpPr>
            <a:spLocks noGrp="1"/>
          </p:cNvSpPr>
          <p:nvPr>
            <p:ph type="ftr" sz="quarter" idx="13"/>
          </p:nvPr>
        </p:nvSpPr>
        <p:spPr/>
        <p:txBody>
          <a:bodyPr/>
          <a:lstStyle/>
          <a:p>
            <a:r>
              <a:rPr lang="en-US" smtClean="0"/>
              <a:t>©2014.  Duplication and/or distribution of this material is prohibited without written consent from Common Core, Inc. </a:t>
            </a:r>
            <a:endParaRPr lang="en-US"/>
          </a:p>
        </p:txBody>
      </p:sp>
    </p:spTree>
    <p:extLst>
      <p:ext uri="{BB962C8B-B14F-4D97-AF65-F5344CB8AC3E}">
        <p14:creationId xmlns:p14="http://schemas.microsoft.com/office/powerpoint/2010/main" val="1289390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t>INTRODUCE TOPIC</a:t>
            </a:r>
            <a:r>
              <a:rPr lang="en-US" b="1" baseline="0" dirty="0" smtClean="0"/>
              <a:t> D:  STRATEGIES FOR COUNTING ON</a:t>
            </a:r>
            <a:endParaRPr lang="en-US" b="1"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dirty="0" smtClean="0"/>
              <a:t>Topic D consists of 3 Lessons in which students practice the</a:t>
            </a:r>
            <a:r>
              <a:rPr lang="en-US" baseline="0" dirty="0" smtClean="0"/>
              <a:t> various strategies for counting on.</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1" baseline="0" dirty="0" smtClean="0"/>
              <a:t>Ideally, </a:t>
            </a:r>
            <a:r>
              <a:rPr lang="en-US" baseline="0" dirty="0" smtClean="0"/>
              <a:t>we want all students to be able to extend their </a:t>
            </a:r>
            <a:r>
              <a:rPr lang="en-US" b="1" baseline="0" dirty="0" smtClean="0"/>
              <a:t>fingers as a way to track </a:t>
            </a:r>
            <a:r>
              <a:rPr lang="en-US" baseline="0" dirty="0" smtClean="0"/>
              <a:t>their counting on. </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1" baseline="0" dirty="0" smtClean="0"/>
              <a:t>Some children </a:t>
            </a:r>
            <a:r>
              <a:rPr lang="en-US" baseline="0" dirty="0" smtClean="0"/>
              <a:t>will be able to visualize, or imagine, to track as they count on. </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aseline="0" dirty="0" smtClean="0"/>
              <a:t>These skills will help students throughout the year, particularly as they move to more complex addition and subtraction, where they will count on in larger groups.</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t>Tracking</a:t>
            </a:r>
            <a:r>
              <a:rPr lang="en-US" b="1" baseline="0" dirty="0" smtClean="0"/>
              <a:t> Counting On:</a:t>
            </a:r>
            <a:endParaRPr lang="en-US" b="1" dirty="0" smtClean="0"/>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dirty="0" smtClean="0"/>
              <a:t>Consider</a:t>
            </a:r>
            <a:r>
              <a:rPr lang="en-US" baseline="0" dirty="0" smtClean="0"/>
              <a:t> 6 + 3. What strategies have students used thus far? (take ideas)</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aseline="0" dirty="0" smtClean="0"/>
              <a:t>Earlier in the module, students have used</a:t>
            </a:r>
          </a:p>
          <a:p>
            <a:pPr marL="628650" marR="0" lvl="1" indent="-171450" algn="l" defTabSz="457200" rtl="0" eaLnBrk="0" fontAlgn="base" latinLnBrk="0" hangingPunct="0">
              <a:lnSpc>
                <a:spcPct val="100000"/>
              </a:lnSpc>
              <a:spcBef>
                <a:spcPct val="30000"/>
              </a:spcBef>
              <a:spcAft>
                <a:spcPct val="0"/>
              </a:spcAft>
              <a:buClrTx/>
              <a:buSzTx/>
              <a:buFont typeface="Arial"/>
              <a:buChar char="•"/>
              <a:tabLst/>
              <a:defRPr/>
            </a:pPr>
            <a:r>
              <a:rPr lang="en-US" baseline="0" dirty="0" smtClean="0"/>
              <a:t>student actors</a:t>
            </a:r>
          </a:p>
          <a:p>
            <a:pPr marL="628650" marR="0" lvl="1" indent="-171450" algn="l" defTabSz="457200" rtl="0" eaLnBrk="0" fontAlgn="base" latinLnBrk="0" hangingPunct="0">
              <a:lnSpc>
                <a:spcPct val="100000"/>
              </a:lnSpc>
              <a:spcBef>
                <a:spcPct val="30000"/>
              </a:spcBef>
              <a:spcAft>
                <a:spcPct val="0"/>
              </a:spcAft>
              <a:buClrTx/>
              <a:buSzTx/>
              <a:buFont typeface="Arial"/>
              <a:buChar char="•"/>
              <a:tabLst/>
              <a:defRPr/>
            </a:pPr>
            <a:r>
              <a:rPr lang="en-US" baseline="0" dirty="0" smtClean="0"/>
              <a:t>bears</a:t>
            </a:r>
          </a:p>
          <a:p>
            <a:pPr marL="628650" marR="0" lvl="1" indent="-171450" algn="l" defTabSz="457200" rtl="0" eaLnBrk="0" fontAlgn="base" latinLnBrk="0" hangingPunct="0">
              <a:lnSpc>
                <a:spcPct val="100000"/>
              </a:lnSpc>
              <a:spcBef>
                <a:spcPct val="30000"/>
              </a:spcBef>
              <a:spcAft>
                <a:spcPct val="0"/>
              </a:spcAft>
              <a:buClrTx/>
              <a:buSzTx/>
              <a:buFont typeface="Arial"/>
              <a:buChar char="•"/>
              <a:tabLst/>
              <a:defRPr/>
            </a:pPr>
            <a:r>
              <a:rPr lang="en-US" baseline="0" dirty="0" smtClean="0"/>
              <a:t>pictures</a:t>
            </a:r>
          </a:p>
          <a:p>
            <a:pPr marL="628650" marR="0" lvl="1" indent="-171450" algn="l" defTabSz="457200" rtl="0" eaLnBrk="0" fontAlgn="base" latinLnBrk="0" hangingPunct="0">
              <a:lnSpc>
                <a:spcPct val="100000"/>
              </a:lnSpc>
              <a:spcBef>
                <a:spcPct val="30000"/>
              </a:spcBef>
              <a:spcAft>
                <a:spcPct val="0"/>
              </a:spcAft>
              <a:buClrTx/>
              <a:buSzTx/>
              <a:buFont typeface="Arial"/>
              <a:buChar char="•"/>
              <a:tabLst/>
              <a:defRPr/>
            </a:pPr>
            <a:r>
              <a:rPr lang="en-US" baseline="0" dirty="0" smtClean="0"/>
              <a:t>5-group cards</a:t>
            </a:r>
          </a:p>
          <a:p>
            <a:pPr marL="628650" marR="0" lvl="1" indent="-171450" algn="l" defTabSz="457200" rtl="0" eaLnBrk="0" fontAlgn="base" latinLnBrk="0" hangingPunct="0">
              <a:lnSpc>
                <a:spcPct val="100000"/>
              </a:lnSpc>
              <a:spcBef>
                <a:spcPct val="30000"/>
              </a:spcBef>
              <a:spcAft>
                <a:spcPct val="0"/>
              </a:spcAft>
              <a:buClrTx/>
              <a:buSzTx/>
              <a:buFont typeface="Arial"/>
              <a:buChar char="•"/>
              <a:tabLst/>
              <a:defRPr/>
            </a:pPr>
            <a:r>
              <a:rPr lang="en-US" baseline="0" dirty="0" smtClean="0"/>
              <a:t>Drawings </a:t>
            </a:r>
          </a:p>
          <a:p>
            <a:pPr marL="171450" marR="0" lvl="0" indent="-171450" algn="l" defTabSz="457200" rtl="0" eaLnBrk="0" fontAlgn="base" latinLnBrk="0" hangingPunct="0">
              <a:lnSpc>
                <a:spcPct val="100000"/>
              </a:lnSpc>
              <a:spcBef>
                <a:spcPct val="30000"/>
              </a:spcBef>
              <a:spcAft>
                <a:spcPct val="0"/>
              </a:spcAft>
              <a:buClrTx/>
              <a:buSzTx/>
              <a:buFont typeface="Arial"/>
              <a:buChar char="•"/>
              <a:tabLst/>
              <a:defRPr/>
            </a:pPr>
            <a:r>
              <a:rPr lang="en-US" baseline="0" dirty="0" smtClean="0"/>
              <a:t>Now we ask students to use fingers rather than the cards, where they have to determine when to stop counting. (Model by extending your fist, or tap your head and say “</a:t>
            </a:r>
            <a:r>
              <a:rPr lang="en-US" baseline="0" dirty="0" err="1" smtClean="0"/>
              <a:t>sixxx</a:t>
            </a:r>
            <a:r>
              <a:rPr lang="en-US" baseline="0" dirty="0" smtClean="0"/>
              <a:t>,” and then extend a finger for each number being counted on: “seven, eight, nine.” 3 fingers are extended by the last count.)</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40</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2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5-group cards per participant</a:t>
            </a:r>
            <a:endParaRPr lang="en-US" sz="1100" baseline="0" dirty="0"/>
          </a:p>
        </p:txBody>
      </p:sp>
      <p:sp>
        <p:nvSpPr>
          <p:cNvPr id="12" name="Date Placeholder 11"/>
          <p:cNvSpPr>
            <a:spLocks noGrp="1"/>
          </p:cNvSpPr>
          <p:nvPr>
            <p:ph type="dt" idx="13"/>
          </p:nvPr>
        </p:nvSpPr>
        <p:spPr/>
        <p:txBody>
          <a:bodyPr/>
          <a:lstStyle/>
          <a:p>
            <a:pPr>
              <a:defRPr/>
            </a:pPr>
            <a:r>
              <a:rPr lang="en-US" smtClean="0"/>
              <a:t>Grade 1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www.CommonCore.org</a:t>
            </a:r>
            <a:endParaRPr lang="en-US" dirty="0" smtClean="0"/>
          </a:p>
        </p:txBody>
      </p:sp>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 </a:t>
            </a:r>
            <a:endParaRPr lang="en-US"/>
          </a:p>
        </p:txBody>
      </p:sp>
    </p:spTree>
    <p:extLst>
      <p:ext uri="{BB962C8B-B14F-4D97-AF65-F5344CB8AC3E}">
        <p14:creationId xmlns:p14="http://schemas.microsoft.com/office/powerpoint/2010/main" val="10350801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t>PLAY COUNT ON</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In the classroom, you would have number sentences with the total covered by a sticky. These</a:t>
            </a:r>
            <a:r>
              <a:rPr lang="en-US" baseline="0" dirty="0" smtClean="0"/>
              <a:t> are represented here on the slide so we can play together. In the classroom, you pair students to play as partners. </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 </a:t>
            </a:r>
          </a:p>
          <a:p>
            <a:pPr lvl="0"/>
            <a:r>
              <a:rPr lang="en-US" dirty="0" smtClean="0"/>
              <a:t>1.  Partners A and B, lay all of the number sentence cards in front of you. </a:t>
            </a:r>
          </a:p>
          <a:p>
            <a:pPr lvl="0"/>
            <a:r>
              <a:rPr lang="en-US" dirty="0" smtClean="0"/>
              <a:t>2.  Partner A, you touch the card you want to take. </a:t>
            </a:r>
          </a:p>
          <a:p>
            <a:pPr lvl="0"/>
            <a:r>
              <a:rPr lang="en-US" dirty="0" smtClean="0"/>
              <a:t>3.  Count on or use the 5-group cards to solve for the total under the sticky note.</a:t>
            </a:r>
          </a:p>
          <a:p>
            <a:pPr lvl="0"/>
            <a:r>
              <a:rPr lang="en-US" dirty="0" smtClean="0"/>
              <a:t>4.  When you do, your partner lifts the sticky.  If you are right, your partner says, “Go ahead and take it!” </a:t>
            </a:r>
          </a:p>
          <a:p>
            <a:pPr lvl="0"/>
            <a:r>
              <a:rPr lang="en-US" dirty="0" smtClean="0"/>
              <a:t>5.  Partner B takes a turn.  Continue until all the cards are taken.</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41</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2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5-group cards per participant</a:t>
            </a:r>
            <a:endParaRPr lang="en-US" sz="1100" baseline="0" dirty="0"/>
          </a:p>
        </p:txBody>
      </p:sp>
      <p:sp>
        <p:nvSpPr>
          <p:cNvPr id="12" name="Date Placeholder 11"/>
          <p:cNvSpPr>
            <a:spLocks noGrp="1"/>
          </p:cNvSpPr>
          <p:nvPr>
            <p:ph type="dt" idx="13"/>
          </p:nvPr>
        </p:nvSpPr>
        <p:spPr/>
        <p:txBody>
          <a:bodyPr/>
          <a:lstStyle/>
          <a:p>
            <a:pPr>
              <a:defRPr/>
            </a:pPr>
            <a:r>
              <a:rPr lang="en-US" smtClean="0"/>
              <a:t>Grade 1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www.CommonCore.org</a:t>
            </a:r>
            <a:endParaRPr lang="en-US" dirty="0" smtClean="0"/>
          </a:p>
        </p:txBody>
      </p:sp>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 </a:t>
            </a:r>
            <a:endParaRPr lang="en-US"/>
          </a:p>
        </p:txBody>
      </p:sp>
    </p:spTree>
    <p:extLst>
      <p:ext uri="{BB962C8B-B14F-4D97-AF65-F5344CB8AC3E}">
        <p14:creationId xmlns:p14="http://schemas.microsoft.com/office/powerpoint/2010/main" val="10350801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t>TRACK</a:t>
            </a:r>
            <a:r>
              <a:rPr lang="en-US" b="1" baseline="0" dirty="0" smtClean="0"/>
              <a:t> THE COUNT (TO COUNT ON TO FIND MISSING ADDEND)</a:t>
            </a:r>
            <a:endParaRPr lang="en-US" b="1"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When students</a:t>
            </a:r>
            <a:r>
              <a:rPr lang="en-US" baseline="0" dirty="0" smtClean="0"/>
              <a:t> are able to track to count on, they next learn to employ the same strategy to find the unknown addend. This time, they need to see how many times they counted on to reach the total. Let’s start at 6 and count on until we reach our total of 9.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err="1" smtClean="0"/>
              <a:t>Sixxx</a:t>
            </a:r>
            <a:r>
              <a:rPr lang="en-US" baseline="0" dirty="0" smtClean="0"/>
              <a:t> (fist out). Seven, eight, nine (extending finger for each count.)</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How many more did we count on from 6 to get to 9? (3)</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Some students may still rely on 5-group cards to track while other students may already know their facts within 10 and not need to track to solve.</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42</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2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12" name="Date Placeholder 11"/>
          <p:cNvSpPr>
            <a:spLocks noGrp="1"/>
          </p:cNvSpPr>
          <p:nvPr>
            <p:ph type="dt" idx="13"/>
          </p:nvPr>
        </p:nvSpPr>
        <p:spPr/>
        <p:txBody>
          <a:bodyPr/>
          <a:lstStyle/>
          <a:p>
            <a:pPr>
              <a:defRPr/>
            </a:pPr>
            <a:r>
              <a:rPr lang="en-US" smtClean="0"/>
              <a:t>Grade 1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www.CommonCore.org</a:t>
            </a:r>
            <a:endParaRPr lang="en-US" dirty="0" smtClean="0"/>
          </a:p>
        </p:txBody>
      </p:sp>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 </a:t>
            </a:r>
            <a:endParaRPr lang="en-US"/>
          </a:p>
        </p:txBody>
      </p:sp>
    </p:spTree>
    <p:extLst>
      <p:ext uri="{BB962C8B-B14F-4D97-AF65-F5344CB8AC3E}">
        <p14:creationId xmlns:p14="http://schemas.microsoft.com/office/powerpoint/2010/main" val="10350801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1" baseline="0" dirty="0" smtClean="0"/>
              <a:t>PLAY FLUENCY GAMES:</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Students continue to practice the concepts and skills through various fluency activities. Let’s take a look at a sample of 4 such Fluency Activities.</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1" baseline="0" dirty="0" smtClean="0"/>
              <a:t>Shake Those Disks </a:t>
            </a:r>
            <a:r>
              <a:rPr lang="en-US" baseline="0" dirty="0" smtClean="0"/>
              <a:t>- Have participants</a:t>
            </a:r>
            <a:r>
              <a:rPr lang="en-US" dirty="0" smtClean="0"/>
              <a:t> play Shake Those Disks. (7 counters per pair, shake &amp; spill counters, write expression (or color in box) above the matching number bond on the template. Invite participants to play for 3 minutes.  (See G1-M1-Lesson 7 for more detailed</a:t>
            </a:r>
            <a:r>
              <a:rPr lang="en-US" baseline="0" dirty="0" smtClean="0"/>
              <a:t> directions.)</a:t>
            </a:r>
            <a:endParaRPr lang="en-US" dirty="0" smtClean="0"/>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endParaRPr lang="en-US" b="1" baseline="0" dirty="0"/>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1" dirty="0" smtClean="0"/>
              <a:t>Number Bond Dash </a:t>
            </a:r>
            <a:r>
              <a:rPr lang="en-US" dirty="0" smtClean="0"/>
              <a:t>- Participants have 90 seconds to complete the Number Bond Dash of 7.  (From</a:t>
            </a:r>
            <a:r>
              <a:rPr lang="en-US" baseline="0" dirty="0" smtClean="0"/>
              <a:t> G1-M1-Lesson 6, 17, 18.)</a:t>
            </a:r>
            <a:endParaRPr lang="en-US" dirty="0" smtClean="0"/>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endParaRPr lang="en-US" baseline="0" dirty="0"/>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1" dirty="0" smtClean="0"/>
              <a:t>Count on Drums </a:t>
            </a:r>
            <a:r>
              <a:rPr lang="en-US" dirty="0" smtClean="0"/>
              <a:t>– Give students a number, then “drum 3 times” together as a group. Snap to have choral response for total. (e.g. 5 “tap, tap, tap.” Snap to class. “8!”) Start with various numbers within 10 such 3, 6, 7.</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endParaRPr lang="en-US" dirty="0"/>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1" dirty="0" smtClean="0"/>
              <a:t>Penny Drop </a:t>
            </a:r>
            <a:r>
              <a:rPr lang="en-US" dirty="0" smtClean="0"/>
              <a:t>- Similar to Count on Drums, but students listen as the additional pennies are dropped in container rather than drumming. (“I have 5 pennies in this cup.” Without speaking, drop in 2 more pennies, one at a time. “How many pennies are in the cup now?” Students respond, “7!”) Repeat with various starting numbers, adding 1, 2, or 3 pennies each time.</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43</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10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10 2-sided counters per pair</a:t>
            </a:r>
          </a:p>
          <a:p>
            <a:pPr marL="458788" lvl="1" indent="-285750">
              <a:buFont typeface="Arial" pitchFamily="34" charset="0"/>
              <a:buChar char="•"/>
              <a:tabLst/>
            </a:pPr>
            <a:r>
              <a:rPr lang="en-US" sz="1100" baseline="0" dirty="0" smtClean="0"/>
              <a:t>Shake Those Disks Template per participant</a:t>
            </a:r>
          </a:p>
          <a:p>
            <a:pPr marL="458788" lvl="1" indent="-285750">
              <a:buFont typeface="Arial" pitchFamily="34" charset="0"/>
              <a:buChar char="•"/>
              <a:tabLst/>
            </a:pPr>
            <a:r>
              <a:rPr lang="en-US" sz="1100" baseline="0" dirty="0" smtClean="0"/>
              <a:t>Number Bond Dash Template per participant</a:t>
            </a:r>
          </a:p>
          <a:p>
            <a:pPr marL="458788" lvl="1" indent="-285750">
              <a:buFont typeface="Arial" pitchFamily="34" charset="0"/>
              <a:buChar char="•"/>
              <a:tabLst/>
            </a:pPr>
            <a:r>
              <a:rPr lang="en-US" sz="1100" baseline="0" dirty="0" smtClean="0"/>
              <a:t>10 pennies and a container for presenter</a:t>
            </a:r>
          </a:p>
          <a:p>
            <a:pPr marL="458788" lvl="1" indent="-285750">
              <a:buFont typeface="Arial" pitchFamily="34" charset="0"/>
              <a:buChar char="•"/>
              <a:tabLst/>
            </a:pPr>
            <a:r>
              <a:rPr lang="en-US" sz="1100" baseline="0" dirty="0" smtClean="0"/>
              <a:t>Stopwatch/timer</a:t>
            </a:r>
            <a:endParaRPr lang="en-US" sz="1100" baseline="0" dirty="0"/>
          </a:p>
        </p:txBody>
      </p:sp>
      <p:sp>
        <p:nvSpPr>
          <p:cNvPr id="12" name="Date Placeholder 11"/>
          <p:cNvSpPr>
            <a:spLocks noGrp="1"/>
          </p:cNvSpPr>
          <p:nvPr>
            <p:ph type="dt" idx="13"/>
          </p:nvPr>
        </p:nvSpPr>
        <p:spPr/>
        <p:txBody>
          <a:bodyPr/>
          <a:lstStyle/>
          <a:p>
            <a:pPr>
              <a:defRPr/>
            </a:pPr>
            <a:r>
              <a:rPr lang="en-US" smtClean="0"/>
              <a:t>Grade 1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www.CommonCore.org</a:t>
            </a:r>
            <a:endParaRPr lang="en-US" dirty="0" smtClean="0"/>
          </a:p>
        </p:txBody>
      </p:sp>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 </a:t>
            </a:r>
            <a:endParaRPr lang="en-US"/>
          </a:p>
        </p:txBody>
      </p:sp>
    </p:spTree>
    <p:extLst>
      <p:ext uri="{BB962C8B-B14F-4D97-AF65-F5344CB8AC3E}">
        <p14:creationId xmlns:p14="http://schemas.microsoft.com/office/powerpoint/2010/main" val="10350801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1" baseline="0" dirty="0" smtClean="0"/>
              <a:t>INTRODUCE TOPIC E:  THE COMMUTATIVE PROPERTY OF ADDITION AND THE EQUAL SIGN</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1" baseline="0" dirty="0" smtClean="0"/>
              <a:t>PLAY MAKE IT EQUAL – </a:t>
            </a:r>
            <a:r>
              <a:rPr lang="en-US" b="0" baseline="0" dirty="0" smtClean="0"/>
              <a:t>Participants </a:t>
            </a:r>
            <a:r>
              <a:rPr lang="en-US" baseline="0" dirty="0" smtClean="0"/>
              <a:t>decide who will be Partner A and who will be Partner B.</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lvl="1"/>
            <a:r>
              <a:rPr lang="en-US" dirty="0" smtClean="0"/>
              <a:t>T:	Let’s play a game called Make it Equal.  Partner B, close your eyes.  Partner A, make your linking cubes look exactly like mine.  (Show 4 red and 1 yellow cubes as a stick.)  Hide your stick behind you and close your eyes.</a:t>
            </a:r>
          </a:p>
          <a:p>
            <a:pPr lvl="1"/>
            <a:r>
              <a:rPr lang="en-US" dirty="0" smtClean="0"/>
              <a:t>T:	Partner B, open your eyes.  Make your linking cubes look exactly like mine.  (Show 3 red and 2 yellow cubes as a stick.)</a:t>
            </a:r>
          </a:p>
          <a:p>
            <a:pPr lvl="1"/>
            <a:r>
              <a:rPr lang="en-US" dirty="0" smtClean="0"/>
              <a:t>T:	Partner A, open your eyes.  Everyone, write the expression that shows how many cubes</a:t>
            </a:r>
            <a:r>
              <a:rPr lang="en-US" i="1" dirty="0" smtClean="0"/>
              <a:t> </a:t>
            </a:r>
            <a:r>
              <a:rPr lang="en-US" dirty="0" smtClean="0"/>
              <a:t>you have.  (Partner A writes 4 + 1; Partner B writes 3 + 2.)</a:t>
            </a:r>
          </a:p>
          <a:p>
            <a:pPr lvl="1"/>
            <a:r>
              <a:rPr lang="en-US" dirty="0" smtClean="0"/>
              <a:t>T:	Show each other your linking cube stick.  How are they the same?  How are they different? </a:t>
            </a:r>
          </a:p>
          <a:p>
            <a:pPr lvl="1"/>
            <a:r>
              <a:rPr lang="en-US" dirty="0" smtClean="0"/>
              <a:t>T:	Even though you have different parts, do you have the same total?  (Yes.)</a:t>
            </a:r>
          </a:p>
          <a:p>
            <a:pPr lvl="1"/>
            <a:r>
              <a:rPr lang="en-US" dirty="0" smtClean="0"/>
              <a:t>T:	Put your expressions next to each other.  Now, put your sticks in between the expressions by putting them one above the other.  What do the 2 sticks look like now?</a:t>
            </a:r>
          </a:p>
          <a:p>
            <a:pPr lvl="1"/>
            <a:r>
              <a:rPr lang="en-US" dirty="0" smtClean="0"/>
              <a:t>S:	An equal sign!</a:t>
            </a:r>
          </a:p>
          <a:p>
            <a:pPr lvl="1"/>
            <a:r>
              <a:rPr lang="en-US" dirty="0" smtClean="0"/>
              <a:t>T:	Hmmm….does this make sense?  How many cubes do you have on the left side of the equal sign?   (5.)</a:t>
            </a:r>
          </a:p>
          <a:p>
            <a:pPr lvl="1"/>
            <a:r>
              <a:rPr lang="en-US" dirty="0" smtClean="0"/>
              <a:t>T:	How many cubes do you have on the right side of the equal sign?  (5.)</a:t>
            </a:r>
          </a:p>
          <a:p>
            <a:pPr lvl="1"/>
            <a:r>
              <a:rPr lang="en-US" dirty="0" smtClean="0"/>
              <a:t>T:	Does 5 equal 5?  (Yes!)</a:t>
            </a:r>
          </a:p>
          <a:p>
            <a:pPr lvl="1"/>
            <a:r>
              <a:rPr lang="en-US" dirty="0" smtClean="0"/>
              <a:t>T:	Does 4 + 1 equal 3 + 2?  (Yes!)</a:t>
            </a:r>
          </a:p>
          <a:p>
            <a:pPr lvl="1"/>
            <a:r>
              <a:rPr lang="en-US" dirty="0" smtClean="0"/>
              <a:t>T:	Let’s say the number sentence.</a:t>
            </a:r>
          </a:p>
          <a:p>
            <a:pPr lvl="1"/>
            <a:r>
              <a:rPr lang="en-US" dirty="0" smtClean="0"/>
              <a:t>T/S:	4 + 1 = 3 + 2.</a:t>
            </a:r>
          </a:p>
          <a:p>
            <a:pPr lvl="1"/>
            <a:r>
              <a:rPr lang="en-US" dirty="0" smtClean="0"/>
              <a:t>T:	This is called a </a:t>
            </a:r>
            <a:r>
              <a:rPr lang="en-US" b="1" dirty="0" smtClean="0"/>
              <a:t>TRUE NUMBER SENTENCE</a:t>
            </a:r>
            <a:r>
              <a:rPr lang="en-US" dirty="0" smtClean="0"/>
              <a:t>.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44</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3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10 linking cubes of one color per participant (partners should each have a different color)</a:t>
            </a:r>
            <a:endParaRPr lang="en-US" sz="1100" baseline="0" dirty="0"/>
          </a:p>
        </p:txBody>
      </p:sp>
      <p:sp>
        <p:nvSpPr>
          <p:cNvPr id="12" name="Date Placeholder 11"/>
          <p:cNvSpPr>
            <a:spLocks noGrp="1"/>
          </p:cNvSpPr>
          <p:nvPr>
            <p:ph type="dt" idx="13"/>
          </p:nvPr>
        </p:nvSpPr>
        <p:spPr/>
        <p:txBody>
          <a:bodyPr/>
          <a:lstStyle/>
          <a:p>
            <a:pPr>
              <a:defRPr/>
            </a:pPr>
            <a:r>
              <a:rPr lang="en-US" smtClean="0"/>
              <a:t>Grade 1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www.CommonCore.org</a:t>
            </a:r>
            <a:endParaRPr lang="en-US" dirty="0" smtClean="0"/>
          </a:p>
        </p:txBody>
      </p:sp>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 </a:t>
            </a:r>
            <a:endParaRPr lang="en-US"/>
          </a:p>
        </p:txBody>
      </p:sp>
    </p:spTree>
    <p:extLst>
      <p:ext uri="{BB962C8B-B14F-4D97-AF65-F5344CB8AC3E}">
        <p14:creationId xmlns:p14="http://schemas.microsoft.com/office/powerpoint/2010/main" val="10350801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 typeface="Arial"/>
              <a:buNone/>
              <a:tabLst/>
              <a:defRPr/>
            </a:pPr>
            <a:r>
              <a:rPr lang="en-US" b="1" baseline="0" dirty="0" smtClean="0"/>
              <a:t>ELICIT TRUE NUMBER SENTENCES TO MATCH PICTURES</a:t>
            </a:r>
          </a:p>
          <a:p>
            <a:pPr marL="0" marR="0" indent="0" algn="l" defTabSz="457200" rtl="0" eaLnBrk="0" fontAlgn="base" latinLnBrk="0" hangingPunct="0">
              <a:lnSpc>
                <a:spcPct val="100000"/>
              </a:lnSpc>
              <a:spcBef>
                <a:spcPct val="30000"/>
              </a:spcBef>
              <a:spcAft>
                <a:spcPct val="0"/>
              </a:spcAft>
              <a:buClrTx/>
              <a:buSzTx/>
              <a:buFont typeface="Arial"/>
              <a:buNone/>
              <a:tabLst/>
              <a:defRPr/>
            </a:pPr>
            <a:endParaRPr lang="en-US" baseline="0" dirty="0" smtClean="0"/>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aseline="0" dirty="0" smtClean="0"/>
              <a:t>What expression should we put under the plate on the left? (Click to advance animation.) </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aseline="0" dirty="0" smtClean="0"/>
              <a:t>To the right? (Click to advance animation.) </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aseline="0" dirty="0" smtClean="0"/>
              <a:t>Do these two plates have the same amount of food? (Yes.) </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aseline="0" dirty="0" smtClean="0"/>
              <a:t>How do we show that? (with an equal sign.) (Click to advance animation.) </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aseline="0" dirty="0" smtClean="0"/>
              <a:t>This is called a true number sentence. It is true that 3 plus 4 is the same as 2 plus 5.</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Click to advance slide again and repeat the process with the second example.</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45</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3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12" name="Date Placeholder 11"/>
          <p:cNvSpPr>
            <a:spLocks noGrp="1"/>
          </p:cNvSpPr>
          <p:nvPr>
            <p:ph type="dt" idx="13"/>
          </p:nvPr>
        </p:nvSpPr>
        <p:spPr/>
        <p:txBody>
          <a:bodyPr/>
          <a:lstStyle/>
          <a:p>
            <a:pPr>
              <a:defRPr/>
            </a:pPr>
            <a:r>
              <a:rPr lang="en-US" smtClean="0"/>
              <a:t>Grade 1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www.CommonCore.org</a:t>
            </a:r>
            <a:endParaRPr lang="en-US" dirty="0" smtClean="0"/>
          </a:p>
        </p:txBody>
      </p:sp>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 </a:t>
            </a:r>
            <a:endParaRPr lang="en-US"/>
          </a:p>
        </p:txBody>
      </p:sp>
    </p:spTree>
    <p:extLst>
      <p:ext uri="{BB962C8B-B14F-4D97-AF65-F5344CB8AC3E}">
        <p14:creationId xmlns:p14="http://schemas.microsoft.com/office/powerpoint/2010/main" val="10350801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a:xfrm>
            <a:off x="275147" y="3657600"/>
            <a:ext cx="6846921" cy="5486400"/>
          </a:xfrm>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1" baseline="0" dirty="0" smtClean="0"/>
              <a:t>EXPLORE TRUE V. FALSE NUMBER SENTENCES</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Once students are comfortable at the concrete and pictorial level, we can help them see the application of equivalent expressions at the abstract number sentence level.</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1" baseline="0" dirty="0" smtClean="0"/>
              <a:t>Make it true: 7 + 1 = __ + __</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1" baseline="0" dirty="0" smtClean="0"/>
          </a:p>
          <a:p>
            <a:pPr lvl="1"/>
            <a:r>
              <a:rPr lang="en-US" sz="1200" kern="1200" dirty="0" smtClean="0">
                <a:solidFill>
                  <a:schemeClr val="tx1"/>
                </a:solidFill>
                <a:latin typeface="Calibri" charset="0"/>
                <a:ea typeface="ＭＳ Ｐゴシック" charset="-128"/>
                <a:cs typeface="ＭＳ Ｐゴシック" charset="-128"/>
              </a:rPr>
              <a:t>T:</a:t>
            </a:r>
            <a:r>
              <a:rPr lang="en-US" sz="1200" kern="1200" baseline="0" dirty="0" smtClean="0">
                <a:solidFill>
                  <a:schemeClr val="tx1"/>
                </a:solidFill>
                <a:latin typeface="Calibri" charset="0"/>
                <a:ea typeface="ＭＳ Ｐゴシック" charset="-128"/>
                <a:cs typeface="ＭＳ Ｐゴシック" charset="-128"/>
              </a:rPr>
              <a:t> 	On the back of your personal white board, complete this equation to make a true number sentence. </a:t>
            </a:r>
          </a:p>
          <a:p>
            <a:pPr lvl="1"/>
            <a:r>
              <a:rPr lang="en-US" sz="1200" u="none" kern="1200" dirty="0" smtClean="0">
                <a:solidFill>
                  <a:schemeClr val="tx1"/>
                </a:solidFill>
                <a:latin typeface="Calibri" charset="0"/>
                <a:ea typeface="ＭＳ Ｐゴシック" charset="-128"/>
                <a:cs typeface="ＭＳ Ｐゴシック" charset="-128"/>
              </a:rPr>
              <a:t>T:	Hold up your true number sentences.  Look around the class.  </a:t>
            </a:r>
          </a:p>
          <a:p>
            <a:pPr marL="1085850" lvl="2" indent="-171450">
              <a:buFont typeface="Arial"/>
              <a:buChar char="•"/>
            </a:pPr>
            <a:r>
              <a:rPr lang="en-US" sz="1200" b="1" u="none" kern="1200" dirty="0" smtClean="0">
                <a:solidFill>
                  <a:schemeClr val="tx1"/>
                </a:solidFill>
                <a:latin typeface="Calibri" charset="0"/>
                <a:ea typeface="ＭＳ Ｐゴシック" charset="-128"/>
                <a:cs typeface="ＭＳ Ｐゴシック" charset="-128"/>
              </a:rPr>
              <a:t>Did everyone use the same numbers</a:t>
            </a:r>
            <a:r>
              <a:rPr lang="en-US" sz="1200" u="none" kern="1200" dirty="0" smtClean="0">
                <a:solidFill>
                  <a:schemeClr val="tx1"/>
                </a:solidFill>
                <a:latin typeface="Calibri" charset="0"/>
                <a:ea typeface="ＭＳ Ｐゴシック" charset="-128"/>
                <a:cs typeface="ＭＳ Ｐゴシック" charset="-128"/>
              </a:rPr>
              <a:t>? (No.)</a:t>
            </a:r>
          </a:p>
          <a:p>
            <a:pPr marL="1085850" lvl="2" indent="-171450">
              <a:buFont typeface="Arial"/>
              <a:buChar char="•"/>
            </a:pPr>
            <a:r>
              <a:rPr lang="en-US" sz="1200" u="none" kern="1200" dirty="0" smtClean="0">
                <a:solidFill>
                  <a:schemeClr val="tx1"/>
                </a:solidFill>
                <a:latin typeface="Calibri" charset="0"/>
                <a:ea typeface="ＭＳ Ｐゴシック" charset="-128"/>
                <a:cs typeface="ＭＳ Ｐゴシック" charset="-128"/>
              </a:rPr>
              <a:t>They don’t all use the same numbers, but </a:t>
            </a:r>
            <a:r>
              <a:rPr lang="en-US" sz="1200" b="1" u="none" kern="1200" dirty="0" smtClean="0">
                <a:solidFill>
                  <a:schemeClr val="tx1"/>
                </a:solidFill>
                <a:latin typeface="Calibri" charset="0"/>
                <a:ea typeface="ＭＳ Ｐゴシック" charset="-128"/>
                <a:cs typeface="ＭＳ Ｐゴシック" charset="-128"/>
              </a:rPr>
              <a:t>are all of them equal to 8</a:t>
            </a:r>
            <a:r>
              <a:rPr lang="en-US" sz="1200" u="none" kern="1200" dirty="0" smtClean="0">
                <a:solidFill>
                  <a:schemeClr val="tx1"/>
                </a:solidFill>
                <a:latin typeface="Calibri" charset="0"/>
                <a:ea typeface="ＭＳ Ｐゴシック" charset="-128"/>
                <a:cs typeface="ＭＳ Ｐゴシック" charset="-128"/>
              </a:rPr>
              <a:t>? (Yes.)</a:t>
            </a:r>
          </a:p>
          <a:p>
            <a:endParaRPr lang="en-US" sz="1200" kern="1200" dirty="0" smtClean="0">
              <a:solidFill>
                <a:schemeClr val="tx1"/>
              </a:solidFill>
              <a:latin typeface="Calibri" charset="0"/>
              <a:ea typeface="ＭＳ Ｐゴシック" charset="-128"/>
              <a:cs typeface="ＭＳ Ｐゴシック" charset="-128"/>
            </a:endParaRPr>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46</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4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Personal white board per participant</a:t>
            </a:r>
          </a:p>
          <a:p>
            <a:pPr marL="458788" lvl="1" indent="-285750">
              <a:buFont typeface="Arial" pitchFamily="34" charset="0"/>
              <a:buChar char="•"/>
              <a:tabLst/>
            </a:pPr>
            <a:r>
              <a:rPr lang="en-US" sz="1100" baseline="0" dirty="0" smtClean="0"/>
              <a:t>5-group cards per participant</a:t>
            </a:r>
            <a:endParaRPr lang="en-US" sz="1100" baseline="0" dirty="0"/>
          </a:p>
        </p:txBody>
      </p:sp>
      <p:sp>
        <p:nvSpPr>
          <p:cNvPr id="12" name="Date Placeholder 11"/>
          <p:cNvSpPr>
            <a:spLocks noGrp="1"/>
          </p:cNvSpPr>
          <p:nvPr>
            <p:ph type="dt" idx="13"/>
          </p:nvPr>
        </p:nvSpPr>
        <p:spPr/>
        <p:txBody>
          <a:bodyPr/>
          <a:lstStyle/>
          <a:p>
            <a:pPr>
              <a:defRPr/>
            </a:pPr>
            <a:r>
              <a:rPr lang="en-US" smtClean="0"/>
              <a:t>Grade 1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www.CommonCore.org</a:t>
            </a:r>
            <a:endParaRPr lang="en-US" dirty="0" smtClean="0"/>
          </a:p>
        </p:txBody>
      </p:sp>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 </a:t>
            </a:r>
            <a:endParaRPr lang="en-US"/>
          </a:p>
        </p:txBody>
      </p:sp>
    </p:spTree>
    <p:extLst>
      <p:ext uri="{BB962C8B-B14F-4D97-AF65-F5344CB8AC3E}">
        <p14:creationId xmlns:p14="http://schemas.microsoft.com/office/powerpoint/2010/main" val="10350801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a:xfrm>
            <a:off x="275147" y="3657600"/>
            <a:ext cx="6846921" cy="5486400"/>
          </a:xfrm>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1" baseline="0" dirty="0" smtClean="0"/>
              <a:t>EXPLORE TRUE V. FALSE NUMBER SENTENCES</a:t>
            </a:r>
          </a:p>
          <a:p>
            <a:endParaRPr lang="en-US" sz="1200" kern="1200" dirty="0" smtClean="0">
              <a:solidFill>
                <a:schemeClr val="tx1"/>
              </a:solidFill>
              <a:latin typeface="Calibri" charset="0"/>
              <a:ea typeface="ＭＳ Ｐゴシック" charset="-128"/>
              <a:cs typeface="ＭＳ Ｐゴシック" charset="-128"/>
            </a:endParaRPr>
          </a:p>
          <a:p>
            <a:r>
              <a:rPr lang="en-US" sz="1200" kern="1200" dirty="0" smtClean="0">
                <a:solidFill>
                  <a:schemeClr val="tx1"/>
                </a:solidFill>
                <a:latin typeface="Calibri" charset="0"/>
                <a:ea typeface="ＭＳ Ｐゴシック" charset="-128"/>
                <a:cs typeface="ＭＳ Ｐゴシック" charset="-128"/>
              </a:rPr>
              <a:t>In the previous lesson, students made a lot of true number sentences.  Now, students learn that number sentences can be false, as well.</a:t>
            </a:r>
          </a:p>
          <a:p>
            <a:endParaRPr lang="en-US" sz="1200" kern="1200" dirty="0" smtClean="0">
              <a:solidFill>
                <a:schemeClr val="tx1"/>
              </a:solidFill>
              <a:latin typeface="Calibri" charset="0"/>
              <a:ea typeface="ＭＳ Ｐゴシック" charset="-128"/>
              <a:cs typeface="ＭＳ Ｐゴシック" charset="-128"/>
            </a:endParaRPr>
          </a:p>
          <a:p>
            <a:r>
              <a:rPr lang="en-US" sz="1200" b="1" kern="1200" dirty="0" smtClean="0">
                <a:solidFill>
                  <a:schemeClr val="tx1"/>
                </a:solidFill>
                <a:latin typeface="Calibri" charset="0"/>
                <a:ea typeface="ＭＳ Ｐゴシック" charset="-128"/>
                <a:cs typeface="ＭＳ Ｐゴシック" charset="-128"/>
              </a:rPr>
              <a:t>Prove it</a:t>
            </a:r>
            <a:r>
              <a:rPr lang="en-US" sz="1200" b="1" kern="1200" baseline="0" dirty="0" smtClean="0">
                <a:solidFill>
                  <a:schemeClr val="tx1"/>
                </a:solidFill>
                <a:latin typeface="Calibri" charset="0"/>
                <a:ea typeface="ＭＳ Ｐゴシック" charset="-128"/>
                <a:cs typeface="ＭＳ Ｐゴシック" charset="-128"/>
              </a:rPr>
              <a:t> is false: </a:t>
            </a:r>
            <a:r>
              <a:rPr lang="en-US" sz="1200" kern="1200" dirty="0" smtClean="0">
                <a:solidFill>
                  <a:schemeClr val="tx1"/>
                </a:solidFill>
                <a:latin typeface="Calibri" charset="0"/>
                <a:ea typeface="ＭＳ Ｐゴシック" charset="-128"/>
                <a:cs typeface="ＭＳ Ｐゴシック" charset="-128"/>
              </a:rPr>
              <a:t>4 + 2 = 5 + 3</a:t>
            </a:r>
          </a:p>
          <a:p>
            <a:pPr lvl="1"/>
            <a:r>
              <a:rPr lang="en-US" sz="1200" kern="1200" dirty="0" smtClean="0">
                <a:solidFill>
                  <a:schemeClr val="tx1"/>
                </a:solidFill>
                <a:latin typeface="Calibri" charset="0"/>
                <a:ea typeface="ＭＳ Ｐゴシック" charset="-128"/>
                <a:cs typeface="ＭＳ Ｐゴシック" charset="-128"/>
              </a:rPr>
              <a:t>T:	Use your 5-group cards to tell me why this number sentence is NOT true.  (Click</a:t>
            </a:r>
            <a:r>
              <a:rPr lang="en-US" sz="1200" kern="1200" baseline="0" dirty="0" smtClean="0">
                <a:solidFill>
                  <a:schemeClr val="tx1"/>
                </a:solidFill>
                <a:latin typeface="Calibri" charset="0"/>
                <a:ea typeface="ＭＳ Ｐゴシック" charset="-128"/>
                <a:cs typeface="ＭＳ Ｐゴシック" charset="-128"/>
              </a:rPr>
              <a:t> to </a:t>
            </a:r>
            <a:r>
              <a:rPr lang="en-US" sz="1200" kern="1200" dirty="0" smtClean="0">
                <a:solidFill>
                  <a:schemeClr val="tx1"/>
                </a:solidFill>
                <a:latin typeface="Calibri" charset="0"/>
                <a:ea typeface="ＭＳ Ｐゴシック" charset="-128"/>
                <a:cs typeface="ＭＳ Ｐゴシック" charset="-128"/>
              </a:rPr>
              <a:t>advance slide to the</a:t>
            </a:r>
            <a:r>
              <a:rPr lang="en-US" sz="1200" kern="1200" baseline="0" dirty="0" smtClean="0">
                <a:solidFill>
                  <a:schemeClr val="tx1"/>
                </a:solidFill>
                <a:latin typeface="Calibri" charset="0"/>
                <a:ea typeface="ＭＳ Ｐゴシック" charset="-128"/>
                <a:cs typeface="ＭＳ Ｐゴシック" charset="-128"/>
              </a:rPr>
              <a:t> UNTRUE number sentence.</a:t>
            </a:r>
            <a:r>
              <a:rPr lang="en-US" sz="1200" kern="1200" dirty="0" smtClean="0">
                <a:solidFill>
                  <a:schemeClr val="tx1"/>
                </a:solidFill>
                <a:latin typeface="Calibri" charset="0"/>
                <a:ea typeface="ＭＳ Ｐゴシック" charset="-128"/>
                <a:cs typeface="ＭＳ Ｐゴシック" charset="-128"/>
              </a:rPr>
              <a:t>)</a:t>
            </a:r>
          </a:p>
          <a:p>
            <a:pPr lvl="1"/>
            <a:r>
              <a:rPr lang="en-US" sz="1200" kern="1200" dirty="0" smtClean="0">
                <a:solidFill>
                  <a:schemeClr val="tx1"/>
                </a:solidFill>
                <a:latin typeface="Calibri" charset="0"/>
                <a:ea typeface="ＭＳ Ｐゴシック" charset="-128"/>
                <a:cs typeface="ＭＳ Ｐゴシック" charset="-128"/>
              </a:rPr>
              <a:t>S:	(Build 4 + 2 = 5 + 3 with 5-group cards, and solve for each side.)</a:t>
            </a:r>
          </a:p>
          <a:p>
            <a:pPr lvl="1"/>
            <a:r>
              <a:rPr lang="en-US" sz="1200" kern="1200" dirty="0" smtClean="0">
                <a:solidFill>
                  <a:schemeClr val="tx1"/>
                </a:solidFill>
                <a:latin typeface="Calibri" charset="0"/>
                <a:ea typeface="ＭＳ Ｐゴシック" charset="-128"/>
                <a:cs typeface="ＭＳ Ｐゴシック" charset="-128"/>
              </a:rPr>
              <a:t>T:	Is 4 + 2 = 5 + 3 true or false?</a:t>
            </a:r>
          </a:p>
          <a:p>
            <a:pPr lvl="1"/>
            <a:r>
              <a:rPr lang="en-US" sz="1200" kern="1200" dirty="0" smtClean="0">
                <a:solidFill>
                  <a:schemeClr val="tx1"/>
                </a:solidFill>
                <a:latin typeface="Calibri" charset="0"/>
                <a:ea typeface="ＭＳ Ｐゴシック" charset="-128"/>
                <a:cs typeface="ＭＳ Ｐゴシック" charset="-128"/>
              </a:rPr>
              <a:t>S:	False!</a:t>
            </a:r>
          </a:p>
          <a:p>
            <a:pPr lvl="1"/>
            <a:r>
              <a:rPr lang="en-US" sz="1200" kern="1200" dirty="0" smtClean="0">
                <a:solidFill>
                  <a:schemeClr val="tx1"/>
                </a:solidFill>
                <a:latin typeface="Calibri" charset="0"/>
                <a:ea typeface="ＭＳ Ｐゴシック" charset="-128"/>
                <a:cs typeface="ＭＳ Ｐゴシック" charset="-128"/>
              </a:rPr>
              <a:t>T:	Talk with your partner.  How do you know that 4 + 2 = 5 + 3 is </a:t>
            </a:r>
            <a:r>
              <a:rPr lang="en-US" sz="1200" i="1" kern="1200" dirty="0" smtClean="0">
                <a:solidFill>
                  <a:schemeClr val="tx1"/>
                </a:solidFill>
                <a:latin typeface="Calibri" charset="0"/>
                <a:ea typeface="ＭＳ Ｐゴシック" charset="-128"/>
                <a:cs typeface="ＭＳ Ｐゴシック" charset="-128"/>
              </a:rPr>
              <a:t>not</a:t>
            </a:r>
            <a:r>
              <a:rPr lang="en-US" sz="1200" kern="1200" dirty="0" smtClean="0">
                <a:solidFill>
                  <a:schemeClr val="tx1"/>
                </a:solidFill>
                <a:latin typeface="Calibri" charset="0"/>
                <a:ea typeface="ＭＳ Ｐゴシック" charset="-128"/>
                <a:cs typeface="ＭＳ Ｐゴシック" charset="-128"/>
              </a:rPr>
              <a:t> equal, or false?  </a:t>
            </a:r>
            <a:br>
              <a:rPr lang="en-US" sz="1200" kern="1200" dirty="0" smtClean="0">
                <a:solidFill>
                  <a:schemeClr val="tx1"/>
                </a:solidFill>
                <a:latin typeface="Calibri" charset="0"/>
                <a:ea typeface="ＭＳ Ｐゴシック" charset="-128"/>
                <a:cs typeface="ＭＳ Ｐゴシック" charset="-128"/>
              </a:rPr>
            </a:br>
            <a:r>
              <a:rPr lang="en-US" sz="1200" kern="1200" dirty="0" smtClean="0">
                <a:solidFill>
                  <a:schemeClr val="tx1"/>
                </a:solidFill>
                <a:latin typeface="Calibri" charset="0"/>
                <a:ea typeface="ＭＳ Ｐゴシック" charset="-128"/>
                <a:cs typeface="ＭＳ Ｐゴシック" charset="-128"/>
              </a:rPr>
              <a:t>(As students share, circulate and listen.  Then call on one student.)</a:t>
            </a:r>
          </a:p>
          <a:p>
            <a:pPr lvl="1"/>
            <a:r>
              <a:rPr lang="en-US" sz="1200" kern="1200" dirty="0" smtClean="0">
                <a:solidFill>
                  <a:schemeClr val="tx1"/>
                </a:solidFill>
                <a:latin typeface="Calibri" charset="0"/>
                <a:ea typeface="ＭＳ Ｐゴシック" charset="-128"/>
                <a:cs typeface="ＭＳ Ｐゴシック" charset="-128"/>
              </a:rPr>
              <a:t>S:	4 + 2 is 6, and 5 + 3 is 8, so they are not equal because 6 is not the same as 8!</a:t>
            </a:r>
          </a:p>
          <a:p>
            <a:pPr lvl="1"/>
            <a:r>
              <a:rPr lang="en-US" sz="1200" kern="1200" dirty="0" smtClean="0">
                <a:solidFill>
                  <a:schemeClr val="tx1"/>
                </a:solidFill>
                <a:latin typeface="Calibri" charset="0"/>
                <a:ea typeface="ＭＳ Ｐゴシック" charset="-128"/>
                <a:cs typeface="ＭＳ Ｐゴシック" charset="-128"/>
              </a:rPr>
              <a:t>T:	Talk with your partner.  How can you fix this number sentence to make it equal or true?  </a:t>
            </a:r>
            <a:br>
              <a:rPr lang="en-US" sz="1200" kern="1200" dirty="0" smtClean="0">
                <a:solidFill>
                  <a:schemeClr val="tx1"/>
                </a:solidFill>
                <a:latin typeface="Calibri" charset="0"/>
                <a:ea typeface="ＭＳ Ｐゴシック" charset="-128"/>
                <a:cs typeface="ＭＳ Ｐゴシック" charset="-128"/>
              </a:rPr>
            </a:br>
            <a:r>
              <a:rPr lang="en-US" sz="1200" kern="1200" dirty="0" smtClean="0">
                <a:solidFill>
                  <a:schemeClr val="tx1"/>
                </a:solidFill>
                <a:latin typeface="Calibri" charset="0"/>
                <a:ea typeface="ＭＳ Ｐゴシック" charset="-128"/>
                <a:cs typeface="ＭＳ Ｐゴシック" charset="-128"/>
              </a:rPr>
              <a:t>(As students share, circulate and listen.  Then call on a couple of students.) (Click to advance slide</a:t>
            </a:r>
            <a:r>
              <a:rPr lang="en-US" sz="1200" kern="1200" baseline="0" dirty="0" smtClean="0">
                <a:solidFill>
                  <a:schemeClr val="tx1"/>
                </a:solidFill>
                <a:latin typeface="Calibri" charset="0"/>
                <a:ea typeface="ＭＳ Ｐゴシック" charset="-128"/>
                <a:cs typeface="ＭＳ Ｐゴシック" charset="-128"/>
              </a:rPr>
              <a:t> to see one way to make this a true number sentence.  </a:t>
            </a:r>
            <a:r>
              <a:rPr lang="en-US" dirty="0" smtClean="0"/>
              <a:t>Some students, and participants, may make other types of changes that would still yield a true number sentence such as: </a:t>
            </a:r>
            <a:r>
              <a:rPr lang="en-US" sz="1200" kern="1200" dirty="0" smtClean="0">
                <a:solidFill>
                  <a:schemeClr val="tx1"/>
                </a:solidFill>
                <a:latin typeface="Calibri" charset="0"/>
                <a:ea typeface="ＭＳ Ｐゴシック" charset="-128"/>
                <a:cs typeface="ＭＳ Ｐゴシック" charset="-128"/>
              </a:rPr>
              <a:t>4 + 4 = 5 + 3.)</a:t>
            </a:r>
          </a:p>
          <a:p>
            <a:pPr lvl="1"/>
            <a:r>
              <a:rPr lang="en-US" sz="1200" kern="1200" dirty="0" smtClean="0">
                <a:solidFill>
                  <a:schemeClr val="tx1"/>
                </a:solidFill>
                <a:latin typeface="Calibri" charset="0"/>
                <a:ea typeface="ＭＳ Ｐゴシック" charset="-128"/>
                <a:cs typeface="ＭＳ Ｐゴシック" charset="-128"/>
              </a:rPr>
              <a:t>T:	Is there more than 1 way to fix this number sentence to make it true?</a:t>
            </a:r>
          </a:p>
          <a:p>
            <a:pPr lvl="1"/>
            <a:r>
              <a:rPr lang="en-US" sz="1200" kern="1200" dirty="0" smtClean="0">
                <a:solidFill>
                  <a:schemeClr val="tx1"/>
                </a:solidFill>
                <a:latin typeface="Calibri" charset="0"/>
                <a:ea typeface="ＭＳ Ｐゴシック" charset="-128"/>
                <a:cs typeface="ＭＳ Ｐゴシック" charset="-128"/>
              </a:rPr>
              <a:t>S:	Yes!</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47</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4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Personal white board per participant</a:t>
            </a:r>
          </a:p>
          <a:p>
            <a:pPr marL="458788" lvl="1" indent="-285750">
              <a:buFont typeface="Arial" pitchFamily="34" charset="0"/>
              <a:buChar char="•"/>
              <a:tabLst/>
            </a:pPr>
            <a:r>
              <a:rPr lang="en-US" sz="1100" baseline="0" dirty="0" smtClean="0"/>
              <a:t>5-group cards per participant</a:t>
            </a:r>
            <a:endParaRPr lang="en-US" sz="1100" baseline="0" dirty="0"/>
          </a:p>
        </p:txBody>
      </p:sp>
      <p:sp>
        <p:nvSpPr>
          <p:cNvPr id="12" name="Date Placeholder 11"/>
          <p:cNvSpPr>
            <a:spLocks noGrp="1"/>
          </p:cNvSpPr>
          <p:nvPr>
            <p:ph type="dt" idx="13"/>
          </p:nvPr>
        </p:nvSpPr>
        <p:spPr/>
        <p:txBody>
          <a:bodyPr/>
          <a:lstStyle/>
          <a:p>
            <a:pPr>
              <a:defRPr/>
            </a:pPr>
            <a:r>
              <a:rPr lang="en-US" smtClean="0"/>
              <a:t>Grade 1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www.CommonCore.org</a:t>
            </a:r>
            <a:endParaRPr lang="en-US" dirty="0" smtClean="0"/>
          </a:p>
        </p:txBody>
      </p:sp>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 </a:t>
            </a:r>
            <a:endParaRPr lang="en-US"/>
          </a:p>
        </p:txBody>
      </p:sp>
    </p:spTree>
    <p:extLst>
      <p:ext uri="{BB962C8B-B14F-4D97-AF65-F5344CB8AC3E}">
        <p14:creationId xmlns:p14="http://schemas.microsoft.com/office/powerpoint/2010/main" val="10350801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1" baseline="0" dirty="0" smtClean="0"/>
              <a:t>EXPLAIN LESSON 18’S PROBLEM SET</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As students move to the Problem Set, they work the concept by </a:t>
            </a:r>
            <a:r>
              <a:rPr lang="en-US" b="1" baseline="0" dirty="0" smtClean="0"/>
              <a:t>finding two expressions </a:t>
            </a:r>
            <a:r>
              <a:rPr lang="en-US" baseline="0" dirty="0" smtClean="0"/>
              <a:t>that equal the number in the child’s mind and then </a:t>
            </a:r>
            <a:r>
              <a:rPr lang="en-US" b="1" baseline="0" dirty="0" smtClean="0"/>
              <a:t>write the true number sentence </a:t>
            </a:r>
            <a:r>
              <a:rPr lang="en-US" baseline="0" dirty="0" smtClean="0"/>
              <a:t>to show that the expressions are equal.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1"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1" baseline="0" dirty="0" smtClean="0"/>
              <a:t>EXPLAIN RATIONALE (UNDERSTANDING EQUAL SIGN)</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457200" marR="0" lvl="1" indent="0" algn="l" defTabSz="457200" rtl="0" eaLnBrk="0" fontAlgn="base" latinLnBrk="0" hangingPunct="0">
              <a:lnSpc>
                <a:spcPct val="100000"/>
              </a:lnSpc>
              <a:spcBef>
                <a:spcPct val="30000"/>
              </a:spcBef>
              <a:spcAft>
                <a:spcPct val="0"/>
              </a:spcAft>
              <a:buClrTx/>
              <a:buSzTx/>
              <a:buFontTx/>
              <a:buNone/>
              <a:tabLst/>
              <a:defRPr/>
            </a:pPr>
            <a:r>
              <a:rPr lang="en-US" baseline="0" dirty="0" smtClean="0"/>
              <a:t>T:	What does all this work with true and false number sentences help students realize?</a:t>
            </a:r>
          </a:p>
          <a:p>
            <a:pPr marL="457200" marR="0" lvl="1" indent="0" algn="l" defTabSz="457200" rtl="0" eaLnBrk="0" fontAlgn="base" latinLnBrk="0" hangingPunct="0">
              <a:lnSpc>
                <a:spcPct val="100000"/>
              </a:lnSpc>
              <a:spcBef>
                <a:spcPct val="30000"/>
              </a:spcBef>
              <a:spcAft>
                <a:spcPct val="0"/>
              </a:spcAft>
              <a:buClrTx/>
              <a:buSzTx/>
              <a:buFontTx/>
              <a:buNone/>
              <a:tabLst/>
              <a:defRPr/>
            </a:pPr>
            <a:r>
              <a:rPr lang="en-US" baseline="0" dirty="0" smtClean="0"/>
              <a:t>S:	(Share out ideas.)</a:t>
            </a:r>
          </a:p>
          <a:p>
            <a:pPr marL="457200" marR="0" lvl="1" indent="0" algn="l" defTabSz="457200" rtl="0" eaLnBrk="0" fontAlgn="base" latinLnBrk="0" hangingPunct="0">
              <a:lnSpc>
                <a:spcPct val="100000"/>
              </a:lnSpc>
              <a:spcBef>
                <a:spcPct val="30000"/>
              </a:spcBef>
              <a:spcAft>
                <a:spcPct val="0"/>
              </a:spcAft>
              <a:buClrTx/>
              <a:buSzTx/>
              <a:buFontTx/>
              <a:buNone/>
              <a:tabLst/>
              <a:defRPr/>
            </a:pPr>
            <a:r>
              <a:rPr lang="en-US" baseline="0" dirty="0" smtClean="0"/>
              <a:t>T:	Working with true number sentences strengthens students understanding of the equal sign.  These activities help students understand the equal sign as </a:t>
            </a:r>
            <a:r>
              <a:rPr lang="en-US" b="1" baseline="0" dirty="0" smtClean="0"/>
              <a:t>showing equivalence NOT as “the part that shows the answer is coming</a:t>
            </a:r>
            <a:r>
              <a:rPr lang="en-US" baseline="0" dirty="0" smtClean="0"/>
              <a:t>” as they may have previously thought.</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48</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2 minute</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12" name="Date Placeholder 11"/>
          <p:cNvSpPr>
            <a:spLocks noGrp="1"/>
          </p:cNvSpPr>
          <p:nvPr>
            <p:ph type="dt" idx="13"/>
          </p:nvPr>
        </p:nvSpPr>
        <p:spPr/>
        <p:txBody>
          <a:bodyPr/>
          <a:lstStyle/>
          <a:p>
            <a:pPr>
              <a:defRPr/>
            </a:pPr>
            <a:r>
              <a:rPr lang="en-US" smtClean="0"/>
              <a:t>Grade 1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www.CommonCore.org</a:t>
            </a:r>
            <a:endParaRPr lang="en-US" dirty="0" smtClean="0"/>
          </a:p>
        </p:txBody>
      </p:sp>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 </a:t>
            </a:r>
            <a:endParaRPr lang="en-US"/>
          </a:p>
        </p:txBody>
      </p:sp>
    </p:spTree>
    <p:extLst>
      <p:ext uri="{BB962C8B-B14F-4D97-AF65-F5344CB8AC3E}">
        <p14:creationId xmlns:p14="http://schemas.microsoft.com/office/powerpoint/2010/main" val="10350801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t>DEMONSTRATE</a:t>
            </a:r>
            <a:r>
              <a:rPr lang="en-US" b="1" baseline="0" dirty="0" smtClean="0"/>
              <a:t> </a:t>
            </a:r>
            <a:r>
              <a:rPr lang="en-US" b="1" dirty="0" smtClean="0"/>
              <a:t>COMMUTATIVE</a:t>
            </a:r>
            <a:r>
              <a:rPr lang="en-US" b="1" baseline="0" dirty="0" smtClean="0"/>
              <a:t> PROPERTY WITH ACTORS</a:t>
            </a:r>
            <a:endParaRPr lang="en-US" b="1"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Note to the Presenter:  U</a:t>
            </a:r>
            <a:r>
              <a:rPr lang="en-US" baseline="0" dirty="0" smtClean="0"/>
              <a:t>se a different context that fits the audience, such as women and men OR short hair and long hair.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Use 7 participants and elicit a choral response:</a:t>
            </a:r>
          </a:p>
          <a:p>
            <a:pPr marL="171450" indent="-171450">
              <a:buFont typeface="Arial"/>
              <a:buChar char="•"/>
            </a:pPr>
            <a:r>
              <a:rPr lang="en-US" sz="1200" b="0" kern="1200" dirty="0" smtClean="0">
                <a:solidFill>
                  <a:schemeClr val="tx1"/>
                </a:solidFill>
                <a:latin typeface="Calibri" charset="0"/>
                <a:ea typeface="ＭＳ Ｐゴシック" charset="-128"/>
                <a:cs typeface="ＭＳ Ｐゴシック" charset="-128"/>
              </a:rPr>
              <a:t>How many women?</a:t>
            </a:r>
          </a:p>
          <a:p>
            <a:pPr marL="171450" indent="-171450">
              <a:buFont typeface="Arial"/>
              <a:buChar char="•"/>
            </a:pPr>
            <a:r>
              <a:rPr lang="en-US" sz="1200" b="0" kern="1200" dirty="0" smtClean="0">
                <a:solidFill>
                  <a:schemeClr val="tx1"/>
                </a:solidFill>
                <a:latin typeface="Calibri" charset="0"/>
                <a:ea typeface="ＭＳ Ｐゴシック" charset="-128"/>
                <a:cs typeface="ＭＳ Ｐゴシック" charset="-128"/>
              </a:rPr>
              <a:t>How many men?</a:t>
            </a:r>
          </a:p>
          <a:p>
            <a:pPr marL="171450" indent="-171450">
              <a:buFont typeface="Arial"/>
              <a:buChar char="•"/>
            </a:pPr>
            <a:r>
              <a:rPr lang="en-US" sz="1200" kern="1200" dirty="0" smtClean="0">
                <a:solidFill>
                  <a:schemeClr val="tx1"/>
                </a:solidFill>
                <a:latin typeface="Calibri" charset="0"/>
                <a:ea typeface="ＭＳ Ｐゴシック" charset="-128"/>
                <a:cs typeface="ＭＳ Ｐゴシック" charset="-128"/>
              </a:rPr>
              <a:t>Say the number sentence, starting with the number of women.</a:t>
            </a:r>
          </a:p>
          <a:p>
            <a:r>
              <a:rPr lang="en-US" sz="1200" b="1" kern="1200" dirty="0" smtClean="0">
                <a:solidFill>
                  <a:schemeClr val="tx1"/>
                </a:solidFill>
                <a:latin typeface="Calibri" charset="0"/>
                <a:ea typeface="ＭＳ Ｐゴシック" charset="-128"/>
                <a:cs typeface="ＭＳ Ｐゴシック" charset="-128"/>
              </a:rPr>
              <a:t> </a:t>
            </a:r>
            <a:endParaRPr lang="en-US" sz="1200" kern="1200" dirty="0" smtClean="0">
              <a:solidFill>
                <a:schemeClr val="tx1"/>
              </a:solidFill>
              <a:latin typeface="Calibri" charset="0"/>
              <a:ea typeface="ＭＳ Ｐゴシック" charset="-128"/>
              <a:cs typeface="ＭＳ Ｐゴシック" charset="-128"/>
            </a:endParaRPr>
          </a:p>
          <a:p>
            <a:r>
              <a:rPr lang="en-US" sz="1200" b="1" kern="1200" dirty="0" smtClean="0">
                <a:solidFill>
                  <a:schemeClr val="tx1"/>
                </a:solidFill>
                <a:latin typeface="Calibri" charset="0"/>
                <a:ea typeface="ＭＳ Ｐゴシック" charset="-128"/>
                <a:cs typeface="ＭＳ Ｐゴシック" charset="-128"/>
              </a:rPr>
              <a:t>MOVE VOLUNTEERS</a:t>
            </a:r>
            <a:r>
              <a:rPr lang="en-US" sz="1200" b="1" kern="1200" baseline="0" dirty="0" smtClean="0">
                <a:solidFill>
                  <a:schemeClr val="tx1"/>
                </a:solidFill>
                <a:latin typeface="Calibri" charset="0"/>
                <a:ea typeface="ＭＳ Ｐゴシック" charset="-128"/>
                <a:cs typeface="ＭＳ Ｐゴシック" charset="-128"/>
              </a:rPr>
              <a:t> to show COMMUTATIVE PROPERTY</a:t>
            </a:r>
            <a:r>
              <a:rPr lang="en-US" sz="1200" b="1" kern="1200" dirty="0" smtClean="0">
                <a:solidFill>
                  <a:schemeClr val="tx1"/>
                </a:solidFill>
                <a:latin typeface="Calibri" charset="0"/>
                <a:ea typeface="ＭＳ Ｐゴシック" charset="-128"/>
                <a:cs typeface="ＭＳ Ｐゴシック" charset="-128"/>
              </a:rPr>
              <a:t> </a:t>
            </a:r>
          </a:p>
          <a:p>
            <a:pPr marL="171450" indent="-171450">
              <a:buFont typeface="Arial"/>
              <a:buChar char="•"/>
            </a:pPr>
            <a:r>
              <a:rPr lang="en-US" sz="1200" b="0" kern="1200" dirty="0" smtClean="0">
                <a:solidFill>
                  <a:schemeClr val="tx1"/>
                </a:solidFill>
                <a:latin typeface="Calibri" charset="0"/>
                <a:ea typeface="ＭＳ Ｐゴシック" charset="-128"/>
                <a:cs typeface="ＭＳ Ｐゴシック" charset="-128"/>
              </a:rPr>
              <a:t>How many men?</a:t>
            </a:r>
          </a:p>
          <a:p>
            <a:pPr marL="171450" indent="-171450">
              <a:buFont typeface="Arial"/>
              <a:buChar char="•"/>
            </a:pPr>
            <a:r>
              <a:rPr lang="en-US" sz="1200" b="0" kern="1200" dirty="0" smtClean="0">
                <a:solidFill>
                  <a:schemeClr val="tx1"/>
                </a:solidFill>
                <a:latin typeface="Calibri" charset="0"/>
                <a:ea typeface="ＭＳ Ｐゴシック" charset="-128"/>
                <a:cs typeface="ＭＳ Ｐゴシック" charset="-128"/>
              </a:rPr>
              <a:t>How many women?</a:t>
            </a:r>
          </a:p>
          <a:p>
            <a:pPr marL="171450" indent="-171450">
              <a:buFont typeface="Arial"/>
              <a:buChar char="•"/>
            </a:pPr>
            <a:r>
              <a:rPr lang="en-US" sz="1200" kern="1200" dirty="0" smtClean="0">
                <a:solidFill>
                  <a:schemeClr val="tx1"/>
                </a:solidFill>
                <a:latin typeface="Calibri" charset="0"/>
                <a:ea typeface="ＭＳ Ｐゴシック" charset="-128"/>
                <a:cs typeface="ＭＳ Ｐゴシック" charset="-128"/>
              </a:rPr>
              <a:t>Say the number sentence, starting with the number of men.</a:t>
            </a:r>
          </a:p>
          <a:p>
            <a:pPr marL="171450" indent="-171450">
              <a:buFont typeface="Arial"/>
              <a:buChar char="•"/>
            </a:pPr>
            <a:r>
              <a:rPr lang="en-US" sz="1200" kern="1200" dirty="0" smtClean="0">
                <a:solidFill>
                  <a:schemeClr val="tx1"/>
                </a:solidFill>
                <a:latin typeface="Calibri" charset="0"/>
                <a:ea typeface="ＭＳ Ｐゴシック" charset="-128"/>
                <a:cs typeface="ＭＳ Ｐゴシック" charset="-128"/>
              </a:rPr>
              <a:t>Is that the same total or a different total of children as we had the last time we added the women and men? (Same.)</a:t>
            </a:r>
          </a:p>
          <a:p>
            <a:pPr marL="171450" indent="-171450">
              <a:buFont typeface="Arial"/>
              <a:buChar char="•"/>
            </a:pPr>
            <a:r>
              <a:rPr lang="en-US" sz="1200" kern="1200" dirty="0" smtClean="0">
                <a:solidFill>
                  <a:schemeClr val="tx1"/>
                </a:solidFill>
                <a:latin typeface="Calibri" charset="0"/>
                <a:ea typeface="ＭＳ Ｐゴシック" charset="-128"/>
                <a:cs typeface="ＭＳ Ｐゴシック" charset="-128"/>
              </a:rPr>
              <a:t>Did the number of women change? (No.)  Did</a:t>
            </a:r>
            <a:r>
              <a:rPr lang="en-US" sz="1200" kern="1200" baseline="0" dirty="0" smtClean="0">
                <a:solidFill>
                  <a:schemeClr val="tx1"/>
                </a:solidFill>
                <a:latin typeface="Calibri" charset="0"/>
                <a:ea typeface="ＭＳ Ｐゴシック" charset="-128"/>
                <a:cs typeface="ＭＳ Ｐゴシック" charset="-128"/>
              </a:rPr>
              <a:t> the number of men change?  (No.)  What changed?  (The order!)</a:t>
            </a:r>
            <a:endParaRPr lang="en-US" sz="1200" kern="1200" dirty="0" smtClean="0">
              <a:solidFill>
                <a:schemeClr val="tx1"/>
              </a:solidFill>
              <a:latin typeface="Calibri" charset="0"/>
              <a:ea typeface="ＭＳ Ｐゴシック" charset="-128"/>
              <a:cs typeface="ＭＳ Ｐゴシック" charset="-128"/>
            </a:endParaRPr>
          </a:p>
          <a:p>
            <a:endParaRPr lang="en-US" sz="1200" kern="1200" dirty="0" smtClean="0">
              <a:solidFill>
                <a:schemeClr val="tx1"/>
              </a:solidFill>
              <a:latin typeface="Calibri" charset="0"/>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Calibri" charset="0"/>
                <a:ea typeface="ＭＳ Ｐゴシック" charset="-128"/>
                <a:cs typeface="ＭＳ Ｐゴシック" charset="-128"/>
              </a:rPr>
              <a:t>Though we like to think of the commutative property as “switch </a:t>
            </a:r>
            <a:r>
              <a:rPr lang="en-US" sz="1200" kern="1200" dirty="0" err="1" smtClean="0">
                <a:solidFill>
                  <a:schemeClr val="tx1"/>
                </a:solidFill>
                <a:latin typeface="Calibri" charset="0"/>
                <a:ea typeface="ＭＳ Ｐゴシック" charset="-128"/>
                <a:cs typeface="ＭＳ Ｐゴシック" charset="-128"/>
              </a:rPr>
              <a:t>arounds</a:t>
            </a:r>
            <a:r>
              <a:rPr lang="en-US" sz="1200" kern="1200" dirty="0" smtClean="0">
                <a:solidFill>
                  <a:schemeClr val="tx1"/>
                </a:solidFill>
                <a:latin typeface="Calibri" charset="0"/>
                <a:ea typeface="ＭＳ Ｐゴシック" charset="-128"/>
                <a:cs typeface="ＭＳ Ｐゴシック" charset="-128"/>
              </a:rPr>
              <a:t>,” it is important to</a:t>
            </a:r>
            <a:r>
              <a:rPr lang="en-US" sz="1200" kern="1200" baseline="0" dirty="0" smtClean="0">
                <a:solidFill>
                  <a:schemeClr val="tx1"/>
                </a:solidFill>
                <a:latin typeface="Calibri" charset="0"/>
                <a:ea typeface="ＭＳ Ｐゴシック" charset="-128"/>
                <a:cs typeface="ＭＳ Ｐゴシック" charset="-128"/>
              </a:rPr>
              <a:t> realize that it is the </a:t>
            </a:r>
            <a:r>
              <a:rPr lang="en-US" sz="1200" kern="1200" dirty="0" smtClean="0">
                <a:solidFill>
                  <a:schemeClr val="tx1"/>
                </a:solidFill>
                <a:latin typeface="Calibri" charset="0"/>
                <a:ea typeface="ＭＳ Ｐゴシック" charset="-128"/>
                <a:cs typeface="ＭＳ Ｐゴシック" charset="-128"/>
              </a:rPr>
              <a:t>the order of the addends that switch not the referents.   When we change the placement of the materials when adding, we find that the exact same four number sentences also describe the materials in different positions.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Invite participants to work on the 2 problems on the slide</a:t>
            </a:r>
            <a:r>
              <a:rPr lang="en-US" baseline="0" dirty="0" smtClean="0"/>
              <a:t>. (Click to advance to 2</a:t>
            </a:r>
            <a:r>
              <a:rPr lang="en-US" baseline="30000" dirty="0" smtClean="0"/>
              <a:t>nd</a:t>
            </a:r>
            <a:r>
              <a:rPr lang="en-US" baseline="0" dirty="0" smtClean="0"/>
              <a:t> example.)</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49</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4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7 participants </a:t>
            </a:r>
            <a:endParaRPr lang="en-US" sz="1100" baseline="0" dirty="0"/>
          </a:p>
        </p:txBody>
      </p:sp>
      <p:sp>
        <p:nvSpPr>
          <p:cNvPr id="12" name="Date Placeholder 11"/>
          <p:cNvSpPr>
            <a:spLocks noGrp="1"/>
          </p:cNvSpPr>
          <p:nvPr>
            <p:ph type="dt" idx="13"/>
          </p:nvPr>
        </p:nvSpPr>
        <p:spPr/>
        <p:txBody>
          <a:bodyPr/>
          <a:lstStyle/>
          <a:p>
            <a:pPr>
              <a:defRPr/>
            </a:pPr>
            <a:r>
              <a:rPr lang="en-US" smtClean="0"/>
              <a:t>Grade 1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www.CommonCore.org</a:t>
            </a:r>
            <a:endParaRPr lang="en-US" dirty="0" smtClean="0"/>
          </a:p>
        </p:txBody>
      </p:sp>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 </a:t>
            </a:r>
            <a:endParaRPr lang="en-US"/>
          </a:p>
        </p:txBody>
      </p:sp>
    </p:spTree>
    <p:extLst>
      <p:ext uri="{BB962C8B-B14F-4D97-AF65-F5344CB8AC3E}">
        <p14:creationId xmlns:p14="http://schemas.microsoft.com/office/powerpoint/2010/main" val="1035080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6013" cy="2743200"/>
          </a:xfrm>
        </p:spPr>
      </p:sp>
      <p:sp>
        <p:nvSpPr>
          <p:cNvPr id="3" name="Notes Placeholder 2"/>
          <p:cNvSpPr>
            <a:spLocks noGrp="1"/>
          </p:cNvSpPr>
          <p:nvPr>
            <p:ph type="body" idx="1"/>
          </p:nvPr>
        </p:nvSpPr>
        <p:spPr>
          <a:xfrm>
            <a:off x="457200" y="3657600"/>
            <a:ext cx="6400800" cy="5486400"/>
          </a:xfrm>
          <a:prstGeom prst="rect">
            <a:avLst/>
          </a:prstGeom>
        </p:spPr>
        <p:txBody>
          <a:bodyPr/>
          <a:lstStyle/>
          <a:p>
            <a:pPr>
              <a:defRPr/>
            </a:pPr>
            <a:r>
              <a:rPr lang="en-US" sz="1200" b="1" kern="1200" dirty="0" smtClean="0">
                <a:solidFill>
                  <a:schemeClr val="tx1"/>
                </a:solidFill>
                <a:latin typeface="Calibri" charset="0"/>
                <a:ea typeface="ＭＳ Ｐゴシック" charset="-128"/>
                <a:cs typeface="ＭＳ Ｐゴシック" charset="-128"/>
              </a:rPr>
              <a:t>INTRODUCE LESSON</a:t>
            </a:r>
            <a:r>
              <a:rPr lang="en-US" sz="1200" b="1" kern="1200" baseline="0" dirty="0" smtClean="0">
                <a:solidFill>
                  <a:schemeClr val="tx1"/>
                </a:solidFill>
                <a:latin typeface="Calibri" charset="0"/>
                <a:ea typeface="ＭＳ Ｐゴシック" charset="-128"/>
                <a:cs typeface="ＭＳ Ｐゴシック" charset="-128"/>
              </a:rPr>
              <a:t> STRUCTURE SECTION</a:t>
            </a:r>
          </a:p>
          <a:p>
            <a:pPr>
              <a:defRPr/>
            </a:pPr>
            <a:endParaRPr lang="en-US" sz="1200" kern="1200" dirty="0" smtClean="0">
              <a:solidFill>
                <a:schemeClr val="tx1"/>
              </a:solidFill>
              <a:latin typeface="Calibri" charset="0"/>
              <a:ea typeface="ＭＳ Ｐゴシック" charset="-128"/>
              <a:cs typeface="ＭＳ Ｐゴシック" charset="-128"/>
            </a:endParaRPr>
          </a:p>
          <a:p>
            <a:pPr>
              <a:defRPr/>
            </a:pPr>
            <a:r>
              <a:rPr lang="en-US" sz="1200" kern="1200" dirty="0" smtClean="0">
                <a:solidFill>
                  <a:schemeClr val="tx1"/>
                </a:solidFill>
                <a:latin typeface="Calibri" charset="0"/>
                <a:ea typeface="ＭＳ Ｐゴシック" charset="-128"/>
                <a:cs typeface="ＭＳ Ｐゴシック" charset="-128"/>
              </a:rPr>
              <a:t>We will begin</a:t>
            </a:r>
            <a:r>
              <a:rPr lang="en-US" sz="1200" kern="1200" baseline="0" dirty="0" smtClean="0">
                <a:solidFill>
                  <a:schemeClr val="tx1"/>
                </a:solidFill>
                <a:latin typeface="Calibri" charset="0"/>
                <a:ea typeface="ＭＳ Ｐゴシック" charset="-128"/>
                <a:cs typeface="ＭＳ Ｐゴシック" charset="-128"/>
              </a:rPr>
              <a:t> </a:t>
            </a:r>
            <a:r>
              <a:rPr lang="en-US" sz="1200" kern="1200" dirty="0" smtClean="0">
                <a:solidFill>
                  <a:schemeClr val="tx1"/>
                </a:solidFill>
                <a:latin typeface="Calibri" charset="0"/>
                <a:ea typeface="ＭＳ Ｐゴシック" charset="-128"/>
                <a:cs typeface="ＭＳ Ｐゴシック" charset="-128"/>
              </a:rPr>
              <a:t>by</a:t>
            </a:r>
            <a:r>
              <a:rPr lang="en-US" sz="1200" kern="1200" baseline="0" dirty="0" smtClean="0">
                <a:solidFill>
                  <a:schemeClr val="tx1"/>
                </a:solidFill>
                <a:latin typeface="Calibri" charset="0"/>
                <a:ea typeface="ＭＳ Ｐゴシック" charset="-128"/>
                <a:cs typeface="ＭＳ Ｐゴシック" charset="-128"/>
              </a:rPr>
              <a:t> exploring the </a:t>
            </a:r>
            <a:r>
              <a:rPr lang="en-US" sz="1200" b="0" kern="1200" baseline="0" dirty="0" smtClean="0">
                <a:solidFill>
                  <a:schemeClr val="tx1"/>
                </a:solidFill>
                <a:latin typeface="Calibri" charset="0"/>
                <a:ea typeface="ＭＳ Ｐゴシック" charset="-128"/>
                <a:cs typeface="ＭＳ Ｐゴシック" charset="-128"/>
              </a:rPr>
              <a:t>lesson structure </a:t>
            </a:r>
            <a:r>
              <a:rPr lang="en-US" sz="1200" kern="1200" baseline="0" dirty="0" smtClean="0">
                <a:solidFill>
                  <a:schemeClr val="tx1"/>
                </a:solidFill>
                <a:latin typeface="Calibri" charset="0"/>
                <a:ea typeface="ＭＳ Ｐゴシック" charset="-128"/>
                <a:cs typeface="ＭＳ Ｐゴシック" charset="-128"/>
              </a:rPr>
              <a:t>and how it is fundamental to supporting rigorous</a:t>
            </a:r>
            <a:r>
              <a:rPr lang="en-US" sz="1200" kern="1200" dirty="0" smtClean="0">
                <a:solidFill>
                  <a:schemeClr val="tx1"/>
                </a:solidFill>
                <a:latin typeface="Calibri" charset="0"/>
                <a:ea typeface="ＭＳ Ｐゴシック" charset="-128"/>
                <a:cs typeface="ＭＳ Ｐゴシック" charset="-128"/>
              </a:rPr>
              <a:t> instruction</a:t>
            </a:r>
            <a:r>
              <a:rPr lang="en-US" sz="1200" kern="1200" baseline="0" dirty="0" smtClean="0">
                <a:solidFill>
                  <a:schemeClr val="tx1"/>
                </a:solidFill>
                <a:latin typeface="Calibri" charset="0"/>
                <a:ea typeface="ＭＳ Ｐゴシック" charset="-128"/>
                <a:cs typeface="ＭＳ Ｐゴシック" charset="-128"/>
              </a:rPr>
              <a:t>.  Then we will dig in to the math of the module, examining</a:t>
            </a:r>
            <a:r>
              <a:rPr lang="en-US" sz="1200" kern="1200" dirty="0" smtClean="0">
                <a:solidFill>
                  <a:schemeClr val="tx1"/>
                </a:solidFill>
                <a:latin typeface="Calibri" charset="0"/>
                <a:ea typeface="ＭＳ Ｐゴシック" charset="-128"/>
                <a:cs typeface="ＭＳ Ｐゴシック" charset="-128"/>
              </a:rPr>
              <a:t> the intentional instructional sequence that leads students toward mastery of the focus standards</a:t>
            </a:r>
            <a:r>
              <a:rPr lang="en-US" sz="1200" kern="1200" baseline="0" dirty="0" smtClean="0">
                <a:solidFill>
                  <a:schemeClr val="tx1"/>
                </a:solidFill>
                <a:latin typeface="Calibri" charset="0"/>
                <a:ea typeface="ＭＳ Ｐゴシック" charset="-128"/>
                <a:cs typeface="ＭＳ Ｐゴシック" charset="-128"/>
              </a:rPr>
              <a:t>.  Afterwards, we’ll take a look back at the module, reflecting on all the parts as one cohesive whole</a:t>
            </a:r>
            <a:r>
              <a:rPr lang="en-US" dirty="0"/>
              <a:t>. </a:t>
            </a:r>
            <a:r>
              <a:rPr lang="en-US" dirty="0" smtClean="0"/>
              <a:t>Finally, we’ll talk about strategies for implementation in preparation for the beginning of the school year.</a:t>
            </a:r>
            <a:endParaRPr lang="en-US" sz="1200" kern="1200" baseline="0" dirty="0" smtClean="0">
              <a:solidFill>
                <a:schemeClr val="tx1"/>
              </a:solidFill>
              <a:latin typeface="Calibri" charset="0"/>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latin typeface="Calibri" charset="0"/>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Calibri" charset="0"/>
                <a:ea typeface="ＭＳ Ｐゴシック" charset="-128"/>
                <a:cs typeface="ＭＳ Ｐゴシック" charset="-128"/>
              </a:rPr>
              <a:t>Let’s get started with the lesson structure.  We’ll</a:t>
            </a:r>
            <a:r>
              <a:rPr lang="en-US" sz="1200" kern="1200" dirty="0" smtClean="0">
                <a:solidFill>
                  <a:schemeClr val="tx1"/>
                </a:solidFill>
                <a:latin typeface="Calibri" charset="0"/>
                <a:ea typeface="ＭＳ Ｐゴシック" charset="-128"/>
                <a:cs typeface="ＭＳ Ｐゴシック" charset="-128"/>
              </a:rPr>
              <a:t> use Lesson 1 as our context for doing so</a:t>
            </a:r>
            <a:r>
              <a:rPr lang="en-US" sz="1200" kern="1200" baseline="0" dirty="0" smtClean="0">
                <a:solidFill>
                  <a:schemeClr val="tx1"/>
                </a:solidFill>
                <a:latin typeface="Calibri" charset="0"/>
                <a:ea typeface="ＭＳ Ｐゴシック" charset="-128"/>
                <a:cs typeface="ＭＳ Ｐゴシック" charset="-128"/>
              </a:rPr>
              <a:t>.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a:p>
          <a:p>
            <a:pPr>
              <a:defRPr/>
            </a:pPr>
            <a:r>
              <a:rPr lang="en-US" i="1" u="sng" dirty="0"/>
              <a:t>Facilitator notes</a:t>
            </a:r>
          </a:p>
          <a:p>
            <a:pPr>
              <a:defRPr/>
            </a:pPr>
            <a:r>
              <a:rPr lang="en-US" i="1" dirty="0"/>
              <a:t>This is a 6 hour session that breaks down as follows.</a:t>
            </a:r>
          </a:p>
          <a:p>
            <a:pPr marL="171450" indent="-171450">
              <a:buFont typeface="Arial" panose="020B0604020202020204" pitchFamily="34" charset="0"/>
              <a:buChar char="•"/>
              <a:defRPr/>
            </a:pPr>
            <a:r>
              <a:rPr lang="en-US" i="1" dirty="0"/>
              <a:t>Lesson Structure: approx. 90 minutes</a:t>
            </a:r>
          </a:p>
          <a:p>
            <a:pPr marL="171450" indent="-171450">
              <a:buFont typeface="Arial" panose="020B0604020202020204" pitchFamily="34" charset="0"/>
              <a:buChar char="•"/>
              <a:defRPr/>
            </a:pPr>
            <a:r>
              <a:rPr lang="en-US" i="1" dirty="0"/>
              <a:t>Instructional Sequence: approx. 165 minutes</a:t>
            </a:r>
          </a:p>
          <a:p>
            <a:pPr marL="171450" indent="-171450">
              <a:buFont typeface="Arial" panose="020B0604020202020204" pitchFamily="34" charset="0"/>
              <a:buChar char="•"/>
              <a:defRPr/>
            </a:pPr>
            <a:r>
              <a:rPr lang="en-US" i="1" dirty="0"/>
              <a:t>Module Review: approx. 60 minutes</a:t>
            </a:r>
          </a:p>
          <a:p>
            <a:pPr marL="171450" indent="-171450">
              <a:buFont typeface="Arial" panose="020B0604020202020204" pitchFamily="34" charset="0"/>
              <a:buChar char="•"/>
              <a:defRPr/>
            </a:pPr>
            <a:r>
              <a:rPr lang="en-US" i="1" dirty="0"/>
              <a:t>Preparation for Implementation: approx. 45 </a:t>
            </a:r>
            <a:r>
              <a:rPr lang="en-US" i="1" dirty="0" smtClean="0"/>
              <a:t>minutes</a:t>
            </a:r>
            <a:endParaRPr lang="en-US" i="1" dirty="0"/>
          </a:p>
        </p:txBody>
      </p:sp>
      <p:sp>
        <p:nvSpPr>
          <p:cNvPr id="8"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1 minute</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9" name="Date Placeholder 8"/>
          <p:cNvSpPr>
            <a:spLocks noGrp="1"/>
          </p:cNvSpPr>
          <p:nvPr>
            <p:ph type="dt" idx="10"/>
          </p:nvPr>
        </p:nvSpPr>
        <p:spPr/>
        <p:txBody>
          <a:bodyPr/>
          <a:lstStyle/>
          <a:p>
            <a:pPr>
              <a:defRPr/>
            </a:pPr>
            <a:r>
              <a:rPr lang="en-US" smtClean="0"/>
              <a:t>Grade 1 Module 1        Module Focus Session</a:t>
            </a:r>
            <a:endParaRPr lang="en-US" dirty="0"/>
          </a:p>
        </p:txBody>
      </p:sp>
      <p:sp>
        <p:nvSpPr>
          <p:cNvPr id="10" name="Slide Number Placeholder 9"/>
          <p:cNvSpPr>
            <a:spLocks noGrp="1"/>
          </p:cNvSpPr>
          <p:nvPr>
            <p:ph type="sldNum" sz="quarter" idx="11"/>
          </p:nvPr>
        </p:nvSpPr>
        <p:spPr/>
        <p:txBody>
          <a:bodyPr/>
          <a:lstStyle/>
          <a:p>
            <a:pPr>
              <a:defRPr/>
            </a:pPr>
            <a:fld id="{E929375C-F076-478A-B9B0-5F9213CA33B4}" type="slidenum">
              <a:rPr lang="en-US" smtClean="0"/>
              <a:pPr>
                <a:defRPr/>
              </a:pPr>
              <a:t>5</a:t>
            </a:fld>
            <a:endParaRPr lang="en-US" dirty="0"/>
          </a:p>
        </p:txBody>
      </p:sp>
      <p:sp>
        <p:nvSpPr>
          <p:cNvPr id="11" name="Header Placeholder 10"/>
          <p:cNvSpPr>
            <a:spLocks noGrp="1"/>
          </p:cNvSpPr>
          <p:nvPr>
            <p:ph type="hdr" sz="quarter" idx="12"/>
          </p:nvPr>
        </p:nvSpPr>
        <p:spPr/>
        <p:txBody>
          <a:bodyPr/>
          <a:lstStyle/>
          <a:p>
            <a:pPr>
              <a:defRPr/>
            </a:pPr>
            <a:r>
              <a:rPr lang="en-US" smtClean="0"/>
              <a:t>Eureka Math:  A Story of Units        www.CommonCore.org</a:t>
            </a:r>
            <a:endParaRPr lang="en-US" dirty="0" smtClean="0"/>
          </a:p>
        </p:txBody>
      </p:sp>
      <p:sp>
        <p:nvSpPr>
          <p:cNvPr id="4" name="Footer Placeholder 3"/>
          <p:cNvSpPr>
            <a:spLocks noGrp="1"/>
          </p:cNvSpPr>
          <p:nvPr>
            <p:ph type="ftr" sz="quarter" idx="13"/>
          </p:nvPr>
        </p:nvSpPr>
        <p:spPr/>
        <p:txBody>
          <a:bodyPr/>
          <a:lstStyle/>
          <a:p>
            <a:r>
              <a:rPr lang="en-US" smtClean="0"/>
              <a:t>©2014.  Duplication and/or distribution of this material is prohibited without written consent from Common Core, Inc. </a:t>
            </a:r>
            <a:endParaRPr lang="en-US"/>
          </a:p>
        </p:txBody>
      </p:sp>
    </p:spTree>
    <p:extLst>
      <p:ext uri="{BB962C8B-B14F-4D97-AF65-F5344CB8AC3E}">
        <p14:creationId xmlns:p14="http://schemas.microsoft.com/office/powerpoint/2010/main" val="15872456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1" baseline="0" dirty="0" smtClean="0"/>
              <a:t>EXPLORE </a:t>
            </a:r>
            <a:r>
              <a:rPr lang="en-US" b="1" dirty="0" smtClean="0"/>
              <a:t>COUNTING ON EFFICIENTLY</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Students use their new understanding of the Commutative Property to </a:t>
            </a:r>
            <a:r>
              <a:rPr lang="en-US" b="1" baseline="0" dirty="0" smtClean="0"/>
              <a:t>compare efficiency of start numbers </a:t>
            </a:r>
            <a:r>
              <a:rPr lang="en-US" baseline="0" dirty="0" smtClean="0"/>
              <a:t>when counting on.</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457200" marR="0" lvl="1" indent="0" algn="l" defTabSz="457200" rtl="0" eaLnBrk="0" fontAlgn="base" latinLnBrk="0" hangingPunct="0">
              <a:lnSpc>
                <a:spcPct val="100000"/>
              </a:lnSpc>
              <a:spcBef>
                <a:spcPct val="30000"/>
              </a:spcBef>
              <a:spcAft>
                <a:spcPct val="0"/>
              </a:spcAft>
              <a:buClrTx/>
              <a:buSzTx/>
              <a:buFontTx/>
              <a:buNone/>
              <a:tabLst/>
              <a:defRPr/>
            </a:pPr>
            <a:r>
              <a:rPr lang="en-US" baseline="0" dirty="0" smtClean="0"/>
              <a:t>T:	Count on with me from 1.  Use one of the tracking strategies students have learned thus far.</a:t>
            </a:r>
          </a:p>
          <a:p>
            <a:pPr marL="457200" marR="0" lvl="1" indent="0" algn="l" defTabSz="457200" rtl="0" eaLnBrk="0" fontAlgn="base" latinLnBrk="0" hangingPunct="0">
              <a:lnSpc>
                <a:spcPct val="100000"/>
              </a:lnSpc>
              <a:spcBef>
                <a:spcPct val="30000"/>
              </a:spcBef>
              <a:spcAft>
                <a:spcPct val="0"/>
              </a:spcAft>
              <a:buClrTx/>
              <a:buSzTx/>
              <a:buFontTx/>
              <a:buNone/>
              <a:tabLst/>
              <a:defRPr/>
            </a:pPr>
            <a:r>
              <a:rPr lang="en-US" baseline="0" dirty="0" smtClean="0"/>
              <a:t>T:	Count on from 7.</a:t>
            </a: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b="1"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t>What observations</a:t>
            </a:r>
            <a:r>
              <a:rPr lang="en-US" b="1" baseline="0" dirty="0" smtClean="0"/>
              <a:t> might students make after doing this activity?  </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0" baseline="0" dirty="0" smtClean="0"/>
              <a:t>How are they alike? (Same numbers.)</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0" baseline="0" dirty="0" smtClean="0"/>
              <a:t>How are they different?  (Different start number. </a:t>
            </a:r>
            <a:r>
              <a:rPr lang="en-US" b="0" baseline="0" dirty="0" smtClean="0">
                <a:sym typeface="Wingdings"/>
              </a:rPr>
              <a:t> One way was faster.    One way took longer.)</a:t>
            </a:r>
            <a:endParaRPr lang="en-US" b="0" baseline="0" dirty="0" smtClean="0"/>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0" baseline="0" dirty="0" smtClean="0"/>
              <a:t>Which is more efficient?  (Counting on from 7.)</a:t>
            </a:r>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50</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2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12" name="Date Placeholder 11"/>
          <p:cNvSpPr>
            <a:spLocks noGrp="1"/>
          </p:cNvSpPr>
          <p:nvPr>
            <p:ph type="dt" idx="13"/>
          </p:nvPr>
        </p:nvSpPr>
        <p:spPr/>
        <p:txBody>
          <a:bodyPr/>
          <a:lstStyle/>
          <a:p>
            <a:pPr>
              <a:defRPr/>
            </a:pPr>
            <a:r>
              <a:rPr lang="en-US" smtClean="0"/>
              <a:t>Grade 1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www.CommonCore.org</a:t>
            </a:r>
            <a:endParaRPr lang="en-US" dirty="0" smtClean="0"/>
          </a:p>
        </p:txBody>
      </p:sp>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 </a:t>
            </a:r>
            <a:endParaRPr lang="en-US"/>
          </a:p>
        </p:txBody>
      </p:sp>
    </p:spTree>
    <p:extLst>
      <p:ext uri="{BB962C8B-B14F-4D97-AF65-F5344CB8AC3E}">
        <p14:creationId xmlns:p14="http://schemas.microsoft.com/office/powerpoint/2010/main" val="10350801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1" baseline="0" dirty="0" smtClean="0"/>
              <a:t>INTRODUCE TOPIC F:  DEVELOPMENT OF ADDITION FLUENCY WITHIN 10</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1" baseline="0" dirty="0" smtClean="0"/>
              <a:t>Core Fluency:  </a:t>
            </a:r>
            <a:r>
              <a:rPr lang="en-US" baseline="0" dirty="0" smtClean="0"/>
              <a:t>Addition Fluency within 10 is a year-long goal for Grade 1. </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aseline="0" dirty="0" smtClean="0"/>
              <a:t>In this topic, students work with </a:t>
            </a:r>
            <a:r>
              <a:rPr lang="en-US" b="1" baseline="0" dirty="0" smtClean="0"/>
              <a:t>developing efficiency </a:t>
            </a:r>
            <a:r>
              <a:rPr lang="en-US" baseline="0" dirty="0" smtClean="0"/>
              <a:t>of adding within 10. </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aseline="0" dirty="0" smtClean="0"/>
              <a:t>They see that </a:t>
            </a:r>
            <a:r>
              <a:rPr lang="en-US" b="1" baseline="0" dirty="0" smtClean="0"/>
              <a:t>knowing the solution </a:t>
            </a:r>
            <a:r>
              <a:rPr lang="en-US" baseline="0" dirty="0" smtClean="0"/>
              <a:t>to one addition problem can </a:t>
            </a:r>
            <a:r>
              <a:rPr lang="en-US" b="1" baseline="0" dirty="0" smtClean="0"/>
              <a:t>help them quickly solve </a:t>
            </a:r>
            <a:r>
              <a:rPr lang="en-US" baseline="0" dirty="0" smtClean="0"/>
              <a:t>other addition problems.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In Lesson 21, students use their fingers to practice their doubles, which they will use to help them solve what are called “doubles plus one” or “near doubles” facts.</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 typeface="Arial"/>
              <a:buNone/>
              <a:tabLst/>
              <a:defRPr/>
            </a:pPr>
            <a:r>
              <a:rPr lang="en-US" b="1" baseline="0" dirty="0" smtClean="0"/>
              <a:t>Model illustration:  </a:t>
            </a:r>
            <a:r>
              <a:rPr lang="en-US" baseline="0" dirty="0" smtClean="0"/>
              <a:t>With participants, chorally say the doubles facts, starting with 1 + 1 = 2 as you extend fingers as shown in slide.</a:t>
            </a:r>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51</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2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12" name="Date Placeholder 11"/>
          <p:cNvSpPr>
            <a:spLocks noGrp="1"/>
          </p:cNvSpPr>
          <p:nvPr>
            <p:ph type="dt" idx="13"/>
          </p:nvPr>
        </p:nvSpPr>
        <p:spPr/>
        <p:txBody>
          <a:bodyPr/>
          <a:lstStyle/>
          <a:p>
            <a:pPr>
              <a:defRPr/>
            </a:pPr>
            <a:r>
              <a:rPr lang="en-US" smtClean="0"/>
              <a:t>Grade 1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www.CommonCore.org</a:t>
            </a:r>
            <a:endParaRPr lang="en-US" dirty="0" smtClean="0"/>
          </a:p>
        </p:txBody>
      </p:sp>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 </a:t>
            </a:r>
            <a:endParaRPr lang="en-US"/>
          </a:p>
        </p:txBody>
      </p:sp>
    </p:spTree>
    <p:extLst>
      <p:ext uri="{BB962C8B-B14F-4D97-AF65-F5344CB8AC3E}">
        <p14:creationId xmlns:p14="http://schemas.microsoft.com/office/powerpoint/2010/main" val="10350801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1" baseline="0" dirty="0" smtClean="0"/>
              <a:t>INTRODUCE DOUBLES PLUS 1</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457200" marR="0" lvl="1" indent="0" algn="l" defTabSz="457200" rtl="0" eaLnBrk="0" fontAlgn="base" latinLnBrk="0" hangingPunct="0">
              <a:lnSpc>
                <a:spcPct val="100000"/>
              </a:lnSpc>
              <a:spcBef>
                <a:spcPct val="30000"/>
              </a:spcBef>
              <a:spcAft>
                <a:spcPct val="0"/>
              </a:spcAft>
              <a:buClrTx/>
              <a:buSzTx/>
              <a:buFontTx/>
              <a:buNone/>
              <a:tabLst/>
              <a:defRPr/>
            </a:pPr>
            <a:r>
              <a:rPr lang="en-US" baseline="0" dirty="0" smtClean="0"/>
              <a:t>T:	What is 4 + 4?  (Model on fingers.)</a:t>
            </a:r>
          </a:p>
          <a:p>
            <a:pPr marL="457200" marR="0" lvl="1" indent="0" algn="l" defTabSz="457200" rtl="0" eaLnBrk="0" fontAlgn="base" latinLnBrk="0" hangingPunct="0">
              <a:lnSpc>
                <a:spcPct val="100000"/>
              </a:lnSpc>
              <a:spcBef>
                <a:spcPct val="30000"/>
              </a:spcBef>
              <a:spcAft>
                <a:spcPct val="0"/>
              </a:spcAft>
              <a:buClrTx/>
              <a:buSzTx/>
              <a:buFontTx/>
              <a:buNone/>
              <a:tabLst/>
              <a:defRPr/>
            </a:pPr>
            <a:r>
              <a:rPr lang="en-US" baseline="0" dirty="0" smtClean="0"/>
              <a:t>T:	4 + 4 = 8, what does 4 + 5 equal? (Model on fingers.)</a:t>
            </a:r>
          </a:p>
          <a:p>
            <a:pPr marL="457200" marR="0" lvl="1"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457200" marR="0" lvl="1" indent="0" algn="l" defTabSz="457200" rtl="0" eaLnBrk="0" fontAlgn="base" latinLnBrk="0" hangingPunct="0">
              <a:lnSpc>
                <a:spcPct val="100000"/>
              </a:lnSpc>
              <a:spcBef>
                <a:spcPct val="30000"/>
              </a:spcBef>
              <a:spcAft>
                <a:spcPct val="0"/>
              </a:spcAft>
              <a:buClrTx/>
              <a:buSzTx/>
              <a:buFontTx/>
              <a:buNone/>
              <a:tabLst/>
              <a:defRPr/>
            </a:pPr>
            <a:r>
              <a:rPr lang="en-US" baseline="0" dirty="0" smtClean="0"/>
              <a:t>Repeat with other examples. </a:t>
            </a:r>
          </a:p>
          <a:p>
            <a:pPr marL="457200" marR="0" lvl="1"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457200" marR="0" lvl="1" indent="0" algn="l" defTabSz="457200" rtl="0" eaLnBrk="0" fontAlgn="base" latinLnBrk="0" hangingPunct="0">
              <a:lnSpc>
                <a:spcPct val="100000"/>
              </a:lnSpc>
              <a:spcBef>
                <a:spcPct val="30000"/>
              </a:spcBef>
              <a:spcAft>
                <a:spcPct val="0"/>
              </a:spcAft>
              <a:buClrTx/>
              <a:buSzTx/>
              <a:buFontTx/>
              <a:buNone/>
              <a:tabLst/>
              <a:defRPr/>
            </a:pPr>
            <a:r>
              <a:rPr lang="en-US" baseline="0" dirty="0" smtClean="0"/>
              <a:t>T:	We can use 5-group cards to help us with doubles, as well.  </a:t>
            </a:r>
          </a:p>
          <a:p>
            <a:pPr marL="457200" marR="0" lvl="1" indent="0" algn="l" defTabSz="457200" rtl="0" eaLnBrk="0" fontAlgn="base" latinLnBrk="0" hangingPunct="0">
              <a:lnSpc>
                <a:spcPct val="100000"/>
              </a:lnSpc>
              <a:spcBef>
                <a:spcPct val="30000"/>
              </a:spcBef>
              <a:spcAft>
                <a:spcPct val="0"/>
              </a:spcAft>
              <a:buClrTx/>
              <a:buSzTx/>
              <a:buFontTx/>
              <a:buNone/>
              <a:tabLst/>
              <a:defRPr/>
            </a:pPr>
            <a:r>
              <a:rPr lang="en-US" baseline="0" dirty="0" smtClean="0"/>
              <a:t>T:	(Show two 4 cards under document camera.)  Raise your hand if you know what 4 + 4 equals.  (Signal.)</a:t>
            </a:r>
          </a:p>
          <a:p>
            <a:pPr marL="457200" marR="0" lvl="1" indent="0" algn="l" defTabSz="457200" rtl="0" eaLnBrk="0" fontAlgn="base" latinLnBrk="0" hangingPunct="0">
              <a:lnSpc>
                <a:spcPct val="100000"/>
              </a:lnSpc>
              <a:spcBef>
                <a:spcPct val="30000"/>
              </a:spcBef>
              <a:spcAft>
                <a:spcPct val="0"/>
              </a:spcAft>
              <a:buClrTx/>
              <a:buSzTx/>
              <a:buFontTx/>
              <a:buNone/>
              <a:tabLst/>
              <a:defRPr/>
            </a:pPr>
            <a:r>
              <a:rPr lang="en-US" baseline="0" dirty="0" smtClean="0"/>
              <a:t>S:	8!</a:t>
            </a:r>
          </a:p>
          <a:p>
            <a:pPr marL="457200" marR="0" lvl="1" indent="0" algn="l" defTabSz="457200" rtl="0" eaLnBrk="0" fontAlgn="base" latinLnBrk="0" hangingPunct="0">
              <a:lnSpc>
                <a:spcPct val="100000"/>
              </a:lnSpc>
              <a:spcBef>
                <a:spcPct val="30000"/>
              </a:spcBef>
              <a:spcAft>
                <a:spcPct val="0"/>
              </a:spcAft>
              <a:buClrTx/>
              <a:buSzTx/>
              <a:buFontTx/>
              <a:buNone/>
              <a:tabLst/>
              <a:defRPr/>
            </a:pPr>
            <a:r>
              <a:rPr lang="en-US" baseline="0" dirty="0" smtClean="0"/>
              <a:t>T:	If we know 4 + 4 = 8, what is 4 + 5?  (Signal.)</a:t>
            </a:r>
          </a:p>
          <a:p>
            <a:pPr marL="457200" marR="0" lvl="1" indent="0" algn="l" defTabSz="457200" rtl="0" eaLnBrk="0" fontAlgn="base" latinLnBrk="0" hangingPunct="0">
              <a:lnSpc>
                <a:spcPct val="100000"/>
              </a:lnSpc>
              <a:spcBef>
                <a:spcPct val="30000"/>
              </a:spcBef>
              <a:spcAft>
                <a:spcPct val="0"/>
              </a:spcAft>
              <a:buClrTx/>
              <a:buSzTx/>
              <a:buFontTx/>
              <a:buNone/>
              <a:tabLst/>
              <a:defRPr/>
            </a:pPr>
            <a:r>
              <a:rPr lang="en-US" baseline="0" dirty="0" smtClean="0"/>
              <a:t>S:	9!</a:t>
            </a:r>
          </a:p>
          <a:p>
            <a:pPr marL="457200" marR="0" lvl="1" indent="0" algn="l" defTabSz="457200" rtl="0" eaLnBrk="0" fontAlgn="base" latinLnBrk="0" hangingPunct="0">
              <a:lnSpc>
                <a:spcPct val="100000"/>
              </a:lnSpc>
              <a:spcBef>
                <a:spcPct val="30000"/>
              </a:spcBef>
              <a:spcAft>
                <a:spcPct val="0"/>
              </a:spcAft>
              <a:buClrTx/>
              <a:buSzTx/>
              <a:buFontTx/>
              <a:buNone/>
              <a:tabLst/>
              <a:defRPr/>
            </a:pPr>
            <a:r>
              <a:rPr lang="en-US" baseline="0" dirty="0" smtClean="0"/>
              <a:t>T:	How did you know?</a:t>
            </a:r>
          </a:p>
          <a:p>
            <a:pPr marL="457200" marR="0" lvl="1" indent="0" algn="l" defTabSz="457200" rtl="0" eaLnBrk="0" fontAlgn="base" latinLnBrk="0" hangingPunct="0">
              <a:lnSpc>
                <a:spcPct val="100000"/>
              </a:lnSpc>
              <a:spcBef>
                <a:spcPct val="30000"/>
              </a:spcBef>
              <a:spcAft>
                <a:spcPct val="0"/>
              </a:spcAft>
              <a:buClrTx/>
              <a:buSzTx/>
              <a:buFontTx/>
              <a:buNone/>
              <a:tabLst/>
              <a:defRPr/>
            </a:pPr>
            <a:r>
              <a:rPr lang="en-US" baseline="0" dirty="0" smtClean="0"/>
              <a:t>S:	I imagined 1 more dot.</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Ask participants to name other facts that use this same “Doubles Plus One” strategy. (e.g., 3 + 4 and 3 + 2, 5 + 6).</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If desired, have participants use 5-group cards to show their doubles plus one fact to their partner. Have participants show the “hidden double” within the two cards. (4 + 5….find the 4 + 4 on the two cards, along with the “1 more” dot.)</a:t>
            </a: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52</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2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5-group cards per pair of participants</a:t>
            </a:r>
            <a:endParaRPr lang="en-US" sz="1100" baseline="0" dirty="0"/>
          </a:p>
        </p:txBody>
      </p:sp>
      <p:sp>
        <p:nvSpPr>
          <p:cNvPr id="12" name="Date Placeholder 11"/>
          <p:cNvSpPr>
            <a:spLocks noGrp="1"/>
          </p:cNvSpPr>
          <p:nvPr>
            <p:ph type="dt" idx="13"/>
          </p:nvPr>
        </p:nvSpPr>
        <p:spPr/>
        <p:txBody>
          <a:bodyPr/>
          <a:lstStyle/>
          <a:p>
            <a:pPr>
              <a:defRPr/>
            </a:pPr>
            <a:r>
              <a:rPr lang="en-US" smtClean="0"/>
              <a:t>Grade 1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www.CommonCore.org</a:t>
            </a:r>
            <a:endParaRPr lang="en-US" dirty="0" smtClean="0"/>
          </a:p>
        </p:txBody>
      </p:sp>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 </a:t>
            </a:r>
            <a:endParaRPr lang="en-US"/>
          </a:p>
        </p:txBody>
      </p:sp>
    </p:spTree>
    <p:extLst>
      <p:ext uri="{BB962C8B-B14F-4D97-AF65-F5344CB8AC3E}">
        <p14:creationId xmlns:p14="http://schemas.microsoft.com/office/powerpoint/2010/main" val="10350801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solidFill>
                  <a:srgbClr val="000000"/>
                </a:solidFill>
              </a:rPr>
              <a:t>FIND PATTERNS</a:t>
            </a:r>
            <a:r>
              <a:rPr lang="en-US" b="1" baseline="0" dirty="0" smtClean="0">
                <a:solidFill>
                  <a:srgbClr val="000000"/>
                </a:solidFill>
              </a:rPr>
              <a:t> ON THE ADDITION TABLE</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1" dirty="0" smtClean="0">
              <a:solidFill>
                <a:srgbClr val="000000"/>
              </a:solidFill>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i="1" dirty="0" smtClean="0">
                <a:solidFill>
                  <a:srgbClr val="000000"/>
                </a:solidFill>
              </a:rPr>
              <a:t>Note to the Facilitator:  You</a:t>
            </a:r>
            <a:r>
              <a:rPr lang="en-US" i="1" baseline="0" dirty="0" smtClean="0">
                <a:solidFill>
                  <a:srgbClr val="000000"/>
                </a:solidFill>
              </a:rPr>
              <a:t> may want to do this on the document camera</a:t>
            </a:r>
            <a:r>
              <a:rPr lang="en-US" i="1" dirty="0" smtClean="0">
                <a:solidFill>
                  <a:srgbClr val="000000"/>
                </a:solidFill>
              </a:rPr>
              <a:t> with addition chart in personal white board so the totals can be recorded.</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solidFill>
                <a:srgbClr val="FF0000"/>
              </a:solidFill>
            </a:endParaRP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1" baseline="0" dirty="0" smtClean="0"/>
              <a:t>Cover</a:t>
            </a:r>
            <a:r>
              <a:rPr lang="en-US" baseline="0" dirty="0" smtClean="0"/>
              <a:t> the addition chart so only the column on the left is revealed. (Click to advance animation.) </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1" baseline="0" dirty="0" smtClean="0"/>
              <a:t>Read column </a:t>
            </a:r>
            <a:r>
              <a:rPr lang="en-US" baseline="0" dirty="0" smtClean="0"/>
              <a:t>together. </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1" baseline="0" dirty="0" smtClean="0"/>
              <a:t>What do you notice? </a:t>
            </a:r>
          </a:p>
          <a:p>
            <a:pPr marL="628650" marR="0" lvl="1" indent="-171450" algn="l" defTabSz="457200" rtl="0" eaLnBrk="0" fontAlgn="base" latinLnBrk="0" hangingPunct="0">
              <a:lnSpc>
                <a:spcPct val="100000"/>
              </a:lnSpc>
              <a:spcBef>
                <a:spcPct val="30000"/>
              </a:spcBef>
              <a:spcAft>
                <a:spcPct val="0"/>
              </a:spcAft>
              <a:buClrTx/>
              <a:buSzTx/>
              <a:buFont typeface="Arial"/>
              <a:buChar char="•"/>
              <a:tabLst/>
              <a:defRPr/>
            </a:pPr>
            <a:r>
              <a:rPr lang="en-US" baseline="0" dirty="0" smtClean="0"/>
              <a:t>All </a:t>
            </a:r>
            <a:r>
              <a:rPr lang="en-US" b="1" baseline="0" dirty="0" smtClean="0"/>
              <a:t>add 0</a:t>
            </a:r>
            <a:r>
              <a:rPr lang="en-US" baseline="0" dirty="0" smtClean="0"/>
              <a:t>. </a:t>
            </a:r>
          </a:p>
          <a:p>
            <a:pPr marL="628650" marR="0" lvl="1" indent="-171450" algn="l" defTabSz="457200" rtl="0" eaLnBrk="0" fontAlgn="base" latinLnBrk="0" hangingPunct="0">
              <a:lnSpc>
                <a:spcPct val="100000"/>
              </a:lnSpc>
              <a:spcBef>
                <a:spcPct val="30000"/>
              </a:spcBef>
              <a:spcAft>
                <a:spcPct val="0"/>
              </a:spcAft>
              <a:buClrTx/>
              <a:buSzTx/>
              <a:buFont typeface="Arial"/>
              <a:buChar char="•"/>
              <a:tabLst/>
              <a:defRPr/>
            </a:pPr>
            <a:r>
              <a:rPr lang="en-US" baseline="0" dirty="0" smtClean="0"/>
              <a:t>As we move down, each expression starts with and addend that is </a:t>
            </a:r>
            <a:r>
              <a:rPr lang="en-US" b="1" baseline="0" dirty="0" smtClean="0"/>
              <a:t>one more</a:t>
            </a:r>
            <a:r>
              <a:rPr lang="en-US" baseline="0" dirty="0" smtClean="0"/>
              <a:t>.</a:t>
            </a:r>
          </a:p>
          <a:p>
            <a:pPr marL="171450" marR="0" lvl="0" indent="-171450" algn="l" defTabSz="457200" rtl="0" eaLnBrk="0" fontAlgn="base" latinLnBrk="0" hangingPunct="0">
              <a:lnSpc>
                <a:spcPct val="100000"/>
              </a:lnSpc>
              <a:spcBef>
                <a:spcPct val="30000"/>
              </a:spcBef>
              <a:spcAft>
                <a:spcPct val="0"/>
              </a:spcAft>
              <a:buClrTx/>
              <a:buSzTx/>
              <a:buFont typeface="Arial"/>
              <a:buChar char="•"/>
              <a:tabLst/>
              <a:defRPr/>
            </a:pPr>
            <a:r>
              <a:rPr lang="en-US" b="1" baseline="0" dirty="0" smtClean="0"/>
              <a:t>Write totals.</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UNCOVER THE NEXT COLUMN (Click to advance animation.):</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1" baseline="0" dirty="0" smtClean="0"/>
              <a:t>What do you notice? </a:t>
            </a:r>
            <a:r>
              <a:rPr lang="en-US" b="0" baseline="0" dirty="0" smtClean="0"/>
              <a:t>(All +1)</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0" baseline="0" dirty="0" smtClean="0"/>
              <a:t>Find </a:t>
            </a:r>
            <a:r>
              <a:rPr lang="en-US" b="1" baseline="0" dirty="0" smtClean="0"/>
              <a:t>5 + 1.  </a:t>
            </a:r>
            <a:r>
              <a:rPr lang="en-US" b="0" baseline="0" dirty="0" smtClean="0"/>
              <a:t>Say total on my signal.</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0" baseline="0" dirty="0" smtClean="0"/>
              <a:t>How is it related to the expression below it? (The total is 1 more.)</a:t>
            </a:r>
            <a:endParaRPr lang="en-US" b="1"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1" baseline="0" dirty="0" smtClean="0"/>
              <a:t>This exercise helps students monitor their own learning.</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0" baseline="0" dirty="0" smtClean="0"/>
              <a:t>students to begin to </a:t>
            </a:r>
            <a:r>
              <a:rPr lang="en-US" b="1" baseline="0" dirty="0" smtClean="0"/>
              <a:t>realize </a:t>
            </a:r>
            <a:r>
              <a:rPr lang="en-US" baseline="0" dirty="0" smtClean="0"/>
              <a:t>how many </a:t>
            </a:r>
            <a:r>
              <a:rPr lang="en-US" b="1" baseline="0" dirty="0" smtClean="0"/>
              <a:t>addition facts within 10 they know</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0" baseline="0" dirty="0" smtClean="0"/>
              <a:t>or</a:t>
            </a:r>
            <a:r>
              <a:rPr lang="en-US" b="1" baseline="0" dirty="0" smtClean="0"/>
              <a:t> </a:t>
            </a:r>
            <a:r>
              <a:rPr lang="en-US" baseline="0" dirty="0" smtClean="0"/>
              <a:t>that they can </a:t>
            </a:r>
            <a:r>
              <a:rPr lang="en-US" b="1" baseline="0" dirty="0" smtClean="0"/>
              <a:t>solve efficiently </a:t>
            </a:r>
            <a:r>
              <a:rPr lang="en-US" baseline="0" dirty="0" smtClean="0"/>
              <a:t>by </a:t>
            </a:r>
            <a:r>
              <a:rPr lang="en-US" b="0" baseline="0" dirty="0" smtClean="0"/>
              <a:t>using another fact </a:t>
            </a:r>
            <a:r>
              <a:rPr lang="en-US" baseline="0" dirty="0" smtClean="0"/>
              <a:t>that they know well.</a:t>
            </a:r>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53</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3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Document camera</a:t>
            </a:r>
          </a:p>
          <a:p>
            <a:pPr marL="458788" lvl="1" indent="-285750">
              <a:buFont typeface="Arial" pitchFamily="34" charset="0"/>
              <a:buChar char="•"/>
              <a:tabLst/>
            </a:pPr>
            <a:r>
              <a:rPr lang="en-US" sz="1100" baseline="0" dirty="0" smtClean="0"/>
              <a:t>Personal white board with Addition Chart template for Presenter only</a:t>
            </a:r>
            <a:endParaRPr lang="en-US" sz="1100" baseline="0" dirty="0"/>
          </a:p>
        </p:txBody>
      </p:sp>
      <p:sp>
        <p:nvSpPr>
          <p:cNvPr id="12" name="Date Placeholder 11"/>
          <p:cNvSpPr>
            <a:spLocks noGrp="1"/>
          </p:cNvSpPr>
          <p:nvPr>
            <p:ph type="dt" idx="13"/>
          </p:nvPr>
        </p:nvSpPr>
        <p:spPr/>
        <p:txBody>
          <a:bodyPr/>
          <a:lstStyle/>
          <a:p>
            <a:pPr>
              <a:defRPr/>
            </a:pPr>
            <a:r>
              <a:rPr lang="en-US" smtClean="0"/>
              <a:t>Grade 1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www.CommonCore.org</a:t>
            </a:r>
            <a:endParaRPr lang="en-US" dirty="0" smtClean="0"/>
          </a:p>
        </p:txBody>
      </p:sp>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 </a:t>
            </a:r>
            <a:endParaRPr lang="en-US"/>
          </a:p>
        </p:txBody>
      </p:sp>
    </p:spTree>
    <p:extLst>
      <p:ext uri="{BB962C8B-B14F-4D97-AF65-F5344CB8AC3E}">
        <p14:creationId xmlns:p14="http://schemas.microsoft.com/office/powerpoint/2010/main" val="103508018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1" baseline="0" dirty="0" smtClean="0"/>
              <a:t>GUIDE PARTICIPANTS TO SHADE PATTERNS ON THE ADDITION TABLE</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Students use colors.  We’ll use our personal boards and draw a line with our dry erase markers.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(Once a box is colored, they do not need to color</a:t>
            </a:r>
            <a:r>
              <a:rPr lang="en-US" baseline="0" dirty="0" smtClean="0"/>
              <a:t> </a:t>
            </a:r>
            <a:r>
              <a:rPr lang="en-US" dirty="0" smtClean="0"/>
              <a:t>it again.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a:p>
            <a:pPr marL="228600" marR="0" indent="-228600" algn="l" defTabSz="457200" rtl="0" eaLnBrk="0" fontAlgn="base" latinLnBrk="0" hangingPunct="0">
              <a:lnSpc>
                <a:spcPct val="100000"/>
              </a:lnSpc>
              <a:spcBef>
                <a:spcPct val="30000"/>
              </a:spcBef>
              <a:spcAft>
                <a:spcPct val="0"/>
              </a:spcAft>
              <a:buClrTx/>
              <a:buSzTx/>
              <a:buFont typeface="Arial"/>
              <a:buChar char="•"/>
              <a:tabLst/>
              <a:defRPr/>
            </a:pPr>
            <a:r>
              <a:rPr lang="en-US" dirty="0" smtClean="0"/>
              <a:t>0 as an addend</a:t>
            </a:r>
            <a:r>
              <a:rPr lang="en-US" baseline="0" dirty="0" smtClean="0"/>
              <a:t> (click to advance animation after each direction.)</a:t>
            </a:r>
          </a:p>
          <a:p>
            <a:pPr marL="228600" marR="0" indent="-228600" algn="l" defTabSz="457200" rtl="0" eaLnBrk="0" fontAlgn="base" latinLnBrk="0" hangingPunct="0">
              <a:lnSpc>
                <a:spcPct val="100000"/>
              </a:lnSpc>
              <a:spcBef>
                <a:spcPct val="30000"/>
              </a:spcBef>
              <a:spcAft>
                <a:spcPct val="0"/>
              </a:spcAft>
              <a:buClrTx/>
              <a:buSzTx/>
              <a:buFont typeface="Arial"/>
              <a:buChar char="•"/>
              <a:tabLst/>
              <a:defRPr/>
            </a:pPr>
            <a:r>
              <a:rPr lang="en-US" dirty="0" smtClean="0"/>
              <a:t>1 as an addend.</a:t>
            </a:r>
          </a:p>
          <a:p>
            <a:pPr marL="228600" marR="0" indent="-228600" algn="l" defTabSz="457200" rtl="0" eaLnBrk="0" fontAlgn="base" latinLnBrk="0" hangingPunct="0">
              <a:lnSpc>
                <a:spcPct val="100000"/>
              </a:lnSpc>
              <a:spcBef>
                <a:spcPct val="30000"/>
              </a:spcBef>
              <a:spcAft>
                <a:spcPct val="0"/>
              </a:spcAft>
              <a:buClrTx/>
              <a:buSzTx/>
              <a:buFont typeface="Arial"/>
              <a:buChar char="•"/>
              <a:tabLst/>
              <a:defRPr/>
            </a:pPr>
            <a:r>
              <a:rPr lang="en-US" dirty="0" smtClean="0"/>
              <a:t>2 as an addend.</a:t>
            </a:r>
          </a:p>
          <a:p>
            <a:pPr marL="228600" marR="0" indent="-228600" algn="l" defTabSz="457200" rtl="0" eaLnBrk="0" fontAlgn="base" latinLnBrk="0" hangingPunct="0">
              <a:lnSpc>
                <a:spcPct val="100000"/>
              </a:lnSpc>
              <a:spcBef>
                <a:spcPct val="30000"/>
              </a:spcBef>
              <a:spcAft>
                <a:spcPct val="0"/>
              </a:spcAft>
              <a:buClrTx/>
              <a:buSzTx/>
              <a:buFont typeface="Arial"/>
              <a:buChar char="•"/>
              <a:tabLst/>
              <a:defRPr/>
            </a:pPr>
            <a:r>
              <a:rPr lang="en-US" dirty="0" smtClean="0"/>
              <a:t>3 as an addend.</a:t>
            </a:r>
          </a:p>
          <a:p>
            <a:pPr marL="228600" marR="0" indent="-228600" algn="l" defTabSz="457200" rtl="0" eaLnBrk="0" fontAlgn="base" latinLnBrk="0" hangingPunct="0">
              <a:lnSpc>
                <a:spcPct val="100000"/>
              </a:lnSpc>
              <a:spcBef>
                <a:spcPct val="30000"/>
              </a:spcBef>
              <a:spcAft>
                <a:spcPct val="0"/>
              </a:spcAft>
              <a:buClrTx/>
              <a:buSzTx/>
              <a:buFont typeface="Arial"/>
              <a:buChar char="•"/>
              <a:tabLst/>
              <a:defRPr/>
            </a:pPr>
            <a:r>
              <a:rPr lang="en-US" dirty="0" smtClean="0"/>
              <a:t>Color</a:t>
            </a:r>
            <a:r>
              <a:rPr lang="en-US" baseline="0" dirty="0" smtClean="0"/>
              <a:t> the r</a:t>
            </a:r>
            <a:r>
              <a:rPr lang="en-US" dirty="0" smtClean="0"/>
              <a:t>emaining boxes.</a:t>
            </a: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This exercise is also a chance for students to begin to realize how many addition facts within 10 they know well, or that they can solve efficiently by using another fact that they know well.</a:t>
            </a:r>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54</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4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Personal white board with Addition Chart template per participant</a:t>
            </a:r>
            <a:endParaRPr lang="en-US" sz="1100" baseline="0" dirty="0"/>
          </a:p>
        </p:txBody>
      </p:sp>
      <p:sp>
        <p:nvSpPr>
          <p:cNvPr id="12" name="Date Placeholder 11"/>
          <p:cNvSpPr>
            <a:spLocks noGrp="1"/>
          </p:cNvSpPr>
          <p:nvPr>
            <p:ph type="dt" idx="13"/>
          </p:nvPr>
        </p:nvSpPr>
        <p:spPr/>
        <p:txBody>
          <a:bodyPr/>
          <a:lstStyle/>
          <a:p>
            <a:pPr>
              <a:defRPr/>
            </a:pPr>
            <a:r>
              <a:rPr lang="en-US" smtClean="0"/>
              <a:t>Grade 1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www.CommonCore.org</a:t>
            </a:r>
            <a:endParaRPr lang="en-US" dirty="0" smtClean="0"/>
          </a:p>
        </p:txBody>
      </p:sp>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 </a:t>
            </a:r>
            <a:endParaRPr lang="en-US"/>
          </a:p>
        </p:txBody>
      </p:sp>
    </p:spTree>
    <p:extLst>
      <p:ext uri="{BB962C8B-B14F-4D97-AF65-F5344CB8AC3E}">
        <p14:creationId xmlns:p14="http://schemas.microsoft.com/office/powerpoint/2010/main" val="103508018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sz="1200" b="1" kern="1200" dirty="0" smtClean="0">
                <a:solidFill>
                  <a:schemeClr val="tx1"/>
                </a:solidFill>
                <a:latin typeface="Calibri" charset="0"/>
                <a:ea typeface="ＭＳ Ｐゴシック" charset="-128"/>
                <a:cs typeface="ＭＳ Ｐゴシック" charset="-128"/>
              </a:rPr>
              <a:t>ERASE BOARD AND EXPLORE OTHER PATTERNS:</a:t>
            </a:r>
          </a:p>
          <a:p>
            <a:endParaRPr lang="en-US" sz="1200" kern="1200" dirty="0" smtClean="0">
              <a:solidFill>
                <a:schemeClr val="tx1"/>
              </a:solidFill>
              <a:latin typeface="Calibri" charset="0"/>
              <a:ea typeface="ＭＳ Ｐゴシック" charset="-128"/>
              <a:cs typeface="ＭＳ Ｐゴシック" charset="-128"/>
            </a:endParaRPr>
          </a:p>
          <a:p>
            <a:r>
              <a:rPr lang="en-US" sz="1200" b="1" kern="1200" dirty="0" smtClean="0">
                <a:solidFill>
                  <a:schemeClr val="tx1"/>
                </a:solidFill>
                <a:latin typeface="Calibri" charset="0"/>
                <a:ea typeface="ＭＳ Ｐゴシック" charset="-128"/>
                <a:cs typeface="ＭＳ Ｐゴシック" charset="-128"/>
              </a:rPr>
              <a:t>Totals</a:t>
            </a:r>
            <a:r>
              <a:rPr lang="en-US" sz="1200" b="1" kern="1200" baseline="0" dirty="0" smtClean="0">
                <a:solidFill>
                  <a:schemeClr val="tx1"/>
                </a:solidFill>
                <a:latin typeface="Calibri" charset="0"/>
                <a:ea typeface="ＭＳ Ｐゴシック" charset="-128"/>
                <a:cs typeface="ＭＳ Ｐゴシック" charset="-128"/>
              </a:rPr>
              <a:t> of 10:</a:t>
            </a:r>
          </a:p>
          <a:p>
            <a:pPr marL="171450" indent="-171450">
              <a:buFont typeface="Arial"/>
              <a:buChar char="•"/>
            </a:pPr>
            <a:r>
              <a:rPr lang="en-US" sz="1200" kern="1200" dirty="0" smtClean="0">
                <a:solidFill>
                  <a:schemeClr val="tx1"/>
                </a:solidFill>
                <a:latin typeface="Calibri" charset="0"/>
                <a:ea typeface="ＭＳ Ｐゴシック" charset="-128"/>
                <a:cs typeface="ＭＳ Ｐゴシック" charset="-128"/>
              </a:rPr>
              <a:t>Point</a:t>
            </a:r>
            <a:r>
              <a:rPr lang="en-US" sz="1200" kern="1200" baseline="0" dirty="0" smtClean="0">
                <a:solidFill>
                  <a:schemeClr val="tx1"/>
                </a:solidFill>
                <a:latin typeface="Calibri" charset="0"/>
                <a:ea typeface="ＭＳ Ｐゴシック" charset="-128"/>
                <a:cs typeface="ＭＳ Ｐゴシック" charset="-128"/>
              </a:rPr>
              <a:t> to </a:t>
            </a:r>
            <a:r>
              <a:rPr lang="en-US" sz="1200" kern="1200" dirty="0" smtClean="0">
                <a:solidFill>
                  <a:schemeClr val="tx1"/>
                </a:solidFill>
                <a:latin typeface="Calibri" charset="0"/>
                <a:ea typeface="ＭＳ Ｐゴシック" charset="-128"/>
                <a:cs typeface="ＭＳ Ｐゴシック" charset="-128"/>
              </a:rPr>
              <a:t>5 + 5.</a:t>
            </a:r>
            <a:r>
              <a:rPr lang="en-US" sz="1200" kern="1200" baseline="0" dirty="0" smtClean="0">
                <a:solidFill>
                  <a:schemeClr val="tx1"/>
                </a:solidFill>
                <a:latin typeface="Calibri" charset="0"/>
                <a:ea typeface="ＭＳ Ｐゴシック" charset="-128"/>
                <a:cs typeface="ＭＳ Ｐゴシック" charset="-128"/>
              </a:rPr>
              <a:t>  What’s the total?</a:t>
            </a:r>
          </a:p>
          <a:p>
            <a:pPr marL="171450" indent="-171450">
              <a:buFont typeface="Arial"/>
              <a:buChar char="•"/>
            </a:pPr>
            <a:r>
              <a:rPr lang="en-US" sz="1200" kern="1200" dirty="0" smtClean="0">
                <a:solidFill>
                  <a:schemeClr val="tx1"/>
                </a:solidFill>
                <a:latin typeface="Calibri" charset="0"/>
                <a:ea typeface="ＭＳ Ｐゴシック" charset="-128"/>
                <a:cs typeface="ＭＳ Ｐゴシック" charset="-128"/>
              </a:rPr>
              <a:t>Point to 4 + 6.  What the</a:t>
            </a:r>
            <a:r>
              <a:rPr lang="en-US" sz="1200" kern="1200" baseline="0" dirty="0" smtClean="0">
                <a:solidFill>
                  <a:schemeClr val="tx1"/>
                </a:solidFill>
                <a:latin typeface="Calibri" charset="0"/>
                <a:ea typeface="ＭＳ Ｐゴシック" charset="-128"/>
                <a:cs typeface="ＭＳ Ｐゴシック" charset="-128"/>
              </a:rPr>
              <a:t> total?</a:t>
            </a:r>
            <a:endParaRPr lang="en-US" sz="1200" kern="1200" dirty="0" smtClean="0">
              <a:solidFill>
                <a:schemeClr val="tx1"/>
              </a:solidFill>
              <a:latin typeface="Calibri" charset="0"/>
              <a:ea typeface="ＭＳ Ｐゴシック" charset="-128"/>
              <a:cs typeface="ＭＳ Ｐゴシック" charset="-128"/>
            </a:endParaRPr>
          </a:p>
          <a:p>
            <a:pPr marL="171450" indent="-171450">
              <a:buFont typeface="Arial"/>
              <a:buChar char="•"/>
            </a:pPr>
            <a:r>
              <a:rPr lang="en-US" sz="1200" kern="1200" dirty="0" smtClean="0">
                <a:solidFill>
                  <a:schemeClr val="tx1"/>
                </a:solidFill>
                <a:latin typeface="Calibri" charset="0"/>
                <a:ea typeface="ＭＳ Ｐゴシック" charset="-128"/>
                <a:cs typeface="ＭＳ Ｐゴシック" charset="-128"/>
              </a:rPr>
              <a:t>(Repeat through 1 + 9.)</a:t>
            </a:r>
          </a:p>
          <a:p>
            <a:pPr marL="171450" indent="-171450">
              <a:buFont typeface="Arial"/>
              <a:buChar char="•"/>
            </a:pPr>
            <a:r>
              <a:rPr lang="en-US" sz="1200" kern="1200" dirty="0" smtClean="0">
                <a:solidFill>
                  <a:schemeClr val="tx1"/>
                </a:solidFill>
                <a:latin typeface="Calibri" charset="0"/>
                <a:ea typeface="ＭＳ Ｐゴシック" charset="-128"/>
                <a:cs typeface="ＭＳ Ｐゴシック" charset="-128"/>
              </a:rPr>
              <a:t>Talk to a partner.  </a:t>
            </a:r>
          </a:p>
          <a:p>
            <a:pPr marL="628650" lvl="1" indent="-171450">
              <a:buFont typeface="Arial"/>
              <a:buChar char="•"/>
            </a:pPr>
            <a:r>
              <a:rPr lang="en-US" sz="1200" kern="1200" dirty="0" smtClean="0">
                <a:solidFill>
                  <a:schemeClr val="tx1"/>
                </a:solidFill>
                <a:latin typeface="Calibri" charset="0"/>
                <a:ea typeface="ＭＳ Ｐゴシック" charset="-128"/>
                <a:cs typeface="ＭＳ Ｐゴシック" charset="-128"/>
              </a:rPr>
              <a:t>What do you notice about the totals?  (They are all 10.)</a:t>
            </a:r>
          </a:p>
          <a:p>
            <a:pPr marL="628650" marR="0" lvl="1" indent="-171450" algn="l" defTabSz="457200" rtl="0" eaLnBrk="0" fontAlgn="base" latinLnBrk="0" hangingPunct="0">
              <a:lnSpc>
                <a:spcPct val="100000"/>
              </a:lnSpc>
              <a:spcBef>
                <a:spcPct val="30000"/>
              </a:spcBef>
              <a:spcAft>
                <a:spcPct val="0"/>
              </a:spcAft>
              <a:buClrTx/>
              <a:buSzTx/>
              <a:buFont typeface="Arial"/>
              <a:buChar char="•"/>
              <a:tabLst/>
              <a:defRPr/>
            </a:pPr>
            <a:r>
              <a:rPr lang="en-US" sz="1200" kern="1200" dirty="0" smtClean="0">
                <a:solidFill>
                  <a:schemeClr val="tx1"/>
                </a:solidFill>
                <a:latin typeface="Calibri" charset="0"/>
                <a:ea typeface="ＭＳ Ｐゴシック" charset="-128"/>
                <a:cs typeface="ＭＳ Ｐゴシック" charset="-128"/>
              </a:rPr>
              <a:t>How are they</a:t>
            </a:r>
            <a:r>
              <a:rPr lang="en-US" sz="1200" kern="1200" baseline="0" dirty="0" smtClean="0">
                <a:solidFill>
                  <a:schemeClr val="tx1"/>
                </a:solidFill>
                <a:latin typeface="Calibri" charset="0"/>
                <a:ea typeface="ＭＳ Ｐゴシック" charset="-128"/>
                <a:cs typeface="ＭＳ Ｐゴシック" charset="-128"/>
              </a:rPr>
              <a:t> organized on the table? </a:t>
            </a:r>
            <a:r>
              <a:rPr lang="en-US" sz="1200" kern="1200" dirty="0" smtClean="0">
                <a:solidFill>
                  <a:schemeClr val="tx1"/>
                </a:solidFill>
                <a:latin typeface="Calibri" charset="0"/>
                <a:ea typeface="ＭＳ Ｐゴシック" charset="-128"/>
                <a:cs typeface="ＭＳ Ｐゴシック" charset="-128"/>
              </a:rPr>
              <a:t>(Student</a:t>
            </a:r>
            <a:r>
              <a:rPr lang="en-US" sz="1200" kern="1200" baseline="0" dirty="0" smtClean="0">
                <a:solidFill>
                  <a:schemeClr val="tx1"/>
                </a:solidFill>
                <a:latin typeface="Calibri" charset="0"/>
                <a:ea typeface="ＭＳ Ｐゴシック" charset="-128"/>
                <a:cs typeface="ＭＳ Ｐゴシック" charset="-128"/>
              </a:rPr>
              <a:t>s might say they look like</a:t>
            </a:r>
            <a:r>
              <a:rPr lang="en-US" sz="1200" kern="1200" dirty="0" smtClean="0">
                <a:solidFill>
                  <a:schemeClr val="tx1"/>
                </a:solidFill>
                <a:latin typeface="Calibri" charset="0"/>
                <a:ea typeface="ＭＳ Ｐゴシック" charset="-128"/>
                <a:cs typeface="ＭＳ Ｐゴシック" charset="-128"/>
              </a:rPr>
              <a:t> a staircase.)</a:t>
            </a:r>
          </a:p>
          <a:p>
            <a:r>
              <a:rPr lang="en-US" sz="1200" kern="1200" dirty="0" smtClean="0">
                <a:solidFill>
                  <a:schemeClr val="tx1"/>
                </a:solidFill>
                <a:latin typeface="Calibri" charset="0"/>
                <a:ea typeface="ＭＳ Ｐゴシック" charset="-128"/>
                <a:cs typeface="ＭＳ Ｐゴシック" charset="-128"/>
              </a:rPr>
              <a:t>Color in the expressions that equal 10.  (Click</a:t>
            </a:r>
            <a:r>
              <a:rPr lang="en-US" sz="1200" kern="1200" baseline="0" dirty="0" smtClean="0">
                <a:solidFill>
                  <a:schemeClr val="tx1"/>
                </a:solidFill>
                <a:latin typeface="Calibri" charset="0"/>
                <a:ea typeface="ＭＳ Ｐゴシック" charset="-128"/>
                <a:cs typeface="ＭＳ Ｐゴシック" charset="-128"/>
              </a:rPr>
              <a:t> to advance slide</a:t>
            </a:r>
            <a:r>
              <a:rPr lang="en-US" sz="1200" kern="1200" dirty="0" smtClean="0">
                <a:solidFill>
                  <a:schemeClr val="tx1"/>
                </a:solidFill>
                <a:latin typeface="Calibri" charset="0"/>
                <a:ea typeface="ＭＳ Ｐゴシック" charset="-128"/>
                <a:cs typeface="ＭＳ Ｐゴシック" charset="-128"/>
              </a:rPr>
              <a:t>.)</a:t>
            </a:r>
          </a:p>
          <a:p>
            <a:endParaRPr lang="en-US" sz="1200" kern="1200" dirty="0" smtClean="0">
              <a:solidFill>
                <a:schemeClr val="tx1"/>
              </a:solidFill>
              <a:latin typeface="Calibri" charset="0"/>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Calibri" charset="0"/>
                <a:ea typeface="ＭＳ Ｐゴシック" charset="-128"/>
                <a:cs typeface="ＭＳ Ｐゴシック" charset="-128"/>
              </a:rPr>
              <a:t>Totals</a:t>
            </a:r>
            <a:r>
              <a:rPr lang="en-US" sz="1200" b="1" kern="1200" baseline="0" dirty="0" smtClean="0">
                <a:solidFill>
                  <a:schemeClr val="tx1"/>
                </a:solidFill>
                <a:latin typeface="Calibri" charset="0"/>
                <a:ea typeface="ＭＳ Ｐゴシック" charset="-128"/>
                <a:cs typeface="ＭＳ Ｐゴシック" charset="-128"/>
              </a:rPr>
              <a:t> of 9:</a:t>
            </a:r>
            <a:endParaRPr lang="en-US" sz="1200" kern="1200" dirty="0" smtClean="0">
              <a:solidFill>
                <a:schemeClr val="tx1"/>
              </a:solidFill>
              <a:latin typeface="Calibri" charset="0"/>
              <a:ea typeface="ＭＳ Ｐゴシック" charset="-128"/>
              <a:cs typeface="ＭＳ Ｐゴシック" charset="-128"/>
            </a:endParaRPr>
          </a:p>
          <a:p>
            <a:pPr marL="171450" indent="-171450">
              <a:buFont typeface="Arial"/>
              <a:buChar char="•"/>
            </a:pPr>
            <a:r>
              <a:rPr lang="en-US" sz="1200" kern="1200" dirty="0" smtClean="0">
                <a:solidFill>
                  <a:schemeClr val="tx1"/>
                </a:solidFill>
                <a:latin typeface="Calibri" charset="0"/>
                <a:ea typeface="ＭＳ Ｐゴシック" charset="-128"/>
                <a:cs typeface="ＭＳ Ｐゴシック" charset="-128"/>
              </a:rPr>
              <a:t>What is 4 + 5?</a:t>
            </a:r>
          </a:p>
          <a:p>
            <a:pPr marL="171450" indent="-171450">
              <a:buFont typeface="Arial"/>
              <a:buChar char="•"/>
            </a:pPr>
            <a:r>
              <a:rPr lang="en-US" sz="1200" kern="1200" dirty="0" smtClean="0">
                <a:solidFill>
                  <a:schemeClr val="tx1"/>
                </a:solidFill>
                <a:latin typeface="Calibri" charset="0"/>
                <a:ea typeface="ＭＳ Ｐゴシック" charset="-128"/>
                <a:cs typeface="ＭＳ Ｐゴシック" charset="-128"/>
              </a:rPr>
              <a:t>Color all the expressions that equal 9.</a:t>
            </a:r>
          </a:p>
          <a:p>
            <a:endParaRPr lang="en-US" sz="1200" kern="1200" dirty="0" smtClean="0">
              <a:solidFill>
                <a:schemeClr val="tx1"/>
              </a:solidFill>
              <a:latin typeface="Calibri" charset="0"/>
              <a:ea typeface="ＭＳ Ｐゴシック" charset="-128"/>
              <a:cs typeface="ＭＳ Ｐゴシック" charset="-128"/>
            </a:endParaRPr>
          </a:p>
          <a:p>
            <a:pPr marL="0" indent="0">
              <a:buFont typeface="Arial"/>
              <a:buNone/>
            </a:pPr>
            <a:r>
              <a:rPr lang="en-US" sz="1200" b="1" kern="1200" dirty="0" smtClean="0">
                <a:solidFill>
                  <a:schemeClr val="tx1"/>
                </a:solidFill>
                <a:latin typeface="Calibri" charset="0"/>
                <a:ea typeface="ＭＳ Ｐゴシック" charset="-128"/>
                <a:cs typeface="ＭＳ Ｐゴシック" charset="-128"/>
              </a:rPr>
              <a:t>Totals</a:t>
            </a:r>
            <a:r>
              <a:rPr lang="en-US" sz="1200" b="1" kern="1200" baseline="0" dirty="0" smtClean="0">
                <a:solidFill>
                  <a:schemeClr val="tx1"/>
                </a:solidFill>
                <a:latin typeface="Calibri" charset="0"/>
                <a:ea typeface="ＭＳ Ｐゴシック" charset="-128"/>
                <a:cs typeface="ＭＳ Ｐゴシック" charset="-128"/>
              </a:rPr>
              <a:t> of 8:</a:t>
            </a:r>
          </a:p>
          <a:p>
            <a:pPr marL="171450" indent="-171450">
              <a:buFont typeface="Arial"/>
              <a:buChar char="•"/>
            </a:pPr>
            <a:r>
              <a:rPr lang="en-US" sz="1200" kern="1200" dirty="0" smtClean="0">
                <a:solidFill>
                  <a:schemeClr val="tx1"/>
                </a:solidFill>
                <a:latin typeface="Calibri" charset="0"/>
                <a:ea typeface="ＭＳ Ｐゴシック" charset="-128"/>
                <a:cs typeface="ＭＳ Ｐゴシック" charset="-128"/>
              </a:rPr>
              <a:t>What</a:t>
            </a:r>
            <a:r>
              <a:rPr lang="en-US" sz="1200" kern="1200" baseline="0" dirty="0" smtClean="0">
                <a:solidFill>
                  <a:schemeClr val="tx1"/>
                </a:solidFill>
                <a:latin typeface="Calibri" charset="0"/>
                <a:ea typeface="ＭＳ Ｐゴシック" charset="-128"/>
                <a:cs typeface="ＭＳ Ｐゴシック" charset="-128"/>
              </a:rPr>
              <a:t> might students predict about totals of 8? (They will be on the next staircase)</a:t>
            </a:r>
            <a:endParaRPr lang="en-US" sz="1200" kern="1200" dirty="0" smtClean="0">
              <a:solidFill>
                <a:schemeClr val="tx1"/>
              </a:solidFill>
              <a:latin typeface="Calibri" charset="0"/>
              <a:ea typeface="ＭＳ Ｐゴシック" charset="-128"/>
              <a:cs typeface="ＭＳ Ｐゴシック" charset="-128"/>
            </a:endParaRPr>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55</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3 minutes</a:t>
            </a:r>
          </a:p>
          <a:p>
            <a:endParaRPr lang="en-US" sz="1800" dirty="0" smtClean="0"/>
          </a:p>
          <a:p>
            <a:r>
              <a:rPr lang="en-US" sz="1800" dirty="0" smtClean="0"/>
              <a:t>MATERIALS NEEDED:</a:t>
            </a:r>
          </a:p>
          <a:p>
            <a:pPr marL="458788" lvl="1" indent="-285750">
              <a:buFont typeface="Arial" pitchFamily="34" charset="0"/>
              <a:buChar char="•"/>
            </a:pPr>
            <a:r>
              <a:rPr lang="en-US" sz="1100" baseline="0" dirty="0"/>
              <a:t>Personal white board with Addition Chart template per participant</a:t>
            </a:r>
          </a:p>
          <a:p>
            <a:pPr marL="173038" lvl="1">
              <a:tabLst/>
            </a:pPr>
            <a:endParaRPr lang="en-US" sz="1100" baseline="0" dirty="0"/>
          </a:p>
        </p:txBody>
      </p:sp>
      <p:sp>
        <p:nvSpPr>
          <p:cNvPr id="12" name="Date Placeholder 11"/>
          <p:cNvSpPr>
            <a:spLocks noGrp="1"/>
          </p:cNvSpPr>
          <p:nvPr>
            <p:ph type="dt" idx="13"/>
          </p:nvPr>
        </p:nvSpPr>
        <p:spPr/>
        <p:txBody>
          <a:bodyPr/>
          <a:lstStyle/>
          <a:p>
            <a:pPr>
              <a:defRPr/>
            </a:pPr>
            <a:r>
              <a:rPr lang="en-US" smtClean="0"/>
              <a:t>Grade 1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www.CommonCore.org</a:t>
            </a:r>
            <a:endParaRPr lang="en-US" dirty="0" smtClean="0"/>
          </a:p>
        </p:txBody>
      </p:sp>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 </a:t>
            </a:r>
            <a:endParaRPr lang="en-US"/>
          </a:p>
        </p:txBody>
      </p:sp>
    </p:spTree>
    <p:extLst>
      <p:ext uri="{BB962C8B-B14F-4D97-AF65-F5344CB8AC3E}">
        <p14:creationId xmlns:p14="http://schemas.microsoft.com/office/powerpoint/2010/main" val="103508018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t>DESCRIBE LESSON 23’S</a:t>
            </a:r>
            <a:r>
              <a:rPr lang="en-US" b="1" baseline="0" dirty="0" smtClean="0"/>
              <a:t> </a:t>
            </a:r>
            <a:r>
              <a:rPr lang="en-US" b="1" dirty="0" smtClean="0"/>
              <a:t>PROBLEM SET</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After students color the addition chart, they will use the table on the Problem Set, as shown on the slide, to organize and list the various combinations of each total.</a:t>
            </a:r>
            <a:endParaRPr lang="en-US" baseline="0"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56</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2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12" name="Date Placeholder 11"/>
          <p:cNvSpPr>
            <a:spLocks noGrp="1"/>
          </p:cNvSpPr>
          <p:nvPr>
            <p:ph type="dt" idx="13"/>
          </p:nvPr>
        </p:nvSpPr>
        <p:spPr/>
        <p:txBody>
          <a:bodyPr/>
          <a:lstStyle/>
          <a:p>
            <a:pPr>
              <a:defRPr/>
            </a:pPr>
            <a:r>
              <a:rPr lang="en-US" smtClean="0"/>
              <a:t>Grade 1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www.CommonCore.org</a:t>
            </a:r>
            <a:endParaRPr lang="en-US" dirty="0" smtClean="0"/>
          </a:p>
        </p:txBody>
      </p:sp>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 </a:t>
            </a:r>
            <a:endParaRPr lang="en-US"/>
          </a:p>
        </p:txBody>
      </p:sp>
    </p:spTree>
    <p:extLst>
      <p:ext uri="{BB962C8B-B14F-4D97-AF65-F5344CB8AC3E}">
        <p14:creationId xmlns:p14="http://schemas.microsoft.com/office/powerpoint/2010/main" val="10350801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1" baseline="0" dirty="0" smtClean="0"/>
              <a:t>INTRODUCE THE RELATED FACT LADDER:</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In Lesson 24, students explore how knowing any 1 fact can help them solve other related facts.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1" baseline="0" dirty="0" smtClean="0"/>
              <a:t>Let’s look at this related fact ladder. </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3 + 1 </a:t>
            </a:r>
            <a:r>
              <a:rPr lang="en-US" baseline="0" dirty="0" smtClean="0">
                <a:sym typeface="Wingdings"/>
              </a:rPr>
              <a:t> 2 + 1</a:t>
            </a:r>
            <a:endParaRPr lang="en-US" baseline="0" dirty="0" smtClean="0"/>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aseline="0" dirty="0" smtClean="0"/>
              <a:t>The bottom rung starts with 3 + 1. </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aseline="0" dirty="0" smtClean="0"/>
              <a:t>Because I know that 3 + 1 is 4, I can use that fact to help me solve 2 + 1. </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aseline="0" dirty="0" smtClean="0"/>
              <a:t>How did I know that?  (They both add 1 more </a:t>
            </a:r>
            <a:r>
              <a:rPr lang="en-US" baseline="0" dirty="0" smtClean="0">
                <a:sym typeface="Wingdings"/>
              </a:rPr>
              <a:t> 2 + 1 is 1 less than 3 + 1</a:t>
            </a:r>
            <a:r>
              <a:rPr lang="en-US" baseline="0" dirty="0" smtClean="0"/>
              <a:t>.)</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aseline="0" dirty="0" smtClean="0"/>
              <a:t>3 + 1 and 2 + 1 can be considered related facts because they share a pattern; one fact can help you solve another fact.</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1"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1" baseline="0" dirty="0" smtClean="0"/>
              <a:t>How each problem help solve the next problem?</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aseline="0" dirty="0" smtClean="0"/>
              <a:t>2 + 1 </a:t>
            </a:r>
            <a:r>
              <a:rPr lang="en-US" baseline="0" dirty="0" smtClean="0">
                <a:sym typeface="Wingdings"/>
              </a:rPr>
              <a:t> 2 + 2 (1 more.)</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aseline="0" dirty="0" smtClean="0">
                <a:sym typeface="Wingdings"/>
              </a:rPr>
              <a:t>2 + 2  3 + 3 (1 more than each number  They are both doubles.)</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endParaRPr lang="en-US" baseline="0" dirty="0" smtClean="0">
              <a:sym typeface="Wingdings"/>
            </a:endParaRPr>
          </a:p>
          <a:p>
            <a:pPr marL="0" marR="0" indent="0" algn="l" defTabSz="457200" rtl="0" eaLnBrk="0" fontAlgn="base" latinLnBrk="0" hangingPunct="0">
              <a:lnSpc>
                <a:spcPct val="100000"/>
              </a:lnSpc>
              <a:spcBef>
                <a:spcPct val="30000"/>
              </a:spcBef>
              <a:spcAft>
                <a:spcPct val="0"/>
              </a:spcAft>
              <a:buClrTx/>
              <a:buSzTx/>
              <a:buFont typeface="Arial"/>
              <a:buNone/>
              <a:tabLst/>
              <a:defRPr/>
            </a:pPr>
            <a:r>
              <a:rPr lang="en-US" b="1" baseline="0" dirty="0" smtClean="0"/>
              <a:t>Create a related number ladder on chart paper. </a:t>
            </a:r>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57</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2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12" name="Date Placeholder 11"/>
          <p:cNvSpPr>
            <a:spLocks noGrp="1"/>
          </p:cNvSpPr>
          <p:nvPr>
            <p:ph type="dt" idx="13"/>
          </p:nvPr>
        </p:nvSpPr>
        <p:spPr/>
        <p:txBody>
          <a:bodyPr/>
          <a:lstStyle/>
          <a:p>
            <a:pPr>
              <a:defRPr/>
            </a:pPr>
            <a:r>
              <a:rPr lang="en-US" smtClean="0"/>
              <a:t>Grade 1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www.CommonCore.org</a:t>
            </a:r>
            <a:endParaRPr lang="en-US" dirty="0" smtClean="0"/>
          </a:p>
        </p:txBody>
      </p:sp>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 </a:t>
            </a:r>
            <a:endParaRPr lang="en-US"/>
          </a:p>
        </p:txBody>
      </p:sp>
    </p:spTree>
    <p:extLst>
      <p:ext uri="{BB962C8B-B14F-4D97-AF65-F5344CB8AC3E}">
        <p14:creationId xmlns:p14="http://schemas.microsoft.com/office/powerpoint/2010/main" val="103508018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1" baseline="0" dirty="0" smtClean="0"/>
              <a:t>INVITE PARTICIPANTS TO EXTEND ONE OF THE LADDERS ON THE SLIDE</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endParaRPr lang="en-US" b="1" baseline="0" dirty="0" smtClean="0"/>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0" baseline="0" dirty="0" smtClean="0"/>
              <a:t>Invite participants to add more facts to one of the related fact ladders on the slide.  </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0" baseline="0" dirty="0" smtClean="0"/>
              <a:t>Ask participants to share the types of relationships they used on their ladders.</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0" baseline="0" dirty="0" smtClean="0"/>
              <a:t>Discuss the importance of the debrief in this lesson.  </a:t>
            </a:r>
          </a:p>
          <a:p>
            <a:pPr marL="628650" marR="0" lvl="1" indent="-171450" algn="l" defTabSz="457200" rtl="0" eaLnBrk="0" fontAlgn="base" latinLnBrk="0" hangingPunct="0">
              <a:lnSpc>
                <a:spcPct val="100000"/>
              </a:lnSpc>
              <a:spcBef>
                <a:spcPct val="30000"/>
              </a:spcBef>
              <a:spcAft>
                <a:spcPct val="0"/>
              </a:spcAft>
              <a:buClrTx/>
              <a:buSzTx/>
              <a:buFont typeface="Arial"/>
              <a:buChar char="•"/>
              <a:tabLst/>
              <a:defRPr/>
            </a:pPr>
            <a:r>
              <a:rPr lang="en-US" b="0" baseline="0" dirty="0" smtClean="0"/>
              <a:t>Teachers can see which students can only think of one pattern (e.g., adding 1), and which can use many of the patterns learned.</a:t>
            </a:r>
          </a:p>
          <a:p>
            <a:pPr marL="628650" marR="0" lvl="1" indent="-171450" algn="l" defTabSz="457200" rtl="0" eaLnBrk="0" fontAlgn="base" latinLnBrk="0" hangingPunct="0">
              <a:lnSpc>
                <a:spcPct val="100000"/>
              </a:lnSpc>
              <a:spcBef>
                <a:spcPct val="30000"/>
              </a:spcBef>
              <a:spcAft>
                <a:spcPct val="0"/>
              </a:spcAft>
              <a:buClrTx/>
              <a:buSzTx/>
              <a:buFont typeface="Arial"/>
              <a:buChar char="•"/>
              <a:tabLst/>
              <a:defRPr/>
            </a:pPr>
            <a:r>
              <a:rPr lang="en-US" b="0" baseline="0" dirty="0" smtClean="0"/>
              <a:t>Students can learn from each other’s choices.</a:t>
            </a:r>
            <a:endParaRPr lang="en-US" b="1" baseline="0"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58</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3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Chart paper</a:t>
            </a:r>
          </a:p>
          <a:p>
            <a:pPr marL="458788" lvl="1" indent="-285750">
              <a:buFont typeface="Arial" pitchFamily="34" charset="0"/>
              <a:buChar char="•"/>
              <a:tabLst/>
            </a:pPr>
            <a:r>
              <a:rPr lang="en-US" sz="1100" baseline="0" dirty="0" smtClean="0"/>
              <a:t>Personal white board per participant</a:t>
            </a:r>
            <a:endParaRPr lang="en-US" sz="1100" baseline="0" dirty="0"/>
          </a:p>
        </p:txBody>
      </p:sp>
      <p:sp>
        <p:nvSpPr>
          <p:cNvPr id="12" name="Date Placeholder 11"/>
          <p:cNvSpPr>
            <a:spLocks noGrp="1"/>
          </p:cNvSpPr>
          <p:nvPr>
            <p:ph type="dt" idx="13"/>
          </p:nvPr>
        </p:nvSpPr>
        <p:spPr/>
        <p:txBody>
          <a:bodyPr/>
          <a:lstStyle/>
          <a:p>
            <a:pPr>
              <a:defRPr/>
            </a:pPr>
            <a:r>
              <a:rPr lang="en-US" smtClean="0"/>
              <a:t>Grade 1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www.CommonCore.org</a:t>
            </a:r>
            <a:endParaRPr lang="en-US" dirty="0" smtClean="0"/>
          </a:p>
        </p:txBody>
      </p:sp>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 </a:t>
            </a:r>
            <a:endParaRPr lang="en-US"/>
          </a:p>
        </p:txBody>
      </p:sp>
    </p:spTree>
    <p:extLst>
      <p:ext uri="{BB962C8B-B14F-4D97-AF65-F5344CB8AC3E}">
        <p14:creationId xmlns:p14="http://schemas.microsoft.com/office/powerpoint/2010/main" val="103508018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1" baseline="0" dirty="0" smtClean="0"/>
              <a:t>INTRODUCE TOPIC G:  SUBTRACTION AS AN UNKNOWN ADDEND</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800"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As we read and solve, think about the perspectives your students would have, based on what they’ve learned thus far in Module 1.</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800"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1" baseline="0" dirty="0" smtClean="0"/>
              <a:t>FIRST SOLVE AS UNKNOWN ADDEND PROBLEM</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800" baseline="0" dirty="0" smtClean="0"/>
          </a:p>
          <a:p>
            <a:pPr marL="457200" marR="0" lvl="1" indent="0" algn="l" defTabSz="457200" rtl="0" eaLnBrk="0" fontAlgn="base" latinLnBrk="0" hangingPunct="0">
              <a:lnSpc>
                <a:spcPct val="100000"/>
              </a:lnSpc>
              <a:spcBef>
                <a:spcPct val="30000"/>
              </a:spcBef>
              <a:spcAft>
                <a:spcPct val="0"/>
              </a:spcAft>
              <a:buClrTx/>
              <a:buSzTx/>
              <a:buFont typeface="Arial"/>
              <a:buNone/>
              <a:tabLst/>
              <a:defRPr/>
            </a:pPr>
            <a:r>
              <a:rPr lang="en-US" sz="1200" i="0" dirty="0" smtClean="0">
                <a:latin typeface="Arial" panose="020B0604020202020204" pitchFamily="34" charset="0"/>
                <a:cs typeface="Arial" panose="020B0604020202020204" pitchFamily="34" charset="0"/>
              </a:rPr>
              <a:t>T:	Once upon a time, 4 little bears went to play tag in the forest.  Some more bears came over.  In the end, there were 6 little bears playing tag in the woods.</a:t>
            </a:r>
            <a:r>
              <a:rPr lang="en-US" sz="1200" i="0" baseline="0" dirty="0" smtClean="0">
                <a:latin typeface="Arial" panose="020B0604020202020204" pitchFamily="34" charset="0"/>
                <a:cs typeface="Arial" panose="020B0604020202020204" pitchFamily="34" charset="0"/>
              </a:rPr>
              <a:t> </a:t>
            </a:r>
            <a:r>
              <a:rPr lang="en-US" sz="1200" b="1" i="0" baseline="0" dirty="0" smtClean="0">
                <a:latin typeface="Arial" panose="020B0604020202020204" pitchFamily="34" charset="0"/>
                <a:cs typeface="Arial" panose="020B0604020202020204" pitchFamily="34" charset="0"/>
              </a:rPr>
              <a:t>(</a:t>
            </a:r>
            <a:r>
              <a:rPr lang="en-US" b="1" i="0" baseline="0" dirty="0" smtClean="0"/>
              <a:t>Place 6 bears under doc cam.)  </a:t>
            </a:r>
          </a:p>
          <a:p>
            <a:pPr marL="457200" marR="0" lvl="1" indent="0" algn="l" defTabSz="457200" rtl="0" eaLnBrk="0" fontAlgn="base" latinLnBrk="0" hangingPunct="0">
              <a:lnSpc>
                <a:spcPct val="100000"/>
              </a:lnSpc>
              <a:spcBef>
                <a:spcPct val="30000"/>
              </a:spcBef>
              <a:spcAft>
                <a:spcPct val="0"/>
              </a:spcAft>
              <a:buClrTx/>
              <a:buSzTx/>
              <a:buFont typeface="Arial"/>
              <a:buNone/>
              <a:tabLst/>
              <a:defRPr/>
            </a:pPr>
            <a:r>
              <a:rPr lang="en-US" sz="1200" b="0" i="0" baseline="0" dirty="0" smtClean="0">
                <a:latin typeface="Arial" panose="020B0604020202020204" pitchFamily="34" charset="0"/>
                <a:cs typeface="Arial" panose="020B0604020202020204" pitchFamily="34" charset="0"/>
              </a:rPr>
              <a:t>T:</a:t>
            </a:r>
            <a:r>
              <a:rPr lang="en-US" sz="1200" b="1" i="0" baseline="0" dirty="0" smtClean="0">
                <a:latin typeface="Arial" panose="020B0604020202020204" pitchFamily="34" charset="0"/>
                <a:cs typeface="Arial" panose="020B0604020202020204" pitchFamily="34" charset="0"/>
              </a:rPr>
              <a:t>	</a:t>
            </a:r>
            <a:r>
              <a:rPr lang="en-US" sz="1200" i="0" dirty="0" smtClean="0">
                <a:latin typeface="Arial" panose="020B0604020202020204" pitchFamily="34" charset="0"/>
                <a:cs typeface="Arial" panose="020B0604020202020204" pitchFamily="34" charset="0"/>
              </a:rPr>
              <a:t>How many more bears came to play? </a:t>
            </a:r>
            <a:r>
              <a:rPr lang="en-US" sz="1200" b="0" i="0" u="none" strike="noStrike" kern="1200" baseline="0" dirty="0" smtClean="0">
                <a:solidFill>
                  <a:schemeClr val="tx1"/>
                </a:solidFill>
                <a:latin typeface="Calibri" charset="0"/>
                <a:ea typeface="ＭＳ Ｐゴシック" charset="-128"/>
                <a:cs typeface="ＭＳ Ｐゴシック"/>
              </a:rPr>
              <a:t>Turn and talk to a partner to share a strategy you used. </a:t>
            </a:r>
          </a:p>
          <a:p>
            <a:pPr marL="457200" marR="0" lvl="1" indent="0" algn="l" defTabSz="457200" rtl="0" eaLnBrk="0" fontAlgn="base" latinLnBrk="0" hangingPunct="0">
              <a:lnSpc>
                <a:spcPct val="100000"/>
              </a:lnSpc>
              <a:spcBef>
                <a:spcPct val="30000"/>
              </a:spcBef>
              <a:spcAft>
                <a:spcPct val="0"/>
              </a:spcAft>
              <a:buClrTx/>
              <a:buSzTx/>
              <a:buFont typeface="Arial"/>
              <a:buNone/>
              <a:tabLst/>
              <a:defRPr/>
            </a:pPr>
            <a:endParaRPr lang="en-US" sz="800" b="0" i="0" u="none" strike="noStrike" kern="1200" baseline="0" dirty="0" smtClean="0">
              <a:solidFill>
                <a:schemeClr val="tx1"/>
              </a:solidFill>
              <a:latin typeface="Calibri" charset="0"/>
              <a:ea typeface="ＭＳ Ｐゴシック" charset="-128"/>
              <a:cs typeface="ＭＳ Ｐゴシック" charset="-128"/>
            </a:endParaRPr>
          </a:p>
          <a:p>
            <a:pPr marL="0" lvl="0" indent="0">
              <a:buFont typeface="Arial"/>
              <a:buNone/>
            </a:pPr>
            <a:r>
              <a:rPr lang="en-US" sz="1200" b="0" i="0" u="none" strike="noStrike" kern="1200" baseline="0" dirty="0" smtClean="0">
                <a:solidFill>
                  <a:schemeClr val="tx1"/>
                </a:solidFill>
                <a:latin typeface="Calibri" charset="0"/>
                <a:ea typeface="ＭＳ Ｐゴシック" charset="-128"/>
                <a:cs typeface="ＭＳ Ｐゴシック" charset="-128"/>
              </a:rPr>
              <a:t>Review the strategy of counting on to solve. Ask participants to write the number sentence (4 + </a:t>
            </a:r>
            <a:r>
              <a:rPr lang="en-US" sz="1200" b="0" i="0" u="sng" strike="noStrike" kern="1200" baseline="0" dirty="0" smtClean="0">
                <a:solidFill>
                  <a:schemeClr val="tx1"/>
                </a:solidFill>
                <a:latin typeface="Calibri" charset="0"/>
                <a:ea typeface="ＭＳ Ｐゴシック" charset="-128"/>
                <a:cs typeface="ＭＳ Ｐゴシック" charset="-128"/>
              </a:rPr>
              <a:t>2</a:t>
            </a:r>
            <a:r>
              <a:rPr lang="en-US" sz="1200" b="0" i="0" u="none" strike="noStrike" kern="1200" baseline="0" dirty="0" smtClean="0">
                <a:solidFill>
                  <a:schemeClr val="tx1"/>
                </a:solidFill>
                <a:latin typeface="Calibri" charset="0"/>
                <a:ea typeface="ＭＳ Ｐゴシック" charset="-128"/>
                <a:cs typeface="ＭＳ Ｐゴシック" charset="-128"/>
              </a:rPr>
              <a:t> = 6) and the number bond. Circle or box the solution in both. Write the number sentence and the number bond on the board. </a:t>
            </a:r>
            <a:r>
              <a:rPr lang="en-US" b="0" baseline="0" dirty="0" smtClean="0"/>
              <a:t>Identify what parts of the story the numbers represent:</a:t>
            </a:r>
          </a:p>
          <a:p>
            <a:pPr marL="0" lvl="0" indent="0">
              <a:buFont typeface="Arial"/>
              <a:buNone/>
            </a:pPr>
            <a:endParaRPr lang="en-US" sz="800" b="0" baseline="0" dirty="0" smtClean="0"/>
          </a:p>
          <a:p>
            <a:pPr lvl="1"/>
            <a:r>
              <a:rPr lang="en-US" dirty="0" smtClean="0"/>
              <a:t>T</a:t>
            </a:r>
            <a:r>
              <a:rPr lang="en-US" dirty="0"/>
              <a:t>: </a:t>
            </a:r>
            <a:r>
              <a:rPr lang="en-US" dirty="0" smtClean="0"/>
              <a:t>	</a:t>
            </a:r>
            <a:r>
              <a:rPr lang="en-US" b="1" dirty="0" smtClean="0"/>
              <a:t>What </a:t>
            </a:r>
            <a:r>
              <a:rPr lang="en-US" b="1" dirty="0"/>
              <a:t>does 6 stand for? </a:t>
            </a:r>
            <a:endParaRPr lang="en-US" b="1" dirty="0" smtClean="0"/>
          </a:p>
          <a:p>
            <a:pPr lvl="1"/>
            <a:r>
              <a:rPr lang="en-US" dirty="0" smtClean="0"/>
              <a:t>S:	The </a:t>
            </a:r>
            <a:r>
              <a:rPr lang="en-US" dirty="0"/>
              <a:t>number of bears playing at the end</a:t>
            </a:r>
            <a:r>
              <a:rPr lang="en-US" dirty="0" smtClean="0"/>
              <a:t>.</a:t>
            </a:r>
          </a:p>
          <a:p>
            <a:pPr lvl="1"/>
            <a:r>
              <a:rPr lang="en-US" dirty="0" smtClean="0"/>
              <a:t>T: 	(Gesture over the 6 bears on the floor.) </a:t>
            </a:r>
          </a:p>
          <a:p>
            <a:pPr lvl="1"/>
            <a:r>
              <a:rPr lang="en-US" dirty="0" smtClean="0"/>
              <a:t>T</a:t>
            </a:r>
            <a:r>
              <a:rPr lang="en-US" dirty="0"/>
              <a:t>: </a:t>
            </a:r>
            <a:r>
              <a:rPr lang="en-US" dirty="0" smtClean="0"/>
              <a:t>	</a:t>
            </a:r>
            <a:r>
              <a:rPr lang="en-US" b="1" dirty="0" smtClean="0"/>
              <a:t>What </a:t>
            </a:r>
            <a:r>
              <a:rPr lang="en-US" b="1" dirty="0"/>
              <a:t>does 4 stand for? </a:t>
            </a:r>
          </a:p>
          <a:p>
            <a:pPr lvl="1"/>
            <a:r>
              <a:rPr lang="en-US" dirty="0"/>
              <a:t>S: </a:t>
            </a:r>
            <a:r>
              <a:rPr lang="en-US" dirty="0" smtClean="0"/>
              <a:t>	The </a:t>
            </a:r>
            <a:r>
              <a:rPr lang="en-US" dirty="0"/>
              <a:t>number of bears playing in the beginning. </a:t>
            </a:r>
          </a:p>
          <a:p>
            <a:pPr lvl="1"/>
            <a:r>
              <a:rPr lang="en-US" dirty="0"/>
              <a:t>T: </a:t>
            </a:r>
            <a:r>
              <a:rPr lang="en-US" dirty="0" smtClean="0"/>
              <a:t>	(</a:t>
            </a:r>
            <a:r>
              <a:rPr lang="en-US" dirty="0"/>
              <a:t>Separate 4 bears slightly from the group.) </a:t>
            </a:r>
          </a:p>
          <a:p>
            <a:pPr lvl="1"/>
            <a:r>
              <a:rPr lang="en-US" dirty="0"/>
              <a:t>T: </a:t>
            </a:r>
            <a:r>
              <a:rPr lang="en-US" dirty="0" smtClean="0"/>
              <a:t>	</a:t>
            </a:r>
            <a:r>
              <a:rPr lang="en-US" b="1" dirty="0" smtClean="0"/>
              <a:t>How </a:t>
            </a:r>
            <a:r>
              <a:rPr lang="en-US" b="1" dirty="0"/>
              <a:t>many bears came over to play? </a:t>
            </a:r>
            <a:endParaRPr lang="en-US" b="1" dirty="0" smtClean="0"/>
          </a:p>
          <a:p>
            <a:pPr lvl="1"/>
            <a:r>
              <a:rPr lang="en-US" dirty="0" smtClean="0"/>
              <a:t>S</a:t>
            </a:r>
            <a:r>
              <a:rPr lang="en-US" dirty="0"/>
              <a:t>: </a:t>
            </a:r>
            <a:r>
              <a:rPr lang="en-US" dirty="0" smtClean="0"/>
              <a:t>	2 </a:t>
            </a:r>
            <a:r>
              <a:rPr lang="en-US" dirty="0"/>
              <a:t>bears. (Point to 2 bears.) </a:t>
            </a:r>
          </a:p>
          <a:p>
            <a:pPr lvl="1"/>
            <a:r>
              <a:rPr lang="en-US" dirty="0"/>
              <a:t>T: </a:t>
            </a:r>
            <a:r>
              <a:rPr lang="en-US" dirty="0" smtClean="0"/>
              <a:t>	We </a:t>
            </a:r>
            <a:r>
              <a:rPr lang="en-US" dirty="0"/>
              <a:t>can make an imaginary line with our finger to show the two parts. (Draw an imaginary line between the two groups.) Four bears were there first, and then 2 more bears came. (Point to each part accordingly.) </a:t>
            </a:r>
            <a:endParaRPr lang="en-US" b="0" baseline="0"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59</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4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Document camera</a:t>
            </a:r>
          </a:p>
          <a:p>
            <a:pPr marL="458788" lvl="1" indent="-285750">
              <a:buFont typeface="Arial" pitchFamily="34" charset="0"/>
              <a:buChar char="•"/>
              <a:tabLst/>
            </a:pPr>
            <a:r>
              <a:rPr lang="en-US" sz="1100" baseline="0" dirty="0" smtClean="0"/>
              <a:t>6 bears</a:t>
            </a:r>
          </a:p>
          <a:p>
            <a:pPr marL="458788" lvl="1" indent="-285750">
              <a:buFont typeface="Arial" pitchFamily="34" charset="0"/>
              <a:buChar char="•"/>
              <a:tabLst/>
            </a:pPr>
            <a:r>
              <a:rPr lang="en-US" sz="1100" baseline="0" dirty="0" smtClean="0"/>
              <a:t>Personal white board with Number Bond and Number Sentence template per participant</a:t>
            </a:r>
            <a:endParaRPr lang="en-US" sz="1100" baseline="0" dirty="0"/>
          </a:p>
        </p:txBody>
      </p:sp>
      <p:sp>
        <p:nvSpPr>
          <p:cNvPr id="12" name="Date Placeholder 11"/>
          <p:cNvSpPr>
            <a:spLocks noGrp="1"/>
          </p:cNvSpPr>
          <p:nvPr>
            <p:ph type="dt" idx="13"/>
          </p:nvPr>
        </p:nvSpPr>
        <p:spPr/>
        <p:txBody>
          <a:bodyPr/>
          <a:lstStyle/>
          <a:p>
            <a:pPr>
              <a:defRPr/>
            </a:pPr>
            <a:r>
              <a:rPr lang="en-US" smtClean="0"/>
              <a:t>Grade 1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www.CommonCore.org</a:t>
            </a:r>
            <a:endParaRPr lang="en-US" dirty="0" smtClean="0"/>
          </a:p>
        </p:txBody>
      </p:sp>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 </a:t>
            </a:r>
            <a:endParaRPr lang="en-US"/>
          </a:p>
        </p:txBody>
      </p:sp>
    </p:spTree>
    <p:extLst>
      <p:ext uri="{BB962C8B-B14F-4D97-AF65-F5344CB8AC3E}">
        <p14:creationId xmlns:p14="http://schemas.microsoft.com/office/powerpoint/2010/main" val="1035080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100" kern="1200" dirty="0" smtClean="0">
                <a:solidFill>
                  <a:schemeClr val="tx1"/>
                </a:solidFill>
                <a:latin typeface="Calibri" charset="0"/>
                <a:ea typeface="ＭＳ Ｐゴシック" charset="-128"/>
                <a:cs typeface="ＭＳ Ｐゴシック" charset="-128"/>
              </a:rPr>
              <a:t>There are typically </a:t>
            </a:r>
            <a:r>
              <a:rPr lang="en-US" sz="1100" b="1" kern="1200" dirty="0" smtClean="0">
                <a:solidFill>
                  <a:schemeClr val="tx1"/>
                </a:solidFill>
                <a:latin typeface="Calibri" charset="0"/>
                <a:ea typeface="ＭＳ Ｐゴシック" charset="-128"/>
                <a:cs typeface="ＭＳ Ｐゴシック" charset="-128"/>
              </a:rPr>
              <a:t>4 parts to each Lesson</a:t>
            </a:r>
            <a:r>
              <a:rPr lang="en-US" sz="1100" kern="1200" dirty="0" smtClean="0">
                <a:solidFill>
                  <a:schemeClr val="tx1"/>
                </a:solidFill>
                <a:latin typeface="Calibri" charset="0"/>
                <a:ea typeface="ＭＳ Ｐゴシック" charset="-128"/>
                <a:cs typeface="ＭＳ Ｐゴシック" charset="-128"/>
              </a:rPr>
              <a:t>:</a:t>
            </a:r>
            <a:r>
              <a:rPr lang="en-US" sz="1100" kern="1200" baseline="0" dirty="0" smtClean="0">
                <a:solidFill>
                  <a:schemeClr val="tx1"/>
                </a:solidFill>
                <a:latin typeface="Calibri" charset="0"/>
                <a:ea typeface="ＭＳ Ｐゴシック" charset="-128"/>
                <a:cs typeface="ＭＳ Ｐゴシック" charset="-128"/>
              </a:rPr>
              <a:t>  Fluency, Application, Concept Development, and Debrief. As we explore each lesson component.  I’ll play the role as the teacher and I’ll ask you to play the role as the students, to help paint a picture of what this lesson might look like in a classroom.  </a:t>
            </a:r>
            <a:r>
              <a:rPr lang="en-US" sz="1100" kern="1200" dirty="0" smtClean="0">
                <a:solidFill>
                  <a:schemeClr val="tx1"/>
                </a:solidFill>
                <a:latin typeface="Calibri" charset="0"/>
                <a:ea typeface="ＭＳ Ｐゴシック" charset="-128"/>
                <a:cs typeface="ＭＳ Ｐゴシック" charset="-128"/>
              </a:rPr>
              <a:t>We’ll start with the first fluency</a:t>
            </a:r>
            <a:r>
              <a:rPr lang="en-US" sz="1100" kern="1200" baseline="0" dirty="0" smtClean="0">
                <a:solidFill>
                  <a:schemeClr val="tx1"/>
                </a:solidFill>
                <a:latin typeface="Calibri" charset="0"/>
                <a:ea typeface="ＭＳ Ｐゴシック" charset="-128"/>
                <a:cs typeface="ＭＳ Ｐゴシック" charset="-128"/>
              </a:rPr>
              <a:t> activity in Grade 1. </a:t>
            </a:r>
            <a:endParaRPr lang="en-US" sz="1100" kern="1200" dirty="0" smtClean="0">
              <a:solidFill>
                <a:schemeClr val="tx1"/>
              </a:solidFill>
              <a:latin typeface="Calibri" charset="0"/>
              <a:ea typeface="ＭＳ Ｐゴシック" charset="-128"/>
              <a:cs typeface="ＭＳ Ｐゴシック" charset="-128"/>
            </a:endParaRPr>
          </a:p>
          <a:p>
            <a:endParaRPr lang="en-US" sz="1100" b="1" kern="1200" dirty="0" smtClean="0">
              <a:solidFill>
                <a:schemeClr val="tx1"/>
              </a:solidFill>
              <a:latin typeface="Calibri" charset="0"/>
              <a:ea typeface="ＭＳ Ｐゴシック" charset="-128"/>
              <a:cs typeface="ＭＳ Ｐゴシック" charset="-128"/>
            </a:endParaRPr>
          </a:p>
          <a:p>
            <a:r>
              <a:rPr lang="en-US" sz="1100" b="1" kern="1200" dirty="0" smtClean="0">
                <a:solidFill>
                  <a:schemeClr val="tx1"/>
                </a:solidFill>
                <a:latin typeface="Calibri" charset="0"/>
                <a:ea typeface="ＭＳ Ｐゴシック" charset="-128"/>
                <a:cs typeface="ＭＳ Ｐゴシック" charset="-128"/>
              </a:rPr>
              <a:t>MODEL MATH FINGERS FLASH</a:t>
            </a:r>
          </a:p>
          <a:p>
            <a:endParaRPr lang="en-US" sz="1100" b="1" kern="1200" dirty="0" smtClean="0">
              <a:solidFill>
                <a:schemeClr val="tx1"/>
              </a:solidFill>
              <a:latin typeface="Calibri" charset="0"/>
              <a:ea typeface="ＭＳ Ｐゴシック" charset="-128"/>
              <a:cs typeface="ＭＳ Ｐゴシック" charset="-128"/>
            </a:endParaRPr>
          </a:p>
          <a:p>
            <a:r>
              <a:rPr lang="en-US" sz="1100" b="1" kern="1200" dirty="0" smtClean="0">
                <a:solidFill>
                  <a:schemeClr val="tx1"/>
                </a:solidFill>
                <a:latin typeface="Calibri" charset="0"/>
                <a:ea typeface="ＭＳ Ｐゴシック" charset="-128"/>
                <a:cs typeface="ＭＳ Ｐゴシック" charset="-128"/>
              </a:rPr>
              <a:t>Flash</a:t>
            </a:r>
            <a:r>
              <a:rPr lang="en-US" sz="1100" b="1" kern="1200" baseline="0" dirty="0" smtClean="0">
                <a:solidFill>
                  <a:schemeClr val="tx1"/>
                </a:solidFill>
                <a:latin typeface="Calibri" charset="0"/>
                <a:ea typeface="ＭＳ Ｐゴシック" charset="-128"/>
                <a:cs typeface="ＭＳ Ｐゴシック" charset="-128"/>
              </a:rPr>
              <a:t> numbers </a:t>
            </a:r>
            <a:r>
              <a:rPr lang="en-US" sz="1100" b="1" kern="1200" dirty="0" smtClean="0">
                <a:solidFill>
                  <a:schemeClr val="tx1"/>
                </a:solidFill>
                <a:latin typeface="Calibri" charset="0"/>
                <a:ea typeface="ＭＳ Ｐゴシック" charset="-128"/>
                <a:cs typeface="ＭＳ Ｐゴシック" charset="-128"/>
              </a:rPr>
              <a:t>within 5.</a:t>
            </a:r>
          </a:p>
          <a:p>
            <a:pPr lvl="1"/>
            <a:r>
              <a:rPr lang="en-US" sz="1100" kern="1200" dirty="0" smtClean="0">
                <a:solidFill>
                  <a:schemeClr val="tx1"/>
                </a:solidFill>
                <a:latin typeface="Calibri" charset="0"/>
                <a:ea typeface="ＭＳ Ｐゴシック" charset="-128"/>
                <a:cs typeface="ＭＳ Ｐゴシック" charset="-128"/>
              </a:rPr>
              <a:t>T:	I’m going to hold up some fingers the Math Way and then hide them.  Look carefully and say the number you saw when I snap. </a:t>
            </a:r>
          </a:p>
          <a:p>
            <a:pPr lvl="1"/>
            <a:r>
              <a:rPr lang="en-US" sz="1100" kern="1200" dirty="0" smtClean="0">
                <a:solidFill>
                  <a:schemeClr val="tx1"/>
                </a:solidFill>
                <a:latin typeface="Calibri" charset="0"/>
                <a:ea typeface="ＭＳ Ｐゴシック" charset="-128"/>
                <a:cs typeface="ＭＳ Ｐゴシック" charset="-128"/>
              </a:rPr>
              <a:t>T:	(Flash 3 fingers for 2–3 seconds and then hide them).  Ready (snap).</a:t>
            </a:r>
          </a:p>
          <a:p>
            <a:pPr lvl="1"/>
            <a:r>
              <a:rPr lang="en-US" sz="1100" kern="1200" dirty="0" smtClean="0">
                <a:solidFill>
                  <a:schemeClr val="tx1"/>
                </a:solidFill>
                <a:latin typeface="Calibri" charset="0"/>
                <a:ea typeface="ＭＳ Ｐゴシック" charset="-128"/>
                <a:cs typeface="ＭＳ Ｐゴシック" charset="-128"/>
              </a:rPr>
              <a:t>S:	3!</a:t>
            </a:r>
          </a:p>
          <a:p>
            <a:pPr lvl="1"/>
            <a:r>
              <a:rPr lang="en-US" sz="1100" kern="1200" dirty="0" smtClean="0">
                <a:solidFill>
                  <a:schemeClr val="tx1"/>
                </a:solidFill>
                <a:latin typeface="Calibri" charset="0"/>
                <a:ea typeface="ＭＳ Ｐゴシック" charset="-128"/>
                <a:cs typeface="ＭＳ Ｐゴシック" charset="-128"/>
              </a:rPr>
              <a:t>Repeat process for numbers within 5.</a:t>
            </a:r>
          </a:p>
          <a:p>
            <a:endParaRPr lang="en-US" sz="1100" kern="1200" dirty="0" smtClean="0">
              <a:solidFill>
                <a:schemeClr val="tx1"/>
              </a:solidFill>
              <a:latin typeface="Calibri" charset="0"/>
              <a:ea typeface="ＭＳ Ｐゴシック" charset="-128"/>
              <a:cs typeface="ＭＳ Ｐゴシック" charset="-128"/>
            </a:endParaRPr>
          </a:p>
          <a:p>
            <a:r>
              <a:rPr lang="en-US" sz="1100" b="1" kern="1200" dirty="0" smtClean="0">
                <a:solidFill>
                  <a:schemeClr val="tx1"/>
                </a:solidFill>
                <a:latin typeface="Calibri" charset="0"/>
                <a:ea typeface="ＭＳ Ｐゴシック" charset="-128"/>
                <a:cs typeface="ＭＳ Ｐゴシック" charset="-128"/>
              </a:rPr>
              <a:t>Flash 6-10 and count on from</a:t>
            </a:r>
            <a:r>
              <a:rPr lang="en-US" sz="1100" b="1" kern="1200" baseline="0" dirty="0" smtClean="0">
                <a:solidFill>
                  <a:schemeClr val="tx1"/>
                </a:solidFill>
                <a:latin typeface="Calibri" charset="0"/>
                <a:ea typeface="ＭＳ Ｐゴシック" charset="-128"/>
                <a:cs typeface="ＭＳ Ｐゴシック" charset="-128"/>
              </a:rPr>
              <a:t> 5.</a:t>
            </a:r>
            <a:endParaRPr lang="en-US" sz="1100" b="1" kern="1200" dirty="0" smtClean="0">
              <a:solidFill>
                <a:schemeClr val="tx1"/>
              </a:solidFill>
              <a:latin typeface="Calibri" charset="0"/>
              <a:ea typeface="ＭＳ Ｐゴシック" charset="-128"/>
              <a:cs typeface="ＭＳ Ｐゴシック" charset="-128"/>
            </a:endParaRPr>
          </a:p>
          <a:p>
            <a:pPr lvl="1"/>
            <a:r>
              <a:rPr lang="en-US" sz="1100" kern="1200" dirty="0" smtClean="0">
                <a:solidFill>
                  <a:schemeClr val="tx1"/>
                </a:solidFill>
                <a:latin typeface="Calibri" charset="0"/>
                <a:ea typeface="ＭＳ Ｐゴシック" charset="-128"/>
                <a:cs typeface="ＭＳ Ｐゴシック" charset="-128"/>
              </a:rPr>
              <a:t>T:	(Flash 7 fingers.)  Ready (snap).</a:t>
            </a:r>
            <a:br>
              <a:rPr lang="en-US" sz="1100" kern="1200" dirty="0" smtClean="0">
                <a:solidFill>
                  <a:schemeClr val="tx1"/>
                </a:solidFill>
                <a:latin typeface="Calibri" charset="0"/>
                <a:ea typeface="ＭＳ Ｐゴシック" charset="-128"/>
                <a:cs typeface="ＭＳ Ｐゴシック" charset="-128"/>
              </a:rPr>
            </a:br>
            <a:r>
              <a:rPr lang="en-US" sz="1100" kern="1200" dirty="0" smtClean="0">
                <a:solidFill>
                  <a:schemeClr val="tx1"/>
                </a:solidFill>
                <a:latin typeface="Calibri" charset="0"/>
                <a:ea typeface="ＭＳ Ｐゴシック" charset="-128"/>
                <a:cs typeface="ＭＳ Ｐゴシック" charset="-128"/>
              </a:rPr>
              <a:t>S:	7!</a:t>
            </a:r>
          </a:p>
          <a:p>
            <a:pPr lvl="1"/>
            <a:r>
              <a:rPr lang="en-US" sz="1100" kern="1200" dirty="0" smtClean="0">
                <a:solidFill>
                  <a:schemeClr val="tx1"/>
                </a:solidFill>
                <a:latin typeface="Calibri" charset="0"/>
                <a:ea typeface="ＭＳ Ｐゴシック" charset="-128"/>
                <a:cs typeface="ＭＳ Ｐゴシック" charset="-128"/>
              </a:rPr>
              <a:t>T:	(Hold up 5 fingers on the right hand.)  How many fingers are on this hand?</a:t>
            </a:r>
          </a:p>
          <a:p>
            <a:pPr lvl="1"/>
            <a:r>
              <a:rPr lang="en-US" sz="1100" kern="1200" dirty="0" smtClean="0">
                <a:solidFill>
                  <a:schemeClr val="tx1"/>
                </a:solidFill>
                <a:latin typeface="Calibri" charset="0"/>
                <a:ea typeface="ＭＳ Ｐゴシック" charset="-128"/>
                <a:cs typeface="ＭＳ Ｐゴシック" charset="-128"/>
              </a:rPr>
              <a:t>S:	5.</a:t>
            </a:r>
          </a:p>
          <a:p>
            <a:pPr lvl="1"/>
            <a:r>
              <a:rPr lang="en-US" sz="1100" kern="1200" dirty="0" smtClean="0">
                <a:solidFill>
                  <a:schemeClr val="tx1"/>
                </a:solidFill>
                <a:latin typeface="Calibri" charset="0"/>
                <a:ea typeface="ＭＳ Ｐゴシック" charset="-128"/>
                <a:cs typeface="ＭＳ Ｐゴシック" charset="-128"/>
              </a:rPr>
              <a:t>T:	5 (hold up the five hand, then hold up the other fingers, one at a time) 6, 7.</a:t>
            </a:r>
          </a:p>
          <a:p>
            <a:pPr lvl="1"/>
            <a:r>
              <a:rPr lang="en-US" sz="1100" kern="1200" dirty="0" smtClean="0">
                <a:solidFill>
                  <a:schemeClr val="tx1"/>
                </a:solidFill>
                <a:latin typeface="Calibri" charset="0"/>
                <a:ea typeface="ＭＳ Ｐゴシック" charset="-128"/>
                <a:cs typeface="ＭＳ Ｐゴシック" charset="-128"/>
              </a:rPr>
              <a:t>Repeat the process for other numbers 6–10, inviting students to count on from 5 with you.</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100" b="0" i="1" u="none" strike="noStrike" kern="1200" baseline="0" dirty="0" smtClean="0">
              <a:solidFill>
                <a:schemeClr val="tx1"/>
              </a:solidFill>
              <a:latin typeface="Calibri" charset="0"/>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100" b="0" i="1" u="none" strike="noStrike" kern="1200" baseline="0" dirty="0" smtClean="0">
                <a:solidFill>
                  <a:schemeClr val="tx1"/>
                </a:solidFill>
                <a:latin typeface="Calibri" charset="0"/>
                <a:ea typeface="ＭＳ Ｐゴシック" charset="-128"/>
                <a:cs typeface="ＭＳ Ｐゴシック" charset="-128"/>
              </a:rPr>
              <a:t>Note to Facilitator: In Pre-K and Kindergarten, students had extensive practice with counting the Math Way, where they see the number of fingers increase as they count from 1 to 10, moving from their left pinky to their right pinky without interruption. This provides a foundation for understanding the number path and number line, on which numbers also increase from left to right. Internalization of the number line develops multiple areas of number sense and will facilitate future work in operations. </a:t>
            </a:r>
            <a:endParaRPr lang="en-US" sz="1100" i="1" kern="1200" dirty="0" smtClean="0">
              <a:solidFill>
                <a:schemeClr val="tx1"/>
              </a:solidFill>
              <a:latin typeface="Calibri" charset="0"/>
              <a:ea typeface="ＭＳ Ｐゴシック" charset="-128"/>
              <a:cs typeface="ＭＳ Ｐゴシック" charset="-128"/>
            </a:endParaRPr>
          </a:p>
          <a:p>
            <a:endParaRPr lang="en-US" sz="1200" kern="1200" dirty="0">
              <a:solidFill>
                <a:schemeClr val="tx1"/>
              </a:solidFill>
              <a:latin typeface="Calibri" charset="0"/>
              <a:ea typeface="ＭＳ Ｐゴシック" charset="-128"/>
              <a:cs typeface="ＭＳ Ｐゴシック" charset="-128"/>
            </a:endParaRPr>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6</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3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12" name="Date Placeholder 11"/>
          <p:cNvSpPr>
            <a:spLocks noGrp="1"/>
          </p:cNvSpPr>
          <p:nvPr>
            <p:ph type="dt" idx="13"/>
          </p:nvPr>
        </p:nvSpPr>
        <p:spPr/>
        <p:txBody>
          <a:bodyPr/>
          <a:lstStyle/>
          <a:p>
            <a:pPr>
              <a:defRPr/>
            </a:pPr>
            <a:r>
              <a:rPr lang="en-US" smtClean="0"/>
              <a:t>Grade 1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www.CommonCore.org</a:t>
            </a:r>
            <a:endParaRPr lang="en-US" dirty="0" smtClean="0"/>
          </a:p>
        </p:txBody>
      </p:sp>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 </a:t>
            </a:r>
            <a:endParaRPr lang="en-US"/>
          </a:p>
        </p:txBody>
      </p:sp>
    </p:spTree>
    <p:extLst>
      <p:ext uri="{BB962C8B-B14F-4D97-AF65-F5344CB8AC3E}">
        <p14:creationId xmlns:p14="http://schemas.microsoft.com/office/powerpoint/2010/main" val="154719346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1" baseline="0" dirty="0" smtClean="0"/>
              <a:t>NOW SOLVE USING SUBTRACTION</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lvl="1"/>
            <a:r>
              <a:rPr lang="en-US" sz="1200" kern="1200" dirty="0" smtClean="0">
                <a:solidFill>
                  <a:schemeClr val="tx1"/>
                </a:solidFill>
                <a:latin typeface="Calibri" charset="0"/>
                <a:ea typeface="ＭＳ Ｐゴシック" charset="-128"/>
                <a:cs typeface="ＭＳ Ｐゴシック" charset="-128"/>
              </a:rPr>
              <a:t>T:	Many of you used addition to figure out how many bears came over to play.  </a:t>
            </a:r>
            <a:r>
              <a:rPr lang="en-US" sz="1200" b="1" kern="1200" dirty="0" smtClean="0">
                <a:solidFill>
                  <a:schemeClr val="tx1"/>
                </a:solidFill>
                <a:latin typeface="Calibri" charset="0"/>
                <a:ea typeface="ＭＳ Ｐゴシック" charset="-128"/>
                <a:cs typeface="ＭＳ Ｐゴシック" charset="-128"/>
              </a:rPr>
              <a:t>When we checked our work just now, we separated the 4 bears from the total group of 6 bears. </a:t>
            </a:r>
            <a:r>
              <a:rPr lang="en-US" sz="1200" kern="1200" dirty="0" smtClean="0">
                <a:solidFill>
                  <a:schemeClr val="tx1"/>
                </a:solidFill>
                <a:latin typeface="Calibri" charset="0"/>
                <a:ea typeface="ＭＳ Ｐゴシック" charset="-128"/>
                <a:cs typeface="ＭＳ Ｐゴシック" charset="-128"/>
              </a:rPr>
              <a:t> (Write 4 + __ = 6 on the board.)  Since we know the whole, and one part we can use subtraction to find the other part.  Turn and talk to your partner about how we could write this as a subtraction sentence.  (Circulate and listen.)</a:t>
            </a:r>
          </a:p>
          <a:p>
            <a:pPr lvl="1"/>
            <a:r>
              <a:rPr lang="en-US" sz="1200" kern="1200" dirty="0" smtClean="0">
                <a:solidFill>
                  <a:schemeClr val="tx1"/>
                </a:solidFill>
                <a:latin typeface="Calibri" charset="0"/>
                <a:ea typeface="ＭＳ Ｐゴシック" charset="-128"/>
                <a:cs typeface="ＭＳ Ｐゴシック" charset="-128"/>
              </a:rPr>
              <a:t>S:	(Discuss.)</a:t>
            </a:r>
          </a:p>
          <a:p>
            <a:pPr lvl="1"/>
            <a:r>
              <a:rPr lang="en-US" sz="1200" kern="1200" dirty="0" smtClean="0">
                <a:solidFill>
                  <a:schemeClr val="tx1"/>
                </a:solidFill>
                <a:latin typeface="Calibri" charset="0"/>
                <a:ea typeface="ＭＳ Ｐゴシック" charset="-128"/>
                <a:cs typeface="ＭＳ Ｐゴシック" charset="-128"/>
              </a:rPr>
              <a:t>T:	(Choose a student to demonstrate her subtraction sentence using the bears.)</a:t>
            </a:r>
          </a:p>
          <a:p>
            <a:pPr lvl="1"/>
            <a:r>
              <a:rPr lang="en-US" sz="1200" kern="1200" dirty="0" smtClean="0">
                <a:solidFill>
                  <a:schemeClr val="tx1"/>
                </a:solidFill>
                <a:latin typeface="Calibri" charset="0"/>
                <a:ea typeface="ＭＳ Ｐゴシック" charset="-128"/>
                <a:cs typeface="ＭＳ Ｐゴシック" charset="-128"/>
              </a:rPr>
              <a:t>T:	We can write 6 – 4 = </a:t>
            </a:r>
            <a:r>
              <a:rPr lang="en-US" sz="1200" u="sng" kern="1200" dirty="0" smtClean="0">
                <a:solidFill>
                  <a:schemeClr val="tx1"/>
                </a:solidFill>
                <a:latin typeface="Calibri" charset="0"/>
                <a:ea typeface="ＭＳ Ｐゴシック" charset="-128"/>
                <a:cs typeface="ＭＳ Ｐゴシック" charset="-128"/>
              </a:rPr>
              <a:t>2</a:t>
            </a:r>
            <a:r>
              <a:rPr lang="en-US" sz="1200" kern="1200" dirty="0" smtClean="0">
                <a:solidFill>
                  <a:schemeClr val="tx1"/>
                </a:solidFill>
                <a:latin typeface="Calibri" charset="0"/>
                <a:ea typeface="ＭＳ Ｐゴシック" charset="-128"/>
                <a:cs typeface="ＭＳ Ｐゴシック" charset="-128"/>
              </a:rPr>
              <a:t> to show that we had 6 bears and separated 4 of them from the group, leaving us with 2 bears for the unknown part.  You write the subtraction sentence on your board as I write it.</a:t>
            </a:r>
          </a:p>
          <a:p>
            <a:pPr lvl="1"/>
            <a:r>
              <a:rPr lang="en-US" sz="1200" kern="1200" dirty="0" smtClean="0">
                <a:solidFill>
                  <a:schemeClr val="tx1"/>
                </a:solidFill>
                <a:latin typeface="Calibri" charset="0"/>
                <a:ea typeface="ＭＳ Ｐゴシック" charset="-128"/>
                <a:cs typeface="ＭＳ Ｐゴシック" charset="-128"/>
              </a:rPr>
              <a:t>S/T:	(Write 6 – 4 = </a:t>
            </a:r>
            <a:r>
              <a:rPr lang="en-US" sz="1200" u="sng" kern="1200" dirty="0" smtClean="0">
                <a:solidFill>
                  <a:schemeClr val="tx1"/>
                </a:solidFill>
                <a:latin typeface="Calibri" charset="0"/>
                <a:ea typeface="ＭＳ Ｐゴシック" charset="-128"/>
                <a:cs typeface="ＭＳ Ｐゴシック" charset="-128"/>
              </a:rPr>
              <a:t>2</a:t>
            </a:r>
            <a:r>
              <a:rPr lang="en-US" sz="1200" kern="1200" dirty="0" smtClean="0">
                <a:solidFill>
                  <a:schemeClr val="tx1"/>
                </a:solidFill>
                <a:latin typeface="Calibri" charset="0"/>
                <a:ea typeface="ＭＳ Ｐゴシック" charset="-128"/>
                <a:cs typeface="ＭＳ Ｐゴシック" charset="-128"/>
              </a:rPr>
              <a:t>.  Circle the 2 to indicate</a:t>
            </a:r>
            <a:r>
              <a:rPr lang="en-US" sz="1200" kern="1200" baseline="0" dirty="0" smtClean="0">
                <a:solidFill>
                  <a:schemeClr val="tx1"/>
                </a:solidFill>
                <a:latin typeface="Calibri" charset="0"/>
                <a:ea typeface="ＭＳ Ｐゴシック" charset="-128"/>
                <a:cs typeface="ＭＳ Ｐゴシック" charset="-128"/>
              </a:rPr>
              <a:t> it is the answer to the question.</a:t>
            </a:r>
            <a:r>
              <a:rPr lang="en-US" sz="1200" kern="1200" dirty="0" smtClean="0">
                <a:solidFill>
                  <a:schemeClr val="tx1"/>
                </a:solidFill>
                <a:latin typeface="Calibri" charset="0"/>
                <a:ea typeface="ＭＳ Ｐゴシック" charset="-128"/>
                <a:cs typeface="ＭＳ Ｐゴシック" charset="-128"/>
              </a:rPr>
              <a:t>)</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1" baseline="0" dirty="0" smtClean="0"/>
              <a:t>Throughout Topic G, students use their understanding and confidence with solving for missing addends to understand subtraction, forming the relationship in the context of stories.</a:t>
            </a:r>
          </a:p>
          <a:p>
            <a:endParaRPr lang="en-US" sz="1200" kern="1200" dirty="0">
              <a:solidFill>
                <a:schemeClr val="tx1"/>
              </a:solidFill>
              <a:latin typeface="Calibri" charset="0"/>
              <a:ea typeface="ＭＳ Ｐゴシック" charset="-128"/>
              <a:cs typeface="ＭＳ Ｐゴシック" charset="-128"/>
            </a:endParaRPr>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60</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4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Document camera</a:t>
            </a:r>
          </a:p>
          <a:p>
            <a:pPr marL="458788" lvl="1" indent="-285750">
              <a:buFont typeface="Arial" pitchFamily="34" charset="0"/>
              <a:buChar char="•"/>
              <a:tabLst/>
            </a:pPr>
            <a:r>
              <a:rPr lang="en-US" sz="1100" baseline="0" dirty="0" smtClean="0"/>
              <a:t>6 </a:t>
            </a:r>
            <a:r>
              <a:rPr lang="en-US" sz="1100" baseline="0" dirty="0"/>
              <a:t>bears</a:t>
            </a:r>
          </a:p>
          <a:p>
            <a:pPr marL="458788" lvl="1" indent="-285750">
              <a:buFont typeface="Arial" pitchFamily="34" charset="0"/>
              <a:buChar char="•"/>
              <a:tabLst/>
            </a:pPr>
            <a:r>
              <a:rPr lang="en-US" sz="1100" baseline="0" dirty="0" smtClean="0"/>
              <a:t>Personal white board with Number Bond and Number Sentence template per participant</a:t>
            </a:r>
            <a:endParaRPr lang="en-US" sz="1100" baseline="0" dirty="0"/>
          </a:p>
        </p:txBody>
      </p:sp>
      <p:sp>
        <p:nvSpPr>
          <p:cNvPr id="12" name="Date Placeholder 11"/>
          <p:cNvSpPr>
            <a:spLocks noGrp="1"/>
          </p:cNvSpPr>
          <p:nvPr>
            <p:ph type="dt" idx="13"/>
          </p:nvPr>
        </p:nvSpPr>
        <p:spPr/>
        <p:txBody>
          <a:bodyPr/>
          <a:lstStyle/>
          <a:p>
            <a:pPr>
              <a:defRPr/>
            </a:pPr>
            <a:r>
              <a:rPr lang="en-US" smtClean="0"/>
              <a:t>Grade 1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www.CommonCore.org</a:t>
            </a:r>
            <a:endParaRPr lang="en-US" dirty="0" smtClean="0"/>
          </a:p>
        </p:txBody>
      </p:sp>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 </a:t>
            </a:r>
            <a:endParaRPr lang="en-US"/>
          </a:p>
        </p:txBody>
      </p:sp>
    </p:spTree>
    <p:extLst>
      <p:ext uri="{BB962C8B-B14F-4D97-AF65-F5344CB8AC3E}">
        <p14:creationId xmlns:p14="http://schemas.microsoft.com/office/powerpoint/2010/main" val="103508018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1" baseline="0" dirty="0" smtClean="0"/>
              <a:t>USE NUMBER PATH TO VISUALIZE RELATIONSHIP BETWEEN ADDITION AND SUBTRACTION</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aseline="0" dirty="0" smtClean="0"/>
              <a:t>The number path provides a </a:t>
            </a:r>
            <a:r>
              <a:rPr lang="en-US" b="0" baseline="0" dirty="0" smtClean="0"/>
              <a:t>tool to visualize </a:t>
            </a:r>
            <a:r>
              <a:rPr lang="en-US" baseline="0" dirty="0" smtClean="0"/>
              <a:t>how addition and subtraction are related.</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aseline="0" dirty="0" smtClean="0"/>
              <a:t>While students </a:t>
            </a:r>
            <a:r>
              <a:rPr lang="en-US" b="1" baseline="0" dirty="0" smtClean="0"/>
              <a:t>CAN count back </a:t>
            </a:r>
            <a:r>
              <a:rPr lang="en-US" baseline="0" dirty="0" smtClean="0"/>
              <a:t>to solve 3 – 2, </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aseline="0" dirty="0" smtClean="0"/>
              <a:t>they can ALSO think of subtraction as a </a:t>
            </a:r>
            <a:r>
              <a:rPr lang="en-US" b="1" baseline="0" dirty="0" smtClean="0"/>
              <a:t>missing addend problem </a:t>
            </a:r>
            <a:r>
              <a:rPr lang="en-US" baseline="0" dirty="0" smtClean="0"/>
              <a:t>and start at 2 to count on to 3. This is shown on the number path on the slide.</a:t>
            </a:r>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61</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2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12" name="Date Placeholder 11"/>
          <p:cNvSpPr>
            <a:spLocks noGrp="1"/>
          </p:cNvSpPr>
          <p:nvPr>
            <p:ph type="dt" idx="13"/>
          </p:nvPr>
        </p:nvSpPr>
        <p:spPr/>
        <p:txBody>
          <a:bodyPr/>
          <a:lstStyle/>
          <a:p>
            <a:pPr>
              <a:defRPr/>
            </a:pPr>
            <a:r>
              <a:rPr lang="en-US" smtClean="0"/>
              <a:t>Grade 1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www.CommonCore.org</a:t>
            </a:r>
            <a:endParaRPr lang="en-US" dirty="0" smtClean="0"/>
          </a:p>
        </p:txBody>
      </p:sp>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 </a:t>
            </a:r>
            <a:endParaRPr lang="en-US"/>
          </a:p>
        </p:txBody>
      </p:sp>
    </p:spTree>
    <p:extLst>
      <p:ext uri="{BB962C8B-B14F-4D97-AF65-F5344CB8AC3E}">
        <p14:creationId xmlns:p14="http://schemas.microsoft.com/office/powerpoint/2010/main" val="10350801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1" baseline="0" dirty="0" smtClean="0"/>
              <a:t>USE THE NUMBER PATH TO COMPARE EFFICIENCY OF ADDITION OR SUBTRACTION FOR A GIVEN PROBLEM</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aseline="0" dirty="0" smtClean="0"/>
              <a:t>After using the number path to count on and count back, students then look at the same problem and try both strategies. </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aseline="0" dirty="0" smtClean="0"/>
              <a:t>This helps them notice that sometimes counting on can be more efficient, and sometimes counting back can be more efficient.</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Consider 9 – 8. Is it more efficient to count back, as shown in the top number path, or is it more efficient to count on, as shown in the bottom number path?</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(Click to show 2 different number path solutions and final question.)</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Invite participants to try solving 9 – 2 using the number path template and decide which method is more efficient.  </a:t>
            </a:r>
            <a:endParaRPr lang="en-US" baseline="0"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62</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3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Document camera</a:t>
            </a:r>
          </a:p>
          <a:p>
            <a:pPr marL="458788" lvl="1" indent="-285750">
              <a:buFont typeface="Arial" pitchFamily="34" charset="0"/>
              <a:buChar char="•"/>
              <a:tabLst/>
            </a:pPr>
            <a:r>
              <a:rPr lang="en-US" sz="1100" baseline="0" dirty="0" smtClean="0"/>
              <a:t>Personal white board with Number Path </a:t>
            </a:r>
            <a:r>
              <a:rPr lang="en-US" sz="1100" baseline="0" dirty="0"/>
              <a:t>T</a:t>
            </a:r>
            <a:r>
              <a:rPr lang="en-US" sz="1100" baseline="0" dirty="0" smtClean="0"/>
              <a:t>emplate per participant</a:t>
            </a:r>
            <a:endParaRPr lang="en-US" sz="1100" baseline="0" dirty="0"/>
          </a:p>
        </p:txBody>
      </p:sp>
      <p:sp>
        <p:nvSpPr>
          <p:cNvPr id="12" name="Date Placeholder 11"/>
          <p:cNvSpPr>
            <a:spLocks noGrp="1"/>
          </p:cNvSpPr>
          <p:nvPr>
            <p:ph type="dt" idx="13"/>
          </p:nvPr>
        </p:nvSpPr>
        <p:spPr/>
        <p:txBody>
          <a:bodyPr/>
          <a:lstStyle/>
          <a:p>
            <a:pPr>
              <a:defRPr/>
            </a:pPr>
            <a:r>
              <a:rPr lang="en-US" smtClean="0"/>
              <a:t>Grade 1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www.CommonCore.org</a:t>
            </a:r>
            <a:endParaRPr lang="en-US" dirty="0" smtClean="0"/>
          </a:p>
        </p:txBody>
      </p:sp>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 </a:t>
            </a:r>
            <a:endParaRPr lang="en-US"/>
          </a:p>
        </p:txBody>
      </p:sp>
    </p:spTree>
    <p:extLst>
      <p:ext uri="{BB962C8B-B14F-4D97-AF65-F5344CB8AC3E}">
        <p14:creationId xmlns:p14="http://schemas.microsoft.com/office/powerpoint/2010/main" val="103508018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1" baseline="0" dirty="0" smtClean="0"/>
              <a:t>INTRODUCE TOPIC H:  SUBTRACTION WORD PROBLEMS</a:t>
            </a: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457200" rtl="0" eaLnBrk="0" fontAlgn="base" latinLnBrk="0" hangingPunct="0">
              <a:lnSpc>
                <a:spcPct val="100000"/>
              </a:lnSpc>
              <a:spcBef>
                <a:spcPct val="30000"/>
              </a:spcBef>
              <a:spcAft>
                <a:spcPct val="0"/>
              </a:spcAft>
              <a:buClrTx/>
              <a:buSzTx/>
              <a:buFont typeface="Arial"/>
              <a:buNone/>
              <a:tabLst/>
              <a:defRPr/>
            </a:pPr>
            <a:r>
              <a:rPr lang="en-US" dirty="0" smtClean="0"/>
              <a:t>Like Addition, there</a:t>
            </a:r>
            <a:r>
              <a:rPr lang="en-US" baseline="0" dirty="0" smtClean="0"/>
              <a:t> are many different Subtraction Word Problem Types that first graders will learn this year. In this topic, students will work with the each of the story problem types listed on the slide.</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endParaRPr lang="en-US" baseline="0" dirty="0" smtClean="0"/>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1" baseline="0" dirty="0" smtClean="0"/>
              <a:t>Add to / Take from </a:t>
            </a:r>
            <a:r>
              <a:rPr lang="en-US" baseline="0" dirty="0" smtClean="0"/>
              <a:t>- action oriented</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1" baseline="0" dirty="0" smtClean="0"/>
              <a:t>Put together / take apart </a:t>
            </a:r>
            <a:r>
              <a:rPr lang="en-US" baseline="0" dirty="0" smtClean="0"/>
              <a:t>– no action needed</a:t>
            </a:r>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63</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2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12" name="Date Placeholder 11"/>
          <p:cNvSpPr>
            <a:spLocks noGrp="1"/>
          </p:cNvSpPr>
          <p:nvPr>
            <p:ph type="dt" idx="13"/>
          </p:nvPr>
        </p:nvSpPr>
        <p:spPr/>
        <p:txBody>
          <a:bodyPr/>
          <a:lstStyle/>
          <a:p>
            <a:pPr>
              <a:defRPr/>
            </a:pPr>
            <a:r>
              <a:rPr lang="en-US" smtClean="0"/>
              <a:t>Grade 1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www.CommonCore.org</a:t>
            </a:r>
            <a:endParaRPr lang="en-US" dirty="0" smtClean="0"/>
          </a:p>
        </p:txBody>
      </p:sp>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 </a:t>
            </a:r>
            <a:endParaRPr lang="en-US"/>
          </a:p>
        </p:txBody>
      </p:sp>
    </p:spTree>
    <p:extLst>
      <p:ext uri="{BB962C8B-B14F-4D97-AF65-F5344CB8AC3E}">
        <p14:creationId xmlns:p14="http://schemas.microsoft.com/office/powerpoint/2010/main" val="103508018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1" baseline="0" dirty="0" smtClean="0"/>
              <a:t>USE THE RDW STRATEGY TO SOLVE (TAKE FROM WITH RESULT UNKNOWN)</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1" baseline="0" dirty="0" smtClean="0"/>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aseline="0" dirty="0" smtClean="0"/>
              <a:t>Invite participants to make a simple math drawing, number bond, and word sentence to match the story. </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aseline="0" dirty="0" smtClean="0"/>
              <a:t>Facilitator models solution</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1" baseline="0" dirty="0" smtClean="0"/>
              <a:t>Is this a Take From or Take Apart Problem?  What is our unknown?</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aseline="0" dirty="0" smtClean="0"/>
              <a:t>In this problem, the total, or start number, is given and one part of the total is being taken away.</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aseline="0" dirty="0" smtClean="0"/>
              <a:t>The result is our unknown.  We want to know how many are still flying.</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 typeface="Arial"/>
              <a:buNone/>
              <a:tabLst/>
              <a:defRPr/>
            </a:pPr>
            <a:r>
              <a:rPr lang="en-US" i="1" baseline="0" dirty="0" smtClean="0"/>
              <a:t>Note to Facilitator:  In lesson 28, the teacher models crossing off a math drawing with a horizontal line, similar to what is pictured on the slide.  The teacher then invites students to make the connection between the line used to cross off the picture and the subtraction symbol.</a:t>
            </a:r>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64</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2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a:t>Personal white board per participant</a:t>
            </a:r>
          </a:p>
        </p:txBody>
      </p:sp>
      <p:sp>
        <p:nvSpPr>
          <p:cNvPr id="12" name="Date Placeholder 11"/>
          <p:cNvSpPr>
            <a:spLocks noGrp="1"/>
          </p:cNvSpPr>
          <p:nvPr>
            <p:ph type="dt" idx="13"/>
          </p:nvPr>
        </p:nvSpPr>
        <p:spPr/>
        <p:txBody>
          <a:bodyPr/>
          <a:lstStyle/>
          <a:p>
            <a:pPr>
              <a:defRPr/>
            </a:pPr>
            <a:r>
              <a:rPr lang="en-US" smtClean="0"/>
              <a:t>Grade 1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www.CommonCore.org</a:t>
            </a:r>
            <a:endParaRPr lang="en-US" dirty="0" smtClean="0"/>
          </a:p>
        </p:txBody>
      </p:sp>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 </a:t>
            </a:r>
            <a:endParaRPr lang="en-US"/>
          </a:p>
        </p:txBody>
      </p:sp>
    </p:spTree>
    <p:extLst>
      <p:ext uri="{BB962C8B-B14F-4D97-AF65-F5344CB8AC3E}">
        <p14:creationId xmlns:p14="http://schemas.microsoft.com/office/powerpoint/2010/main" val="103508018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1" baseline="0" dirty="0" smtClean="0"/>
              <a:t>USE THE RDW STRATEGY TO SOLVE  (TAKE APART WITH ADDEND UNKNOWN)</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1" baseline="0" dirty="0" smtClean="0"/>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aseline="0" dirty="0" smtClean="0"/>
              <a:t>Invite participants to make a simple math drawing, number bond, number sentence and statement to match the story. </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aseline="0" dirty="0" smtClean="0"/>
              <a:t>Facilitator models solution</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1" baseline="0" dirty="0" smtClean="0"/>
              <a:t>Is this a Take From </a:t>
            </a:r>
            <a:r>
              <a:rPr lang="en-US" b="0" baseline="0" dirty="0" smtClean="0"/>
              <a:t>or </a:t>
            </a:r>
            <a:r>
              <a:rPr lang="en-US" b="1" baseline="0" dirty="0" smtClean="0"/>
              <a:t>Take Apart Problem?  What is our unknown?</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aseline="0" dirty="0" smtClean="0"/>
              <a:t>In this problem, nothing is being taken away. Instead, we are separating the total number of apples into 2 parts. </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aseline="0" dirty="0" smtClean="0"/>
              <a:t>We know one part, the apples with worms, and we are looking to identify the other part, the good apples.</a:t>
            </a:r>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65</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2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a:t>Personal white board per participant</a:t>
            </a:r>
          </a:p>
        </p:txBody>
      </p:sp>
      <p:sp>
        <p:nvSpPr>
          <p:cNvPr id="12" name="Date Placeholder 11"/>
          <p:cNvSpPr>
            <a:spLocks noGrp="1"/>
          </p:cNvSpPr>
          <p:nvPr>
            <p:ph type="dt" idx="13"/>
          </p:nvPr>
        </p:nvSpPr>
        <p:spPr/>
        <p:txBody>
          <a:bodyPr/>
          <a:lstStyle/>
          <a:p>
            <a:pPr>
              <a:defRPr/>
            </a:pPr>
            <a:r>
              <a:rPr lang="en-US" smtClean="0"/>
              <a:t>Grade 1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www.CommonCore.org</a:t>
            </a:r>
            <a:endParaRPr lang="en-US" dirty="0" smtClean="0"/>
          </a:p>
        </p:txBody>
      </p:sp>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 </a:t>
            </a:r>
            <a:endParaRPr lang="en-US"/>
          </a:p>
        </p:txBody>
      </p:sp>
    </p:spTree>
    <p:extLst>
      <p:ext uri="{BB962C8B-B14F-4D97-AF65-F5344CB8AC3E}">
        <p14:creationId xmlns:p14="http://schemas.microsoft.com/office/powerpoint/2010/main" val="103508018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1" baseline="0" dirty="0" smtClean="0"/>
              <a:t>USE THE RDW STRATEGY TO SOLVE  (ADD TO WITH CHANGE UNKNOWN)</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1" baseline="0" dirty="0" smtClean="0"/>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aseline="0" dirty="0" smtClean="0"/>
              <a:t>Invite participants to make a simple math drawing, number bond, number sentence and word statement to match the story. </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aseline="0" dirty="0" smtClean="0"/>
              <a:t>Find participants with diverse strategies to share under the document camera. Discuss differences in strategies.  (</a:t>
            </a:r>
            <a:r>
              <a:rPr lang="en-US" b="1" baseline="0" dirty="0" smtClean="0"/>
              <a:t>Note: This problem can be solved with missing addend equation OR subtraction equation.)</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endParaRPr lang="en-US" b="1" baseline="0" dirty="0" smtClean="0"/>
          </a:p>
          <a:p>
            <a:pPr marL="0" marR="0" indent="0" algn="l" defTabSz="457200" rtl="0" eaLnBrk="0" fontAlgn="base" latinLnBrk="0" hangingPunct="0">
              <a:lnSpc>
                <a:spcPct val="100000"/>
              </a:lnSpc>
              <a:spcBef>
                <a:spcPct val="30000"/>
              </a:spcBef>
              <a:spcAft>
                <a:spcPct val="0"/>
              </a:spcAft>
              <a:buClrTx/>
              <a:buSzTx/>
              <a:buFont typeface="Arial"/>
              <a:buNone/>
              <a:tabLst/>
              <a:defRPr/>
            </a:pPr>
            <a:r>
              <a:rPr lang="en-US" baseline="0" dirty="0" smtClean="0"/>
              <a:t>Notice that in this problem type, one part is given with an unknown part added to it, resulting in the final total of 8 cookies.</a:t>
            </a:r>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66</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2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a:t>Personal white board per participant</a:t>
            </a:r>
          </a:p>
        </p:txBody>
      </p:sp>
      <p:sp>
        <p:nvSpPr>
          <p:cNvPr id="12" name="Date Placeholder 11"/>
          <p:cNvSpPr>
            <a:spLocks noGrp="1"/>
          </p:cNvSpPr>
          <p:nvPr>
            <p:ph type="dt" idx="13"/>
          </p:nvPr>
        </p:nvSpPr>
        <p:spPr/>
        <p:txBody>
          <a:bodyPr/>
          <a:lstStyle/>
          <a:p>
            <a:pPr>
              <a:defRPr/>
            </a:pPr>
            <a:r>
              <a:rPr lang="en-US" smtClean="0"/>
              <a:t>Grade 1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www.CommonCore.org</a:t>
            </a:r>
            <a:endParaRPr lang="en-US" dirty="0" smtClean="0"/>
          </a:p>
        </p:txBody>
      </p:sp>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 </a:t>
            </a:r>
            <a:endParaRPr lang="en-US"/>
          </a:p>
        </p:txBody>
      </p:sp>
    </p:spTree>
    <p:extLst>
      <p:ext uri="{BB962C8B-B14F-4D97-AF65-F5344CB8AC3E}">
        <p14:creationId xmlns:p14="http://schemas.microsoft.com/office/powerpoint/2010/main" val="103508018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1" baseline="0" dirty="0" smtClean="0"/>
              <a:t>USE THE RDW STRATEGY TO SOLVE  (TAKE FROM WITH CHANGE UNKNOWN)</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1" baseline="0" dirty="0" smtClean="0"/>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aseline="0" dirty="0" smtClean="0"/>
              <a:t>Invite participants to make a simple math drawing, number bond, and word sentence to match the story. </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aseline="0" dirty="0" smtClean="0"/>
              <a:t>Find participants with diverse strategies to share under the document camera.  Discuss differences in strategies.</a:t>
            </a:r>
          </a:p>
          <a:p>
            <a:pPr marL="0" marR="0" indent="0" algn="l" defTabSz="457200" rtl="0" eaLnBrk="0" fontAlgn="base" latinLnBrk="0" hangingPunct="0">
              <a:lnSpc>
                <a:spcPct val="100000"/>
              </a:lnSpc>
              <a:spcBef>
                <a:spcPct val="30000"/>
              </a:spcBef>
              <a:spcAft>
                <a:spcPct val="0"/>
              </a:spcAft>
              <a:buClrTx/>
              <a:buSzTx/>
              <a:buFont typeface="Arial"/>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1" baseline="0" dirty="0" smtClean="0"/>
              <a:t>What equation would students likely use to solve?</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aseline="0" dirty="0" smtClean="0"/>
              <a:t>The situation presents a subtraction equation.  </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aseline="0" dirty="0" smtClean="0"/>
              <a:t>We know how many total cookies we had, and the part of the cookies that were taken away, or eaten, is unknown. We know how many cookies are left at the end.</a:t>
            </a:r>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67</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2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Personal white board per participant</a:t>
            </a:r>
            <a:endParaRPr lang="en-US" sz="1100" baseline="0" dirty="0"/>
          </a:p>
        </p:txBody>
      </p:sp>
      <p:sp>
        <p:nvSpPr>
          <p:cNvPr id="12" name="Date Placeholder 11"/>
          <p:cNvSpPr>
            <a:spLocks noGrp="1"/>
          </p:cNvSpPr>
          <p:nvPr>
            <p:ph type="dt" idx="13"/>
          </p:nvPr>
        </p:nvSpPr>
        <p:spPr/>
        <p:txBody>
          <a:bodyPr/>
          <a:lstStyle/>
          <a:p>
            <a:pPr>
              <a:defRPr/>
            </a:pPr>
            <a:r>
              <a:rPr lang="en-US" smtClean="0"/>
              <a:t>Grade 1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www.CommonCore.org</a:t>
            </a:r>
            <a:endParaRPr lang="en-US" dirty="0" smtClean="0"/>
          </a:p>
        </p:txBody>
      </p:sp>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 </a:t>
            </a:r>
            <a:endParaRPr lang="en-US"/>
          </a:p>
        </p:txBody>
      </p:sp>
    </p:spTree>
    <p:extLst>
      <p:ext uri="{BB962C8B-B14F-4D97-AF65-F5344CB8AC3E}">
        <p14:creationId xmlns:p14="http://schemas.microsoft.com/office/powerpoint/2010/main" val="103508018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1" baseline="0" dirty="0" smtClean="0"/>
              <a:t>INTRODUCE TOPIC I:  DECOMPOSITION STRATEGIES FOR SUBTRACTION</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1"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1" baseline="0" dirty="0" smtClean="0"/>
              <a:t>Context of stories </a:t>
            </a:r>
            <a:r>
              <a:rPr lang="en-US" b="1" baseline="0" dirty="0" smtClean="0">
                <a:sym typeface="Wingdings"/>
              </a:rPr>
              <a:t> focus on decomposing strategies</a:t>
            </a:r>
            <a:endParaRPr lang="en-US" b="1" baseline="0" dirty="0" smtClean="0"/>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aseline="0" dirty="0" smtClean="0"/>
              <a:t>Now that students have explored subtraction within the context of story problems, they begin to explore the patterns around decomposing that can help students solve subtraction problems quickly.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1" baseline="0" dirty="0" smtClean="0"/>
              <a:t>USE REKENREK BRACELET TO MODEL n - 1</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We’ll use the </a:t>
            </a:r>
            <a:r>
              <a:rPr lang="en-US" baseline="0" dirty="0" err="1" smtClean="0"/>
              <a:t>Rekenrek</a:t>
            </a:r>
            <a:r>
              <a:rPr lang="en-US" baseline="0" dirty="0" smtClean="0"/>
              <a:t> bracelets that we made earlier in the lesson progression.</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457200" marR="0" lvl="1" indent="0" algn="l" defTabSz="457200" rtl="0" eaLnBrk="0" fontAlgn="base" latinLnBrk="0" hangingPunct="0">
              <a:lnSpc>
                <a:spcPct val="100000"/>
              </a:lnSpc>
              <a:spcBef>
                <a:spcPct val="30000"/>
              </a:spcBef>
              <a:spcAft>
                <a:spcPct val="0"/>
              </a:spcAft>
              <a:buClrTx/>
              <a:buSzTx/>
              <a:buFont typeface="Arial"/>
              <a:buNone/>
              <a:tabLst/>
              <a:defRPr/>
            </a:pPr>
            <a:r>
              <a:rPr lang="en-US" b="0" baseline="0" dirty="0" smtClean="0"/>
              <a:t>T:	Show 10 beads.</a:t>
            </a:r>
          </a:p>
          <a:p>
            <a:pPr marL="457200" marR="0" lvl="1" indent="0" algn="l" defTabSz="457200" rtl="0" eaLnBrk="0" fontAlgn="base" latinLnBrk="0" hangingPunct="0">
              <a:lnSpc>
                <a:spcPct val="100000"/>
              </a:lnSpc>
              <a:spcBef>
                <a:spcPct val="30000"/>
              </a:spcBef>
              <a:spcAft>
                <a:spcPct val="0"/>
              </a:spcAft>
              <a:buClrTx/>
              <a:buSzTx/>
              <a:buFont typeface="Arial"/>
              <a:buNone/>
              <a:tabLst/>
              <a:defRPr/>
            </a:pPr>
            <a:r>
              <a:rPr lang="en-US" b="0" baseline="0" dirty="0" smtClean="0"/>
              <a:t>T:	How many beads are on your number bracelet? (10)</a:t>
            </a:r>
          </a:p>
          <a:p>
            <a:pPr marL="457200" marR="0" lvl="1" indent="0" algn="l" defTabSz="457200" rtl="0" eaLnBrk="0" fontAlgn="base" latinLnBrk="0" hangingPunct="0">
              <a:lnSpc>
                <a:spcPct val="100000"/>
              </a:lnSpc>
              <a:spcBef>
                <a:spcPct val="30000"/>
              </a:spcBef>
              <a:spcAft>
                <a:spcPct val="0"/>
              </a:spcAft>
              <a:buClrTx/>
              <a:buSzTx/>
              <a:buFont typeface="Arial"/>
              <a:buNone/>
              <a:tabLst/>
              <a:defRPr/>
            </a:pPr>
            <a:r>
              <a:rPr lang="en-US" b="0" baseline="0" dirty="0" smtClean="0"/>
              <a:t>T:	Take one bead away. (</a:t>
            </a:r>
            <a:r>
              <a:rPr lang="en-US" baseline="0" dirty="0" smtClean="0"/>
              <a:t>Push that one bead all the way up until it is hiding in your hand.)</a:t>
            </a:r>
            <a:endParaRPr lang="en-US" b="0" baseline="0" dirty="0" smtClean="0"/>
          </a:p>
          <a:p>
            <a:pPr marL="457200" marR="0" lvl="1" indent="0" algn="l" defTabSz="457200" rtl="0" eaLnBrk="0" fontAlgn="base" latinLnBrk="0" hangingPunct="0">
              <a:lnSpc>
                <a:spcPct val="100000"/>
              </a:lnSpc>
              <a:spcBef>
                <a:spcPct val="30000"/>
              </a:spcBef>
              <a:spcAft>
                <a:spcPct val="0"/>
              </a:spcAft>
              <a:buClrTx/>
              <a:buSzTx/>
              <a:buFont typeface="Arial"/>
              <a:buNone/>
              <a:tabLst/>
              <a:defRPr/>
            </a:pPr>
            <a:r>
              <a:rPr lang="en-US" b="0" baseline="0" dirty="0" smtClean="0"/>
              <a:t>T:	How many beads do we have now? (9)</a:t>
            </a:r>
          </a:p>
          <a:p>
            <a:pPr marL="457200" marR="0" lvl="1" indent="0" algn="l" defTabSz="457200" rtl="0" eaLnBrk="0" fontAlgn="base" latinLnBrk="0" hangingPunct="0">
              <a:lnSpc>
                <a:spcPct val="100000"/>
              </a:lnSpc>
              <a:spcBef>
                <a:spcPct val="30000"/>
              </a:spcBef>
              <a:spcAft>
                <a:spcPct val="0"/>
              </a:spcAft>
              <a:buClrTx/>
              <a:buSzTx/>
              <a:buFont typeface="Arial"/>
              <a:buNone/>
              <a:tabLst/>
              <a:defRPr/>
            </a:pPr>
            <a:r>
              <a:rPr lang="en-US" b="0" baseline="0" dirty="0" smtClean="0"/>
              <a:t>T:	Say the number sentence. (10 – 1 = 9.)</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Repeat the process with 9 – 1, 8 – 1, and 7 – 1.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Ask participants what pattern students learn to recognize with this activity.  (Subtract 1.)</a:t>
            </a:r>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68</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3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Document camera</a:t>
            </a:r>
          </a:p>
          <a:p>
            <a:pPr marL="458788" lvl="1" indent="-285750">
              <a:buFont typeface="Arial" pitchFamily="34" charset="0"/>
              <a:buChar char="•"/>
              <a:tabLst/>
            </a:pPr>
            <a:r>
              <a:rPr lang="en-US" sz="1100" baseline="0" dirty="0" err="1"/>
              <a:t>Rekenrek</a:t>
            </a:r>
            <a:r>
              <a:rPr lang="en-US" sz="1100" baseline="0" dirty="0"/>
              <a:t> bracelet and personal white board per participant</a:t>
            </a:r>
          </a:p>
        </p:txBody>
      </p:sp>
      <p:sp>
        <p:nvSpPr>
          <p:cNvPr id="12" name="Date Placeholder 11"/>
          <p:cNvSpPr>
            <a:spLocks noGrp="1"/>
          </p:cNvSpPr>
          <p:nvPr>
            <p:ph type="dt" idx="13"/>
          </p:nvPr>
        </p:nvSpPr>
        <p:spPr/>
        <p:txBody>
          <a:bodyPr/>
          <a:lstStyle/>
          <a:p>
            <a:pPr>
              <a:defRPr/>
            </a:pPr>
            <a:r>
              <a:rPr lang="en-US" smtClean="0"/>
              <a:t>Grade 1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www.CommonCore.org</a:t>
            </a:r>
            <a:endParaRPr lang="en-US" dirty="0" smtClean="0"/>
          </a:p>
        </p:txBody>
      </p:sp>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 </a:t>
            </a:r>
            <a:endParaRPr lang="en-US"/>
          </a:p>
        </p:txBody>
      </p:sp>
    </p:spTree>
    <p:extLst>
      <p:ext uri="{BB962C8B-B14F-4D97-AF65-F5344CB8AC3E}">
        <p14:creationId xmlns:p14="http://schemas.microsoft.com/office/powerpoint/2010/main" val="103508018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1" baseline="0" dirty="0" smtClean="0"/>
              <a:t>OPEN PIPE CLEANER: MODEL n – 0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1" baseline="0" dirty="0" smtClean="0"/>
              <a:t>Model n - 0 </a:t>
            </a:r>
            <a:r>
              <a:rPr lang="en-US" b="0" baseline="0" dirty="0" smtClean="0"/>
              <a:t>and write </a:t>
            </a:r>
            <a:r>
              <a:rPr lang="en-US" b="1" baseline="0" dirty="0" smtClean="0"/>
              <a:t>number sentence </a:t>
            </a:r>
            <a:r>
              <a:rPr lang="en-US" b="0" baseline="0" dirty="0" smtClean="0"/>
              <a:t>for the following facts </a:t>
            </a:r>
            <a:r>
              <a:rPr lang="en-US" baseline="0" dirty="0" smtClean="0"/>
              <a:t>(Click to advance slides for each.)</a:t>
            </a:r>
            <a:endParaRPr lang="en-US" b="1" baseline="0" dirty="0" smtClean="0"/>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aseline="0" dirty="0" smtClean="0"/>
              <a:t>4 – 0</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aseline="0" dirty="0" smtClean="0"/>
              <a:t>5 – 0</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aseline="0" dirty="0" smtClean="0"/>
              <a:t>6 – 0</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 typeface="Arial"/>
              <a:buNone/>
              <a:tabLst/>
              <a:defRPr/>
            </a:pPr>
            <a:r>
              <a:rPr lang="en-US" baseline="0" dirty="0" smtClean="0"/>
              <a:t>Ask participants what pattern students learn to recognize with this activity.  (Subtract 0.)</a:t>
            </a:r>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69</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3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Document camera</a:t>
            </a:r>
          </a:p>
          <a:p>
            <a:pPr marL="458788" lvl="1" indent="-285750">
              <a:buFont typeface="Arial" pitchFamily="34" charset="0"/>
              <a:buChar char="•"/>
              <a:tabLst/>
            </a:pPr>
            <a:r>
              <a:rPr lang="en-US" sz="1100" baseline="0" dirty="0" err="1"/>
              <a:t>Rekenrek</a:t>
            </a:r>
            <a:r>
              <a:rPr lang="en-US" sz="1100" baseline="0" dirty="0"/>
              <a:t> bracelet and personal white board per participant</a:t>
            </a:r>
          </a:p>
        </p:txBody>
      </p:sp>
      <p:sp>
        <p:nvSpPr>
          <p:cNvPr id="12" name="Date Placeholder 11"/>
          <p:cNvSpPr>
            <a:spLocks noGrp="1"/>
          </p:cNvSpPr>
          <p:nvPr>
            <p:ph type="dt" idx="13"/>
          </p:nvPr>
        </p:nvSpPr>
        <p:spPr/>
        <p:txBody>
          <a:bodyPr/>
          <a:lstStyle/>
          <a:p>
            <a:pPr>
              <a:defRPr/>
            </a:pPr>
            <a:r>
              <a:rPr lang="en-US" smtClean="0"/>
              <a:t>Grade 1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www.CommonCore.org</a:t>
            </a:r>
            <a:endParaRPr lang="en-US" dirty="0" smtClean="0"/>
          </a:p>
        </p:txBody>
      </p:sp>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 </a:t>
            </a:r>
            <a:endParaRPr lang="en-US"/>
          </a:p>
        </p:txBody>
      </p:sp>
    </p:spTree>
    <p:extLst>
      <p:ext uri="{BB962C8B-B14F-4D97-AF65-F5344CB8AC3E}">
        <p14:creationId xmlns:p14="http://schemas.microsoft.com/office/powerpoint/2010/main" val="1035080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b="1" dirty="0" smtClean="0"/>
              <a:t>MODEL LESSON 1 SPRINT</a:t>
            </a:r>
          </a:p>
          <a:p>
            <a:endParaRPr lang="en-US" dirty="0" smtClean="0"/>
          </a:p>
          <a:p>
            <a:r>
              <a:rPr lang="en-US" dirty="0" smtClean="0"/>
              <a:t>If the participants have</a:t>
            </a:r>
            <a:r>
              <a:rPr lang="en-US" baseline="0" dirty="0" smtClean="0"/>
              <a:t> not been introduced to a Sprint before this, give the background to Sprints, similar to the directions included at the start of Module 1 in each grade level.  (Included for reference on subsequent notes pages of this PPT.)</a:t>
            </a:r>
          </a:p>
          <a:p>
            <a:endParaRPr lang="en-US" baseline="0" dirty="0" smtClean="0"/>
          </a:p>
          <a:p>
            <a:r>
              <a:rPr lang="en-US" baseline="0" dirty="0" smtClean="0"/>
              <a:t>The first Sprint for Grade 1 focuses on students ability to </a:t>
            </a:r>
            <a:r>
              <a:rPr lang="en-US" baseline="0" dirty="0" err="1" smtClean="0"/>
              <a:t>subitize</a:t>
            </a:r>
            <a:r>
              <a:rPr lang="en-US" baseline="0" dirty="0" smtClean="0"/>
              <a:t>, or SEE the number of dots presented, without having to count them. </a:t>
            </a:r>
          </a:p>
          <a:p>
            <a:endParaRPr lang="en-US" baseline="0" dirty="0" smtClean="0"/>
          </a:p>
          <a:p>
            <a:r>
              <a:rPr lang="en-US" baseline="0" dirty="0" smtClean="0"/>
              <a:t>Administer the Sprint to the participants.  </a:t>
            </a:r>
          </a:p>
          <a:p>
            <a:endParaRPr lang="en-US" baseline="0" dirty="0" smtClean="0"/>
          </a:p>
          <a:p>
            <a:r>
              <a:rPr lang="en-US" baseline="0" dirty="0" smtClean="0"/>
              <a:t>After participants complete the Sprint procedure, fold a Sprint into fourths to show the quadrant breakdown.  Allow participants to make observations about the each of the four quadrants in this Sprint.</a:t>
            </a:r>
          </a:p>
          <a:p>
            <a:pPr marL="171450" indent="-171450">
              <a:buFont typeface="Arial"/>
              <a:buChar char="•"/>
            </a:pPr>
            <a:r>
              <a:rPr lang="en-US" baseline="0" dirty="0" smtClean="0"/>
              <a:t>1</a:t>
            </a:r>
            <a:r>
              <a:rPr lang="en-US" baseline="30000" dirty="0" smtClean="0"/>
              <a:t>st</a:t>
            </a:r>
            <a:r>
              <a:rPr lang="en-US" baseline="0" dirty="0" smtClean="0"/>
              <a:t> Quadrant: Very easy (Every student in the class should be able to do these problems).</a:t>
            </a:r>
          </a:p>
          <a:p>
            <a:pPr marL="171450" indent="-171450">
              <a:buFont typeface="Arial"/>
              <a:buChar char="•"/>
            </a:pPr>
            <a:r>
              <a:rPr lang="en-US" baseline="0" dirty="0" smtClean="0"/>
              <a:t>2</a:t>
            </a:r>
            <a:r>
              <a:rPr lang="en-US" baseline="30000" dirty="0" smtClean="0"/>
              <a:t>nd</a:t>
            </a:r>
            <a:r>
              <a:rPr lang="en-US" baseline="0" dirty="0" smtClean="0"/>
              <a:t> Quadrant: Somewhat easy</a:t>
            </a:r>
          </a:p>
          <a:p>
            <a:pPr marL="171450" indent="-171450">
              <a:buFont typeface="Arial"/>
              <a:buChar char="•"/>
            </a:pPr>
            <a:r>
              <a:rPr lang="en-US" baseline="0" dirty="0" smtClean="0"/>
              <a:t>3</a:t>
            </a:r>
            <a:r>
              <a:rPr lang="en-US" baseline="30000" dirty="0" smtClean="0"/>
              <a:t>rd</a:t>
            </a:r>
            <a:r>
              <a:rPr lang="en-US" baseline="0" dirty="0" smtClean="0"/>
              <a:t> Quadrant: Moderate</a:t>
            </a:r>
          </a:p>
          <a:p>
            <a:pPr marL="171450" indent="-171450">
              <a:buFont typeface="Arial"/>
              <a:buChar char="•"/>
            </a:pPr>
            <a:r>
              <a:rPr lang="en-US" baseline="0" dirty="0" smtClean="0"/>
              <a:t>4</a:t>
            </a:r>
            <a:r>
              <a:rPr lang="en-US" baseline="30000" dirty="0" smtClean="0"/>
              <a:t>th</a:t>
            </a:r>
            <a:r>
              <a:rPr lang="en-US" baseline="0" dirty="0" smtClean="0"/>
              <a:t> Quadrant: Challenging</a:t>
            </a:r>
          </a:p>
          <a:p>
            <a:pPr marL="171450" indent="-171450">
              <a:buFont typeface="Arial"/>
              <a:buChar char="•"/>
            </a:pPr>
            <a:endParaRPr lang="en-US" baseline="0" dirty="0" smtClean="0"/>
          </a:p>
          <a:p>
            <a:r>
              <a:rPr lang="en-US" i="1" baseline="0" dirty="0" smtClean="0"/>
              <a:t>Note to Facilitator:  This slide may take longer depending on participants’ prior knowledge and/or experiences of Sprints.</a:t>
            </a:r>
            <a:endParaRPr lang="en-US" i="1"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7</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15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Stopwatch</a:t>
            </a:r>
          </a:p>
          <a:p>
            <a:pPr marL="458788" lvl="1" indent="-285750">
              <a:buFont typeface="Arial" pitchFamily="34" charset="0"/>
              <a:buChar char="•"/>
              <a:tabLst/>
            </a:pPr>
            <a:r>
              <a:rPr lang="en-US" sz="1100" baseline="0" dirty="0" smtClean="0"/>
              <a:t>Sprint A and B for each participant (G1-M1-L1 Sprint)</a:t>
            </a:r>
          </a:p>
        </p:txBody>
      </p:sp>
      <p:sp>
        <p:nvSpPr>
          <p:cNvPr id="12" name="Date Placeholder 11"/>
          <p:cNvSpPr>
            <a:spLocks noGrp="1"/>
          </p:cNvSpPr>
          <p:nvPr>
            <p:ph type="dt" idx="13"/>
          </p:nvPr>
        </p:nvSpPr>
        <p:spPr/>
        <p:txBody>
          <a:bodyPr/>
          <a:lstStyle/>
          <a:p>
            <a:pPr>
              <a:defRPr/>
            </a:pPr>
            <a:r>
              <a:rPr lang="en-US" smtClean="0"/>
              <a:t>Grade 1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www.CommonCore.org</a:t>
            </a:r>
            <a:endParaRPr lang="en-US" dirty="0" smtClean="0"/>
          </a:p>
        </p:txBody>
      </p:sp>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 </a:t>
            </a:r>
            <a:endParaRPr lang="en-US"/>
          </a:p>
        </p:txBody>
      </p:sp>
    </p:spTree>
    <p:extLst>
      <p:ext uri="{BB962C8B-B14F-4D97-AF65-F5344CB8AC3E}">
        <p14:creationId xmlns:p14="http://schemas.microsoft.com/office/powerpoint/2010/main" val="154719346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1" baseline="0" dirty="0" smtClean="0"/>
              <a:t>MODEL n - n</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1" baseline="0" dirty="0" smtClean="0"/>
              <a:t>Model n - n </a:t>
            </a:r>
            <a:r>
              <a:rPr lang="en-US" b="0" baseline="0" dirty="0" smtClean="0"/>
              <a:t>and write </a:t>
            </a:r>
            <a:r>
              <a:rPr lang="en-US" b="1" baseline="0" dirty="0" smtClean="0"/>
              <a:t>number sentence </a:t>
            </a:r>
            <a:r>
              <a:rPr lang="en-US" b="0" baseline="0" dirty="0" smtClean="0"/>
              <a:t>and a </a:t>
            </a:r>
            <a:r>
              <a:rPr lang="en-US" b="1" baseline="0" dirty="0" smtClean="0"/>
              <a:t>number bond </a:t>
            </a:r>
            <a:r>
              <a:rPr lang="en-US" b="0" baseline="0" dirty="0" smtClean="0"/>
              <a:t>for the facts on the slide.</a:t>
            </a:r>
          </a:p>
          <a:p>
            <a:pPr marL="457200" marR="0" lvl="1" indent="0" algn="l" defTabSz="457200" rtl="0" eaLnBrk="0" fontAlgn="base" latinLnBrk="0" hangingPunct="0">
              <a:lnSpc>
                <a:spcPct val="100000"/>
              </a:lnSpc>
              <a:spcBef>
                <a:spcPct val="30000"/>
              </a:spcBef>
              <a:spcAft>
                <a:spcPct val="0"/>
              </a:spcAft>
              <a:buClrTx/>
              <a:buSzTx/>
              <a:buFont typeface="Arial"/>
              <a:buNone/>
              <a:tabLst/>
              <a:defRPr/>
            </a:pPr>
            <a:r>
              <a:rPr lang="en-US" baseline="0" dirty="0" smtClean="0"/>
              <a:t>T:	Push all your beads together. How many do we have? (10.)</a:t>
            </a:r>
          </a:p>
          <a:p>
            <a:pPr marL="457200" marR="0" lvl="1" indent="0" algn="l" defTabSz="457200" rtl="0" eaLnBrk="0" fontAlgn="base" latinLnBrk="0" hangingPunct="0">
              <a:lnSpc>
                <a:spcPct val="100000"/>
              </a:lnSpc>
              <a:spcBef>
                <a:spcPct val="30000"/>
              </a:spcBef>
              <a:spcAft>
                <a:spcPct val="0"/>
              </a:spcAft>
              <a:buClrTx/>
              <a:buSzTx/>
              <a:buFont typeface="Arial"/>
              <a:buNone/>
              <a:tabLst/>
              <a:defRPr/>
            </a:pPr>
            <a:r>
              <a:rPr lang="en-US" baseline="0" dirty="0" smtClean="0"/>
              <a:t>T:	Take away 10 beads.  </a:t>
            </a:r>
          </a:p>
          <a:p>
            <a:pPr marL="457200" marR="0" lvl="1" indent="0" algn="l" defTabSz="457200" rtl="0" eaLnBrk="0" fontAlgn="base" latinLnBrk="0" hangingPunct="0">
              <a:lnSpc>
                <a:spcPct val="100000"/>
              </a:lnSpc>
              <a:spcBef>
                <a:spcPct val="30000"/>
              </a:spcBef>
              <a:spcAft>
                <a:spcPct val="0"/>
              </a:spcAft>
              <a:buClrTx/>
              <a:buSzTx/>
              <a:buFont typeface="Arial"/>
              <a:buNone/>
              <a:tabLst/>
              <a:defRPr/>
            </a:pPr>
            <a:r>
              <a:rPr lang="en-US" baseline="0" dirty="0" smtClean="0"/>
              <a:t>T:	How many beads do we have now?</a:t>
            </a:r>
          </a:p>
          <a:p>
            <a:pPr marL="457200" marR="0" lvl="1" indent="0" algn="l" defTabSz="457200" rtl="0" eaLnBrk="0" fontAlgn="base" latinLnBrk="0" hangingPunct="0">
              <a:lnSpc>
                <a:spcPct val="100000"/>
              </a:lnSpc>
              <a:spcBef>
                <a:spcPct val="30000"/>
              </a:spcBef>
              <a:spcAft>
                <a:spcPct val="0"/>
              </a:spcAft>
              <a:buClrTx/>
              <a:buSzTx/>
              <a:buFont typeface="Arial"/>
              <a:buNone/>
              <a:tabLst/>
              <a:defRPr/>
            </a:pPr>
            <a:r>
              <a:rPr lang="en-US" baseline="0" dirty="0" smtClean="0"/>
              <a:t>T:	Write a number sentence and number bond.</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Repeat for:</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aseline="0" dirty="0" smtClean="0"/>
              <a:t>9 – 9 </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aseline="0" dirty="0" smtClean="0"/>
              <a:t>8 – 8  </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aseline="0" dirty="0" smtClean="0"/>
              <a:t>7 – 7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How are these problems similar to each other? (We are taking away the total amount </a:t>
            </a:r>
            <a:r>
              <a:rPr lang="en-US" baseline="0" dirty="0" smtClean="0">
                <a:sym typeface="Wingdings"/>
              </a:rPr>
              <a:t></a:t>
            </a:r>
            <a:r>
              <a:rPr lang="en-US" baseline="0" dirty="0" smtClean="0"/>
              <a:t> We always end up with 0.)</a:t>
            </a:r>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70</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3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Document  camera</a:t>
            </a:r>
          </a:p>
          <a:p>
            <a:pPr marL="458788" lvl="1" indent="-285750">
              <a:buFont typeface="Arial" pitchFamily="34" charset="0"/>
              <a:buChar char="•"/>
              <a:tabLst/>
            </a:pPr>
            <a:r>
              <a:rPr lang="en-US" sz="1100" baseline="0" dirty="0" err="1"/>
              <a:t>Rekenrek</a:t>
            </a:r>
            <a:r>
              <a:rPr lang="en-US" sz="1100" baseline="0" dirty="0"/>
              <a:t> bracelet and personal white board per participant</a:t>
            </a:r>
          </a:p>
        </p:txBody>
      </p:sp>
      <p:sp>
        <p:nvSpPr>
          <p:cNvPr id="12" name="Date Placeholder 11"/>
          <p:cNvSpPr>
            <a:spLocks noGrp="1"/>
          </p:cNvSpPr>
          <p:nvPr>
            <p:ph type="dt" idx="13"/>
          </p:nvPr>
        </p:nvSpPr>
        <p:spPr/>
        <p:txBody>
          <a:bodyPr/>
          <a:lstStyle/>
          <a:p>
            <a:pPr>
              <a:defRPr/>
            </a:pPr>
            <a:r>
              <a:rPr lang="en-US" smtClean="0"/>
              <a:t>Grade 1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www.CommonCore.org</a:t>
            </a:r>
            <a:endParaRPr lang="en-US" dirty="0" smtClean="0"/>
          </a:p>
        </p:txBody>
      </p:sp>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 </a:t>
            </a:r>
            <a:endParaRPr lang="en-US"/>
          </a:p>
        </p:txBody>
      </p:sp>
    </p:spTree>
    <p:extLst>
      <p:ext uri="{BB962C8B-B14F-4D97-AF65-F5344CB8AC3E}">
        <p14:creationId xmlns:p14="http://schemas.microsoft.com/office/powerpoint/2010/main" val="103508018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1" baseline="0" dirty="0" smtClean="0"/>
              <a:t>MODEL n – (n – 1)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1" baseline="0" dirty="0" smtClean="0"/>
              <a:t>Model n – (n – 1) </a:t>
            </a:r>
            <a:r>
              <a:rPr lang="en-US" b="0" baseline="0" dirty="0" smtClean="0"/>
              <a:t>and write corresponding </a:t>
            </a:r>
            <a:r>
              <a:rPr lang="en-US" b="1" baseline="0" dirty="0" smtClean="0"/>
              <a:t>number sentence </a:t>
            </a:r>
            <a:r>
              <a:rPr lang="en-US" b="0" baseline="0" dirty="0" smtClean="0"/>
              <a:t>and a </a:t>
            </a:r>
            <a:r>
              <a:rPr lang="en-US" b="1" baseline="0" dirty="0" smtClean="0"/>
              <a:t>number bond </a:t>
            </a:r>
            <a:r>
              <a:rPr lang="en-US" b="0" baseline="0" dirty="0" smtClean="0"/>
              <a:t>for the following facts:</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10 – 9 </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8 – 7</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7 – 6</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Ask, “How are these problems similar to each other? Talk with your elbow partner. Share. (We always end up with 1. We are taking away the amount that is the number right before the total.)</a:t>
            </a:r>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71</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4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Document camera</a:t>
            </a:r>
          </a:p>
          <a:p>
            <a:pPr marL="458788" lvl="1" indent="-285750">
              <a:buFont typeface="Arial" pitchFamily="34" charset="0"/>
              <a:buChar char="•"/>
              <a:tabLst/>
            </a:pPr>
            <a:r>
              <a:rPr lang="en-US" sz="1100" baseline="0" dirty="0" err="1" smtClean="0"/>
              <a:t>Rekenrek</a:t>
            </a:r>
            <a:r>
              <a:rPr lang="en-US" sz="1100" baseline="0" dirty="0" smtClean="0"/>
              <a:t> bracelet and personal white board per participant</a:t>
            </a:r>
            <a:endParaRPr lang="en-US" sz="1100" baseline="0" dirty="0"/>
          </a:p>
        </p:txBody>
      </p:sp>
      <p:sp>
        <p:nvSpPr>
          <p:cNvPr id="12" name="Date Placeholder 11"/>
          <p:cNvSpPr>
            <a:spLocks noGrp="1"/>
          </p:cNvSpPr>
          <p:nvPr>
            <p:ph type="dt" idx="13"/>
          </p:nvPr>
        </p:nvSpPr>
        <p:spPr/>
        <p:txBody>
          <a:bodyPr/>
          <a:lstStyle/>
          <a:p>
            <a:pPr>
              <a:defRPr/>
            </a:pPr>
            <a:r>
              <a:rPr lang="en-US" smtClean="0"/>
              <a:t>Grade 1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www.CommonCore.org</a:t>
            </a:r>
            <a:endParaRPr lang="en-US" dirty="0" smtClean="0"/>
          </a:p>
        </p:txBody>
      </p:sp>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 </a:t>
            </a:r>
            <a:endParaRPr lang="en-US"/>
          </a:p>
        </p:txBody>
      </p:sp>
    </p:spTree>
    <p:extLst>
      <p:ext uri="{BB962C8B-B14F-4D97-AF65-F5344CB8AC3E}">
        <p14:creationId xmlns:p14="http://schemas.microsoft.com/office/powerpoint/2010/main" val="103508018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1" baseline="0" dirty="0" smtClean="0"/>
              <a:t>SUBTRACT USING UNDERSTANDING OF 5-GROUPS</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lvl="1" indent="0" algn="l" defTabSz="457200" rtl="0" eaLnBrk="0" fontAlgn="base" latinLnBrk="0" hangingPunct="0">
              <a:lnSpc>
                <a:spcPct val="100000"/>
              </a:lnSpc>
              <a:spcBef>
                <a:spcPct val="30000"/>
              </a:spcBef>
              <a:spcAft>
                <a:spcPct val="0"/>
              </a:spcAft>
              <a:buClrTx/>
              <a:buSzTx/>
              <a:buFont typeface="Arial"/>
              <a:buNone/>
              <a:tabLst/>
              <a:defRPr/>
            </a:pPr>
            <a:r>
              <a:rPr lang="en-US" baseline="0" dirty="0" smtClean="0"/>
              <a:t>Subtract on fingers the Math Way (7 – 5, 7 – 2)</a:t>
            </a:r>
          </a:p>
          <a:p>
            <a:pPr marL="457200" marR="0" lvl="1" indent="0" algn="l" defTabSz="457200" rtl="0" eaLnBrk="0" fontAlgn="base" latinLnBrk="0" hangingPunct="0">
              <a:lnSpc>
                <a:spcPct val="100000"/>
              </a:lnSpc>
              <a:spcBef>
                <a:spcPct val="30000"/>
              </a:spcBef>
              <a:spcAft>
                <a:spcPct val="0"/>
              </a:spcAft>
              <a:buClrTx/>
              <a:buSzTx/>
              <a:buFont typeface="Arial"/>
              <a:buNone/>
              <a:tabLst/>
              <a:defRPr/>
            </a:pPr>
            <a:r>
              <a:rPr lang="en-US" baseline="0" dirty="0" smtClean="0"/>
              <a:t>T:	Show 7 on your fingers the Math Way.  (Hold up 5 fingers on right hand and thumb and index finger of left hand.)</a:t>
            </a:r>
          </a:p>
          <a:p>
            <a:pPr marL="457200" marR="0" lvl="1" indent="0" algn="l" defTabSz="457200" rtl="0" eaLnBrk="0" fontAlgn="base" latinLnBrk="0" hangingPunct="0">
              <a:lnSpc>
                <a:spcPct val="100000"/>
              </a:lnSpc>
              <a:spcBef>
                <a:spcPct val="30000"/>
              </a:spcBef>
              <a:spcAft>
                <a:spcPct val="0"/>
              </a:spcAft>
              <a:buClrTx/>
              <a:buSzTx/>
              <a:buFont typeface="Arial"/>
              <a:buNone/>
              <a:tabLst/>
              <a:defRPr/>
            </a:pPr>
            <a:r>
              <a:rPr lang="en-US" baseline="0" dirty="0" smtClean="0"/>
              <a:t>S:	(Hold up 5 fingers on left hand and thumb and index finger of right hand.)</a:t>
            </a:r>
          </a:p>
          <a:p>
            <a:pPr marL="457200" marR="0" lvl="1" indent="0" algn="l" defTabSz="457200" rtl="0" eaLnBrk="0" fontAlgn="base" latinLnBrk="0" hangingPunct="0">
              <a:lnSpc>
                <a:spcPct val="100000"/>
              </a:lnSpc>
              <a:spcBef>
                <a:spcPct val="30000"/>
              </a:spcBef>
              <a:spcAft>
                <a:spcPct val="0"/>
              </a:spcAft>
              <a:buClrTx/>
              <a:buSzTx/>
              <a:buFont typeface="Arial"/>
              <a:buNone/>
              <a:tabLst/>
              <a:defRPr/>
            </a:pPr>
            <a:r>
              <a:rPr lang="en-US" baseline="0" dirty="0" smtClean="0"/>
              <a:t>T:	Take away 5.  (Dramatically hide right hand with 5 fingers behind back).</a:t>
            </a:r>
          </a:p>
          <a:p>
            <a:pPr marL="457200" marR="0" lvl="1" indent="0" algn="l" defTabSz="457200" rtl="0" eaLnBrk="0" fontAlgn="base" latinLnBrk="0" hangingPunct="0">
              <a:lnSpc>
                <a:spcPct val="100000"/>
              </a:lnSpc>
              <a:spcBef>
                <a:spcPct val="30000"/>
              </a:spcBef>
              <a:spcAft>
                <a:spcPct val="0"/>
              </a:spcAft>
              <a:buClrTx/>
              <a:buSzTx/>
              <a:buFont typeface="Arial"/>
              <a:buNone/>
              <a:tabLst/>
              <a:defRPr/>
            </a:pPr>
            <a:r>
              <a:rPr lang="en-US" baseline="0" dirty="0" smtClean="0"/>
              <a:t>S:	(Take away left hand with 5 fingers.)</a:t>
            </a:r>
          </a:p>
          <a:p>
            <a:pPr marL="457200" marR="0" lvl="1" indent="0" algn="l" defTabSz="457200" rtl="0" eaLnBrk="0" fontAlgn="base" latinLnBrk="0" hangingPunct="0">
              <a:lnSpc>
                <a:spcPct val="100000"/>
              </a:lnSpc>
              <a:spcBef>
                <a:spcPct val="30000"/>
              </a:spcBef>
              <a:spcAft>
                <a:spcPct val="0"/>
              </a:spcAft>
              <a:buClrTx/>
              <a:buSzTx/>
              <a:buFont typeface="Arial"/>
              <a:buNone/>
              <a:tabLst/>
              <a:defRPr/>
            </a:pPr>
            <a:r>
              <a:rPr lang="en-US" baseline="0" dirty="0" smtClean="0"/>
              <a:t>T:	Take away 2.  (Dramatically hide left hand with thumb and index finger.)</a:t>
            </a:r>
          </a:p>
          <a:p>
            <a:pPr marL="457200" marR="0" lvl="1" indent="0" algn="l" defTabSz="457200" rtl="0" eaLnBrk="0" fontAlgn="base" latinLnBrk="0" hangingPunct="0">
              <a:lnSpc>
                <a:spcPct val="100000"/>
              </a:lnSpc>
              <a:spcBef>
                <a:spcPct val="30000"/>
              </a:spcBef>
              <a:spcAft>
                <a:spcPct val="0"/>
              </a:spcAft>
              <a:buClrTx/>
              <a:buSzTx/>
              <a:buFont typeface="Arial"/>
              <a:buNone/>
              <a:tabLst/>
              <a:defRPr/>
            </a:pPr>
            <a:r>
              <a:rPr lang="en-US" baseline="0" dirty="0" smtClean="0"/>
              <a:t>S:	(Hide right hand with thumb and index finger.)</a:t>
            </a:r>
          </a:p>
          <a:p>
            <a:pPr marL="0" marR="0" indent="0" algn="l" defTabSz="457200" rtl="0" eaLnBrk="0" fontAlgn="base" latinLnBrk="0" hangingPunct="0">
              <a:lnSpc>
                <a:spcPct val="100000"/>
              </a:lnSpc>
              <a:spcBef>
                <a:spcPct val="30000"/>
              </a:spcBef>
              <a:spcAft>
                <a:spcPct val="0"/>
              </a:spcAft>
              <a:buClrTx/>
              <a:buSzTx/>
              <a:buFont typeface="Arial"/>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 typeface="Arial"/>
              <a:buNone/>
              <a:tabLst/>
              <a:defRPr/>
            </a:pPr>
            <a:r>
              <a:rPr lang="en-US" baseline="0" dirty="0" smtClean="0"/>
              <a:t>Repeat using </a:t>
            </a:r>
            <a:r>
              <a:rPr lang="en-US" baseline="0" dirty="0" err="1" smtClean="0"/>
              <a:t>Rekenrek</a:t>
            </a:r>
            <a:r>
              <a:rPr lang="en-US" baseline="0" dirty="0" smtClean="0"/>
              <a:t> bracelet</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aseline="0" dirty="0" smtClean="0"/>
              <a:t>Which group did you push away to show 7 – 5? (The red beads.)</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aseline="0" dirty="0" smtClean="0"/>
              <a:t>Which group did you push away to show 7 – 2? (The white beads.)</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Repeat the process: </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aseline="0" dirty="0" smtClean="0"/>
              <a:t>9 – 5, 9 – 4, </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aseline="0" dirty="0" smtClean="0"/>
              <a:t>8 – 5, 8 – 3. </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 typeface="Arial"/>
              <a:buNone/>
              <a:tabLst/>
              <a:defRPr/>
            </a:pPr>
            <a:r>
              <a:rPr lang="en-US" baseline="0" dirty="0" smtClean="0"/>
              <a:t>Emphasize participants’ strategies who push an entire group at a time, rather than pushing one bead at a time. Like the work on our hands, it can be more efficient and eventually quicker, to visualize larger groups. An example of this is when we visualize and move a full group of 5, rather than separating 1 bead at a time.</a:t>
            </a:r>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72</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3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err="1" smtClean="0"/>
              <a:t>Rekenrek</a:t>
            </a:r>
            <a:r>
              <a:rPr lang="en-US" sz="1100" baseline="0" dirty="0" smtClean="0"/>
              <a:t> bracelet per participant</a:t>
            </a:r>
            <a:endParaRPr lang="en-US" sz="1100" baseline="0" dirty="0"/>
          </a:p>
        </p:txBody>
      </p:sp>
      <p:sp>
        <p:nvSpPr>
          <p:cNvPr id="12" name="Date Placeholder 11"/>
          <p:cNvSpPr>
            <a:spLocks noGrp="1"/>
          </p:cNvSpPr>
          <p:nvPr>
            <p:ph type="dt" idx="13"/>
          </p:nvPr>
        </p:nvSpPr>
        <p:spPr/>
        <p:txBody>
          <a:bodyPr/>
          <a:lstStyle/>
          <a:p>
            <a:pPr>
              <a:defRPr/>
            </a:pPr>
            <a:r>
              <a:rPr lang="en-US" smtClean="0"/>
              <a:t>Grade 1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www.CommonCore.org</a:t>
            </a:r>
            <a:endParaRPr lang="en-US" dirty="0" smtClean="0"/>
          </a:p>
        </p:txBody>
      </p:sp>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 </a:t>
            </a:r>
            <a:endParaRPr lang="en-US"/>
          </a:p>
        </p:txBody>
      </p:sp>
    </p:spTree>
    <p:extLst>
      <p:ext uri="{BB962C8B-B14F-4D97-AF65-F5344CB8AC3E}">
        <p14:creationId xmlns:p14="http://schemas.microsoft.com/office/powerpoint/2010/main" val="103508018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1" baseline="0" dirty="0" smtClean="0"/>
              <a:t>TAKE APART DOUBLES</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Lead the group in </a:t>
            </a:r>
            <a:r>
              <a:rPr lang="en-US" b="1" baseline="0" dirty="0" smtClean="0"/>
              <a:t>orally reciting doubles </a:t>
            </a:r>
            <a:r>
              <a:rPr lang="en-US" baseline="0" dirty="0" smtClean="0"/>
              <a:t>facts as you show them on your fingers.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Show 2 and 2 fingers.</a:t>
            </a:r>
          </a:p>
          <a:p>
            <a:pPr marL="457200" marR="0" lvl="1" indent="0" algn="l" defTabSz="457200" rtl="0" eaLnBrk="0" fontAlgn="base" latinLnBrk="0" hangingPunct="0">
              <a:lnSpc>
                <a:spcPct val="100000"/>
              </a:lnSpc>
              <a:spcBef>
                <a:spcPct val="30000"/>
              </a:spcBef>
              <a:spcAft>
                <a:spcPct val="0"/>
              </a:spcAft>
              <a:buClrTx/>
              <a:buSzTx/>
              <a:buFont typeface="Arial"/>
              <a:buNone/>
              <a:tabLst/>
              <a:defRPr/>
            </a:pPr>
            <a:r>
              <a:rPr lang="en-US" baseline="0" dirty="0" smtClean="0"/>
              <a:t>T:	If I know 2 + 2 = 4, </a:t>
            </a:r>
          </a:p>
          <a:p>
            <a:pPr marL="457200" marR="0" lvl="1" indent="0" algn="l" defTabSz="457200" rtl="0" eaLnBrk="0" fontAlgn="base" latinLnBrk="0" hangingPunct="0">
              <a:lnSpc>
                <a:spcPct val="100000"/>
              </a:lnSpc>
              <a:spcBef>
                <a:spcPct val="30000"/>
              </a:spcBef>
              <a:spcAft>
                <a:spcPct val="0"/>
              </a:spcAft>
              <a:buClrTx/>
              <a:buSzTx/>
              <a:buFont typeface="Arial"/>
              <a:buNone/>
              <a:tabLst/>
              <a:defRPr/>
            </a:pPr>
            <a:r>
              <a:rPr lang="en-US" baseline="0" dirty="0" smtClean="0"/>
              <a:t>T:	then I know that 4 minus 2 (take one hand away), equals 2!</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Some subtraction facts are made by taking apart a double. Other subtraction facts are not made of doubles.</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Which subtraction expression on the slide can be solved by splitting up a double? (8 – 4).</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Use your fingers like doubles to show your partner how you could solve 8 – 4 by taking apart your double.</a:t>
            </a:r>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73</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3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12" name="Date Placeholder 11"/>
          <p:cNvSpPr>
            <a:spLocks noGrp="1"/>
          </p:cNvSpPr>
          <p:nvPr>
            <p:ph type="dt" idx="13"/>
          </p:nvPr>
        </p:nvSpPr>
        <p:spPr/>
        <p:txBody>
          <a:bodyPr/>
          <a:lstStyle/>
          <a:p>
            <a:pPr>
              <a:defRPr/>
            </a:pPr>
            <a:r>
              <a:rPr lang="en-US" smtClean="0"/>
              <a:t>Grade 1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www.CommonCore.org</a:t>
            </a:r>
            <a:endParaRPr lang="en-US" dirty="0" smtClean="0"/>
          </a:p>
        </p:txBody>
      </p:sp>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 </a:t>
            </a:r>
            <a:endParaRPr lang="en-US"/>
          </a:p>
        </p:txBody>
      </p:sp>
    </p:spTree>
    <p:extLst>
      <p:ext uri="{BB962C8B-B14F-4D97-AF65-F5344CB8AC3E}">
        <p14:creationId xmlns:p14="http://schemas.microsoft.com/office/powerpoint/2010/main" val="103508018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1" baseline="0" dirty="0" smtClean="0"/>
              <a:t>DISCUSS RELATED SUBTRACTION FACTS:  10 AS A TOTAL</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Students see that each partner of 10 makes a related subtraction fact. Knowing 9 and 1 makes 10 can help you solve 10 – 9 as well as 10 – 1.</a:t>
            </a:r>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74</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2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12" name="Date Placeholder 11"/>
          <p:cNvSpPr>
            <a:spLocks noGrp="1"/>
          </p:cNvSpPr>
          <p:nvPr>
            <p:ph type="dt" idx="13"/>
          </p:nvPr>
        </p:nvSpPr>
        <p:spPr/>
        <p:txBody>
          <a:bodyPr/>
          <a:lstStyle/>
          <a:p>
            <a:pPr>
              <a:defRPr/>
            </a:pPr>
            <a:r>
              <a:rPr lang="en-US" smtClean="0"/>
              <a:t>Grade 1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www.CommonCore.org</a:t>
            </a:r>
            <a:endParaRPr lang="en-US" dirty="0" smtClean="0"/>
          </a:p>
        </p:txBody>
      </p:sp>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 </a:t>
            </a:r>
            <a:endParaRPr lang="en-US"/>
          </a:p>
        </p:txBody>
      </p:sp>
    </p:spTree>
    <p:extLst>
      <p:ext uri="{BB962C8B-B14F-4D97-AF65-F5344CB8AC3E}">
        <p14:creationId xmlns:p14="http://schemas.microsoft.com/office/powerpoint/2010/main" val="103508018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1" baseline="0" dirty="0" smtClean="0"/>
              <a:t>DISCUSS RELATED SUBTRACTION FACTS:  9 AS A TOTAL</a:t>
            </a: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Students continue to practice the concept that knowing parts helps them know two related subtraction facts. This time the focus is partners of 9.</a:t>
            </a:r>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75</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2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12" name="Date Placeholder 11"/>
          <p:cNvSpPr>
            <a:spLocks noGrp="1"/>
          </p:cNvSpPr>
          <p:nvPr>
            <p:ph type="dt" idx="13"/>
          </p:nvPr>
        </p:nvSpPr>
        <p:spPr/>
        <p:txBody>
          <a:bodyPr/>
          <a:lstStyle/>
          <a:p>
            <a:pPr>
              <a:defRPr/>
            </a:pPr>
            <a:r>
              <a:rPr lang="en-US" smtClean="0"/>
              <a:t>Grade 1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www.CommonCore.org</a:t>
            </a:r>
            <a:endParaRPr lang="en-US" dirty="0" smtClean="0"/>
          </a:p>
        </p:txBody>
      </p:sp>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 </a:t>
            </a:r>
            <a:endParaRPr lang="en-US"/>
          </a:p>
        </p:txBody>
      </p:sp>
    </p:spTree>
    <p:extLst>
      <p:ext uri="{BB962C8B-B14F-4D97-AF65-F5344CB8AC3E}">
        <p14:creationId xmlns:p14="http://schemas.microsoft.com/office/powerpoint/2010/main" val="103508018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t>INTRODUCE TOPIC J:  DEVELOPMENT OF SUBTRACTION FLUENCY</a:t>
            </a:r>
            <a:r>
              <a:rPr lang="en-US" b="1" baseline="0" dirty="0" smtClean="0"/>
              <a:t> WITHIN 10</a:t>
            </a:r>
            <a:endParaRPr lang="en-US" b="1"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dirty="0" smtClean="0"/>
              <a:t>At</a:t>
            </a:r>
            <a:r>
              <a:rPr lang="en-US" baseline="0" dirty="0" smtClean="0"/>
              <a:t> the end of the module, students </a:t>
            </a:r>
            <a:r>
              <a:rPr lang="en-US" b="1" baseline="0" dirty="0" smtClean="0"/>
              <a:t>connect their subtraction </a:t>
            </a:r>
            <a:r>
              <a:rPr lang="en-US" baseline="0" dirty="0" smtClean="0"/>
              <a:t>work with the </a:t>
            </a:r>
            <a:r>
              <a:rPr lang="en-US" b="1" baseline="0" dirty="0" smtClean="0"/>
              <a:t>same addition chart </a:t>
            </a:r>
            <a:r>
              <a:rPr lang="en-US" baseline="0" dirty="0" smtClean="0"/>
              <a:t>used at the culmination of the addition lessons earlier in the module. </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aseline="0" dirty="0" smtClean="0"/>
              <a:t>Students have subtraction expression cards and they look for the related addition fact on the chart.</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Let’s use 6 – 4. </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aseline="0" dirty="0" smtClean="0"/>
              <a:t>What </a:t>
            </a:r>
            <a:r>
              <a:rPr lang="en-US" b="1" baseline="0" dirty="0" smtClean="0"/>
              <a:t>addition expression </a:t>
            </a:r>
            <a:r>
              <a:rPr lang="en-US" baseline="0" dirty="0" smtClean="0"/>
              <a:t>is related? (4 + 2…or 2 + 4.)</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1" baseline="0" dirty="0" smtClean="0"/>
              <a:t>Write the subtraction number </a:t>
            </a:r>
            <a:r>
              <a:rPr lang="en-US" baseline="0" dirty="0" smtClean="0"/>
              <a:t>sentence starting with 6 – 4.</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aseline="0" dirty="0" smtClean="0"/>
              <a:t>Create a </a:t>
            </a:r>
            <a:r>
              <a:rPr lang="en-US" b="1" baseline="0" dirty="0" smtClean="0"/>
              <a:t>matching number bond</a:t>
            </a:r>
            <a:r>
              <a:rPr lang="en-US" baseline="0" dirty="0" smtClean="0"/>
              <a:t>. </a:t>
            </a:r>
          </a:p>
          <a:p>
            <a:pPr marL="0" marR="0" indent="0" algn="l" defTabSz="457200" rtl="0" eaLnBrk="0" fontAlgn="base" latinLnBrk="0" hangingPunct="0">
              <a:lnSpc>
                <a:spcPct val="100000"/>
              </a:lnSpc>
              <a:spcBef>
                <a:spcPct val="30000"/>
              </a:spcBef>
              <a:spcAft>
                <a:spcPct val="0"/>
              </a:spcAft>
              <a:buClrTx/>
              <a:buSzTx/>
              <a:buFont typeface="Arial"/>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aseline="0" dirty="0" smtClean="0"/>
              <a:t>As students record the matching number bond, they </a:t>
            </a:r>
            <a:r>
              <a:rPr lang="en-US" b="1" baseline="0" dirty="0" smtClean="0"/>
              <a:t>reinforce the relationship between parts and totals</a:t>
            </a:r>
            <a:r>
              <a:rPr lang="en-US" baseline="0" dirty="0" smtClean="0"/>
              <a:t>. </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aseline="0" dirty="0" smtClean="0"/>
              <a:t>A few students MAY need support breaking the misconception that the “total” spot in the number bond is where “the answer” or “unknown number” is shown. </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aseline="0" dirty="0" smtClean="0"/>
              <a:t>Students who are accurately completing the number bond demonstrate their understanding of the relationship between parts and the total.</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aseline="0" dirty="0" smtClean="0"/>
              <a:t> To help emphasize this during the lesson, students are asked to color all of the totals with an orange crayon.</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76</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3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Document camera</a:t>
            </a:r>
          </a:p>
          <a:p>
            <a:pPr marL="458788" lvl="1" indent="-285750">
              <a:buFont typeface="Arial" pitchFamily="34" charset="0"/>
              <a:buChar char="•"/>
              <a:tabLst/>
            </a:pPr>
            <a:r>
              <a:rPr lang="en-US" sz="1100" baseline="0" dirty="0" smtClean="0"/>
              <a:t>Personal white board with Addition Chart template per participant</a:t>
            </a:r>
            <a:endParaRPr lang="en-US" sz="1100" baseline="0" dirty="0"/>
          </a:p>
        </p:txBody>
      </p:sp>
      <p:sp>
        <p:nvSpPr>
          <p:cNvPr id="12" name="Date Placeholder 11"/>
          <p:cNvSpPr>
            <a:spLocks noGrp="1"/>
          </p:cNvSpPr>
          <p:nvPr>
            <p:ph type="dt" idx="13"/>
          </p:nvPr>
        </p:nvSpPr>
        <p:spPr/>
        <p:txBody>
          <a:bodyPr/>
          <a:lstStyle/>
          <a:p>
            <a:pPr>
              <a:defRPr/>
            </a:pPr>
            <a:r>
              <a:rPr lang="en-US" smtClean="0"/>
              <a:t>Grade 1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www.CommonCore.org</a:t>
            </a:r>
            <a:endParaRPr lang="en-US" dirty="0" smtClean="0"/>
          </a:p>
        </p:txBody>
      </p:sp>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 </a:t>
            </a:r>
            <a:endParaRPr lang="en-US"/>
          </a:p>
        </p:txBody>
      </p:sp>
    </p:spTree>
    <p:extLst>
      <p:ext uri="{BB962C8B-B14F-4D97-AF65-F5344CB8AC3E}">
        <p14:creationId xmlns:p14="http://schemas.microsoft.com/office/powerpoint/2010/main" val="103508018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t>SOLVE AND DISCUSS THE SAMPLE ASSESSMENT PROBLEM</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1"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t>Invite participants</a:t>
            </a:r>
            <a:r>
              <a:rPr lang="en-US" b="1" baseline="0" dirty="0" smtClean="0"/>
              <a:t> solve</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aseline="0" dirty="0" smtClean="0"/>
              <a:t>use their personal white boards to show a drawing, number sentence, and solution to the problem. Share various solutions and strategies.</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1" baseline="0" dirty="0" smtClean="0"/>
              <a:t>What type of problem is this? </a:t>
            </a:r>
            <a:r>
              <a:rPr lang="en-US" b="0" baseline="0" dirty="0" smtClean="0"/>
              <a:t>  (</a:t>
            </a:r>
            <a:r>
              <a:rPr lang="en-US" baseline="0" dirty="0" smtClean="0"/>
              <a:t>Take Apart with Addend Unknown.)</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1" baseline="0" dirty="0" smtClean="0"/>
              <a:t>What number sentences would be acceptable on the line? </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000" baseline="0" dirty="0" smtClean="0"/>
              <a:t>7 + 2 = 9 </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000" baseline="0" dirty="0" smtClean="0"/>
              <a:t>2 + 7 = 9</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000" baseline="0" dirty="0" smtClean="0"/>
              <a:t>9 = 2 + 7</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000" baseline="0" dirty="0" smtClean="0"/>
              <a:t>9 = 7 + 2 </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000" baseline="0" dirty="0" smtClean="0"/>
              <a:t>9 – 2 = 7</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a:p>
            <a:pPr>
              <a:defRPr/>
            </a:pPr>
            <a:r>
              <a:rPr lang="en-US" dirty="0" smtClean="0"/>
              <a:t>Please note that, while we certainly have a systematic approach to assessment, we do not provide a complete assessment program.  At this point, a primary goal of the project has been to create a curriculum that is free and accessible to anyone, anywhere.  By default, that means that the assessments are also free and accessible to anyone, anywhere.  The assessments that we provide are worthy assessments, regardless of how much help individual students might have gotten at home.  If a student can perform in class, getting the correct answer and demonstrating understanding through models and explanation, then that should be acknowledged and praised.  However, these assessments are obviously not sufficient.  You’ll need to collaborate with colleagues to develop additional assessments to meet the requirements of your school/district.  In doing so, we hope that you will use the curriculum as a resource (i.e., the assessments themselves, as well as the exit tickets and problem sets).</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77</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4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12" name="Date Placeholder 11"/>
          <p:cNvSpPr>
            <a:spLocks noGrp="1"/>
          </p:cNvSpPr>
          <p:nvPr>
            <p:ph type="dt" idx="13"/>
          </p:nvPr>
        </p:nvSpPr>
        <p:spPr/>
        <p:txBody>
          <a:bodyPr/>
          <a:lstStyle/>
          <a:p>
            <a:pPr>
              <a:defRPr/>
            </a:pPr>
            <a:r>
              <a:rPr lang="en-US" smtClean="0"/>
              <a:t>Grade 1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www.CommonCore.org</a:t>
            </a:r>
            <a:endParaRPr lang="en-US" dirty="0" smtClean="0"/>
          </a:p>
        </p:txBody>
      </p:sp>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 </a:t>
            </a:r>
            <a:endParaRPr lang="en-US"/>
          </a:p>
        </p:txBody>
      </p:sp>
    </p:spTree>
    <p:extLst>
      <p:ext uri="{BB962C8B-B14F-4D97-AF65-F5344CB8AC3E}">
        <p14:creationId xmlns:p14="http://schemas.microsoft.com/office/powerpoint/2010/main" val="103508018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6013" cy="2743200"/>
          </a:xfrm>
        </p:spPr>
      </p:sp>
      <p:sp>
        <p:nvSpPr>
          <p:cNvPr id="3" name="Notes Placeholder 2"/>
          <p:cNvSpPr>
            <a:spLocks noGrp="1"/>
          </p:cNvSpPr>
          <p:nvPr>
            <p:ph type="body" idx="1"/>
          </p:nvPr>
        </p:nvSpPr>
        <p:spPr>
          <a:xfrm>
            <a:off x="457200" y="3657600"/>
            <a:ext cx="6400800" cy="5486400"/>
          </a:xfrm>
          <a:prstGeom prst="rect">
            <a:avLst/>
          </a:prstGeom>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Calibri" charset="0"/>
                <a:ea typeface="ＭＳ Ｐゴシック" charset="-128"/>
                <a:cs typeface="ＭＳ Ｐゴシック" charset="-128"/>
              </a:rPr>
              <a:t>INTRODUCE MODULE REVIEW SECTION</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Calibri" charset="0"/>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Calibri" charset="0"/>
                <a:ea typeface="ＭＳ Ｐゴシック" charset="-128"/>
                <a:cs typeface="ＭＳ Ｐゴシック" charset="-128"/>
              </a:rPr>
              <a:t>As you’ve seen, the sequence of objectives</a:t>
            </a:r>
            <a:r>
              <a:rPr lang="en-US" sz="1200" kern="1200" baseline="0" dirty="0" smtClean="0">
                <a:solidFill>
                  <a:schemeClr val="tx1"/>
                </a:solidFill>
                <a:latin typeface="Calibri" charset="0"/>
                <a:ea typeface="ＭＳ Ｐゴシック" charset="-128"/>
                <a:cs typeface="ＭＳ Ｐゴシック" charset="-128"/>
              </a:rPr>
              <a:t> is very intentional.  Each one is critical in preparing students for what comes next</a:t>
            </a:r>
            <a:r>
              <a:rPr lang="en-US" sz="1200" kern="1200" dirty="0" smtClean="0">
                <a:solidFill>
                  <a:schemeClr val="tx1"/>
                </a:solidFill>
                <a:latin typeface="Calibri" charset="0"/>
                <a:ea typeface="ＭＳ Ｐゴシック" charset="-128"/>
                <a:cs typeface="ＭＳ Ｐゴシック" charset="-128"/>
              </a:rPr>
              <a:t>.  We think of these objectives as rungs on a ladder</a:t>
            </a:r>
            <a:r>
              <a:rPr lang="en-US" sz="1200" kern="1200" baseline="0" dirty="0" smtClean="0">
                <a:solidFill>
                  <a:schemeClr val="tx1"/>
                </a:solidFill>
                <a:latin typeface="Calibri" charset="0"/>
                <a:ea typeface="ＭＳ Ｐゴシック" charset="-128"/>
                <a:cs typeface="ＭＳ Ｐゴシック" charset="-128"/>
              </a:rPr>
              <a:t> that lead to success of the module’s focus.  </a:t>
            </a:r>
            <a:r>
              <a:rPr lang="en-US" sz="1200" kern="1200" dirty="0" smtClean="0">
                <a:solidFill>
                  <a:schemeClr val="tx1"/>
                </a:solidFill>
                <a:latin typeface="Calibri" charset="0"/>
                <a:ea typeface="ＭＳ Ｐゴシック" charset="-128"/>
                <a:cs typeface="ＭＳ Ｐゴシック" charset="-128"/>
              </a:rPr>
              <a:t>Collectively,</a:t>
            </a:r>
            <a:r>
              <a:rPr lang="en-US" sz="1200" kern="1200" baseline="0" dirty="0" smtClean="0">
                <a:solidFill>
                  <a:schemeClr val="tx1"/>
                </a:solidFill>
                <a:latin typeface="Calibri" charset="0"/>
                <a:ea typeface="ＭＳ Ｐゴシック" charset="-128"/>
                <a:cs typeface="ＭＳ Ｐゴシック" charset="-128"/>
              </a:rPr>
              <a:t> they play a significant role in the students achieving mastery of the grade’s expectations.</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latin typeface="Calibri" charset="0"/>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Calibri" charset="0"/>
                <a:ea typeface="ＭＳ Ｐゴシック" charset="-128"/>
                <a:cs typeface="ＭＳ Ｐゴシック" charset="-128"/>
              </a:rPr>
              <a:t>Keep in mind that we only sampled a small part of each objective.  When looking at the daily lesson, you’ll find that each plan is thoroughly detailed… as you experienced with Lesson 1 at the beginning of this session.</a:t>
            </a:r>
            <a:endParaRPr lang="en-US" sz="1200" kern="1200" dirty="0" smtClean="0">
              <a:solidFill>
                <a:schemeClr val="tx1"/>
              </a:solidFill>
              <a:latin typeface="Calibri" charset="0"/>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Calibri" charset="0"/>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Calibri" charset="0"/>
                <a:ea typeface="ＭＳ Ｐゴシック" charset="-128"/>
                <a:cs typeface="ＭＳ Ｐゴシック" charset="-128"/>
              </a:rPr>
              <a:t>Now, we are going to examine</a:t>
            </a:r>
            <a:r>
              <a:rPr lang="en-US" sz="1200" kern="1200" baseline="0" dirty="0" smtClean="0">
                <a:solidFill>
                  <a:schemeClr val="tx1"/>
                </a:solidFill>
                <a:latin typeface="Calibri" charset="0"/>
                <a:ea typeface="ＭＳ Ｐゴシック" charset="-128"/>
                <a:cs typeface="ＭＳ Ｐゴシック" charset="-128"/>
              </a:rPr>
              <a:t> the module in its entirety. </a:t>
            </a:r>
            <a:endParaRPr lang="en-US" sz="1200" kern="1200" dirty="0" smtClean="0">
              <a:solidFill>
                <a:schemeClr val="tx1"/>
              </a:solidFill>
              <a:latin typeface="Calibri" charset="0"/>
              <a:ea typeface="ＭＳ Ｐゴシック" charset="-128"/>
              <a:cs typeface="ＭＳ Ｐゴシック" charset="-128"/>
            </a:endParaRPr>
          </a:p>
        </p:txBody>
      </p:sp>
      <p:sp>
        <p:nvSpPr>
          <p:cNvPr id="8"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1 minute</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9" name="Date Placeholder 8"/>
          <p:cNvSpPr>
            <a:spLocks noGrp="1"/>
          </p:cNvSpPr>
          <p:nvPr>
            <p:ph type="dt" idx="10"/>
          </p:nvPr>
        </p:nvSpPr>
        <p:spPr/>
        <p:txBody>
          <a:bodyPr/>
          <a:lstStyle/>
          <a:p>
            <a:pPr>
              <a:defRPr/>
            </a:pPr>
            <a:r>
              <a:rPr lang="en-US" smtClean="0"/>
              <a:t>Grade 1 Module 1        Module Focus Session</a:t>
            </a:r>
            <a:endParaRPr lang="en-US" dirty="0"/>
          </a:p>
        </p:txBody>
      </p:sp>
      <p:sp>
        <p:nvSpPr>
          <p:cNvPr id="10" name="Slide Number Placeholder 9"/>
          <p:cNvSpPr>
            <a:spLocks noGrp="1"/>
          </p:cNvSpPr>
          <p:nvPr>
            <p:ph type="sldNum" sz="quarter" idx="11"/>
          </p:nvPr>
        </p:nvSpPr>
        <p:spPr/>
        <p:txBody>
          <a:bodyPr/>
          <a:lstStyle/>
          <a:p>
            <a:pPr>
              <a:defRPr/>
            </a:pPr>
            <a:fld id="{E929375C-F076-478A-B9B0-5F9213CA33B4}" type="slidenum">
              <a:rPr lang="en-US" smtClean="0"/>
              <a:pPr>
                <a:defRPr/>
              </a:pPr>
              <a:t>78</a:t>
            </a:fld>
            <a:endParaRPr lang="en-US" dirty="0"/>
          </a:p>
        </p:txBody>
      </p:sp>
      <p:sp>
        <p:nvSpPr>
          <p:cNvPr id="11" name="Header Placeholder 10"/>
          <p:cNvSpPr>
            <a:spLocks noGrp="1"/>
          </p:cNvSpPr>
          <p:nvPr>
            <p:ph type="hdr" sz="quarter" idx="12"/>
          </p:nvPr>
        </p:nvSpPr>
        <p:spPr/>
        <p:txBody>
          <a:bodyPr/>
          <a:lstStyle/>
          <a:p>
            <a:pPr>
              <a:defRPr/>
            </a:pPr>
            <a:r>
              <a:rPr lang="en-US" smtClean="0"/>
              <a:t>Eureka Math:  A Story of Units        www.CommonCore.org</a:t>
            </a:r>
            <a:endParaRPr lang="en-US" dirty="0" smtClean="0"/>
          </a:p>
        </p:txBody>
      </p:sp>
      <p:sp>
        <p:nvSpPr>
          <p:cNvPr id="4" name="Footer Placeholder 3"/>
          <p:cNvSpPr>
            <a:spLocks noGrp="1"/>
          </p:cNvSpPr>
          <p:nvPr>
            <p:ph type="ftr" sz="quarter" idx="13"/>
          </p:nvPr>
        </p:nvSpPr>
        <p:spPr/>
        <p:txBody>
          <a:bodyPr/>
          <a:lstStyle/>
          <a:p>
            <a:r>
              <a:rPr lang="en-US" smtClean="0"/>
              <a:t>©2014.  Duplication and/or distribution of this material is prohibited without written consent from Common Core, Inc. </a:t>
            </a:r>
            <a:endParaRPr lang="en-US"/>
          </a:p>
        </p:txBody>
      </p:sp>
    </p:spTree>
    <p:extLst>
      <p:ext uri="{BB962C8B-B14F-4D97-AF65-F5344CB8AC3E}">
        <p14:creationId xmlns:p14="http://schemas.microsoft.com/office/powerpoint/2010/main" val="158724564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marL="0" indent="0" eaLnBrk="0" fontAlgn="base" hangingPunct="0">
              <a:buFont typeface="Arial"/>
              <a:buNone/>
            </a:pPr>
            <a:r>
              <a:rPr lang="en-US" sz="1200" b="1" kern="1200" dirty="0" smtClean="0">
                <a:solidFill>
                  <a:schemeClr val="tx1"/>
                </a:solidFill>
                <a:effectLst/>
                <a:latin typeface="Calibri" charset="0"/>
                <a:ea typeface="ＭＳ Ｐゴシック" charset="-128"/>
                <a:cs typeface="ＭＳ Ｐゴシック" charset="-128"/>
              </a:rPr>
              <a:t>EXPLAIN</a:t>
            </a:r>
            <a:r>
              <a:rPr lang="en-US" sz="1200" b="1" kern="1200" baseline="0" dirty="0" smtClean="0">
                <a:solidFill>
                  <a:schemeClr val="tx1"/>
                </a:solidFill>
                <a:effectLst/>
                <a:latin typeface="Calibri" charset="0"/>
                <a:ea typeface="ＭＳ Ｐゴシック" charset="-128"/>
                <a:cs typeface="ＭＳ Ｐゴシック" charset="-128"/>
              </a:rPr>
              <a:t> WHAT THE PROGRESSIONS ARE</a:t>
            </a:r>
            <a:endParaRPr lang="en-US" sz="1200" b="1" kern="1200" dirty="0" smtClean="0">
              <a:solidFill>
                <a:schemeClr val="tx1"/>
              </a:solidFill>
              <a:effectLst/>
              <a:latin typeface="Calibri" charset="0"/>
              <a:ea typeface="ＭＳ Ｐゴシック" charset="-128"/>
              <a:cs typeface="ＭＳ Ｐゴシック" charset="-128"/>
            </a:endParaRPr>
          </a:p>
          <a:p>
            <a:pPr marL="171450" lvl="0" indent="-171450" eaLnBrk="0" fontAlgn="base" hangingPunct="0">
              <a:buFont typeface="Arial"/>
              <a:buChar char="•"/>
            </a:pPr>
            <a:r>
              <a:rPr lang="en-US" sz="1200" kern="1200" dirty="0" smtClean="0">
                <a:solidFill>
                  <a:schemeClr val="tx1"/>
                </a:solidFill>
                <a:effectLst/>
                <a:latin typeface="Calibri" charset="0"/>
                <a:ea typeface="ＭＳ Ｐゴシック" charset="-128"/>
                <a:cs typeface="ＭＳ Ｐゴシック" charset="-128"/>
              </a:rPr>
              <a:t>Poll</a:t>
            </a:r>
            <a:r>
              <a:rPr lang="en-US" sz="1200" kern="1200" baseline="0" dirty="0" smtClean="0">
                <a:solidFill>
                  <a:schemeClr val="tx1"/>
                </a:solidFill>
                <a:effectLst/>
                <a:latin typeface="Calibri" charset="0"/>
                <a:ea typeface="ＭＳ Ｐゴシック" charset="-128"/>
                <a:cs typeface="ＭＳ Ｐゴシック" charset="-128"/>
              </a:rPr>
              <a:t> participants using the fist-to-five protocol to gauge how well (if at all) they know the progression documents. Participants show zero fingers/fist if they have never heard of or seen the progressions, show 5 fingers if they have read a majority of the progressions, or some number of fingers if they are relatively familiar or have read some portion of them.</a:t>
            </a:r>
          </a:p>
          <a:p>
            <a:pPr marL="171450" lvl="0" indent="-171450" eaLnBrk="0" fontAlgn="base" hangingPunct="0">
              <a:buFont typeface="Arial"/>
              <a:buChar char="•"/>
            </a:pPr>
            <a:r>
              <a:rPr lang="en-US" sz="1200" kern="1200" baseline="0" dirty="0" smtClean="0">
                <a:solidFill>
                  <a:schemeClr val="tx1"/>
                </a:solidFill>
                <a:effectLst/>
                <a:latin typeface="Calibri" charset="0"/>
                <a:ea typeface="ＭＳ Ｐゴシック" charset="-128"/>
                <a:cs typeface="ＭＳ Ｐゴシック" charset="-128"/>
              </a:rPr>
              <a:t>Explain what the progressions are:</a:t>
            </a:r>
          </a:p>
          <a:p>
            <a:pPr marL="628650" lvl="1" indent="-171450" eaLnBrk="0" fontAlgn="base" hangingPunct="0">
              <a:buFont typeface="Arial"/>
              <a:buChar char="•"/>
            </a:pPr>
            <a:r>
              <a:rPr lang="en-US" sz="1200" kern="1200" dirty="0" smtClean="0">
                <a:solidFill>
                  <a:schemeClr val="tx1"/>
                </a:solidFill>
                <a:effectLst/>
                <a:latin typeface="Calibri" charset="0"/>
                <a:ea typeface="ＭＳ Ｐゴシック" charset="-128"/>
                <a:cs typeface="ＭＳ Ｐゴシック" charset="-128"/>
              </a:rPr>
              <a:t>The Common Core State Standards for</a:t>
            </a:r>
            <a:r>
              <a:rPr lang="en-US" sz="1200" kern="1200" baseline="0" dirty="0" smtClean="0">
                <a:solidFill>
                  <a:schemeClr val="tx1"/>
                </a:solidFill>
                <a:effectLst/>
                <a:latin typeface="Calibri" charset="0"/>
                <a:ea typeface="ＭＳ Ｐゴシック" charset="-128"/>
                <a:cs typeface="ＭＳ Ｐゴシック" charset="-128"/>
              </a:rPr>
              <a:t> mathematics were built </a:t>
            </a:r>
            <a:r>
              <a:rPr lang="en-US" sz="1200" i="1" kern="1200" baseline="0" dirty="0" smtClean="0">
                <a:solidFill>
                  <a:schemeClr val="tx1"/>
                </a:solidFill>
                <a:effectLst/>
                <a:latin typeface="Calibri" charset="0"/>
                <a:ea typeface="ＭＳ Ｐゴシック" charset="-128"/>
                <a:cs typeface="ＭＳ Ｐゴシック" charset="-128"/>
              </a:rPr>
              <a:t>from</a:t>
            </a:r>
            <a:r>
              <a:rPr lang="en-US" sz="1200" kern="1200" baseline="0" dirty="0" smtClean="0">
                <a:solidFill>
                  <a:schemeClr val="tx1"/>
                </a:solidFill>
                <a:effectLst/>
                <a:latin typeface="Calibri" charset="0"/>
                <a:ea typeface="ＭＳ Ｐゴシック" charset="-128"/>
                <a:cs typeface="ＭＳ Ｐゴシック" charset="-128"/>
              </a:rPr>
              <a:t> the progressions. They are a narrative document describing the progression of a topic across a number of grade levels. The progressions were guided by a child’s cognitive development and the logical structure of math when written. These documents were used to create the grade level standards, and therefore can explain why the standards are sequenced the way they are. The progressions also highlight cognitive difficulties and provide pedagogical solutions, and give greater detail on some of the particularly challenging areas of mathematics. As writers, we referred to the progressions often to guide our thinking when sequencing lesson objectives and problems within each lesson.</a:t>
            </a:r>
            <a:endParaRPr lang="en-US" sz="1200" kern="1200" dirty="0" smtClean="0">
              <a:solidFill>
                <a:schemeClr val="tx1"/>
              </a:solidFill>
              <a:effectLst/>
              <a:latin typeface="Calibri" charset="0"/>
              <a:ea typeface="ＭＳ Ｐゴシック" charset="-128"/>
              <a:cs typeface="ＭＳ Ｐゴシック" charset="-128"/>
            </a:endParaRPr>
          </a:p>
          <a:p>
            <a:pPr eaLnBrk="0" fontAlgn="base" hangingPunct="0"/>
            <a:endParaRPr lang="en-US" sz="1200" kern="1200" dirty="0" smtClean="0">
              <a:solidFill>
                <a:schemeClr val="tx1"/>
              </a:solidFill>
              <a:effectLst/>
              <a:latin typeface="Calibri" charset="0"/>
              <a:ea typeface="ＭＳ Ｐゴシック" charset="-128"/>
              <a:cs typeface="ＭＳ Ｐゴシック" charset="-128"/>
            </a:endParaRPr>
          </a:p>
          <a:p>
            <a:pPr eaLnBrk="0" fontAlgn="base" hangingPunct="0"/>
            <a:r>
              <a:rPr lang="en-US" sz="1200" b="1" kern="1200" dirty="0" smtClean="0">
                <a:solidFill>
                  <a:schemeClr val="tx1"/>
                </a:solidFill>
                <a:effectLst/>
                <a:latin typeface="Calibri" charset="0"/>
                <a:ea typeface="ＭＳ Ｐゴシック" charset="-128"/>
                <a:cs typeface="ＭＳ Ｐゴシック" charset="-128"/>
              </a:rPr>
              <a:t>EXPLORE PROGRESSION</a:t>
            </a:r>
            <a:r>
              <a:rPr lang="en-US" sz="1200" b="1" kern="1200" baseline="0" dirty="0" smtClean="0">
                <a:solidFill>
                  <a:schemeClr val="tx1"/>
                </a:solidFill>
                <a:effectLst/>
                <a:latin typeface="Calibri" charset="0"/>
                <a:ea typeface="ＭＳ Ｐゴシック" charset="-128"/>
                <a:cs typeface="ＭＳ Ｐゴシック" charset="-128"/>
              </a:rPr>
              <a:t>S DOCUMENT:</a:t>
            </a:r>
          </a:p>
          <a:p>
            <a:pPr marL="171450" indent="-171450" eaLnBrk="0" fontAlgn="base" hangingPunct="0">
              <a:buFont typeface="Arial"/>
              <a:buChar char="•"/>
            </a:pPr>
            <a:r>
              <a:rPr lang="en-US" sz="1200" kern="1200" dirty="0" smtClean="0">
                <a:solidFill>
                  <a:schemeClr val="tx1"/>
                </a:solidFill>
                <a:effectLst/>
                <a:latin typeface="Calibri" charset="0"/>
                <a:ea typeface="ＭＳ Ｐゴシック" charset="-128"/>
                <a:cs typeface="ＭＳ Ｐゴシック" charset="-128"/>
              </a:rPr>
              <a:t>To continue our study of Module 1, we’re going to first take some time to examine a portion of the Progression document </a:t>
            </a:r>
            <a:r>
              <a:rPr lang="en-US" sz="1200" kern="1200" dirty="0" smtClean="0">
                <a:effectLst/>
                <a:latin typeface="Calibri" charset="0"/>
                <a:ea typeface="ＭＳ Ｐゴシック" charset="-128"/>
                <a:cs typeface="ＭＳ Ｐゴシック" charset="-128"/>
              </a:rPr>
              <a:t>(K-5, Operations and Algebraic Thinking)</a:t>
            </a:r>
            <a:r>
              <a:rPr lang="en-US" sz="1200" kern="1200" baseline="0" dirty="0" smtClean="0">
                <a:effectLst/>
                <a:latin typeface="Calibri" charset="0"/>
                <a:ea typeface="ＭＳ Ｐゴシック" charset="-128"/>
                <a:cs typeface="ＭＳ Ｐゴシック" charset="-128"/>
              </a:rPr>
              <a:t> </a:t>
            </a:r>
            <a:r>
              <a:rPr lang="en-US" sz="1200" kern="1200" dirty="0" smtClean="0">
                <a:solidFill>
                  <a:schemeClr val="tx1"/>
                </a:solidFill>
                <a:effectLst/>
                <a:latin typeface="Calibri" charset="0"/>
                <a:ea typeface="ＭＳ Ｐゴシック" charset="-128"/>
                <a:cs typeface="ＭＳ Ｐゴシック" charset="-128"/>
              </a:rPr>
              <a:t>that serves as the foundation for this module.  You’ll have about 10 minutes to read through the document independently or with a partner.  As you read, highlight the information that is relevant to the content of this module.</a:t>
            </a:r>
          </a:p>
          <a:p>
            <a:pPr eaLnBrk="0" fontAlgn="base" hangingPunct="0"/>
            <a:r>
              <a:rPr lang="en-US" sz="1200" i="1" kern="1200" dirty="0" smtClean="0">
                <a:solidFill>
                  <a:schemeClr val="tx1"/>
                </a:solidFill>
                <a:effectLst/>
                <a:latin typeface="Calibri" charset="0"/>
                <a:ea typeface="ＭＳ Ｐゴシック" charset="-128"/>
                <a:cs typeface="ＭＳ Ｐゴシック" charset="-128"/>
              </a:rPr>
              <a:t>Allow participants time</a:t>
            </a:r>
            <a:r>
              <a:rPr lang="en-US" sz="1200" i="1" kern="1200" baseline="0" dirty="0" smtClean="0">
                <a:solidFill>
                  <a:schemeClr val="tx1"/>
                </a:solidFill>
                <a:effectLst/>
                <a:latin typeface="Calibri" charset="0"/>
                <a:ea typeface="ＭＳ Ｐゴシック" charset="-128"/>
                <a:cs typeface="ＭＳ Ｐゴシック" charset="-128"/>
              </a:rPr>
              <a:t> </a:t>
            </a:r>
            <a:r>
              <a:rPr lang="en-US" sz="1200" i="1" kern="1200" dirty="0" smtClean="0">
                <a:solidFill>
                  <a:schemeClr val="tx1"/>
                </a:solidFill>
                <a:effectLst/>
                <a:latin typeface="Calibri" charset="0"/>
                <a:ea typeface="ＭＳ Ｐゴシック" charset="-128"/>
                <a:cs typeface="ＭＳ Ｐゴシック" charset="-128"/>
              </a:rPr>
              <a:t>to read independently.  Encourage them to highlight and make notes.  </a:t>
            </a:r>
          </a:p>
        </p:txBody>
      </p:sp>
      <p:sp>
        <p:nvSpPr>
          <p:cNvPr id="8"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10 minutes</a:t>
            </a:r>
          </a:p>
          <a:p>
            <a:endParaRPr lang="en-US" sz="1800" dirty="0" smtClean="0"/>
          </a:p>
          <a:p>
            <a:r>
              <a:rPr lang="en-US" sz="1800" dirty="0" smtClean="0"/>
              <a:t>MATERIALS NEEDED:</a:t>
            </a:r>
          </a:p>
          <a:p>
            <a:pPr marL="457200" indent="-171450">
              <a:buFont typeface="Arial"/>
              <a:buChar char="•"/>
            </a:pPr>
            <a:r>
              <a:rPr lang="en-US" baseline="0" dirty="0" smtClean="0"/>
              <a:t>Progressions Document: K</a:t>
            </a:r>
            <a:r>
              <a:rPr lang="en-US" baseline="0" dirty="0"/>
              <a:t>, Counting </a:t>
            </a:r>
            <a:r>
              <a:rPr lang="en-US" baseline="0" dirty="0" smtClean="0"/>
              <a:t>and Cardinality</a:t>
            </a:r>
            <a:r>
              <a:rPr lang="en-US" baseline="0" dirty="0"/>
              <a:t>; K–5</a:t>
            </a:r>
            <a:r>
              <a:rPr lang="en-US" baseline="0" dirty="0" smtClean="0"/>
              <a:t>,Operations </a:t>
            </a:r>
            <a:r>
              <a:rPr lang="en-US" baseline="0" dirty="0"/>
              <a:t>and </a:t>
            </a:r>
            <a:r>
              <a:rPr lang="en-US" baseline="0" dirty="0" smtClean="0"/>
              <a:t>Algebraic Thinking</a:t>
            </a:r>
          </a:p>
          <a:p>
            <a:pPr marL="457200" indent="-171450">
              <a:buFont typeface="Arial"/>
              <a:buChar char="•"/>
            </a:pPr>
            <a:r>
              <a:rPr lang="en-US" baseline="0" dirty="0" smtClean="0"/>
              <a:t>Highlighters (optional)</a:t>
            </a:r>
            <a:endParaRPr lang="en-US" baseline="0" dirty="0"/>
          </a:p>
        </p:txBody>
      </p:sp>
      <p:sp>
        <p:nvSpPr>
          <p:cNvPr id="11" name="Date Placeholder 10"/>
          <p:cNvSpPr>
            <a:spLocks noGrp="1"/>
          </p:cNvSpPr>
          <p:nvPr>
            <p:ph type="dt" idx="10"/>
          </p:nvPr>
        </p:nvSpPr>
        <p:spPr/>
        <p:txBody>
          <a:bodyPr/>
          <a:lstStyle/>
          <a:p>
            <a:pPr>
              <a:defRPr/>
            </a:pPr>
            <a:r>
              <a:rPr lang="en-US" smtClean="0"/>
              <a:t>Grade 1 Module 1        Module Focus Session</a:t>
            </a:r>
            <a:endParaRPr lang="en-US" dirty="0"/>
          </a:p>
        </p:txBody>
      </p:sp>
      <p:sp>
        <p:nvSpPr>
          <p:cNvPr id="12" name="Slide Number Placeholder 11"/>
          <p:cNvSpPr>
            <a:spLocks noGrp="1"/>
          </p:cNvSpPr>
          <p:nvPr>
            <p:ph type="sldNum" sz="quarter" idx="11"/>
          </p:nvPr>
        </p:nvSpPr>
        <p:spPr/>
        <p:txBody>
          <a:bodyPr/>
          <a:lstStyle/>
          <a:p>
            <a:pPr>
              <a:defRPr/>
            </a:pPr>
            <a:fld id="{E929375C-F076-478A-B9B0-5F9213CA33B4}" type="slidenum">
              <a:rPr lang="en-US" smtClean="0"/>
              <a:pPr>
                <a:defRPr/>
              </a:pPr>
              <a:t>79</a:t>
            </a:fld>
            <a:endParaRPr lang="en-US" dirty="0"/>
          </a:p>
        </p:txBody>
      </p:sp>
      <p:sp>
        <p:nvSpPr>
          <p:cNvPr id="13" name="Header Placeholder 12"/>
          <p:cNvSpPr>
            <a:spLocks noGrp="1"/>
          </p:cNvSpPr>
          <p:nvPr>
            <p:ph type="hdr" sz="quarter" idx="12"/>
          </p:nvPr>
        </p:nvSpPr>
        <p:spPr/>
        <p:txBody>
          <a:bodyPr/>
          <a:lstStyle/>
          <a:p>
            <a:pPr>
              <a:defRPr/>
            </a:pPr>
            <a:r>
              <a:rPr lang="en-US" smtClean="0"/>
              <a:t>Eureka Math:  A Story of Units        www.CommonCore.org</a:t>
            </a:r>
            <a:endParaRPr lang="en-US" dirty="0" smtClean="0"/>
          </a:p>
        </p:txBody>
      </p:sp>
      <p:sp>
        <p:nvSpPr>
          <p:cNvPr id="4" name="Footer Placeholder 3"/>
          <p:cNvSpPr>
            <a:spLocks noGrp="1"/>
          </p:cNvSpPr>
          <p:nvPr>
            <p:ph type="ftr" sz="quarter" idx="13"/>
          </p:nvPr>
        </p:nvSpPr>
        <p:spPr/>
        <p:txBody>
          <a:bodyPr/>
          <a:lstStyle/>
          <a:p>
            <a:r>
              <a:rPr lang="en-US" smtClean="0"/>
              <a:t>©2014.  Duplication and/or distribution of this material is prohibited without written consent from Common Core, Inc. </a:t>
            </a:r>
            <a:endParaRPr lang="en-US"/>
          </a:p>
        </p:txBody>
      </p:sp>
    </p:spTree>
    <p:extLst>
      <p:ext uri="{BB962C8B-B14F-4D97-AF65-F5344CB8AC3E}">
        <p14:creationId xmlns:p14="http://schemas.microsoft.com/office/powerpoint/2010/main" val="735445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57200" y="480060"/>
            <a:ext cx="6400800" cy="8856562"/>
          </a:xfrm>
        </p:spPr>
        <p:txBody>
          <a:bodyPr/>
          <a:lstStyle/>
          <a:p>
            <a:r>
              <a:rPr lang="en-US" sz="800" b="1" i="1" dirty="0" smtClean="0"/>
              <a:t>Reference for facilitator:  Directions </a:t>
            </a:r>
            <a:r>
              <a:rPr lang="en-US" sz="800" b="1" i="1" dirty="0"/>
              <a:t>for Administration of </a:t>
            </a:r>
            <a:r>
              <a:rPr lang="en-US" sz="800" b="1" i="1" dirty="0" smtClean="0"/>
              <a:t>Sprints </a:t>
            </a:r>
            <a:r>
              <a:rPr lang="en-US" sz="800" b="0" i="1" dirty="0" smtClean="0"/>
              <a:t>(from</a:t>
            </a:r>
            <a:r>
              <a:rPr lang="en-US" sz="800" b="0" i="1" baseline="0" dirty="0" smtClean="0"/>
              <a:t> G1-M1-Module Overview)</a:t>
            </a:r>
            <a:endParaRPr lang="en-US" sz="800" b="0" i="1" dirty="0" smtClean="0"/>
          </a:p>
          <a:p>
            <a:endParaRPr lang="en-US" sz="800" b="1" i="1" dirty="0"/>
          </a:p>
          <a:p>
            <a:r>
              <a:rPr lang="en-US" sz="800" i="1" dirty="0"/>
              <a:t>Sprints are designed to develop fluency.  They should be fun, adrenaline-rich activities that intentionally build energy and excitement.  A fast pace is essential.  During Sprint administration, teachers assume the role of athletic coaches.  A rousing routine fuels students’ motivation to do their personal best.  Student recognition of increasing success is critical, and so every improvement is celebrated. </a:t>
            </a:r>
          </a:p>
          <a:p>
            <a:r>
              <a:rPr lang="en-US" sz="800" i="1" dirty="0"/>
              <a:t>One Sprint has two parts with closely related problems on each.  Students complete the two parts of the Sprint in quick succession with the goal of improving on the second part, even if only by one more. </a:t>
            </a:r>
          </a:p>
          <a:p>
            <a:r>
              <a:rPr lang="en-US" sz="800" i="1" dirty="0"/>
              <a:t>With practice, the following routine takes about 9 minutes.</a:t>
            </a:r>
          </a:p>
          <a:p>
            <a:r>
              <a:rPr lang="en-US" sz="800" b="1" i="1" dirty="0"/>
              <a:t>Sprint A </a:t>
            </a:r>
          </a:p>
          <a:p>
            <a:r>
              <a:rPr lang="en-US" sz="800" i="1" dirty="0"/>
              <a:t>Pass Sprint A out quickly, face down on student desks with instructions to not look at the problems until the signal is given.  (Some Sprints include words.  If necessary, prior to starting the Sprint, quickly review the words so that reading difficulty does not slow students down.)</a:t>
            </a:r>
          </a:p>
          <a:p>
            <a:pPr lvl="1"/>
            <a:r>
              <a:rPr lang="en-US" sz="800" i="1" dirty="0"/>
              <a:t>T: 	You will have 60 seconds to do as many problems as you can.  I do not expect you to finish all of them.  Just do as many as you can, your personal best.  (If some students are likely to finish before time is up, assign a number to count by on the back.)</a:t>
            </a:r>
          </a:p>
          <a:p>
            <a:pPr lvl="1"/>
            <a:r>
              <a:rPr lang="en-US" sz="800" i="1" dirty="0"/>
              <a:t>T: 	Take your mark!  Get set!  THINK!  </a:t>
            </a:r>
          </a:p>
          <a:p>
            <a:pPr lvl="1"/>
            <a:r>
              <a:rPr lang="en-US" sz="800" i="1" dirty="0"/>
              <a:t>Students immediately turn papers over and work furiously to finish as many problems as they can in 60 seconds.  Time precisely.</a:t>
            </a:r>
          </a:p>
          <a:p>
            <a:pPr lvl="1"/>
            <a:r>
              <a:rPr lang="en-US" sz="800" i="1" dirty="0"/>
              <a:t>T: 	Stop!  Circle the last problem you did.  I will read just the answers.  If you got it right, call out “Yes!”   If you made a mistake, circle it.  Ready?</a:t>
            </a:r>
          </a:p>
          <a:p>
            <a:pPr lvl="1"/>
            <a:r>
              <a:rPr lang="en-US" sz="800" i="1" dirty="0"/>
              <a:t>T: 	(Energetically, rapid-fire call the first answer.)</a:t>
            </a:r>
          </a:p>
          <a:p>
            <a:pPr lvl="1"/>
            <a:r>
              <a:rPr lang="en-US" sz="800" i="1" dirty="0"/>
              <a:t>S: 	Yes!</a:t>
            </a:r>
          </a:p>
          <a:p>
            <a:pPr lvl="1"/>
            <a:r>
              <a:rPr lang="en-US" sz="800" i="1" dirty="0"/>
              <a:t>T: 	(Energetically, rapid-fire call the second answer.)</a:t>
            </a:r>
          </a:p>
          <a:p>
            <a:pPr lvl="1"/>
            <a:r>
              <a:rPr lang="en-US" sz="800" i="1" dirty="0"/>
              <a:t>S: 	Yes!</a:t>
            </a:r>
          </a:p>
          <a:p>
            <a:r>
              <a:rPr lang="en-US" sz="800" i="1" dirty="0"/>
              <a:t>Repeat to the end of Sprint A or until no student has a correct answer.  If needed, read the count-by answers in the same way you read Sprint answers.  Each number counted-by on the back is considered a correct answer.</a:t>
            </a:r>
          </a:p>
          <a:p>
            <a:pPr lvl="1"/>
            <a:r>
              <a:rPr lang="en-US" sz="800" i="1" dirty="0"/>
              <a:t>T: 	Fantastic!  Now, write the number you got correct at the top of your page.  This is your personal goal for Sprint B.</a:t>
            </a:r>
          </a:p>
          <a:p>
            <a:pPr lvl="1"/>
            <a:r>
              <a:rPr lang="en-US" sz="800" i="1" dirty="0"/>
              <a:t>T: 	How many of you got one right?  (All hands should go up.)</a:t>
            </a:r>
          </a:p>
          <a:p>
            <a:pPr lvl="1"/>
            <a:r>
              <a:rPr lang="en-US" sz="800" i="1" dirty="0"/>
              <a:t>T: 	Keep your hand up until I say the number that is one more than the number you got correct.  So, if you got 14 correct, when I say 15, your hand goes down.  Ready? </a:t>
            </a:r>
          </a:p>
          <a:p>
            <a:pPr lvl="1"/>
            <a:r>
              <a:rPr lang="en-US" sz="800" i="1" dirty="0"/>
              <a:t>T: 	(Continue quickly.)  How many got two correct?  Three?  Four?  Five?  (Continue until all hands are down.)</a:t>
            </a:r>
          </a:p>
          <a:p>
            <a:r>
              <a:rPr lang="en-US" sz="800" i="1" dirty="0"/>
              <a:t>If the class needs more practice with Sprint A, continue with the optional routine presented below.</a:t>
            </a:r>
          </a:p>
          <a:p>
            <a:pPr lvl="1"/>
            <a:r>
              <a:rPr lang="en-US" sz="800" i="1" dirty="0"/>
              <a:t>T: 	I’ll give you one minute to do more problems on this half of the Sprint.  If you finish, stand behind your chair.  </a:t>
            </a:r>
          </a:p>
          <a:p>
            <a:r>
              <a:rPr lang="en-US" sz="800" i="1" dirty="0"/>
              <a:t>As students work, the student who scored highest on Sprint A might pass out Sprint B.</a:t>
            </a:r>
          </a:p>
          <a:p>
            <a:pPr lvl="1"/>
            <a:r>
              <a:rPr lang="en-US" sz="800" i="1" dirty="0"/>
              <a:t>T: 	Stop!  I will read just the answers.  If you got it right, call out “Yes!”  If you made a mistake, circle it.  Ready?  (Read the answers to the first half again as students stand.</a:t>
            </a:r>
            <a:r>
              <a:rPr lang="en-US" sz="800" i="1" dirty="0" smtClean="0"/>
              <a:t>)</a:t>
            </a:r>
          </a:p>
          <a:p>
            <a:pPr lvl="1"/>
            <a:endParaRPr lang="en-US" sz="800" i="1" dirty="0"/>
          </a:p>
          <a:p>
            <a:r>
              <a:rPr lang="en-US" sz="800" b="1" i="1" dirty="0"/>
              <a:t>Movement</a:t>
            </a:r>
          </a:p>
          <a:p>
            <a:r>
              <a:rPr lang="en-US" sz="800" i="1" dirty="0"/>
              <a:t>To keep the energy and fun going, always do a stretch or a movement game in between Sprints A and B.  For example, the class might do jumping jacks while skip-counting by 5 for about 1 minute.  Feeling invigorated, students take their seats for Sprint B, ready to make every effort to complete more problems this time.</a:t>
            </a:r>
          </a:p>
          <a:p>
            <a:endParaRPr lang="en-US" sz="800" i="1" dirty="0"/>
          </a:p>
          <a:p>
            <a:r>
              <a:rPr lang="en-US" sz="800" b="1" i="1" dirty="0"/>
              <a:t>Sprint B</a:t>
            </a:r>
          </a:p>
          <a:p>
            <a:r>
              <a:rPr lang="en-US" sz="800" i="1" dirty="0"/>
              <a:t>Pass Sprint B out quickly, face down on student desks with instructions to not look at the problems until the signal is given.  (Repeat the procedure for Sprint A up through the show of hands for how many right.)</a:t>
            </a:r>
          </a:p>
          <a:p>
            <a:pPr lvl="1"/>
            <a:r>
              <a:rPr lang="en-US" sz="800" i="1" dirty="0"/>
              <a:t>T: 	Stand up if you got more correct on the second Sprint than on the first.</a:t>
            </a:r>
          </a:p>
          <a:p>
            <a:pPr lvl="1"/>
            <a:r>
              <a:rPr lang="en-US" sz="800" i="1" dirty="0"/>
              <a:t>S: 	(Stand.)</a:t>
            </a:r>
          </a:p>
          <a:p>
            <a:pPr lvl="1"/>
            <a:r>
              <a:rPr lang="en-US" sz="800" i="1" dirty="0"/>
              <a:t>T: 	Keep standing until I say the number that tells how many more you got right on Sprint B.  If you got three more right on Sprint B than you did on Sprint A, when I say three, you sit down.  Ready?  (Call out numbers starting with one.  Students sit as the number by which they improved is called.  Celebrate the students who improved most with a cheer.)</a:t>
            </a:r>
          </a:p>
          <a:p>
            <a:pPr lvl="1"/>
            <a:r>
              <a:rPr lang="en-US" sz="800" i="1" dirty="0"/>
              <a:t>T: 	Well done!  Now, take a moment to go back and correct your mistakes.  Think about what patterns you noticed in today’s Sprint.</a:t>
            </a:r>
          </a:p>
          <a:p>
            <a:pPr lvl="1"/>
            <a:r>
              <a:rPr lang="en-US" sz="800" i="1" dirty="0"/>
              <a:t>T: 	How did the patterns help you get better at solving the problems?</a:t>
            </a:r>
          </a:p>
          <a:p>
            <a:pPr lvl="1"/>
            <a:r>
              <a:rPr lang="en-US" sz="800" i="1" dirty="0"/>
              <a:t>T: 	Rally Robin your thinking with your partner for 1 minute.  Go!</a:t>
            </a:r>
          </a:p>
          <a:p>
            <a:r>
              <a:rPr lang="en-US" sz="800" i="1" dirty="0"/>
              <a:t>Rally Robin is a style of sharing in which partners trade information back and forth, one statement at a time per person, for about 1 minute.  This is an especially valuable part of the routine for students who benefit from their friends’ support to identify patterns and try new strategies.</a:t>
            </a:r>
          </a:p>
          <a:p>
            <a:r>
              <a:rPr lang="en-US" sz="800" i="1" dirty="0"/>
              <a:t>Students may take Sprints home. </a:t>
            </a:r>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8</a:t>
            </a:fld>
            <a:endParaRPr lang="en-US" dirty="0"/>
          </a:p>
        </p:txBody>
      </p:sp>
      <p:sp>
        <p:nvSpPr>
          <p:cNvPr id="12" name="Date Placeholder 11"/>
          <p:cNvSpPr>
            <a:spLocks noGrp="1"/>
          </p:cNvSpPr>
          <p:nvPr>
            <p:ph type="dt" idx="13"/>
          </p:nvPr>
        </p:nvSpPr>
        <p:spPr/>
        <p:txBody>
          <a:bodyPr/>
          <a:lstStyle/>
          <a:p>
            <a:pPr>
              <a:defRPr/>
            </a:pPr>
            <a:r>
              <a:rPr lang="en-US" smtClean="0"/>
              <a:t>Grade 1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www.CommonCore.org</a:t>
            </a:r>
            <a:endParaRPr lang="en-US" dirty="0" smtClean="0"/>
          </a:p>
        </p:txBody>
      </p:sp>
      <p:sp>
        <p:nvSpPr>
          <p:cNvPr id="2" name="Footer Placeholder 1"/>
          <p:cNvSpPr>
            <a:spLocks noGrp="1"/>
          </p:cNvSpPr>
          <p:nvPr>
            <p:ph type="ftr" sz="quarter" idx="15"/>
          </p:nvPr>
        </p:nvSpPr>
        <p:spPr/>
        <p:txBody>
          <a:bodyPr/>
          <a:lstStyle/>
          <a:p>
            <a:r>
              <a:rPr lang="en-US" smtClean="0"/>
              <a:t>©2014.  Duplication and/or distribution of this material is prohibited without written consent from Common Core, Inc. </a:t>
            </a:r>
            <a:endParaRPr lang="en-US"/>
          </a:p>
        </p:txBody>
      </p:sp>
    </p:spTree>
    <p:extLst>
      <p:ext uri="{BB962C8B-B14F-4D97-AF65-F5344CB8AC3E}">
        <p14:creationId xmlns:p14="http://schemas.microsoft.com/office/powerpoint/2010/main" val="154719346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marL="0" indent="0">
              <a:buFont typeface="Arial"/>
              <a:buNone/>
              <a:defRPr/>
            </a:pPr>
            <a:r>
              <a:rPr lang="en-US" b="1" i="0" dirty="0" smtClean="0"/>
              <a:t>CONNECT PROGRESSIONS</a:t>
            </a:r>
            <a:r>
              <a:rPr lang="en-US" b="1" i="0" baseline="0" dirty="0" smtClean="0"/>
              <a:t> TO LESSONS</a:t>
            </a:r>
            <a:endParaRPr lang="en-US" b="1" i="0" dirty="0" smtClean="0"/>
          </a:p>
          <a:p>
            <a:pPr marL="171450" indent="-171450">
              <a:buFont typeface="Arial"/>
              <a:buChar char="•"/>
              <a:defRPr/>
            </a:pPr>
            <a:endParaRPr lang="en-US" i="1" dirty="0" smtClean="0"/>
          </a:p>
          <a:p>
            <a:pPr marL="171450" indent="-171450">
              <a:buFont typeface="Arial"/>
              <a:buChar char="•"/>
              <a:defRPr/>
            </a:pPr>
            <a:r>
              <a:rPr lang="en-US" i="1" dirty="0" smtClean="0"/>
              <a:t>Allow participants time </a:t>
            </a:r>
            <a:r>
              <a:rPr lang="en-US" i="1" baseline="0" dirty="0" smtClean="0"/>
              <a:t>to study </a:t>
            </a:r>
            <a:r>
              <a:rPr lang="en-US" i="1" baseline="0" dirty="0" smtClean="0">
                <a:solidFill>
                  <a:srgbClr val="000000"/>
                </a:solidFill>
              </a:rPr>
              <a:t>Lessons 6, 14, and 25.  </a:t>
            </a:r>
            <a:r>
              <a:rPr lang="en-US" i="1" baseline="0" dirty="0" smtClean="0"/>
              <a:t>These are the objectives, for the facilitator’s reference:</a:t>
            </a:r>
          </a:p>
          <a:p>
            <a:pPr marL="628650" lvl="1" indent="-171450">
              <a:buFont typeface="Arial"/>
              <a:buChar char="•"/>
            </a:pPr>
            <a:r>
              <a:rPr lang="en-US" b="1" i="0" baseline="0" dirty="0" smtClean="0"/>
              <a:t>Lesson 6:  </a:t>
            </a:r>
            <a:r>
              <a:rPr lang="en-US" sz="1200" b="0" i="0" u="none" strike="noStrike" kern="1200" baseline="0" dirty="0" smtClean="0">
                <a:solidFill>
                  <a:schemeClr val="tx1"/>
                </a:solidFill>
                <a:latin typeface="Calibri" charset="0"/>
                <a:ea typeface="ＭＳ Ｐゴシック" charset="-128"/>
                <a:cs typeface="ＭＳ Ｐゴシック" charset="-128"/>
              </a:rPr>
              <a:t>Represent put together situations with number bonds. Count on from one embedded number or part to totals of </a:t>
            </a:r>
            <a:r>
              <a:rPr lang="en-US" sz="1200" b="1" i="0" u="sng" strike="noStrike" kern="1200" baseline="0" dirty="0" smtClean="0">
                <a:solidFill>
                  <a:schemeClr val="tx1"/>
                </a:solidFill>
                <a:latin typeface="Calibri" charset="0"/>
                <a:ea typeface="ＭＳ Ｐゴシック" charset="-128"/>
                <a:cs typeface="ＭＳ Ｐゴシック" charset="-128"/>
              </a:rPr>
              <a:t>8</a:t>
            </a:r>
            <a:r>
              <a:rPr lang="en-US" sz="1200" b="0" i="0" u="none" strike="noStrike" kern="1200" baseline="0" dirty="0" smtClean="0">
                <a:solidFill>
                  <a:schemeClr val="tx1"/>
                </a:solidFill>
                <a:latin typeface="Calibri" charset="0"/>
                <a:ea typeface="ＭＳ Ｐゴシック" charset="-128"/>
                <a:cs typeface="ＭＳ Ｐゴシック" charset="-128"/>
              </a:rPr>
              <a:t> and 9 and generate all expressions for each total.</a:t>
            </a:r>
          </a:p>
          <a:p>
            <a:pPr marL="628650" lvl="1" indent="-171450">
              <a:buFont typeface="Arial"/>
              <a:buChar char="•"/>
            </a:pPr>
            <a:r>
              <a:rPr lang="en-US" sz="1200" b="1" i="0" u="none" strike="noStrike" kern="1200" baseline="0" dirty="0" smtClean="0">
                <a:solidFill>
                  <a:schemeClr val="tx1"/>
                </a:solidFill>
                <a:latin typeface="Calibri" charset="0"/>
                <a:ea typeface="ＭＳ Ｐゴシック" charset="-128"/>
                <a:cs typeface="ＭＳ Ｐゴシック" charset="-128"/>
              </a:rPr>
              <a:t>Lesson 14:  </a:t>
            </a:r>
            <a:r>
              <a:rPr lang="en-US" sz="1200" b="0" i="0" u="none" strike="noStrike" kern="1200" baseline="0" dirty="0" smtClean="0">
                <a:solidFill>
                  <a:schemeClr val="tx1"/>
                </a:solidFill>
                <a:latin typeface="Calibri" charset="0"/>
                <a:ea typeface="ＭＳ Ｐゴシック" charset="-128"/>
                <a:cs typeface="ＭＳ Ｐゴシック" charset="-128"/>
              </a:rPr>
              <a:t>Count on up to 3 more using numeral and 5-group cards and fingers to track the change.</a:t>
            </a:r>
          </a:p>
          <a:p>
            <a:pPr marL="628650" lvl="1" indent="-171450">
              <a:buFont typeface="Arial"/>
              <a:buChar char="•"/>
            </a:pPr>
            <a:r>
              <a:rPr lang="en-US" sz="1200" b="1" i="0" u="none" strike="noStrike" kern="1200" baseline="0" dirty="0" smtClean="0">
                <a:solidFill>
                  <a:schemeClr val="tx1"/>
                </a:solidFill>
                <a:latin typeface="Calibri" charset="0"/>
                <a:ea typeface="ＭＳ Ｐゴシック" charset="-128"/>
                <a:cs typeface="ＭＳ Ｐゴシック" charset="-128"/>
              </a:rPr>
              <a:t>Lesson 25:  </a:t>
            </a:r>
            <a:r>
              <a:rPr lang="en-US" sz="1200" b="0" i="0" u="none" strike="noStrike" kern="1200" baseline="0" dirty="0" smtClean="0">
                <a:solidFill>
                  <a:schemeClr val="tx1"/>
                </a:solidFill>
                <a:latin typeface="Calibri" charset="0"/>
                <a:ea typeface="ＭＳ Ｐゴシック" charset="-128"/>
                <a:cs typeface="ＭＳ Ｐゴシック" charset="-128"/>
              </a:rPr>
              <a:t>Solve add to with change unknown math stories with addition and relate to subtraction. Model with materials and write corresponding number sentences.</a:t>
            </a:r>
            <a:endParaRPr lang="en-US" i="0" baseline="0" dirty="0" smtClean="0"/>
          </a:p>
          <a:p>
            <a:pPr marL="171450" indent="-171450">
              <a:buFont typeface="Arial"/>
              <a:buChar char="•"/>
              <a:defRPr/>
            </a:pPr>
            <a:endParaRPr lang="en-US" i="1" baseline="0" dirty="0" smtClean="0"/>
          </a:p>
          <a:p>
            <a:pPr marL="171450" indent="-171450">
              <a:buFont typeface="Arial"/>
              <a:buChar char="•"/>
              <a:defRPr/>
            </a:pPr>
            <a:r>
              <a:rPr lang="en-US" i="1" baseline="0" dirty="0" smtClean="0"/>
              <a:t>Then, allow participants time to turn and talk about how these lessons engage students in the work described in the Progressions.</a:t>
            </a:r>
          </a:p>
          <a:p>
            <a:pPr>
              <a:defRPr/>
            </a:pPr>
            <a:endParaRPr lang="en-US" i="1" dirty="0" smtClean="0"/>
          </a:p>
          <a:p>
            <a:pPr marL="171450" indent="-171450">
              <a:buFont typeface="Arial" panose="020B0604020202020204" pitchFamily="34" charset="0"/>
              <a:buChar char="•"/>
              <a:defRPr/>
            </a:pPr>
            <a:r>
              <a:rPr lang="en-US" i="1" dirty="0" smtClean="0"/>
              <a:t>Consider providing sentence frames for the turn and talk.</a:t>
            </a:r>
            <a:endParaRPr lang="en-US" i="1" dirty="0"/>
          </a:p>
          <a:p>
            <a:pPr>
              <a:defRPr/>
            </a:pPr>
            <a:endParaRPr lang="en-US" i="1" dirty="0"/>
          </a:p>
          <a:p>
            <a:pPr marL="171450" indent="-171450">
              <a:buFont typeface="Arial"/>
              <a:buChar char="•"/>
              <a:defRPr/>
            </a:pPr>
            <a:r>
              <a:rPr lang="en-US" i="1" dirty="0" smtClean="0"/>
              <a:t>Facilitate </a:t>
            </a:r>
            <a:r>
              <a:rPr lang="en-US" i="1" dirty="0"/>
              <a:t>a </a:t>
            </a:r>
            <a:r>
              <a:rPr lang="en-US" i="1" dirty="0" smtClean="0"/>
              <a:t>whole group discussion.</a:t>
            </a:r>
          </a:p>
          <a:p>
            <a:pPr marL="171450" indent="-171450">
              <a:buFont typeface="Arial"/>
              <a:buChar char="•"/>
              <a:defRPr/>
            </a:pPr>
            <a:endParaRPr lang="en-US" i="1" dirty="0"/>
          </a:p>
          <a:p>
            <a:endParaRPr lang="en-US" i="1" dirty="0" smtClean="0"/>
          </a:p>
          <a:p>
            <a:endParaRPr lang="en-US" i="1" dirty="0"/>
          </a:p>
          <a:p>
            <a:r>
              <a:rPr lang="en-US" i="1" dirty="0"/>
              <a:t>Reference for Facilitator:</a:t>
            </a:r>
          </a:p>
          <a:p>
            <a:r>
              <a:rPr lang="en-US" i="1" dirty="0"/>
              <a:t>P. 9:  Story situations table (situations highlighted in </a:t>
            </a:r>
            <a:r>
              <a:rPr lang="en-US" i="1" dirty="0" smtClean="0"/>
              <a:t>Module 1 are </a:t>
            </a:r>
            <a:r>
              <a:rPr lang="en-US" i="1" dirty="0"/>
              <a:t>the dark </a:t>
            </a:r>
            <a:r>
              <a:rPr lang="en-US" i="1" dirty="0" smtClean="0"/>
              <a:t>grey situations, </a:t>
            </a:r>
            <a:r>
              <a:rPr lang="en-US" i="1" dirty="0"/>
              <a:t>and Add to with Change Unknown)</a:t>
            </a:r>
          </a:p>
          <a:p>
            <a:r>
              <a:rPr lang="en-US" i="1" dirty="0"/>
              <a:t>P. 13-14:  Explanation of situations on table</a:t>
            </a:r>
          </a:p>
          <a:p>
            <a:r>
              <a:rPr lang="en-US" i="1" dirty="0"/>
              <a:t>P. 14-15:  Explanation of addition and subtraction strategies levels (table is on p. 6), particularly highlighting counting on for </a:t>
            </a:r>
            <a:r>
              <a:rPr lang="en-US" i="1" dirty="0" smtClean="0"/>
              <a:t>subtraction</a:t>
            </a:r>
            <a:endParaRPr lang="en-US" i="1" dirty="0"/>
          </a:p>
        </p:txBody>
      </p:sp>
      <p:sp>
        <p:nvSpPr>
          <p:cNvPr id="8"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5 minutes</a:t>
            </a:r>
          </a:p>
          <a:p>
            <a:endParaRPr lang="en-US" sz="1800" dirty="0" smtClean="0"/>
          </a:p>
          <a:p>
            <a:r>
              <a:rPr lang="en-US" sz="1800" dirty="0" smtClean="0"/>
              <a:t>MATERIALS NEEDED:</a:t>
            </a:r>
          </a:p>
          <a:p>
            <a:pPr marL="458788" lvl="1" indent="-285750">
              <a:buFont typeface="Arial" pitchFamily="34" charset="0"/>
              <a:buChar char="•"/>
              <a:tabLst/>
            </a:pPr>
            <a:r>
              <a:rPr lang="en-US" sz="1800" dirty="0" smtClean="0"/>
              <a:t>M1 Lessons 6, 14, 25</a:t>
            </a:r>
            <a:endParaRPr lang="en-US" sz="1800" dirty="0"/>
          </a:p>
        </p:txBody>
      </p:sp>
      <p:sp>
        <p:nvSpPr>
          <p:cNvPr id="11" name="Date Placeholder 10"/>
          <p:cNvSpPr>
            <a:spLocks noGrp="1"/>
          </p:cNvSpPr>
          <p:nvPr>
            <p:ph type="dt" idx="10"/>
          </p:nvPr>
        </p:nvSpPr>
        <p:spPr/>
        <p:txBody>
          <a:bodyPr/>
          <a:lstStyle/>
          <a:p>
            <a:pPr>
              <a:defRPr/>
            </a:pPr>
            <a:r>
              <a:rPr lang="en-US" smtClean="0"/>
              <a:t>Grade 1 Module 1        Module Focus Session</a:t>
            </a:r>
            <a:endParaRPr lang="en-US" dirty="0"/>
          </a:p>
        </p:txBody>
      </p:sp>
      <p:sp>
        <p:nvSpPr>
          <p:cNvPr id="12" name="Slide Number Placeholder 11"/>
          <p:cNvSpPr>
            <a:spLocks noGrp="1"/>
          </p:cNvSpPr>
          <p:nvPr>
            <p:ph type="sldNum" sz="quarter" idx="11"/>
          </p:nvPr>
        </p:nvSpPr>
        <p:spPr/>
        <p:txBody>
          <a:bodyPr/>
          <a:lstStyle/>
          <a:p>
            <a:pPr>
              <a:defRPr/>
            </a:pPr>
            <a:fld id="{E929375C-F076-478A-B9B0-5F9213CA33B4}" type="slidenum">
              <a:rPr lang="en-US" smtClean="0"/>
              <a:pPr>
                <a:defRPr/>
              </a:pPr>
              <a:t>80</a:t>
            </a:fld>
            <a:endParaRPr lang="en-US" dirty="0"/>
          </a:p>
        </p:txBody>
      </p:sp>
      <p:sp>
        <p:nvSpPr>
          <p:cNvPr id="13" name="Header Placeholder 12"/>
          <p:cNvSpPr>
            <a:spLocks noGrp="1"/>
          </p:cNvSpPr>
          <p:nvPr>
            <p:ph type="hdr" sz="quarter" idx="12"/>
          </p:nvPr>
        </p:nvSpPr>
        <p:spPr/>
        <p:txBody>
          <a:bodyPr/>
          <a:lstStyle/>
          <a:p>
            <a:pPr>
              <a:defRPr/>
            </a:pPr>
            <a:r>
              <a:rPr lang="en-US" smtClean="0"/>
              <a:t>Eureka Math:  A Story of Units        www.CommonCore.org</a:t>
            </a:r>
            <a:endParaRPr lang="en-US" dirty="0" smtClean="0"/>
          </a:p>
        </p:txBody>
      </p:sp>
      <p:sp>
        <p:nvSpPr>
          <p:cNvPr id="4" name="Footer Placeholder 3"/>
          <p:cNvSpPr>
            <a:spLocks noGrp="1"/>
          </p:cNvSpPr>
          <p:nvPr>
            <p:ph type="ftr" sz="quarter" idx="13"/>
          </p:nvPr>
        </p:nvSpPr>
        <p:spPr/>
        <p:txBody>
          <a:bodyPr/>
          <a:lstStyle/>
          <a:p>
            <a:r>
              <a:rPr lang="en-US" smtClean="0"/>
              <a:t>©2014.  Duplication and/or distribution of this material is prohibited without written consent from Common Core, Inc. </a:t>
            </a:r>
            <a:endParaRPr lang="en-US"/>
          </a:p>
        </p:txBody>
      </p:sp>
    </p:spTree>
    <p:extLst>
      <p:ext uri="{BB962C8B-B14F-4D97-AF65-F5344CB8AC3E}">
        <p14:creationId xmlns:p14="http://schemas.microsoft.com/office/powerpoint/2010/main" val="73544567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6013" cy="2743200"/>
          </a:xfrm>
        </p:spPr>
      </p:sp>
      <p:sp>
        <p:nvSpPr>
          <p:cNvPr id="3" name="Notes Placeholder 2"/>
          <p:cNvSpPr>
            <a:spLocks noGrp="1"/>
          </p:cNvSpPr>
          <p:nvPr>
            <p:ph type="body" idx="1"/>
          </p:nvPr>
        </p:nvSpPr>
        <p:spPr/>
        <p:txBody>
          <a:bodyPr/>
          <a:lstStyle/>
          <a:p>
            <a:pPr marL="0" indent="0">
              <a:buFont typeface="Arial"/>
              <a:buNone/>
            </a:pPr>
            <a:r>
              <a:rPr lang="en-US" b="1" i="0" dirty="0" smtClean="0"/>
              <a:t>EXAMINE COHERENCE WITHIN</a:t>
            </a:r>
            <a:r>
              <a:rPr lang="en-US" b="1" i="0" baseline="0" dirty="0" smtClean="0"/>
              <a:t> THE MODULE</a:t>
            </a:r>
            <a:endParaRPr lang="en-US" b="1" i="0" dirty="0" smtClean="0"/>
          </a:p>
          <a:p>
            <a:pPr marL="0" indent="0">
              <a:buFont typeface="Arial"/>
              <a:buNone/>
            </a:pPr>
            <a:endParaRPr lang="en-US" b="1" i="0" dirty="0" smtClean="0"/>
          </a:p>
          <a:p>
            <a:pPr marL="0" indent="0">
              <a:buFont typeface="Arial"/>
              <a:buNone/>
            </a:pPr>
            <a:r>
              <a:rPr lang="en-US" i="0" dirty="0" smtClean="0"/>
              <a:t>Earlier, we examined a Lesson 1</a:t>
            </a:r>
            <a:r>
              <a:rPr lang="en-US" i="0" baseline="0" dirty="0" smtClean="0"/>
              <a:t> </a:t>
            </a:r>
            <a:r>
              <a:rPr lang="en-US" i="0" dirty="0" smtClean="0"/>
              <a:t>in great detail</a:t>
            </a:r>
            <a:r>
              <a:rPr lang="en-US" i="0" baseline="0" dirty="0" smtClean="0"/>
              <a:t> and recognized the coherence within the lesson. </a:t>
            </a:r>
            <a:r>
              <a:rPr lang="en-US" i="0" dirty="0" smtClean="0"/>
              <a:t>Now</a:t>
            </a:r>
            <a:r>
              <a:rPr lang="en-US" i="0" baseline="0" dirty="0" smtClean="0"/>
              <a:t> that you’ve had an opportunity to see the development of the mathematical concepts outlined in the Progression document, let’s take some time to return to Module 1 and take a look at how the module is coherent on a larger scale.</a:t>
            </a:r>
            <a:r>
              <a:rPr lang="en-US" i="0" dirty="0" smtClean="0"/>
              <a:t> Specifically, let’s look for examples of the same </a:t>
            </a:r>
            <a:r>
              <a:rPr lang="en-US" dirty="0" smtClean="0"/>
              <a:t>scaffolding that we have mentioned all day today: simple to complex and concrete to abstract</a:t>
            </a:r>
            <a:r>
              <a:rPr lang="en-US" i="0" baseline="0" dirty="0" smtClean="0"/>
              <a:t>.</a:t>
            </a:r>
          </a:p>
          <a:p>
            <a:endParaRPr lang="en-US" i="0" baseline="0" dirty="0" smtClean="0"/>
          </a:p>
          <a:p>
            <a:pPr marL="171450" indent="-171450">
              <a:buFont typeface="Arial"/>
              <a:buChar char="•"/>
            </a:pPr>
            <a:r>
              <a:rPr lang="en-US" i="0" baseline="0" dirty="0" smtClean="0"/>
              <a:t>You might each want to divide the questions amongst your tablemates and each select a topic to closely examine. </a:t>
            </a:r>
          </a:p>
          <a:p>
            <a:pPr marL="171450" indent="-171450">
              <a:buFont typeface="Arial"/>
              <a:buChar char="•"/>
            </a:pPr>
            <a:endParaRPr lang="en-US" baseline="0" dirty="0" smtClean="0"/>
          </a:p>
          <a:p>
            <a:pPr marL="171450" indent="-171450">
              <a:buFont typeface="Arial"/>
              <a:buChar char="•"/>
            </a:pPr>
            <a:r>
              <a:rPr lang="en-US" i="0" baseline="0" dirty="0" smtClean="0"/>
              <a:t>Be prepared to share your observations with the group.</a:t>
            </a:r>
          </a:p>
          <a:p>
            <a:pPr marL="0" indent="0">
              <a:buFont typeface="Arial"/>
              <a:buNone/>
            </a:pPr>
            <a:endParaRPr lang="en-US" i="0" baseline="0" dirty="0" smtClean="0"/>
          </a:p>
          <a:p>
            <a:r>
              <a:rPr lang="en-US" i="1" baseline="0" dirty="0" smtClean="0"/>
              <a:t>Allow 15 minutes for participants to complete this analysis.  Then advance to the next slide. </a:t>
            </a:r>
          </a:p>
        </p:txBody>
      </p:sp>
      <p:sp>
        <p:nvSpPr>
          <p:cNvPr id="8"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15 minutes</a:t>
            </a:r>
          </a:p>
          <a:p>
            <a:endParaRPr lang="en-US" sz="1800" dirty="0" smtClean="0"/>
          </a:p>
          <a:p>
            <a:r>
              <a:rPr lang="en-US" sz="1800" dirty="0" smtClean="0"/>
              <a:t>MATERIALS NEEDED:</a:t>
            </a:r>
          </a:p>
          <a:p>
            <a:pPr marL="458788" lvl="1" indent="-285750">
              <a:buFont typeface="Arial" pitchFamily="34" charset="0"/>
              <a:buChar char="•"/>
              <a:tabLst/>
            </a:pPr>
            <a:r>
              <a:rPr lang="en-US" sz="1800" dirty="0" smtClean="0"/>
              <a:t>G1-Module 1</a:t>
            </a:r>
          </a:p>
          <a:p>
            <a:pPr marL="458788" lvl="1" indent="-285750">
              <a:buFont typeface="Arial" pitchFamily="34" charset="0"/>
              <a:buChar char="•"/>
              <a:tabLst/>
            </a:pPr>
            <a:r>
              <a:rPr lang="en-US" sz="1800" dirty="0" smtClean="0"/>
              <a:t>Chart Paper table or set of partners</a:t>
            </a:r>
            <a:endParaRPr lang="en-US" sz="1800" dirty="0"/>
          </a:p>
        </p:txBody>
      </p:sp>
      <p:sp>
        <p:nvSpPr>
          <p:cNvPr id="11" name="Date Placeholder 10"/>
          <p:cNvSpPr>
            <a:spLocks noGrp="1"/>
          </p:cNvSpPr>
          <p:nvPr>
            <p:ph type="dt" idx="10"/>
          </p:nvPr>
        </p:nvSpPr>
        <p:spPr/>
        <p:txBody>
          <a:bodyPr/>
          <a:lstStyle/>
          <a:p>
            <a:pPr>
              <a:defRPr/>
            </a:pPr>
            <a:r>
              <a:rPr lang="en-US" smtClean="0"/>
              <a:t>Grade 1 Module 1        Module Focus Session</a:t>
            </a:r>
            <a:endParaRPr lang="en-US" dirty="0"/>
          </a:p>
        </p:txBody>
      </p:sp>
      <p:sp>
        <p:nvSpPr>
          <p:cNvPr id="12" name="Slide Number Placeholder 11"/>
          <p:cNvSpPr>
            <a:spLocks noGrp="1"/>
          </p:cNvSpPr>
          <p:nvPr>
            <p:ph type="sldNum" sz="quarter" idx="11"/>
          </p:nvPr>
        </p:nvSpPr>
        <p:spPr/>
        <p:txBody>
          <a:bodyPr/>
          <a:lstStyle/>
          <a:p>
            <a:pPr>
              <a:defRPr/>
            </a:pPr>
            <a:fld id="{E929375C-F076-478A-B9B0-5F9213CA33B4}" type="slidenum">
              <a:rPr lang="en-US" smtClean="0"/>
              <a:pPr>
                <a:defRPr/>
              </a:pPr>
              <a:t>81</a:t>
            </a:fld>
            <a:endParaRPr lang="en-US" dirty="0"/>
          </a:p>
        </p:txBody>
      </p:sp>
      <p:sp>
        <p:nvSpPr>
          <p:cNvPr id="13" name="Header Placeholder 12"/>
          <p:cNvSpPr>
            <a:spLocks noGrp="1"/>
          </p:cNvSpPr>
          <p:nvPr>
            <p:ph type="hdr" sz="quarter" idx="12"/>
          </p:nvPr>
        </p:nvSpPr>
        <p:spPr/>
        <p:txBody>
          <a:bodyPr/>
          <a:lstStyle/>
          <a:p>
            <a:pPr>
              <a:defRPr/>
            </a:pPr>
            <a:r>
              <a:rPr lang="en-US" smtClean="0"/>
              <a:t>Eureka Math:  A Story of Units        www.CommonCore.org</a:t>
            </a:r>
            <a:endParaRPr lang="en-US" dirty="0" smtClean="0"/>
          </a:p>
        </p:txBody>
      </p:sp>
      <p:sp>
        <p:nvSpPr>
          <p:cNvPr id="4" name="Footer Placeholder 3"/>
          <p:cNvSpPr>
            <a:spLocks noGrp="1"/>
          </p:cNvSpPr>
          <p:nvPr>
            <p:ph type="ftr" sz="quarter" idx="13"/>
          </p:nvPr>
        </p:nvSpPr>
        <p:spPr/>
        <p:txBody>
          <a:bodyPr/>
          <a:lstStyle/>
          <a:p>
            <a:r>
              <a:rPr lang="en-US" smtClean="0"/>
              <a:t>©2014.  Duplication and/or distribution of this material is prohibited without written consent from Common Core, Inc. </a:t>
            </a:r>
            <a:endParaRPr lang="en-US"/>
          </a:p>
        </p:txBody>
      </p:sp>
    </p:spTree>
    <p:extLst>
      <p:ext uri="{BB962C8B-B14F-4D97-AF65-F5344CB8AC3E}">
        <p14:creationId xmlns:p14="http://schemas.microsoft.com/office/powerpoint/2010/main" val="57128060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6013" cy="2743200"/>
          </a:xfrm>
        </p:spPr>
      </p:sp>
      <p:sp>
        <p:nvSpPr>
          <p:cNvPr id="3" name="Notes Placeholder 2"/>
          <p:cNvSpPr>
            <a:spLocks noGrp="1"/>
          </p:cNvSpPr>
          <p:nvPr>
            <p:ph type="body" idx="1"/>
          </p:nvPr>
        </p:nvSpPr>
        <p:spPr/>
        <p:txBody>
          <a:bodyPr/>
          <a:lstStyle/>
          <a:p>
            <a:pPr marL="0" lvl="1">
              <a:spcAft>
                <a:spcPts val="1200"/>
              </a:spcAft>
            </a:pPr>
            <a:r>
              <a:rPr lang="en-US" b="1" i="0" dirty="0" smtClean="0"/>
              <a:t>INVITE GROUPS/PARTNERS</a:t>
            </a:r>
            <a:r>
              <a:rPr lang="en-US" b="1" i="0" baseline="0" dirty="0" smtClean="0"/>
              <a:t> TO </a:t>
            </a:r>
            <a:r>
              <a:rPr lang="en-US" b="1" i="0" dirty="0" smtClean="0"/>
              <a:t>SHARE OUT TOPIC ANALYSIS FOR EACH TOPIC.</a:t>
            </a:r>
            <a:r>
              <a:rPr lang="en-US" b="1" i="0" baseline="0" dirty="0" smtClean="0"/>
              <a:t>  </a:t>
            </a:r>
            <a:r>
              <a:rPr lang="en-US" b="1" i="0" dirty="0" smtClean="0"/>
              <a:t>THEN,</a:t>
            </a:r>
            <a:r>
              <a:rPr lang="en-US" b="1" i="0" baseline="0" dirty="0" smtClean="0"/>
              <a:t> </a:t>
            </a:r>
            <a:r>
              <a:rPr lang="en-US" b="1" i="0" dirty="0" smtClean="0"/>
              <a:t>DISCUS</a:t>
            </a:r>
            <a:r>
              <a:rPr lang="en-US" b="1" i="0" baseline="0" dirty="0" smtClean="0"/>
              <a:t>S COHERENCE WITHIN MODULE 1 AS A WHOLE.</a:t>
            </a:r>
          </a:p>
          <a:p>
            <a:pPr marL="0" lvl="1">
              <a:spcAft>
                <a:spcPts val="1200"/>
              </a:spcAft>
            </a:pPr>
            <a:endParaRPr lang="en-US" i="1" dirty="0" smtClean="0"/>
          </a:p>
          <a:p>
            <a:pPr marL="0" lvl="1">
              <a:spcAft>
                <a:spcPts val="1200"/>
              </a:spcAft>
            </a:pPr>
            <a:r>
              <a:rPr lang="en-US" i="1" dirty="0" smtClean="0"/>
              <a:t>Allow time for turn and talk, then facilitate a discussion.  Be sure to include answers to the provided questions, specifically addressing the progression of mathematics in Module 1.</a:t>
            </a:r>
          </a:p>
          <a:p>
            <a:pPr marL="0" lvl="1">
              <a:spcAft>
                <a:spcPts val="1200"/>
              </a:spcAft>
            </a:pPr>
            <a:endParaRPr lang="en-US" i="1" dirty="0"/>
          </a:p>
          <a:p>
            <a:pPr marL="403225" lvl="1" indent="-177800">
              <a:spcAft>
                <a:spcPts val="0"/>
              </a:spcAft>
              <a:buFont typeface="Arial" pitchFamily="34" charset="0"/>
              <a:buChar char="•"/>
            </a:pPr>
            <a:r>
              <a:rPr lang="en-US" dirty="0" smtClean="0"/>
              <a:t>What does the sequence of Fluency Practices accomplish as a whole?  (</a:t>
            </a:r>
            <a:r>
              <a:rPr lang="en-US" dirty="0" smtClean="0">
                <a:solidFill>
                  <a:srgbClr val="FF0000"/>
                </a:solidFill>
              </a:rPr>
              <a:t>practice with</a:t>
            </a:r>
            <a:r>
              <a:rPr lang="en-US" baseline="0" dirty="0" smtClean="0">
                <a:solidFill>
                  <a:srgbClr val="FF0000"/>
                </a:solidFill>
              </a:rPr>
              <a:t> counting, number bonds, addition and subtraction</a:t>
            </a:r>
            <a:r>
              <a:rPr lang="en-US" dirty="0" smtClean="0"/>
              <a:t>)</a:t>
            </a:r>
            <a:endParaRPr lang="en-US" dirty="0"/>
          </a:p>
          <a:p>
            <a:pPr marL="403225" lvl="1" indent="-177800">
              <a:spcAft>
                <a:spcPts val="0"/>
              </a:spcAft>
              <a:buFont typeface="Arial" pitchFamily="34" charset="0"/>
              <a:buChar char="•"/>
            </a:pPr>
            <a:r>
              <a:rPr lang="en-US" dirty="0" smtClean="0"/>
              <a:t>How does the sequence of Application Problems connect to </a:t>
            </a:r>
            <a:r>
              <a:rPr lang="en-US" dirty="0"/>
              <a:t>topic/module? </a:t>
            </a:r>
            <a:r>
              <a:rPr lang="en-US" dirty="0" smtClean="0"/>
              <a:t>(</a:t>
            </a:r>
            <a:r>
              <a:rPr lang="en-US" dirty="0" smtClean="0">
                <a:solidFill>
                  <a:srgbClr val="FF0000"/>
                </a:solidFill>
              </a:rPr>
              <a:t>they often build on the pervious lesson objective, they provide a</a:t>
            </a:r>
            <a:r>
              <a:rPr lang="en-US" baseline="0" dirty="0" smtClean="0">
                <a:solidFill>
                  <a:srgbClr val="FF0000"/>
                </a:solidFill>
              </a:rPr>
              <a:t> v</a:t>
            </a:r>
            <a:r>
              <a:rPr lang="en-US" dirty="0" smtClean="0">
                <a:solidFill>
                  <a:srgbClr val="FF0000"/>
                </a:solidFill>
              </a:rPr>
              <a:t>ariety of problem types (from the OA Progression), they</a:t>
            </a:r>
            <a:r>
              <a:rPr lang="en-US" baseline="0" dirty="0" smtClean="0">
                <a:solidFill>
                  <a:srgbClr val="FF0000"/>
                </a:solidFill>
              </a:rPr>
              <a:t> </a:t>
            </a:r>
            <a:r>
              <a:rPr lang="en-US" dirty="0" smtClean="0">
                <a:solidFill>
                  <a:srgbClr val="FF0000"/>
                </a:solidFill>
              </a:rPr>
              <a:t>provide</a:t>
            </a:r>
            <a:r>
              <a:rPr lang="en-US" baseline="0" dirty="0" smtClean="0">
                <a:solidFill>
                  <a:srgbClr val="FF0000"/>
                </a:solidFill>
              </a:rPr>
              <a:t> c</a:t>
            </a:r>
            <a:r>
              <a:rPr lang="en-US" dirty="0" smtClean="0">
                <a:solidFill>
                  <a:srgbClr val="FF0000"/>
                </a:solidFill>
              </a:rPr>
              <a:t>ontinued practice with solution strategies,</a:t>
            </a:r>
            <a:r>
              <a:rPr lang="en-US" baseline="0" dirty="0" smtClean="0">
                <a:solidFill>
                  <a:srgbClr val="FF0000"/>
                </a:solidFill>
              </a:rPr>
              <a:t> progress from s</a:t>
            </a:r>
            <a:r>
              <a:rPr lang="en-US" dirty="0" smtClean="0">
                <a:solidFill>
                  <a:srgbClr val="FF0000"/>
                </a:solidFill>
              </a:rPr>
              <a:t>imple (smaller numbers) to complex (larger numbers, linguistic expectations, and extensions),</a:t>
            </a:r>
            <a:r>
              <a:rPr lang="en-US" baseline="0" dirty="0" smtClean="0">
                <a:solidFill>
                  <a:srgbClr val="FF0000"/>
                </a:solidFill>
              </a:rPr>
              <a:t> they allow for practic</a:t>
            </a:r>
            <a:r>
              <a:rPr lang="en-US" dirty="0" smtClean="0">
                <a:solidFill>
                  <a:srgbClr val="FF0000"/>
                </a:solidFill>
              </a:rPr>
              <a:t>e of  simple math drawings (number bonds, equal</a:t>
            </a:r>
            <a:r>
              <a:rPr lang="en-US" baseline="0" dirty="0" smtClean="0">
                <a:solidFill>
                  <a:srgbClr val="FF0000"/>
                </a:solidFill>
              </a:rPr>
              <a:t> groups drawings, arrays, </a:t>
            </a:r>
            <a:r>
              <a:rPr lang="en-US" dirty="0" smtClean="0">
                <a:solidFill>
                  <a:srgbClr val="FF0000"/>
                </a:solidFill>
              </a:rPr>
              <a:t>etc.)</a:t>
            </a:r>
            <a:endParaRPr lang="en-US" dirty="0"/>
          </a:p>
          <a:p>
            <a:pPr marL="403225" lvl="1" indent="-177800">
              <a:spcAft>
                <a:spcPts val="0"/>
              </a:spcAft>
              <a:buFont typeface="Arial" pitchFamily="34" charset="0"/>
              <a:buChar char="•"/>
            </a:pPr>
            <a:r>
              <a:rPr lang="en-US" dirty="0" smtClean="0"/>
              <a:t>How does the sequence of Concept Development and Student Debrief build </a:t>
            </a:r>
            <a:br>
              <a:rPr lang="en-US" dirty="0" smtClean="0"/>
            </a:br>
            <a:r>
              <a:rPr lang="en-US" dirty="0" smtClean="0"/>
              <a:t>toward mastery of the </a:t>
            </a:r>
            <a:r>
              <a:rPr lang="en-US" dirty="0"/>
              <a:t>topic/module</a:t>
            </a:r>
            <a:r>
              <a:rPr lang="en-US" dirty="0" smtClean="0"/>
              <a:t>?  (</a:t>
            </a:r>
            <a:r>
              <a:rPr lang="en-US" dirty="0" smtClean="0">
                <a:solidFill>
                  <a:srgbClr val="FF0000"/>
                </a:solidFill>
              </a:rPr>
              <a:t>highlight transition from</a:t>
            </a:r>
            <a:r>
              <a:rPr lang="en-US" baseline="0" dirty="0" smtClean="0">
                <a:solidFill>
                  <a:srgbClr val="FF0000"/>
                </a:solidFill>
              </a:rPr>
              <a:t> concrete </a:t>
            </a:r>
            <a:r>
              <a:rPr lang="en-US" baseline="0" dirty="0" smtClean="0">
                <a:solidFill>
                  <a:srgbClr val="FF0000"/>
                </a:solidFill>
                <a:sym typeface="Wingdings"/>
              </a:rPr>
              <a:t> abstract, and simple  complex)</a:t>
            </a:r>
            <a:endParaRPr lang="en-US" dirty="0"/>
          </a:p>
        </p:txBody>
      </p:sp>
      <p:sp>
        <p:nvSpPr>
          <p:cNvPr id="8"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5minutes</a:t>
            </a:r>
          </a:p>
          <a:p>
            <a:endParaRPr lang="en-US" sz="1800" dirty="0" smtClean="0"/>
          </a:p>
          <a:p>
            <a:r>
              <a:rPr lang="en-US" sz="1800" dirty="0" smtClean="0"/>
              <a:t>MATERIALS NEEDED:</a:t>
            </a:r>
          </a:p>
          <a:p>
            <a:pPr marL="458788" lvl="1" indent="-285750">
              <a:buFont typeface="Arial" pitchFamily="34" charset="0"/>
              <a:buChar char="•"/>
              <a:tabLst/>
            </a:pPr>
            <a:r>
              <a:rPr lang="en-US" sz="1800" dirty="0" smtClean="0"/>
              <a:t>X</a:t>
            </a:r>
            <a:endParaRPr lang="en-US" sz="1800" dirty="0"/>
          </a:p>
        </p:txBody>
      </p:sp>
      <p:sp>
        <p:nvSpPr>
          <p:cNvPr id="11" name="Date Placeholder 10"/>
          <p:cNvSpPr>
            <a:spLocks noGrp="1"/>
          </p:cNvSpPr>
          <p:nvPr>
            <p:ph type="dt" idx="10"/>
          </p:nvPr>
        </p:nvSpPr>
        <p:spPr/>
        <p:txBody>
          <a:bodyPr/>
          <a:lstStyle/>
          <a:p>
            <a:pPr>
              <a:defRPr/>
            </a:pPr>
            <a:r>
              <a:rPr lang="en-US" smtClean="0"/>
              <a:t>Grade 1 Module 1        Module Focus Session</a:t>
            </a:r>
            <a:endParaRPr lang="en-US" dirty="0"/>
          </a:p>
        </p:txBody>
      </p:sp>
      <p:sp>
        <p:nvSpPr>
          <p:cNvPr id="12" name="Slide Number Placeholder 11"/>
          <p:cNvSpPr>
            <a:spLocks noGrp="1"/>
          </p:cNvSpPr>
          <p:nvPr>
            <p:ph type="sldNum" sz="quarter" idx="11"/>
          </p:nvPr>
        </p:nvSpPr>
        <p:spPr/>
        <p:txBody>
          <a:bodyPr/>
          <a:lstStyle/>
          <a:p>
            <a:pPr>
              <a:defRPr/>
            </a:pPr>
            <a:fld id="{E929375C-F076-478A-B9B0-5F9213CA33B4}" type="slidenum">
              <a:rPr lang="en-US" smtClean="0"/>
              <a:pPr>
                <a:defRPr/>
              </a:pPr>
              <a:t>82</a:t>
            </a:fld>
            <a:endParaRPr lang="en-US" dirty="0"/>
          </a:p>
        </p:txBody>
      </p:sp>
      <p:sp>
        <p:nvSpPr>
          <p:cNvPr id="13" name="Header Placeholder 12"/>
          <p:cNvSpPr>
            <a:spLocks noGrp="1"/>
          </p:cNvSpPr>
          <p:nvPr>
            <p:ph type="hdr" sz="quarter" idx="12"/>
          </p:nvPr>
        </p:nvSpPr>
        <p:spPr/>
        <p:txBody>
          <a:bodyPr/>
          <a:lstStyle/>
          <a:p>
            <a:pPr>
              <a:defRPr/>
            </a:pPr>
            <a:r>
              <a:rPr lang="en-US" smtClean="0"/>
              <a:t>Eureka Math:  A Story of Units        www.CommonCore.org</a:t>
            </a:r>
            <a:endParaRPr lang="en-US" dirty="0" smtClean="0"/>
          </a:p>
        </p:txBody>
      </p:sp>
      <p:sp>
        <p:nvSpPr>
          <p:cNvPr id="4" name="Footer Placeholder 3"/>
          <p:cNvSpPr>
            <a:spLocks noGrp="1"/>
          </p:cNvSpPr>
          <p:nvPr>
            <p:ph type="ftr" sz="quarter" idx="13"/>
          </p:nvPr>
        </p:nvSpPr>
        <p:spPr/>
        <p:txBody>
          <a:bodyPr/>
          <a:lstStyle/>
          <a:p>
            <a:r>
              <a:rPr lang="en-US" smtClean="0"/>
              <a:t>©2014.  Duplication and/or distribution of this material is prohibited without written consent from Common Core, Inc. </a:t>
            </a:r>
            <a:endParaRPr lang="en-US"/>
          </a:p>
        </p:txBody>
      </p:sp>
    </p:spTree>
    <p:extLst>
      <p:ext uri="{BB962C8B-B14F-4D97-AF65-F5344CB8AC3E}">
        <p14:creationId xmlns:p14="http://schemas.microsoft.com/office/powerpoint/2010/main" val="57128060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6013" cy="2743200"/>
          </a:xfrm>
        </p:spPr>
      </p:sp>
      <p:sp>
        <p:nvSpPr>
          <p:cNvPr id="3" name="Notes Placeholder 2"/>
          <p:cNvSpPr>
            <a:spLocks noGrp="1"/>
          </p:cNvSpPr>
          <p:nvPr>
            <p:ph type="body" idx="1"/>
          </p:nvPr>
        </p:nvSpPr>
        <p:spPr>
          <a:xfrm>
            <a:off x="457200" y="3657600"/>
            <a:ext cx="6400800" cy="5486400"/>
          </a:xfrm>
          <a:prstGeom prst="rect">
            <a:avLst/>
          </a:prstGeom>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Calibri" charset="0"/>
                <a:ea typeface="ＭＳ Ｐゴシック" charset="-128"/>
                <a:cs typeface="ＭＳ Ｐゴシック" charset="-128"/>
              </a:rPr>
              <a:t>INTRODUCE PREPARATION FOR IMPLEMENTATION SECTION</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Calibri" charset="0"/>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Calibri" charset="0"/>
                <a:ea typeface="ＭＳ Ｐゴシック" charset="-128"/>
                <a:cs typeface="ＭＳ Ｐゴシック" charset="-128"/>
              </a:rPr>
              <a:t>Now you’ve had a chance to examine</a:t>
            </a:r>
            <a:r>
              <a:rPr lang="en-US" sz="1200" kern="1200" baseline="0" dirty="0" smtClean="0">
                <a:solidFill>
                  <a:schemeClr val="tx1"/>
                </a:solidFill>
                <a:latin typeface="Calibri" charset="0"/>
                <a:ea typeface="ＭＳ Ｐゴシック" charset="-128"/>
                <a:cs typeface="ＭＳ Ｐゴシック" charset="-128"/>
              </a:rPr>
              <a:t> this module at several levels.  We looked at the lesson components, we explored the instructional sequence from objective to objective, and we’ve thought about what this module accomplishes in the larger scope of mathematical understanding.</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latin typeface="Calibri" charset="0"/>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Calibri" charset="0"/>
                <a:ea typeface="ＭＳ Ｐゴシック" charset="-128"/>
                <a:cs typeface="ＭＳ Ｐゴシック" charset="-128"/>
              </a:rPr>
              <a:t>Let’s spend some time now discussing strategies for implementation and preparing for the beginning of the upcoming school year.</a:t>
            </a:r>
            <a:endParaRPr lang="en-US" sz="1200" kern="1200" dirty="0" smtClean="0">
              <a:solidFill>
                <a:schemeClr val="tx1"/>
              </a:solidFill>
              <a:latin typeface="Calibri" charset="0"/>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b="0" i="1" kern="1200" dirty="0" smtClean="0">
              <a:solidFill>
                <a:schemeClr val="tx1"/>
              </a:solidFill>
              <a:latin typeface="Calibri" charset="0"/>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i="0" kern="1200" dirty="0" smtClean="0">
                <a:solidFill>
                  <a:schemeClr val="tx1"/>
                </a:solidFill>
                <a:latin typeface="Calibri" charset="0"/>
                <a:ea typeface="ＭＳ Ｐゴシック" charset="-128"/>
                <a:cs typeface="ＭＳ Ｐゴシック" charset="-128"/>
              </a:rPr>
              <a:t>MODEL SLIDES 83-88 for G1-M1-Topic A,</a:t>
            </a:r>
            <a:r>
              <a:rPr lang="en-US" sz="1200" b="1" i="0" kern="1200" baseline="0" dirty="0" smtClean="0">
                <a:solidFill>
                  <a:schemeClr val="tx1"/>
                </a:solidFill>
                <a:latin typeface="Calibri" charset="0"/>
                <a:ea typeface="ＭＳ Ｐゴシック" charset="-128"/>
                <a:cs typeface="ＭＳ Ｐゴシック" charset="-128"/>
              </a:rPr>
              <a:t> then invite participants to work in pairs and choose a Topic. Facilitate instructions below.</a:t>
            </a:r>
            <a:endParaRPr lang="en-US" sz="1200" b="0" i="1" kern="1200" dirty="0" smtClean="0">
              <a:solidFill>
                <a:schemeClr val="tx1"/>
              </a:solidFill>
              <a:latin typeface="Calibri" charset="0"/>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b="0" i="1" kern="1200" dirty="0" smtClean="0">
              <a:solidFill>
                <a:schemeClr val="tx1"/>
              </a:solidFill>
              <a:latin typeface="Calibri" charset="0"/>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b="0" i="1" kern="1200" dirty="0" smtClean="0">
                <a:solidFill>
                  <a:schemeClr val="tx1"/>
                </a:solidFill>
                <a:latin typeface="Calibri" charset="0"/>
                <a:ea typeface="ＭＳ Ｐゴシック" charset="-128"/>
                <a:cs typeface="ＭＳ Ｐゴシック" charset="-128"/>
              </a:rPr>
              <a:t>Note to Presenters: We envision this section to</a:t>
            </a:r>
            <a:r>
              <a:rPr lang="en-US" sz="1200" b="0" i="1" kern="1200" baseline="0" dirty="0" smtClean="0">
                <a:solidFill>
                  <a:schemeClr val="tx1"/>
                </a:solidFill>
                <a:latin typeface="Calibri" charset="0"/>
                <a:ea typeface="ＭＳ Ｐゴシック" charset="-128"/>
                <a:cs typeface="ＭＳ Ｐゴシック" charset="-128"/>
              </a:rPr>
              <a:t> flow similar to the “practice” sessions we discussed in NYC at the KIPP training. Rather than going through each slide in 5 minutes, as suggested in the slide deck, model the process with Topic A, since everyone already walked through Lesson 1 at the start of the day. Then have participants work with a partner to choose a topic for themselves and complete the protocol (which is in the PPT for reference). If you have time remaining AFTER this block, you can “pressure test” with pairs. Invite one partnership to tell you about their topic aloud. You’ll ask them some questions to help probe them and clarify what they mean. Then have pairs match up with another set of partners that chose to work through a different topic. They can talk through their work and ask similar probing/clarifying questions. This work will support teachers in both the process of planning using the materials and in hearing two of the topics worked through with that level of specificity, looking for connections and internalizing the coherence.</a:t>
            </a:r>
            <a:endParaRPr lang="en-US" sz="1200" b="1" i="1" kern="1200" baseline="0" dirty="0" smtClean="0">
              <a:solidFill>
                <a:schemeClr val="tx1"/>
              </a:solidFill>
              <a:latin typeface="Calibri" charset="0"/>
              <a:ea typeface="ＭＳ Ｐゴシック" charset="-128"/>
              <a:cs typeface="ＭＳ Ｐゴシック" charset="-128"/>
            </a:endParaRPr>
          </a:p>
        </p:txBody>
      </p:sp>
      <p:sp>
        <p:nvSpPr>
          <p:cNvPr id="8"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1 minute</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9" name="Date Placeholder 8"/>
          <p:cNvSpPr>
            <a:spLocks noGrp="1"/>
          </p:cNvSpPr>
          <p:nvPr>
            <p:ph type="dt" idx="10"/>
          </p:nvPr>
        </p:nvSpPr>
        <p:spPr/>
        <p:txBody>
          <a:bodyPr/>
          <a:lstStyle/>
          <a:p>
            <a:pPr>
              <a:defRPr/>
            </a:pPr>
            <a:r>
              <a:rPr lang="en-US" smtClean="0"/>
              <a:t>Grade 1 Module 1        Module Focus Session</a:t>
            </a:r>
            <a:endParaRPr lang="en-US" dirty="0"/>
          </a:p>
        </p:txBody>
      </p:sp>
      <p:sp>
        <p:nvSpPr>
          <p:cNvPr id="10" name="Slide Number Placeholder 9"/>
          <p:cNvSpPr>
            <a:spLocks noGrp="1"/>
          </p:cNvSpPr>
          <p:nvPr>
            <p:ph type="sldNum" sz="quarter" idx="11"/>
          </p:nvPr>
        </p:nvSpPr>
        <p:spPr/>
        <p:txBody>
          <a:bodyPr/>
          <a:lstStyle/>
          <a:p>
            <a:pPr>
              <a:defRPr/>
            </a:pPr>
            <a:fld id="{E929375C-F076-478A-B9B0-5F9213CA33B4}" type="slidenum">
              <a:rPr lang="en-US" smtClean="0"/>
              <a:pPr>
                <a:defRPr/>
              </a:pPr>
              <a:t>83</a:t>
            </a:fld>
            <a:endParaRPr lang="en-US" dirty="0"/>
          </a:p>
        </p:txBody>
      </p:sp>
      <p:sp>
        <p:nvSpPr>
          <p:cNvPr id="11" name="Header Placeholder 10"/>
          <p:cNvSpPr>
            <a:spLocks noGrp="1"/>
          </p:cNvSpPr>
          <p:nvPr>
            <p:ph type="hdr" sz="quarter" idx="12"/>
          </p:nvPr>
        </p:nvSpPr>
        <p:spPr/>
        <p:txBody>
          <a:bodyPr/>
          <a:lstStyle/>
          <a:p>
            <a:pPr>
              <a:defRPr/>
            </a:pPr>
            <a:r>
              <a:rPr lang="en-US" smtClean="0"/>
              <a:t>Eureka Math:  A Story of Units        www.CommonCore.org</a:t>
            </a:r>
            <a:endParaRPr lang="en-US" dirty="0" smtClean="0"/>
          </a:p>
        </p:txBody>
      </p:sp>
      <p:sp>
        <p:nvSpPr>
          <p:cNvPr id="4" name="Footer Placeholder 3"/>
          <p:cNvSpPr>
            <a:spLocks noGrp="1"/>
          </p:cNvSpPr>
          <p:nvPr>
            <p:ph type="ftr" sz="quarter" idx="13"/>
          </p:nvPr>
        </p:nvSpPr>
        <p:spPr/>
        <p:txBody>
          <a:bodyPr/>
          <a:lstStyle/>
          <a:p>
            <a:r>
              <a:rPr lang="en-US" smtClean="0"/>
              <a:t>©2014.  Duplication and/or distribution of this material is prohibited without written consent from Common Core, Inc. </a:t>
            </a:r>
            <a:endParaRPr lang="en-US"/>
          </a:p>
        </p:txBody>
      </p:sp>
    </p:spTree>
    <p:extLst>
      <p:ext uri="{BB962C8B-B14F-4D97-AF65-F5344CB8AC3E}">
        <p14:creationId xmlns:p14="http://schemas.microsoft.com/office/powerpoint/2010/main" val="158724564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Calibri" charset="0"/>
                <a:ea typeface="ＭＳ Ｐゴシック" charset="-128"/>
                <a:cs typeface="ＭＳ Ｐゴシック" charset="-128"/>
              </a:rPr>
              <a:t>PREPARE FOR IMPLEMENTATION:</a:t>
            </a:r>
            <a:r>
              <a:rPr lang="en-US" sz="1200" b="1" kern="1200" baseline="0" dirty="0" smtClean="0">
                <a:solidFill>
                  <a:schemeClr val="tx1"/>
                </a:solidFill>
                <a:latin typeface="Calibri" charset="0"/>
                <a:ea typeface="ＭＳ Ｐゴシック" charset="-128"/>
                <a:cs typeface="ＭＳ Ｐゴシック" charset="-128"/>
              </a:rPr>
              <a:t> MODULE OVERVIEW, TOPIC OPENER, ASSESSMENT</a:t>
            </a:r>
            <a:endParaRPr lang="en-US" b="0" i="1" dirty="0" smtClean="0"/>
          </a:p>
          <a:p>
            <a:endParaRPr lang="en-US" i="1" dirty="0" smtClean="0"/>
          </a:p>
          <a:p>
            <a:r>
              <a:rPr lang="en-US" i="1" dirty="0" smtClean="0"/>
              <a:t>Click to advance the first bullet.  Allow time for participants to look back at the Module Overview and the Topic Opener</a:t>
            </a:r>
            <a:r>
              <a:rPr lang="en-US" i="1" baseline="0" dirty="0" smtClean="0"/>
              <a:t> </a:t>
            </a:r>
            <a:r>
              <a:rPr lang="en-US" i="1" dirty="0" smtClean="0"/>
              <a:t>for the pre-selected topic.</a:t>
            </a:r>
          </a:p>
          <a:p>
            <a:endParaRPr lang="en-US" i="1" dirty="0" smtClean="0"/>
          </a:p>
          <a:p>
            <a:r>
              <a:rPr lang="en-US" i="1" dirty="0" smtClean="0"/>
              <a:t>Click to advance second bullet.  </a:t>
            </a:r>
            <a:r>
              <a:rPr lang="en-US" i="1" baseline="0" dirty="0" smtClean="0"/>
              <a:t>Allow time for participants to study the sample work provided for the module assessment(s).  </a:t>
            </a:r>
          </a:p>
          <a:p>
            <a:endParaRPr lang="en-US" i="1"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i="1" baseline="0" dirty="0" smtClean="0"/>
              <a:t>NOTE TO FACILITATORS:  Since participants will have already studied these documents during there may not be a need to spend additional time on this slide at this point.</a:t>
            </a:r>
            <a:endParaRPr lang="en-US" i="1" dirty="0" smtClean="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5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The module overview, topic opener, and applicable module assessment(s) for any topic from any module at any grade level</a:t>
            </a:r>
            <a:endParaRPr lang="en-US" sz="1100" baseline="0" dirty="0"/>
          </a:p>
        </p:txBody>
      </p:sp>
      <p:sp>
        <p:nvSpPr>
          <p:cNvPr id="4" name="Date Placeholder 3"/>
          <p:cNvSpPr>
            <a:spLocks noGrp="1"/>
          </p:cNvSpPr>
          <p:nvPr>
            <p:ph type="dt" idx="10"/>
          </p:nvPr>
        </p:nvSpPr>
        <p:spPr/>
        <p:txBody>
          <a:bodyPr/>
          <a:lstStyle/>
          <a:p>
            <a:pPr>
              <a:defRPr/>
            </a:pPr>
            <a:r>
              <a:rPr lang="en-US" smtClean="0"/>
              <a:t>Grade 1 Module 1        Module Focus Session</a:t>
            </a:r>
            <a:endParaRPr lang="en-US" dirty="0"/>
          </a:p>
        </p:txBody>
      </p:sp>
      <p:sp>
        <p:nvSpPr>
          <p:cNvPr id="5" name="Slide Number Placeholder 4"/>
          <p:cNvSpPr>
            <a:spLocks noGrp="1"/>
          </p:cNvSpPr>
          <p:nvPr>
            <p:ph type="sldNum" sz="quarter" idx="11"/>
          </p:nvPr>
        </p:nvSpPr>
        <p:spPr/>
        <p:txBody>
          <a:bodyPr/>
          <a:lstStyle/>
          <a:p>
            <a:pPr>
              <a:defRPr/>
            </a:pPr>
            <a:fld id="{E929375C-F076-478A-B9B0-5F9213CA33B4}" type="slidenum">
              <a:rPr lang="en-US" smtClean="0"/>
              <a:pPr>
                <a:defRPr/>
              </a:pPr>
              <a:t>84</a:t>
            </a:fld>
            <a:endParaRPr lang="en-US" dirty="0"/>
          </a:p>
        </p:txBody>
      </p:sp>
      <p:sp>
        <p:nvSpPr>
          <p:cNvPr id="8" name="Header Placeholder 7"/>
          <p:cNvSpPr>
            <a:spLocks noGrp="1"/>
          </p:cNvSpPr>
          <p:nvPr>
            <p:ph type="hdr" sz="quarter" idx="12"/>
          </p:nvPr>
        </p:nvSpPr>
        <p:spPr/>
        <p:txBody>
          <a:bodyPr/>
          <a:lstStyle/>
          <a:p>
            <a:pPr>
              <a:defRPr/>
            </a:pPr>
            <a:r>
              <a:rPr lang="en-US" smtClean="0"/>
              <a:t>Eureka Math:  A Story of Units        www.CommonCore.org</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 </a:t>
            </a:r>
            <a:endParaRPr lang="en-US"/>
          </a:p>
        </p:txBody>
      </p:sp>
    </p:spTree>
    <p:extLst>
      <p:ext uri="{BB962C8B-B14F-4D97-AF65-F5344CB8AC3E}">
        <p14:creationId xmlns:p14="http://schemas.microsoft.com/office/powerpoint/2010/main" val="409448234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Calibri" charset="0"/>
                <a:ea typeface="ＭＳ Ｐゴシック" charset="-128"/>
                <a:cs typeface="ＭＳ Ｐゴシック" charset="-128"/>
              </a:rPr>
              <a:t>PREPARE FOR IMPLEMENTATION:</a:t>
            </a:r>
            <a:r>
              <a:rPr lang="en-US" sz="1200" b="1" kern="1200" baseline="0" dirty="0" smtClean="0">
                <a:solidFill>
                  <a:schemeClr val="tx1"/>
                </a:solidFill>
                <a:latin typeface="Calibri" charset="0"/>
                <a:ea typeface="ＭＳ Ｐゴシック" charset="-128"/>
                <a:cs typeface="ＭＳ Ｐゴシック" charset="-128"/>
              </a:rPr>
              <a:t> LESSON 1 AND EXIT TICKETS</a:t>
            </a:r>
            <a:endParaRPr lang="en-US" i="1" dirty="0" smtClean="0"/>
          </a:p>
          <a:p>
            <a:endParaRPr lang="en-US" i="1" dirty="0" smtClean="0"/>
          </a:p>
          <a:p>
            <a:r>
              <a:rPr lang="en-US" i="1" dirty="0" smtClean="0"/>
              <a:t>Click to advance the first bullet.  Allow time for participants to read the first lesson of the pre-selected topic.  </a:t>
            </a:r>
          </a:p>
          <a:p>
            <a:endParaRPr lang="en-US" i="1" dirty="0" smtClean="0"/>
          </a:p>
          <a:p>
            <a:r>
              <a:rPr lang="en-US" i="1" dirty="0" smtClean="0"/>
              <a:t>Click to advance second bullet.  Read aloud</a:t>
            </a:r>
            <a:r>
              <a:rPr lang="en-US" i="1" baseline="0" dirty="0" smtClean="0"/>
              <a:t> the objective of the first lesson.  Allow time for participants to re-read the exit ticket.  Facilitate a discussion about the major concept required by the exit ticket.</a:t>
            </a:r>
          </a:p>
          <a:p>
            <a:endParaRPr lang="en-US" i="1" baseline="0" dirty="0" smtClean="0"/>
          </a:p>
          <a:p>
            <a:r>
              <a:rPr lang="en-US" i="1" baseline="0" dirty="0" smtClean="0"/>
              <a:t>Click to advance the third bullet.  Allow time for participants to study the Concept Development and Problem Set.  If</a:t>
            </a:r>
            <a:r>
              <a:rPr lang="en-US" i="1" dirty="0" smtClean="0"/>
              <a:t> participants have paper copies of the lessons, encourage them to highlight the portions of the CD/PS that are critical in preparation for the exit ticket.</a:t>
            </a:r>
            <a:r>
              <a:rPr lang="en-US" i="1" baseline="0" dirty="0" smtClean="0"/>
              <a:t>  Facilitate a discussion about those portions of the lesson</a:t>
            </a:r>
            <a:r>
              <a:rPr lang="en-US" i="1" dirty="0" smtClean="0"/>
              <a:t> that </a:t>
            </a:r>
            <a:r>
              <a:rPr lang="en-US" i="1" baseline="0" dirty="0" smtClean="0"/>
              <a:t>are necessary in preparation for the exit ticket and those that</a:t>
            </a:r>
            <a:r>
              <a:rPr lang="en-US" i="1" dirty="0" smtClean="0"/>
              <a:t> </a:t>
            </a:r>
            <a:r>
              <a:rPr lang="en-US" i="1" baseline="0" dirty="0" smtClean="0"/>
              <a:t>go beyond the major concept needed for the exit ticket.</a:t>
            </a:r>
            <a:endParaRPr lang="en-US" i="1"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5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The preselected topic </a:t>
            </a:r>
          </a:p>
          <a:p>
            <a:pPr marL="458788" lvl="1" indent="-285750">
              <a:buFont typeface="Arial" pitchFamily="34" charset="0"/>
              <a:buChar char="•"/>
              <a:tabLst/>
            </a:pPr>
            <a:r>
              <a:rPr lang="en-US" sz="1100" baseline="0" dirty="0" smtClean="0"/>
              <a:t>Highlighters (optional)</a:t>
            </a:r>
            <a:endParaRPr lang="en-US" sz="1100" baseline="0" dirty="0"/>
          </a:p>
        </p:txBody>
      </p:sp>
      <p:sp>
        <p:nvSpPr>
          <p:cNvPr id="4" name="Date Placeholder 3"/>
          <p:cNvSpPr>
            <a:spLocks noGrp="1"/>
          </p:cNvSpPr>
          <p:nvPr>
            <p:ph type="dt" idx="10"/>
          </p:nvPr>
        </p:nvSpPr>
        <p:spPr/>
        <p:txBody>
          <a:bodyPr/>
          <a:lstStyle/>
          <a:p>
            <a:pPr>
              <a:defRPr/>
            </a:pPr>
            <a:r>
              <a:rPr lang="en-US" smtClean="0"/>
              <a:t>Grade 1 Module 1        Module Focus Session</a:t>
            </a:r>
            <a:endParaRPr lang="en-US" dirty="0"/>
          </a:p>
        </p:txBody>
      </p:sp>
      <p:sp>
        <p:nvSpPr>
          <p:cNvPr id="5" name="Slide Number Placeholder 4"/>
          <p:cNvSpPr>
            <a:spLocks noGrp="1"/>
          </p:cNvSpPr>
          <p:nvPr>
            <p:ph type="sldNum" sz="quarter" idx="11"/>
          </p:nvPr>
        </p:nvSpPr>
        <p:spPr/>
        <p:txBody>
          <a:bodyPr/>
          <a:lstStyle/>
          <a:p>
            <a:pPr>
              <a:defRPr/>
            </a:pPr>
            <a:fld id="{E929375C-F076-478A-B9B0-5F9213CA33B4}" type="slidenum">
              <a:rPr lang="en-US" smtClean="0"/>
              <a:pPr>
                <a:defRPr/>
              </a:pPr>
              <a:t>85</a:t>
            </a:fld>
            <a:endParaRPr lang="en-US" dirty="0"/>
          </a:p>
        </p:txBody>
      </p:sp>
      <p:sp>
        <p:nvSpPr>
          <p:cNvPr id="8" name="Header Placeholder 7"/>
          <p:cNvSpPr>
            <a:spLocks noGrp="1"/>
          </p:cNvSpPr>
          <p:nvPr>
            <p:ph type="hdr" sz="quarter" idx="12"/>
          </p:nvPr>
        </p:nvSpPr>
        <p:spPr/>
        <p:txBody>
          <a:bodyPr/>
          <a:lstStyle/>
          <a:p>
            <a:pPr>
              <a:defRPr/>
            </a:pPr>
            <a:r>
              <a:rPr lang="en-US" smtClean="0"/>
              <a:t>Eureka Math:  A Story of Units        www.CommonCore.org</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 </a:t>
            </a:r>
            <a:endParaRPr lang="en-US"/>
          </a:p>
        </p:txBody>
      </p:sp>
    </p:spTree>
    <p:extLst>
      <p:ext uri="{BB962C8B-B14F-4D97-AF65-F5344CB8AC3E}">
        <p14:creationId xmlns:p14="http://schemas.microsoft.com/office/powerpoint/2010/main" val="409448234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Calibri" charset="0"/>
                <a:ea typeface="ＭＳ Ｐゴシック" charset="-128"/>
                <a:cs typeface="ＭＳ Ｐゴシック" charset="-128"/>
              </a:rPr>
              <a:t>PREPARE FOR IMPLEMENTATION:</a:t>
            </a:r>
            <a:r>
              <a:rPr lang="en-US" sz="1200" b="1" kern="1200" baseline="0" dirty="0" smtClean="0">
                <a:solidFill>
                  <a:schemeClr val="tx1"/>
                </a:solidFill>
                <a:latin typeface="Calibri" charset="0"/>
                <a:ea typeface="ＭＳ Ｐゴシック" charset="-128"/>
                <a:cs typeface="ＭＳ Ｐゴシック" charset="-128"/>
              </a:rPr>
              <a:t> SUBSEQUENT OBJECTIVE AND EXIT TICKET</a:t>
            </a:r>
            <a:endParaRPr lang="en-US" i="1" dirty="0" smtClean="0"/>
          </a:p>
          <a:p>
            <a:endParaRPr lang="en-US" i="1" dirty="0" smtClean="0"/>
          </a:p>
          <a:p>
            <a:r>
              <a:rPr lang="en-US" i="1" dirty="0" smtClean="0"/>
              <a:t>Click to advance the first bullet. </a:t>
            </a:r>
            <a:r>
              <a:rPr lang="en-US" i="1" baseline="0" dirty="0" smtClean="0"/>
              <a:t>Facilitate a discussion about how participants’ previous observations might be further impacted as they consider the needs of a specific group of students.  As appropriate, draw attention to any relevant notes boxes in the margins of the lesson</a:t>
            </a:r>
            <a:r>
              <a:rPr lang="en-US" i="1" dirty="0" smtClean="0"/>
              <a:t>.  </a:t>
            </a:r>
          </a:p>
          <a:p>
            <a:endParaRPr lang="en-US" i="1" dirty="0" smtClean="0"/>
          </a:p>
          <a:p>
            <a:r>
              <a:rPr lang="en-US" i="1" dirty="0" smtClean="0"/>
              <a:t>Click to advance second bullet. </a:t>
            </a:r>
            <a:r>
              <a:rPr lang="en-US" i="1" baseline="0" dirty="0" smtClean="0"/>
              <a:t>Allow time for participants to read the exit ticket for the next lesson.  Facilitate a discussion about the relationship between the two exit tickets.</a:t>
            </a:r>
          </a:p>
          <a:p>
            <a:endParaRPr lang="en-US" i="1" baseline="0" dirty="0" smtClean="0"/>
          </a:p>
          <a:p>
            <a:r>
              <a:rPr lang="en-US" i="1" baseline="0" dirty="0" smtClean="0"/>
              <a:t>Click to advance the third bullet. Facilitate discussion about how these new observations might further impact their decisions regarding implementation of the first lesson.</a:t>
            </a:r>
            <a:endParaRPr lang="en-US" i="1"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5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a:t>The preselected topic </a:t>
            </a:r>
          </a:p>
        </p:txBody>
      </p:sp>
      <p:sp>
        <p:nvSpPr>
          <p:cNvPr id="4" name="Date Placeholder 3"/>
          <p:cNvSpPr>
            <a:spLocks noGrp="1"/>
          </p:cNvSpPr>
          <p:nvPr>
            <p:ph type="dt" idx="10"/>
          </p:nvPr>
        </p:nvSpPr>
        <p:spPr/>
        <p:txBody>
          <a:bodyPr/>
          <a:lstStyle/>
          <a:p>
            <a:pPr>
              <a:defRPr/>
            </a:pPr>
            <a:r>
              <a:rPr lang="en-US" smtClean="0"/>
              <a:t>Grade 1 Module 1        Module Focus Session</a:t>
            </a:r>
            <a:endParaRPr lang="en-US" dirty="0"/>
          </a:p>
        </p:txBody>
      </p:sp>
      <p:sp>
        <p:nvSpPr>
          <p:cNvPr id="5" name="Slide Number Placeholder 4"/>
          <p:cNvSpPr>
            <a:spLocks noGrp="1"/>
          </p:cNvSpPr>
          <p:nvPr>
            <p:ph type="sldNum" sz="quarter" idx="11"/>
          </p:nvPr>
        </p:nvSpPr>
        <p:spPr/>
        <p:txBody>
          <a:bodyPr/>
          <a:lstStyle/>
          <a:p>
            <a:pPr>
              <a:defRPr/>
            </a:pPr>
            <a:fld id="{E929375C-F076-478A-B9B0-5F9213CA33B4}" type="slidenum">
              <a:rPr lang="en-US" smtClean="0"/>
              <a:pPr>
                <a:defRPr/>
              </a:pPr>
              <a:t>86</a:t>
            </a:fld>
            <a:endParaRPr lang="en-US" dirty="0"/>
          </a:p>
        </p:txBody>
      </p:sp>
      <p:sp>
        <p:nvSpPr>
          <p:cNvPr id="10" name="Header Placeholder 9"/>
          <p:cNvSpPr>
            <a:spLocks noGrp="1"/>
          </p:cNvSpPr>
          <p:nvPr>
            <p:ph type="hdr" sz="quarter" idx="12"/>
          </p:nvPr>
        </p:nvSpPr>
        <p:spPr/>
        <p:txBody>
          <a:bodyPr/>
          <a:lstStyle/>
          <a:p>
            <a:pPr>
              <a:defRPr/>
            </a:pPr>
            <a:r>
              <a:rPr lang="en-US" smtClean="0"/>
              <a:t>Eureka Math:  A Story of Units        www.CommonCore.org</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 </a:t>
            </a:r>
            <a:endParaRPr lang="en-US"/>
          </a:p>
        </p:txBody>
      </p:sp>
    </p:spTree>
    <p:extLst>
      <p:ext uri="{BB962C8B-B14F-4D97-AF65-F5344CB8AC3E}">
        <p14:creationId xmlns:p14="http://schemas.microsoft.com/office/powerpoint/2010/main" val="4278211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Calibri" charset="0"/>
                <a:ea typeface="ＭＳ Ｐゴシック" charset="-128"/>
                <a:cs typeface="ＭＳ Ｐゴシック" charset="-128"/>
              </a:rPr>
              <a:t>PREPARE FOR IMPLEMENTATION:</a:t>
            </a:r>
            <a:r>
              <a:rPr lang="en-US" sz="1200" b="1" kern="1200" baseline="0" dirty="0" smtClean="0">
                <a:solidFill>
                  <a:schemeClr val="tx1"/>
                </a:solidFill>
                <a:latin typeface="Calibri" charset="0"/>
                <a:ea typeface="ＭＳ Ｐゴシック" charset="-128"/>
                <a:cs typeface="ＭＳ Ｐゴシック" charset="-128"/>
              </a:rPr>
              <a:t> ADJUSTMENTS</a:t>
            </a:r>
            <a:endParaRPr lang="en-US" i="1" dirty="0" smtClean="0"/>
          </a:p>
          <a:p>
            <a:endParaRPr lang="en-US" i="1" dirty="0" smtClean="0"/>
          </a:p>
          <a:p>
            <a:r>
              <a:rPr lang="en-US" i="1" dirty="0" smtClean="0"/>
              <a:t>Click to advance the first bullet. </a:t>
            </a:r>
            <a:r>
              <a:rPr lang="en-US" i="1" baseline="0" dirty="0" smtClean="0"/>
              <a:t>Facilitate a discussion about how the student debrief is impacted by the implementation decisions made thus far</a:t>
            </a:r>
            <a:r>
              <a:rPr lang="en-US" i="1" dirty="0" smtClean="0"/>
              <a:t>.  </a:t>
            </a:r>
          </a:p>
          <a:p>
            <a:endParaRPr lang="en-US" i="1" dirty="0" smtClean="0"/>
          </a:p>
          <a:p>
            <a:r>
              <a:rPr lang="en-US" i="1" dirty="0" smtClean="0"/>
              <a:t>Click to advance second bullet. </a:t>
            </a:r>
            <a:r>
              <a:rPr lang="en-US" i="1" baseline="0" dirty="0" smtClean="0"/>
              <a:t>Facilitate a discussion about the other lesson components</a:t>
            </a:r>
            <a:r>
              <a:rPr lang="en-US" i="1" dirty="0" smtClean="0"/>
              <a:t> and the need to </a:t>
            </a:r>
            <a:r>
              <a:rPr lang="en-US" i="1" baseline="0" dirty="0" smtClean="0"/>
              <a:t>ensure that the balance of rigor is maintained.  </a:t>
            </a:r>
          </a:p>
          <a:p>
            <a:endParaRPr lang="en-US" i="1" baseline="0" dirty="0" smtClean="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5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a:t>The preselected topic </a:t>
            </a:r>
          </a:p>
        </p:txBody>
      </p:sp>
      <p:sp>
        <p:nvSpPr>
          <p:cNvPr id="4" name="Date Placeholder 3"/>
          <p:cNvSpPr>
            <a:spLocks noGrp="1"/>
          </p:cNvSpPr>
          <p:nvPr>
            <p:ph type="dt" idx="10"/>
          </p:nvPr>
        </p:nvSpPr>
        <p:spPr/>
        <p:txBody>
          <a:bodyPr/>
          <a:lstStyle/>
          <a:p>
            <a:pPr>
              <a:defRPr/>
            </a:pPr>
            <a:r>
              <a:rPr lang="en-US" smtClean="0"/>
              <a:t>Grade 1 Module 1        Module Focus Session</a:t>
            </a:r>
            <a:endParaRPr lang="en-US" dirty="0"/>
          </a:p>
        </p:txBody>
      </p:sp>
      <p:sp>
        <p:nvSpPr>
          <p:cNvPr id="5" name="Slide Number Placeholder 4"/>
          <p:cNvSpPr>
            <a:spLocks noGrp="1"/>
          </p:cNvSpPr>
          <p:nvPr>
            <p:ph type="sldNum" sz="quarter" idx="11"/>
          </p:nvPr>
        </p:nvSpPr>
        <p:spPr/>
        <p:txBody>
          <a:bodyPr/>
          <a:lstStyle/>
          <a:p>
            <a:pPr>
              <a:defRPr/>
            </a:pPr>
            <a:fld id="{E929375C-F076-478A-B9B0-5F9213CA33B4}" type="slidenum">
              <a:rPr lang="en-US" smtClean="0"/>
              <a:pPr>
                <a:defRPr/>
              </a:pPr>
              <a:t>87</a:t>
            </a:fld>
            <a:endParaRPr lang="en-US" dirty="0"/>
          </a:p>
        </p:txBody>
      </p:sp>
      <p:sp>
        <p:nvSpPr>
          <p:cNvPr id="10" name="Header Placeholder 9"/>
          <p:cNvSpPr>
            <a:spLocks noGrp="1"/>
          </p:cNvSpPr>
          <p:nvPr>
            <p:ph type="hdr" sz="quarter" idx="12"/>
          </p:nvPr>
        </p:nvSpPr>
        <p:spPr/>
        <p:txBody>
          <a:bodyPr/>
          <a:lstStyle/>
          <a:p>
            <a:pPr>
              <a:defRPr/>
            </a:pPr>
            <a:r>
              <a:rPr lang="en-US" smtClean="0"/>
              <a:t>Eureka Math:  A Story of Units        www.CommonCore.org</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 </a:t>
            </a:r>
            <a:endParaRPr lang="en-US"/>
          </a:p>
        </p:txBody>
      </p:sp>
    </p:spTree>
    <p:extLst>
      <p:ext uri="{BB962C8B-B14F-4D97-AF65-F5344CB8AC3E}">
        <p14:creationId xmlns:p14="http://schemas.microsoft.com/office/powerpoint/2010/main" val="4278211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i="1" dirty="0" smtClean="0"/>
              <a:t>Review</a:t>
            </a:r>
            <a:r>
              <a:rPr lang="en-US" i="1" baseline="0" dirty="0" smtClean="0"/>
              <a:t> the planning protocol.  If time allows, have participants go through the cycle again for the second lesson of the topic.</a:t>
            </a:r>
            <a:endParaRPr lang="en-US" i="1"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5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a:t>The preselected topic </a:t>
            </a:r>
          </a:p>
        </p:txBody>
      </p:sp>
      <p:sp>
        <p:nvSpPr>
          <p:cNvPr id="4" name="Date Placeholder 3"/>
          <p:cNvSpPr>
            <a:spLocks noGrp="1"/>
          </p:cNvSpPr>
          <p:nvPr>
            <p:ph type="dt" idx="10"/>
          </p:nvPr>
        </p:nvSpPr>
        <p:spPr/>
        <p:txBody>
          <a:bodyPr/>
          <a:lstStyle/>
          <a:p>
            <a:pPr>
              <a:defRPr/>
            </a:pPr>
            <a:r>
              <a:rPr lang="en-US" smtClean="0"/>
              <a:t>Grade 1 Module 1        Module Focus Session</a:t>
            </a:r>
            <a:endParaRPr lang="en-US" dirty="0"/>
          </a:p>
        </p:txBody>
      </p:sp>
      <p:sp>
        <p:nvSpPr>
          <p:cNvPr id="5" name="Slide Number Placeholder 4"/>
          <p:cNvSpPr>
            <a:spLocks noGrp="1"/>
          </p:cNvSpPr>
          <p:nvPr>
            <p:ph type="sldNum" sz="quarter" idx="11"/>
          </p:nvPr>
        </p:nvSpPr>
        <p:spPr/>
        <p:txBody>
          <a:bodyPr/>
          <a:lstStyle/>
          <a:p>
            <a:pPr>
              <a:defRPr/>
            </a:pPr>
            <a:fld id="{E929375C-F076-478A-B9B0-5F9213CA33B4}" type="slidenum">
              <a:rPr lang="en-US" smtClean="0"/>
              <a:pPr>
                <a:defRPr/>
              </a:pPr>
              <a:t>88</a:t>
            </a:fld>
            <a:endParaRPr lang="en-US" dirty="0"/>
          </a:p>
        </p:txBody>
      </p:sp>
      <p:sp>
        <p:nvSpPr>
          <p:cNvPr id="10" name="Header Placeholder 9"/>
          <p:cNvSpPr>
            <a:spLocks noGrp="1"/>
          </p:cNvSpPr>
          <p:nvPr>
            <p:ph type="hdr" sz="quarter" idx="12"/>
          </p:nvPr>
        </p:nvSpPr>
        <p:spPr/>
        <p:txBody>
          <a:bodyPr/>
          <a:lstStyle/>
          <a:p>
            <a:pPr>
              <a:defRPr/>
            </a:pPr>
            <a:r>
              <a:rPr lang="en-US" smtClean="0"/>
              <a:t>Eureka Math:  A Story of Units        www.CommonCore.org</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 </a:t>
            </a:r>
            <a:endParaRPr lang="en-US"/>
          </a:p>
        </p:txBody>
      </p:sp>
    </p:spTree>
    <p:extLst>
      <p:ext uri="{BB962C8B-B14F-4D97-AF65-F5344CB8AC3E}">
        <p14:creationId xmlns:p14="http://schemas.microsoft.com/office/powerpoint/2010/main" val="104342614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a:xfrm>
            <a:off x="457200" y="3657600"/>
            <a:ext cx="6400800" cy="5486400"/>
          </a:xfrm>
        </p:spPr>
        <p:txBody>
          <a:bodyPr/>
          <a:lstStyle/>
          <a:p>
            <a:r>
              <a:rPr lang="en-US" b="1" dirty="0" smtClean="0"/>
              <a:t>DISCUSS BIGGEST TAKEAWAY</a:t>
            </a:r>
          </a:p>
          <a:p>
            <a:endParaRPr lang="en-US" dirty="0" smtClean="0"/>
          </a:p>
          <a:p>
            <a:r>
              <a:rPr lang="en-US" dirty="0" smtClean="0"/>
              <a:t>Take two minutes</a:t>
            </a:r>
            <a:r>
              <a:rPr lang="en-US" baseline="0" dirty="0" smtClean="0"/>
              <a:t> to turn and talk with others at your table.  During this session, what information was particularly helpful and/or insightful?  What new questions do you have?</a:t>
            </a:r>
          </a:p>
          <a:p>
            <a:endParaRPr lang="en-US" baseline="0" dirty="0" smtClean="0"/>
          </a:p>
          <a:p>
            <a:r>
              <a:rPr lang="en-US" i="1" baseline="0" dirty="0" smtClean="0"/>
              <a:t>Allow 2 minutes for participants to turn and talk.  Bring the group to order and advance to the next slide.</a:t>
            </a:r>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3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9" name="Date Placeholder 8"/>
          <p:cNvSpPr>
            <a:spLocks noGrp="1"/>
          </p:cNvSpPr>
          <p:nvPr>
            <p:ph type="dt" idx="10"/>
          </p:nvPr>
        </p:nvSpPr>
        <p:spPr/>
        <p:txBody>
          <a:bodyPr/>
          <a:lstStyle/>
          <a:p>
            <a:pPr>
              <a:defRPr/>
            </a:pPr>
            <a:r>
              <a:rPr lang="en-US" smtClean="0"/>
              <a:t>Grade 1 Module 1        Module Focus Session</a:t>
            </a:r>
            <a:endParaRPr lang="en-US" dirty="0"/>
          </a:p>
        </p:txBody>
      </p:sp>
      <p:sp>
        <p:nvSpPr>
          <p:cNvPr id="10" name="Slide Number Placeholder 9"/>
          <p:cNvSpPr>
            <a:spLocks noGrp="1"/>
          </p:cNvSpPr>
          <p:nvPr>
            <p:ph type="sldNum" sz="quarter" idx="11"/>
          </p:nvPr>
        </p:nvSpPr>
        <p:spPr/>
        <p:txBody>
          <a:bodyPr/>
          <a:lstStyle/>
          <a:p>
            <a:pPr>
              <a:defRPr/>
            </a:pPr>
            <a:fld id="{E929375C-F076-478A-B9B0-5F9213CA33B4}" type="slidenum">
              <a:rPr lang="en-US" smtClean="0"/>
              <a:pPr>
                <a:defRPr/>
              </a:pPr>
              <a:t>89</a:t>
            </a:fld>
            <a:endParaRPr lang="en-US" dirty="0"/>
          </a:p>
        </p:txBody>
      </p:sp>
      <p:sp>
        <p:nvSpPr>
          <p:cNvPr id="11" name="Header Placeholder 10"/>
          <p:cNvSpPr>
            <a:spLocks noGrp="1"/>
          </p:cNvSpPr>
          <p:nvPr>
            <p:ph type="hdr" sz="quarter" idx="12"/>
          </p:nvPr>
        </p:nvSpPr>
        <p:spPr/>
        <p:txBody>
          <a:bodyPr/>
          <a:lstStyle/>
          <a:p>
            <a:pPr>
              <a:defRPr/>
            </a:pPr>
            <a:r>
              <a:rPr lang="en-US" smtClean="0"/>
              <a:t>Eureka Math:  A Story of Units        www.CommonCore.org</a:t>
            </a:r>
            <a:endParaRPr lang="en-US" dirty="0" smtClean="0"/>
          </a:p>
        </p:txBody>
      </p:sp>
      <p:sp>
        <p:nvSpPr>
          <p:cNvPr id="4" name="Footer Placeholder 3"/>
          <p:cNvSpPr>
            <a:spLocks noGrp="1"/>
          </p:cNvSpPr>
          <p:nvPr>
            <p:ph type="ftr" sz="quarter" idx="13"/>
          </p:nvPr>
        </p:nvSpPr>
        <p:spPr/>
        <p:txBody>
          <a:bodyPr/>
          <a:lstStyle/>
          <a:p>
            <a:r>
              <a:rPr lang="en-US" smtClean="0"/>
              <a:t>©2014.  Duplication and/or distribution of this material is prohibited without written consent from Common Core, Inc. </a:t>
            </a:r>
            <a:endParaRPr lang="en-US"/>
          </a:p>
        </p:txBody>
      </p:sp>
    </p:spTree>
    <p:extLst>
      <p:ext uri="{BB962C8B-B14F-4D97-AF65-F5344CB8AC3E}">
        <p14:creationId xmlns:p14="http://schemas.microsoft.com/office/powerpoint/2010/main" val="2329847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1" i="0" dirty="0" smtClean="0"/>
              <a:t>SHARE FLUENCY OVERVIEW</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i="1"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i="1" dirty="0" smtClean="0"/>
              <a:t>Review the 3 functions of fluency.  Note</a:t>
            </a:r>
            <a:r>
              <a:rPr lang="en-US" i="1" baseline="0" dirty="0" smtClean="0"/>
              <a:t> that the information on this slide can be found as a text box in the fluency section of the revised version of G1-M1-L1.</a:t>
            </a:r>
            <a:endParaRPr lang="en-US" i="1" dirty="0" smtClean="0"/>
          </a:p>
          <a:p>
            <a:endParaRPr lang="en-US" i="1" baseline="0" dirty="0" smtClean="0">
              <a:sym typeface="Wingdings" panose="05000000000000000000" pitchFamily="2" charset="2"/>
            </a:endParaRPr>
          </a:p>
          <a:p>
            <a:r>
              <a:rPr lang="en-US" i="1" baseline="0" dirty="0" smtClean="0">
                <a:sym typeface="Wingdings" panose="05000000000000000000" pitchFamily="2" charset="2"/>
              </a:rPr>
              <a:t>Point out about fluency in SOU in general, regardless of the activity’s function:</a:t>
            </a:r>
          </a:p>
          <a:p>
            <a:pPr marL="171450" indent="-171450">
              <a:buFont typeface="Arial" panose="020B0604020202020204" pitchFamily="34" charset="0"/>
              <a:buChar char="•"/>
            </a:pPr>
            <a:r>
              <a:rPr lang="en-US" i="0" baseline="0" dirty="0" smtClean="0">
                <a:sym typeface="Wingdings" panose="05000000000000000000" pitchFamily="2" charset="2"/>
              </a:rPr>
              <a:t>Fluency is designed to </a:t>
            </a:r>
            <a:r>
              <a:rPr lang="en-US" b="1" i="0" baseline="0" dirty="0" smtClean="0">
                <a:sym typeface="Wingdings" panose="05000000000000000000" pitchFamily="2" charset="2"/>
              </a:rPr>
              <a:t>promote automaticity</a:t>
            </a:r>
            <a:r>
              <a:rPr lang="en-US" i="0" baseline="0" dirty="0" smtClean="0">
                <a:sym typeface="Wingdings" panose="05000000000000000000" pitchFamily="2" charset="2"/>
              </a:rPr>
              <a:t>.</a:t>
            </a:r>
          </a:p>
          <a:p>
            <a:pPr marL="171450" indent="-171450">
              <a:buFont typeface="Arial" panose="020B0604020202020204" pitchFamily="34" charset="0"/>
              <a:buChar char="•"/>
            </a:pPr>
            <a:r>
              <a:rPr lang="en-US" i="0" baseline="0" dirty="0" smtClean="0">
                <a:sym typeface="Wingdings" panose="05000000000000000000" pitchFamily="2" charset="2"/>
              </a:rPr>
              <a:t>Just about every lesson has a fluency component to it.</a:t>
            </a:r>
          </a:p>
          <a:p>
            <a:pPr marL="171450" indent="-171450">
              <a:buFont typeface="Arial" panose="020B0604020202020204" pitchFamily="34" charset="0"/>
              <a:buChar char="•"/>
            </a:pPr>
            <a:r>
              <a:rPr lang="en-US" i="0" baseline="0" dirty="0" smtClean="0">
                <a:sym typeface="Wingdings" panose="05000000000000000000" pitchFamily="2" charset="2"/>
              </a:rPr>
              <a:t>Most </a:t>
            </a:r>
            <a:r>
              <a:rPr lang="en-US" b="1" i="0" baseline="0" dirty="0" smtClean="0">
                <a:sym typeface="Wingdings" panose="05000000000000000000" pitchFamily="2" charset="2"/>
              </a:rPr>
              <a:t>lessons start with fluency </a:t>
            </a:r>
            <a:r>
              <a:rPr lang="en-US" i="0" baseline="0" dirty="0" smtClean="0">
                <a:sym typeface="Wingdings" panose="05000000000000000000" pitchFamily="2" charset="2"/>
              </a:rPr>
              <a:t>to immediately engage students in the math in an exciting and fast-paced way.</a:t>
            </a:r>
          </a:p>
          <a:p>
            <a:pPr marL="171450" indent="-171450">
              <a:buFont typeface="Arial" panose="020B0604020202020204" pitchFamily="34" charset="0"/>
              <a:buChar char="•"/>
            </a:pPr>
            <a:r>
              <a:rPr lang="en-US" i="0" baseline="0" dirty="0" smtClean="0">
                <a:sym typeface="Wingdings" panose="05000000000000000000" pitchFamily="2" charset="2"/>
              </a:rPr>
              <a:t>Activities are meant to be </a:t>
            </a:r>
            <a:r>
              <a:rPr lang="en-US" b="1" i="0" baseline="0" dirty="0" smtClean="0">
                <a:sym typeface="Wingdings" panose="05000000000000000000" pitchFamily="2" charset="2"/>
              </a:rPr>
              <a:t>fast-paced, accessible, and exciting, </a:t>
            </a:r>
            <a:r>
              <a:rPr lang="en-US" i="0" baseline="0" dirty="0" smtClean="0">
                <a:sym typeface="Wingdings" panose="05000000000000000000" pitchFamily="2" charset="2"/>
              </a:rPr>
              <a:t>and almost never include completely new learning in order to make that possible.</a:t>
            </a:r>
          </a:p>
          <a:p>
            <a:pPr marL="171450" indent="-171450">
              <a:buFont typeface="Arial" panose="020B0604020202020204" pitchFamily="34" charset="0"/>
              <a:buChar char="•"/>
            </a:pPr>
            <a:r>
              <a:rPr lang="en-US" i="0" baseline="0" dirty="0" smtClean="0">
                <a:sym typeface="Wingdings" panose="05000000000000000000" pitchFamily="2" charset="2"/>
              </a:rPr>
              <a:t>This is a high-energy point in the lesson in which students </a:t>
            </a:r>
            <a:r>
              <a:rPr lang="en-US" b="1" i="0" baseline="0" dirty="0" smtClean="0">
                <a:sym typeface="Wingdings" panose="05000000000000000000" pitchFamily="2" charset="2"/>
              </a:rPr>
              <a:t>celebrate improvement </a:t>
            </a:r>
            <a:r>
              <a:rPr lang="en-US" i="0" baseline="0" dirty="0" smtClean="0">
                <a:sym typeface="Wingdings" panose="05000000000000000000" pitchFamily="2" charset="2"/>
              </a:rPr>
              <a:t>and </a:t>
            </a:r>
            <a:r>
              <a:rPr lang="en-US" b="1" i="0" baseline="0" dirty="0" smtClean="0">
                <a:sym typeface="Wingdings" panose="05000000000000000000" pitchFamily="2" charset="2"/>
              </a:rPr>
              <a:t>recognize patterns </a:t>
            </a:r>
            <a:r>
              <a:rPr lang="en-US" i="0" baseline="0" dirty="0" smtClean="0">
                <a:sym typeface="Wingdings" panose="05000000000000000000" pitchFamily="2" charset="2"/>
              </a:rPr>
              <a:t>and </a:t>
            </a:r>
            <a:r>
              <a:rPr lang="en-US" b="1" i="0" baseline="0" dirty="0" smtClean="0">
                <a:sym typeface="Wingdings" panose="05000000000000000000" pitchFamily="2" charset="2"/>
              </a:rPr>
              <a:t>connections</a:t>
            </a:r>
            <a:r>
              <a:rPr lang="en-US" i="0" baseline="0" dirty="0" smtClean="0">
                <a:sym typeface="Wingdings" panose="05000000000000000000" pitchFamily="2" charset="2"/>
              </a:rPr>
              <a:t> between material.</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baseline="0" dirty="0" smtClean="0">
                <a:sym typeface="Wingdings" panose="05000000000000000000" pitchFamily="2" charset="2"/>
              </a:rPr>
              <a:t>Most lessons have </a:t>
            </a:r>
            <a:r>
              <a:rPr lang="en-US" b="1" i="0" baseline="0" dirty="0" smtClean="0">
                <a:sym typeface="Wingdings" panose="05000000000000000000" pitchFamily="2" charset="2"/>
              </a:rPr>
              <a:t>more than 1 fluency choice</a:t>
            </a:r>
            <a:r>
              <a:rPr lang="en-US" i="0" baseline="0" dirty="0" smtClean="0">
                <a:sym typeface="Wingdings" panose="05000000000000000000" pitchFamily="2" charset="2"/>
              </a:rPr>
              <a:t> per day. (Talk about how teachers might use these depending on student needs.  E.g., choose one, some, all, write your own.)</a:t>
            </a:r>
          </a:p>
          <a:p>
            <a:pPr marL="171450" indent="-171450">
              <a:buFont typeface="Arial" panose="020B0604020202020204" pitchFamily="34" charset="0"/>
              <a:buChar char="•"/>
            </a:pPr>
            <a:r>
              <a:rPr lang="en-US" i="0" baseline="0" dirty="0" smtClean="0">
                <a:sym typeface="Wingdings" panose="05000000000000000000" pitchFamily="2" charset="2"/>
              </a:rPr>
              <a:t>Stress the </a:t>
            </a:r>
            <a:r>
              <a:rPr lang="en-US" b="1" i="0" baseline="0" dirty="0" smtClean="0">
                <a:sym typeface="Wingdings" panose="05000000000000000000" pitchFamily="2" charset="2"/>
              </a:rPr>
              <a:t>importance of including fluency</a:t>
            </a:r>
            <a:r>
              <a:rPr lang="en-US" i="0" baseline="0" dirty="0" smtClean="0">
                <a:sym typeface="Wingdings" panose="05000000000000000000" pitchFamily="2" charset="2"/>
              </a:rPr>
              <a:t> with each lesson to maintain a balance of components that achieves the </a:t>
            </a:r>
            <a:r>
              <a:rPr lang="en-US" b="1" i="0" baseline="0" dirty="0" smtClean="0">
                <a:sym typeface="Wingdings" panose="05000000000000000000" pitchFamily="2" charset="2"/>
              </a:rPr>
              <a:t>rigor</a:t>
            </a:r>
            <a:r>
              <a:rPr lang="en-US" i="0" baseline="0" dirty="0" smtClean="0">
                <a:sym typeface="Wingdings" panose="05000000000000000000" pitchFamily="2" charset="2"/>
              </a:rPr>
              <a:t> specified by the shifts.</a:t>
            </a:r>
          </a:p>
          <a:p>
            <a:endParaRPr lang="en-US" dirty="0" smtClean="0"/>
          </a:p>
          <a:p>
            <a:r>
              <a:rPr lang="en-US" dirty="0" smtClean="0"/>
              <a:t>Let’s move on to the next component of the lesson.</a:t>
            </a:r>
            <a:endParaRPr lang="en-US" dirty="0"/>
          </a:p>
        </p:txBody>
      </p:sp>
      <p:sp>
        <p:nvSpPr>
          <p:cNvPr id="10" name="Date Placeholder 9"/>
          <p:cNvSpPr>
            <a:spLocks noGrp="1"/>
          </p:cNvSpPr>
          <p:nvPr>
            <p:ph type="dt" idx="10"/>
          </p:nvPr>
        </p:nvSpPr>
        <p:spPr/>
        <p:txBody>
          <a:bodyPr/>
          <a:lstStyle/>
          <a:p>
            <a:pPr>
              <a:defRPr/>
            </a:pPr>
            <a:r>
              <a:rPr lang="en-US" smtClean="0"/>
              <a:t>Grade 1 Module 1        Module Focus Session</a:t>
            </a:r>
            <a:endParaRPr lang="en-US" dirty="0"/>
          </a:p>
        </p:txBody>
      </p:sp>
      <p:sp>
        <p:nvSpPr>
          <p:cNvPr id="11" name="Slide Number Placeholder 10"/>
          <p:cNvSpPr>
            <a:spLocks noGrp="1"/>
          </p:cNvSpPr>
          <p:nvPr>
            <p:ph type="sldNum" sz="quarter" idx="11"/>
          </p:nvPr>
        </p:nvSpPr>
        <p:spPr/>
        <p:txBody>
          <a:bodyPr/>
          <a:lstStyle/>
          <a:p>
            <a:pPr>
              <a:defRPr/>
            </a:pPr>
            <a:fld id="{E929375C-F076-478A-B9B0-5F9213CA33B4}" type="slidenum">
              <a:rPr lang="en-US" smtClean="0"/>
              <a:pPr>
                <a:defRPr/>
              </a:pPr>
              <a:t>9</a:t>
            </a:fld>
            <a:endParaRPr lang="en-US" dirty="0"/>
          </a:p>
        </p:txBody>
      </p:sp>
      <p:sp>
        <p:nvSpPr>
          <p:cNvPr id="12" name="Header Placeholder 11"/>
          <p:cNvSpPr>
            <a:spLocks noGrp="1"/>
          </p:cNvSpPr>
          <p:nvPr>
            <p:ph type="hdr" sz="quarter" idx="12"/>
          </p:nvPr>
        </p:nvSpPr>
        <p:spPr/>
        <p:txBody>
          <a:bodyPr/>
          <a:lstStyle/>
          <a:p>
            <a:pPr>
              <a:defRPr/>
            </a:pPr>
            <a:r>
              <a:rPr lang="en-US" smtClean="0"/>
              <a:t>Eureka Math:  A Story of Units        www.CommonCore.org</a:t>
            </a:r>
            <a:endParaRPr lang="en-US" dirty="0" smtClean="0"/>
          </a:p>
        </p:txBody>
      </p:sp>
      <p:sp>
        <p:nvSpPr>
          <p:cNvPr id="13"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X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4" name="Footer Placeholder 3"/>
          <p:cNvSpPr>
            <a:spLocks noGrp="1"/>
          </p:cNvSpPr>
          <p:nvPr>
            <p:ph type="ftr" sz="quarter" idx="13"/>
          </p:nvPr>
        </p:nvSpPr>
        <p:spPr/>
        <p:txBody>
          <a:bodyPr/>
          <a:lstStyle/>
          <a:p>
            <a:r>
              <a:rPr lang="en-US" smtClean="0"/>
              <a:t>©2014.  Duplication and/or distribution of this material is prohibited without written consent from Common Core, Inc. </a:t>
            </a:r>
            <a:endParaRPr lang="en-US"/>
          </a:p>
        </p:txBody>
      </p:sp>
    </p:spTree>
    <p:extLst>
      <p:ext uri="{BB962C8B-B14F-4D97-AF65-F5344CB8AC3E}">
        <p14:creationId xmlns:p14="http://schemas.microsoft.com/office/powerpoint/2010/main" val="286404387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a:xfrm>
            <a:off x="457200" y="3657600"/>
            <a:ext cx="6400800" cy="5486400"/>
          </a:xfrm>
        </p:spPr>
        <p:txBody>
          <a:bodyPr/>
          <a:lstStyle/>
          <a:p>
            <a:r>
              <a:rPr lang="en-US" b="1" i="0" dirty="0" smtClean="0">
                <a:solidFill>
                  <a:srgbClr val="FF0000"/>
                </a:solidFill>
              </a:rPr>
              <a:t>REVIEW KEY POINTS</a:t>
            </a:r>
            <a:endParaRPr lang="en-US" b="1" i="0" dirty="0">
              <a:solidFill>
                <a:srgbClr val="FF0000"/>
              </a:solidFill>
            </a:endParaRPr>
          </a:p>
          <a:p>
            <a:endParaRPr lang="en-US" dirty="0" smtClean="0"/>
          </a:p>
          <a:p>
            <a:r>
              <a:rPr lang="en-US" dirty="0" smtClean="0"/>
              <a:t>Let’s review some key points of this session.</a:t>
            </a:r>
          </a:p>
          <a:p>
            <a:pPr marL="407988" indent="-171450">
              <a:buFont typeface="Arial" pitchFamily="34" charset="0"/>
              <a:buChar char="•"/>
            </a:pPr>
            <a:endParaRPr lang="en-US" sz="1200" dirty="0"/>
          </a:p>
          <a:p>
            <a:pPr marL="407988" indent="-171450">
              <a:buFont typeface="Arial" pitchFamily="34" charset="0"/>
              <a:buChar char="•"/>
            </a:pPr>
            <a:r>
              <a:rPr lang="en-US" dirty="0" smtClean="0"/>
              <a:t>To presenter: Leave slide as is so that participants can help compile key points. They should include:</a:t>
            </a:r>
          </a:p>
          <a:p>
            <a:pPr marL="865188" lvl="1" indent="-171450">
              <a:buFont typeface="Arial" pitchFamily="34" charset="0"/>
              <a:buChar char="•"/>
            </a:pPr>
            <a:r>
              <a:rPr lang="en-US" dirty="0" smtClean="0"/>
              <a:t>There is a sequence that scaffolds student learning from seeing embedded numbers through developing fluency in addition and subtraction.</a:t>
            </a:r>
          </a:p>
          <a:p>
            <a:pPr marL="865188" lvl="1" indent="-171450">
              <a:buFont typeface="Arial" pitchFamily="34" charset="0"/>
              <a:buChar char="•"/>
            </a:pPr>
            <a:r>
              <a:rPr lang="en-US" dirty="0" smtClean="0"/>
              <a:t>Addition problems with a missing addend can create a strong foundation for developing understanding of subtraction and its relationship to addition.</a:t>
            </a:r>
          </a:p>
          <a:p>
            <a:pPr marL="865188" lvl="1" indent="-171450">
              <a:buFont typeface="Arial" pitchFamily="34" charset="0"/>
              <a:buChar char="•"/>
            </a:pPr>
            <a:r>
              <a:rPr lang="en-US" dirty="0" smtClean="0"/>
              <a:t>Composing and decomposing numbers relate to addition and subtraction, and are a critical foundation for the year.</a:t>
            </a:r>
          </a:p>
          <a:p>
            <a:pPr marL="865188" lvl="1" indent="-171450">
              <a:buFont typeface="Arial" pitchFamily="34" charset="0"/>
              <a:buChar char="•"/>
            </a:pPr>
            <a:r>
              <a:rPr lang="en-US" dirty="0" smtClean="0"/>
              <a:t>Experiences composing and decomposing also provide a foundation for solving varied problem types, including put together, take apart, add to with change unknown, etc.</a:t>
            </a:r>
          </a:p>
          <a:p>
            <a:pPr marL="865188" lvl="1" indent="-171450">
              <a:buFont typeface="Arial" pitchFamily="34" charset="0"/>
              <a:buChar char="•"/>
            </a:pPr>
            <a:r>
              <a:rPr lang="en-US" dirty="0" smtClean="0"/>
              <a:t>Fluency with abstract addition and subtraction facts comes AFTER many experiences with the patterns and structures of addition and subtraction.</a:t>
            </a:r>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2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9" name="Date Placeholder 8"/>
          <p:cNvSpPr>
            <a:spLocks noGrp="1"/>
          </p:cNvSpPr>
          <p:nvPr>
            <p:ph type="dt" idx="10"/>
          </p:nvPr>
        </p:nvSpPr>
        <p:spPr/>
        <p:txBody>
          <a:bodyPr/>
          <a:lstStyle/>
          <a:p>
            <a:pPr>
              <a:defRPr/>
            </a:pPr>
            <a:r>
              <a:rPr lang="en-US" smtClean="0"/>
              <a:t>Grade 1 Module 1        Module Focus Session</a:t>
            </a:r>
            <a:endParaRPr lang="en-US" dirty="0"/>
          </a:p>
        </p:txBody>
      </p:sp>
      <p:sp>
        <p:nvSpPr>
          <p:cNvPr id="10" name="Slide Number Placeholder 9"/>
          <p:cNvSpPr>
            <a:spLocks noGrp="1"/>
          </p:cNvSpPr>
          <p:nvPr>
            <p:ph type="sldNum" sz="quarter" idx="11"/>
          </p:nvPr>
        </p:nvSpPr>
        <p:spPr/>
        <p:txBody>
          <a:bodyPr/>
          <a:lstStyle/>
          <a:p>
            <a:pPr>
              <a:defRPr/>
            </a:pPr>
            <a:fld id="{E929375C-F076-478A-B9B0-5F9213CA33B4}" type="slidenum">
              <a:rPr lang="en-US" smtClean="0"/>
              <a:pPr>
                <a:defRPr/>
              </a:pPr>
              <a:t>90</a:t>
            </a:fld>
            <a:endParaRPr lang="en-US" dirty="0"/>
          </a:p>
        </p:txBody>
      </p:sp>
      <p:sp>
        <p:nvSpPr>
          <p:cNvPr id="11" name="Header Placeholder 10"/>
          <p:cNvSpPr>
            <a:spLocks noGrp="1"/>
          </p:cNvSpPr>
          <p:nvPr>
            <p:ph type="hdr" sz="quarter" idx="12"/>
          </p:nvPr>
        </p:nvSpPr>
        <p:spPr/>
        <p:txBody>
          <a:bodyPr/>
          <a:lstStyle/>
          <a:p>
            <a:pPr>
              <a:defRPr/>
            </a:pPr>
            <a:r>
              <a:rPr lang="en-US" smtClean="0"/>
              <a:t>Eureka Math:  A Story of Units        www.CommonCore.org</a:t>
            </a:r>
            <a:endParaRPr lang="en-US" dirty="0" smtClean="0"/>
          </a:p>
        </p:txBody>
      </p:sp>
      <p:sp>
        <p:nvSpPr>
          <p:cNvPr id="4" name="Footer Placeholder 3"/>
          <p:cNvSpPr>
            <a:spLocks noGrp="1"/>
          </p:cNvSpPr>
          <p:nvPr>
            <p:ph type="ftr" sz="quarter" idx="13"/>
          </p:nvPr>
        </p:nvSpPr>
        <p:spPr/>
        <p:txBody>
          <a:bodyPr/>
          <a:lstStyle/>
          <a:p>
            <a:r>
              <a:rPr lang="en-US" smtClean="0"/>
              <a:t>©2014.  Duplication and/or distribution of this material is prohibited without written consent from Common Core, Inc. </a:t>
            </a:r>
            <a:endParaRPr lang="en-US"/>
          </a:p>
        </p:txBody>
      </p:sp>
    </p:spTree>
    <p:extLst>
      <p:ext uri="{BB962C8B-B14F-4D97-AF65-F5344CB8AC3E}">
        <p14:creationId xmlns:p14="http://schemas.microsoft.com/office/powerpoint/2010/main" val="138194191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6013" cy="2743200"/>
          </a:xfrm>
        </p:spPr>
      </p:sp>
      <p:sp>
        <p:nvSpPr>
          <p:cNvPr id="3" name="Notes Placeholder 2"/>
          <p:cNvSpPr>
            <a:spLocks noGrp="1"/>
          </p:cNvSpPr>
          <p:nvPr>
            <p:ph type="body" idx="1"/>
          </p:nvPr>
        </p:nvSpPr>
        <p:spPr>
          <a:xfrm>
            <a:off x="457200" y="3657600"/>
            <a:ext cx="6400800" cy="5486400"/>
          </a:xfrm>
          <a:prstGeom prst="rect">
            <a:avLst/>
          </a:prstGeom>
        </p:spPr>
        <p:txBody>
          <a:bodyPr/>
          <a:lstStyle/>
          <a:p>
            <a:r>
              <a:rPr lang="en-US" b="1" dirty="0" smtClean="0"/>
              <a:t>EXIT TICKET</a:t>
            </a:r>
          </a:p>
          <a:p>
            <a:endParaRPr lang="en-US" dirty="0" smtClean="0"/>
          </a:p>
          <a:p>
            <a:r>
              <a:rPr lang="en-US" dirty="0" smtClean="0"/>
              <a:t>Turn and talk to a partner about the first thing you will do to prepare to implement Eureka Math.</a:t>
            </a:r>
          </a:p>
          <a:p>
            <a:endParaRPr lang="en-US" dirty="0" smtClean="0"/>
          </a:p>
          <a:p>
            <a:r>
              <a:rPr lang="en-US" dirty="0" smtClean="0"/>
              <a:t>For your Exit Ticket for today’s session, please take these last few minutes to write your </a:t>
            </a:r>
            <a:r>
              <a:rPr lang="en-US" baseline="0" dirty="0" smtClean="0"/>
              <a:t>thoughts on an index card. </a:t>
            </a:r>
            <a:r>
              <a:rPr lang="en-US" baseline="0" dirty="0" smtClean="0">
                <a:sym typeface="Wingdings"/>
              </a:rPr>
              <a:t></a:t>
            </a:r>
            <a:endParaRPr lang="en-US" dirty="0"/>
          </a:p>
        </p:txBody>
      </p:sp>
      <p:sp>
        <p:nvSpPr>
          <p:cNvPr id="11" name="Date Placeholder 10"/>
          <p:cNvSpPr>
            <a:spLocks noGrp="1"/>
          </p:cNvSpPr>
          <p:nvPr>
            <p:ph type="dt" idx="10"/>
          </p:nvPr>
        </p:nvSpPr>
        <p:spPr/>
        <p:txBody>
          <a:bodyPr/>
          <a:lstStyle/>
          <a:p>
            <a:pPr>
              <a:defRPr/>
            </a:pPr>
            <a:r>
              <a:rPr lang="en-US" smtClean="0"/>
              <a:t>Grade 1 Module 1        Module Focus Session</a:t>
            </a:r>
            <a:endParaRPr lang="en-US" dirty="0"/>
          </a:p>
        </p:txBody>
      </p:sp>
      <p:sp>
        <p:nvSpPr>
          <p:cNvPr id="12" name="Slide Number Placeholder 11"/>
          <p:cNvSpPr>
            <a:spLocks noGrp="1"/>
          </p:cNvSpPr>
          <p:nvPr>
            <p:ph type="sldNum" sz="quarter" idx="11"/>
          </p:nvPr>
        </p:nvSpPr>
        <p:spPr/>
        <p:txBody>
          <a:bodyPr/>
          <a:lstStyle/>
          <a:p>
            <a:pPr>
              <a:defRPr/>
            </a:pPr>
            <a:fld id="{E929375C-F076-478A-B9B0-5F9213CA33B4}" type="slidenum">
              <a:rPr lang="en-US" smtClean="0"/>
              <a:pPr>
                <a:defRPr/>
              </a:pPr>
              <a:t>91</a:t>
            </a:fld>
            <a:endParaRPr lang="en-US" dirty="0"/>
          </a:p>
        </p:txBody>
      </p:sp>
      <p:sp>
        <p:nvSpPr>
          <p:cNvPr id="13" name="Header Placeholder 12"/>
          <p:cNvSpPr>
            <a:spLocks noGrp="1"/>
          </p:cNvSpPr>
          <p:nvPr>
            <p:ph type="hdr" sz="quarter" idx="12"/>
          </p:nvPr>
        </p:nvSpPr>
        <p:spPr/>
        <p:txBody>
          <a:bodyPr/>
          <a:lstStyle/>
          <a:p>
            <a:pPr>
              <a:defRPr/>
            </a:pPr>
            <a:r>
              <a:rPr lang="en-US" smtClean="0"/>
              <a:t>Eureka Math:  A Story of Units        www.CommonCore.org</a:t>
            </a:r>
            <a:endParaRPr lang="en-US" dirty="0" smtClean="0"/>
          </a:p>
        </p:txBody>
      </p:sp>
      <p:sp>
        <p:nvSpPr>
          <p:cNvPr id="9"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5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Index cards</a:t>
            </a:r>
            <a:endParaRPr lang="en-US" sz="1100" baseline="0" dirty="0"/>
          </a:p>
        </p:txBody>
      </p:sp>
      <p:sp>
        <p:nvSpPr>
          <p:cNvPr id="4" name="Footer Placeholder 3"/>
          <p:cNvSpPr>
            <a:spLocks noGrp="1"/>
          </p:cNvSpPr>
          <p:nvPr>
            <p:ph type="ftr" sz="quarter" idx="13"/>
          </p:nvPr>
        </p:nvSpPr>
        <p:spPr/>
        <p:txBody>
          <a:bodyPr/>
          <a:lstStyle/>
          <a:p>
            <a:r>
              <a:rPr lang="en-US" smtClean="0"/>
              <a:t>©2014.  Duplication and/or distribution of this material is prohibited without written consent from Common Core, Inc. </a:t>
            </a:r>
            <a:endParaRPr lang="en-US"/>
          </a:p>
        </p:txBody>
      </p:sp>
    </p:spTree>
    <p:extLst>
      <p:ext uri="{BB962C8B-B14F-4D97-AF65-F5344CB8AC3E}">
        <p14:creationId xmlns:p14="http://schemas.microsoft.com/office/powerpoint/2010/main" val="14841924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4" name="Picture 13" descr="cc-math-logo-large.png"/>
          <p:cNvPicPr>
            <a:picLocks noChangeAspect="1"/>
          </p:cNvPicPr>
          <p:nvPr userDrawn="1"/>
        </p:nvPicPr>
        <p:blipFill>
          <a:blip r:embed="rId2"/>
          <a:stretch>
            <a:fillRect/>
          </a:stretch>
        </p:blipFill>
        <p:spPr>
          <a:xfrm>
            <a:off x="1371600" y="1676400"/>
            <a:ext cx="6218903" cy="2286000"/>
          </a:xfrm>
          <a:prstGeom prst="rect">
            <a:avLst/>
          </a:prstGeom>
        </p:spPr>
      </p:pic>
      <p:sp>
        <p:nvSpPr>
          <p:cNvPr id="15" name="Text Placeholder 15"/>
          <p:cNvSpPr>
            <a:spLocks noGrp="1"/>
          </p:cNvSpPr>
          <p:nvPr>
            <p:ph type="body" sz="quarter" idx="10"/>
          </p:nvPr>
        </p:nvSpPr>
        <p:spPr>
          <a:xfrm>
            <a:off x="457200" y="4187952"/>
            <a:ext cx="8229600" cy="758952"/>
          </a:xfrm>
        </p:spPr>
        <p:txBody>
          <a:bodyPr anchor="ctr" anchorCtr="0">
            <a:noAutofit/>
          </a:bodyPr>
          <a:lstStyle>
            <a:lvl1pPr algn="ctr">
              <a:defRPr sz="4400">
                <a:solidFill>
                  <a:srgbClr val="DF6314"/>
                </a:solidFill>
              </a:defRPr>
            </a:lvl1pPr>
          </a:lstStyle>
          <a:p>
            <a:pPr lvl="0"/>
            <a:r>
              <a:rPr lang="en-US" dirty="0" smtClean="0"/>
              <a:t>Click to edit Master text styles</a:t>
            </a:r>
          </a:p>
        </p:txBody>
      </p:sp>
      <p:sp>
        <p:nvSpPr>
          <p:cNvPr id="17" name="Text Placeholder 17"/>
          <p:cNvSpPr>
            <a:spLocks noGrp="1"/>
          </p:cNvSpPr>
          <p:nvPr>
            <p:ph type="body" sz="quarter" idx="11"/>
          </p:nvPr>
        </p:nvSpPr>
        <p:spPr>
          <a:xfrm>
            <a:off x="457200" y="4992624"/>
            <a:ext cx="8229600" cy="493776"/>
          </a:xfrm>
        </p:spPr>
        <p:txBody>
          <a:bodyPr>
            <a:noAutofit/>
          </a:bodyPr>
          <a:lstStyle>
            <a:lvl1pPr algn="ctr">
              <a:defRPr sz="2400">
                <a:solidFill>
                  <a:srgbClr val="636466"/>
                </a:solidFill>
                <a:latin typeface="Agenda-Bold"/>
              </a:defRPr>
            </a:lvl1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6" name="TextBox 15"/>
          <p:cNvSpPr txBox="1"/>
          <p:nvPr userDrawn="1"/>
        </p:nvSpPr>
        <p:spPr>
          <a:xfrm>
            <a:off x="6795635" y="307265"/>
            <a:ext cx="1582778" cy="338554"/>
          </a:xfrm>
          <a:prstGeom prst="rect">
            <a:avLst/>
          </a:prstGeom>
          <a:noFill/>
        </p:spPr>
        <p:txBody>
          <a:bodyPr wrap="square" rtlCol="0">
            <a:spAutoFit/>
          </a:bodyPr>
          <a:lstStyle/>
          <a:p>
            <a:r>
              <a:rPr lang="en-US" sz="1600" b="0" i="1" spc="0" baseline="0" dirty="0" smtClean="0">
                <a:solidFill>
                  <a:schemeClr val="bg1"/>
                </a:solidFill>
                <a:effectLst/>
                <a:latin typeface="Calibri"/>
                <a:cs typeface="Calibri"/>
              </a:rPr>
              <a:t>A Story of Units</a:t>
            </a:r>
            <a:endParaRPr lang="en-US" sz="1600" b="0" i="1" spc="0" baseline="0" dirty="0">
              <a:solidFill>
                <a:schemeClr val="bg1"/>
              </a:solidFill>
              <a:effectLst/>
              <a:latin typeface="Calibri"/>
              <a:cs typeface="Calibri"/>
            </a:endParaRPr>
          </a:p>
        </p:txBody>
      </p:sp>
      <p:sp>
        <p:nvSpPr>
          <p:cNvPr id="21" name="TextBox 20"/>
          <p:cNvSpPr txBox="1"/>
          <p:nvPr userDrawn="1"/>
        </p:nvSpPr>
        <p:spPr>
          <a:xfrm>
            <a:off x="457200" y="6628163"/>
            <a:ext cx="5522098" cy="123111"/>
          </a:xfrm>
          <a:prstGeom prst="rect">
            <a:avLst/>
          </a:prstGeom>
          <a:noFill/>
        </p:spPr>
        <p:txBody>
          <a:bodyPr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t>© 2014.  All rights reserved. Duplication and/or distribution of this material is prohibited without written consent from Common Core, Inc</a:t>
            </a:r>
            <a:r>
              <a:rPr lang="en-US" sz="800" b="1" kern="1200" baseline="-25000" dirty="0" smtClean="0">
                <a:solidFill>
                  <a:schemeClr val="tx1"/>
                </a:solidFill>
                <a:latin typeface="Arial" charset="0"/>
                <a:ea typeface="ＭＳ Ｐゴシック"/>
                <a:cs typeface="ＭＳ Ｐゴシック"/>
              </a:rPr>
              <a:t>.   </a:t>
            </a:r>
            <a:r>
              <a:rPr lang="en-US" sz="800" b="1" dirty="0" smtClean="0">
                <a:solidFill>
                  <a:schemeClr val="bg1">
                    <a:lumMod val="65000"/>
                  </a:schemeClr>
                </a:solidFill>
                <a:latin typeface="Calibri" panose="020F0502020204030204" pitchFamily="34" charset="0"/>
              </a:rPr>
              <a:t>www.commoncore.org</a:t>
            </a:r>
            <a:endParaRPr lang="en-US" sz="800" b="1" baseline="0" dirty="0">
              <a:solidFill>
                <a:schemeClr val="bg1">
                  <a:lumMod val="50000"/>
                </a:schemeClr>
              </a:solidFill>
              <a:latin typeface="Calibri"/>
              <a:cs typeface="Calibri"/>
            </a:endParaRP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1158" y="6251437"/>
            <a:ext cx="933178" cy="342900"/>
          </a:xfrm>
          <a:prstGeom prst="rect">
            <a:avLst/>
          </a:prstGeom>
        </p:spPr>
      </p:pic>
      <p:sp>
        <p:nvSpPr>
          <p:cNvPr id="24" name="Rectangle 23"/>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5" name="Rectangle 24"/>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6" name="Title 1"/>
          <p:cNvSpPr>
            <a:spLocks noGrp="1"/>
          </p:cNvSpPr>
          <p:nvPr>
            <p:ph type="title"/>
          </p:nvPr>
        </p:nvSpPr>
        <p:spPr>
          <a:xfrm>
            <a:off x="286606" y="304800"/>
            <a:ext cx="8229600" cy="1366595"/>
          </a:xfrm>
        </p:spPr>
        <p:txBody>
          <a:bodyPr anchor="b" anchorCtr="0">
            <a:normAutofit/>
          </a:bodyPr>
          <a:lstStyle>
            <a:lvl1pPr algn="l">
              <a:defRPr lang="en-US" sz="3600" b="0" i="0" kern="1200" dirty="0" smtClean="0">
                <a:solidFill>
                  <a:srgbClr val="DF6314"/>
                </a:solidFill>
                <a:latin typeface="Agenda-Light"/>
                <a:ea typeface="+mj-ea"/>
                <a:cs typeface="Agenda-Light"/>
              </a:defRPr>
            </a:lvl1pPr>
          </a:lstStyle>
          <a:p>
            <a:r>
              <a:rPr lang="en-US" dirty="0" smtClean="0"/>
              <a:t>Click to edit Master title style</a:t>
            </a:r>
            <a:endParaRPr lang="en-US" dirty="0"/>
          </a:p>
        </p:txBody>
      </p:sp>
      <p:sp>
        <p:nvSpPr>
          <p:cNvPr id="27"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sp>
        <p:nvSpPr>
          <p:cNvPr id="28" name="Content Placeholder 2"/>
          <p:cNvSpPr>
            <a:spLocks noGrp="1"/>
          </p:cNvSpPr>
          <p:nvPr>
            <p:ph idx="1"/>
          </p:nvPr>
        </p:nvSpPr>
        <p:spPr>
          <a:xfrm>
            <a:off x="304800" y="1776350"/>
            <a:ext cx="82296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9" name="Text Placeholder 2"/>
          <p:cNvSpPr>
            <a:spLocks noGrp="1"/>
          </p:cNvSpPr>
          <p:nvPr>
            <p:ph type="body" sz="quarter" idx="13" hasCustomPrompt="1"/>
          </p:nvPr>
        </p:nvSpPr>
        <p:spPr>
          <a:xfrm>
            <a:off x="287338" y="5791200"/>
            <a:ext cx="8247062" cy="557213"/>
          </a:xfrm>
        </p:spPr>
        <p:txBody>
          <a:bodyPr anchor="b" anchorCtr="0">
            <a:normAutofit/>
          </a:bodyPr>
          <a:lstStyle>
            <a:lvl1pPr>
              <a:defRPr sz="2400">
                <a:solidFill>
                  <a:srgbClr val="DF6314"/>
                </a:solidFill>
                <a:latin typeface="Agenda-Light"/>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319315296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1" name="TextBox 20"/>
          <p:cNvSpPr txBox="1"/>
          <p:nvPr userDrawn="1"/>
        </p:nvSpPr>
        <p:spPr>
          <a:xfrm>
            <a:off x="6795635" y="307265"/>
            <a:ext cx="1582778" cy="338554"/>
          </a:xfrm>
          <a:prstGeom prst="rect">
            <a:avLst/>
          </a:prstGeom>
          <a:noFill/>
        </p:spPr>
        <p:txBody>
          <a:bodyPr wrap="square" rtlCol="0">
            <a:spAutoFit/>
          </a:bodyPr>
          <a:lstStyle/>
          <a:p>
            <a:r>
              <a:rPr lang="en-US" sz="1600" b="0" i="1" spc="0" baseline="0" dirty="0" smtClean="0">
                <a:solidFill>
                  <a:schemeClr val="bg1"/>
                </a:solidFill>
                <a:effectLst/>
                <a:latin typeface="Calibri"/>
                <a:cs typeface="Calibri"/>
              </a:rPr>
              <a:t>A Story of Units</a:t>
            </a:r>
            <a:endParaRPr lang="en-US" sz="1600" b="0" i="1" spc="0" baseline="0" dirty="0">
              <a:solidFill>
                <a:schemeClr val="bg1"/>
              </a:solidFill>
              <a:effectLst/>
              <a:latin typeface="Calibri"/>
              <a:cs typeface="Calibri"/>
            </a:endParaRPr>
          </a:p>
        </p:txBody>
      </p:sp>
      <p:sp>
        <p:nvSpPr>
          <p:cNvPr id="22" name="TextBox 21"/>
          <p:cNvSpPr txBox="1"/>
          <p:nvPr userDrawn="1"/>
        </p:nvSpPr>
        <p:spPr>
          <a:xfrm>
            <a:off x="457200" y="6628163"/>
            <a:ext cx="5522098" cy="123111"/>
          </a:xfrm>
          <a:prstGeom prst="rect">
            <a:avLst/>
          </a:prstGeom>
          <a:noFill/>
        </p:spPr>
        <p:txBody>
          <a:bodyPr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t>© 2014.  All rights reserved. Duplication and/or distribution of this material is prohibited without written consent from Common Core, Inc</a:t>
            </a:r>
            <a:r>
              <a:rPr lang="en-US" sz="800" b="1" kern="1200" baseline="-25000" dirty="0" smtClean="0">
                <a:solidFill>
                  <a:schemeClr val="tx1"/>
                </a:solidFill>
                <a:latin typeface="Arial" charset="0"/>
                <a:ea typeface="ＭＳ Ｐゴシック"/>
                <a:cs typeface="ＭＳ Ｐゴシック"/>
              </a:rPr>
              <a:t>.   </a:t>
            </a:r>
            <a:r>
              <a:rPr lang="en-US" sz="800" b="1" dirty="0" smtClean="0">
                <a:solidFill>
                  <a:schemeClr val="bg1">
                    <a:lumMod val="65000"/>
                  </a:schemeClr>
                </a:solidFill>
                <a:latin typeface="Calibri" panose="020F0502020204030204" pitchFamily="34" charset="0"/>
              </a:rPr>
              <a:t>www.commoncore.org</a:t>
            </a:r>
            <a:endParaRPr lang="en-US" sz="800" b="1" baseline="0" dirty="0">
              <a:solidFill>
                <a:schemeClr val="bg1">
                  <a:lumMod val="50000"/>
                </a:schemeClr>
              </a:solidFill>
              <a:latin typeface="Calibri"/>
              <a:cs typeface="Calibri"/>
            </a:endParaRPr>
          </a:p>
        </p:txBody>
      </p:sp>
      <p:sp>
        <p:nvSpPr>
          <p:cNvPr id="25" name="TextBox 24"/>
          <p:cNvSpPr txBox="1"/>
          <p:nvPr userDrawn="1"/>
        </p:nvSpPr>
        <p:spPr>
          <a:xfrm>
            <a:off x="6795635" y="307265"/>
            <a:ext cx="1582778" cy="338554"/>
          </a:xfrm>
          <a:prstGeom prst="rect">
            <a:avLst/>
          </a:prstGeom>
          <a:noFill/>
        </p:spPr>
        <p:txBody>
          <a:bodyPr wrap="square" rtlCol="0">
            <a:spAutoFit/>
          </a:bodyPr>
          <a:lstStyle/>
          <a:p>
            <a:r>
              <a:rPr lang="en-US" sz="1600" b="0" i="1" spc="0" baseline="0" dirty="0" smtClean="0">
                <a:solidFill>
                  <a:schemeClr val="bg1"/>
                </a:solidFill>
                <a:effectLst/>
                <a:latin typeface="Calibri"/>
                <a:cs typeface="Calibri"/>
              </a:rPr>
              <a:t>A Story of Units</a:t>
            </a:r>
            <a:endParaRPr lang="en-US" sz="1600" b="0" i="1" spc="0" baseline="0" dirty="0">
              <a:solidFill>
                <a:schemeClr val="bg1"/>
              </a:solidFill>
              <a:effectLst/>
              <a:latin typeface="Calibri"/>
              <a:cs typeface="Calibri"/>
            </a:endParaRPr>
          </a:p>
        </p:txBody>
      </p:sp>
      <p:pic>
        <p:nvPicPr>
          <p:cNvPr id="26" name="Picture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1158" y="6251437"/>
            <a:ext cx="933178" cy="342900"/>
          </a:xfrm>
          <a:prstGeom prst="rect">
            <a:avLst/>
          </a:prstGeom>
        </p:spPr>
      </p:pic>
      <p:sp>
        <p:nvSpPr>
          <p:cNvPr id="27" name="Content Placeholder 2"/>
          <p:cNvSpPr>
            <a:spLocks noGrp="1"/>
          </p:cNvSpPr>
          <p:nvPr>
            <p:ph idx="1"/>
          </p:nvPr>
        </p:nvSpPr>
        <p:spPr>
          <a:xfrm>
            <a:off x="304800" y="1776350"/>
            <a:ext cx="82296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8" name="Rectangle 27"/>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9" name="Rectangle 28"/>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30"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pic>
        <p:nvPicPr>
          <p:cNvPr id="31" name="Picture 30"/>
          <p:cNvPicPr>
            <a:picLocks noChangeAspect="1"/>
          </p:cNvPicPr>
          <p:nvPr userDrawn="1"/>
        </p:nvPicPr>
        <p:blipFill>
          <a:blip r:embed="rId3">
            <a:extLst>
              <a:ext uri="{BEBA8EAE-BF5A-486C-A8C5-ECC9F3942E4B}">
                <a14:imgProps xmlns:a14="http://schemas.microsoft.com/office/drawing/2010/main">
                  <a14:imgLayer r:embed="rId4">
                    <a14:imgEffect>
                      <a14:backgroundRemoval t="0" b="100000" l="0" r="100000">
                        <a14:foregroundMark x1="40948" y1="16364" x2="58621" y2="25455"/>
                        <a14:foregroundMark x1="80603" y1="3896" x2="88793" y2="6753"/>
                        <a14:foregroundMark x1="8190" y1="2857" x2="18103" y2="5195"/>
                        <a14:foregroundMark x1="31034" y1="47792" x2="63793" y2="51169"/>
                      </a14:backgroundRemoval>
                    </a14:imgEffect>
                  </a14:imgLayer>
                </a14:imgProps>
              </a:ext>
              <a:ext uri="{28A0092B-C50C-407E-A947-70E740481C1C}">
                <a14:useLocalDpi xmlns:a14="http://schemas.microsoft.com/office/drawing/2010/main" val="0"/>
              </a:ext>
            </a:extLst>
          </a:blip>
          <a:stretch>
            <a:fillRect/>
          </a:stretch>
        </p:blipFill>
        <p:spPr>
          <a:xfrm>
            <a:off x="6629400" y="3793503"/>
            <a:ext cx="1856728" cy="2835897"/>
          </a:xfrm>
          <a:prstGeom prst="rect">
            <a:avLst/>
          </a:prstGeom>
        </p:spPr>
      </p:pic>
      <p:sp>
        <p:nvSpPr>
          <p:cNvPr id="32" name="Title 1"/>
          <p:cNvSpPr>
            <a:spLocks noGrp="1"/>
          </p:cNvSpPr>
          <p:nvPr>
            <p:ph type="title"/>
          </p:nvPr>
        </p:nvSpPr>
        <p:spPr>
          <a:xfrm>
            <a:off x="286606" y="304800"/>
            <a:ext cx="8229600" cy="1366595"/>
          </a:xfrm>
        </p:spPr>
        <p:txBody>
          <a:bodyPr anchor="b" anchorCtr="0">
            <a:normAutofit/>
          </a:bodyPr>
          <a:lstStyle>
            <a:lvl1pPr algn="l">
              <a:defRPr lang="en-US" sz="3600" b="0" i="0" kern="1200" dirty="0" smtClean="0">
                <a:solidFill>
                  <a:srgbClr val="DF6314"/>
                </a:solidFill>
                <a:latin typeface="Agenda-Light"/>
                <a:ea typeface="+mj-ea"/>
                <a:cs typeface="Agenda-Light"/>
              </a:defRPr>
            </a:lvl1pPr>
          </a:lstStyle>
          <a:p>
            <a:r>
              <a:rPr lang="en-US" dirty="0" smtClean="0"/>
              <a:t>Click to edit Master title style</a:t>
            </a:r>
            <a:endParaRPr lang="en-US" dirty="0"/>
          </a:p>
        </p:txBody>
      </p:sp>
      <p:sp>
        <p:nvSpPr>
          <p:cNvPr id="33" name="Text Placeholder 2"/>
          <p:cNvSpPr>
            <a:spLocks noGrp="1"/>
          </p:cNvSpPr>
          <p:nvPr>
            <p:ph type="body" sz="quarter" idx="13" hasCustomPrompt="1"/>
          </p:nvPr>
        </p:nvSpPr>
        <p:spPr>
          <a:xfrm>
            <a:off x="287338" y="5791200"/>
            <a:ext cx="8247062" cy="557213"/>
          </a:xfrm>
        </p:spPr>
        <p:txBody>
          <a:bodyPr anchor="b" anchorCtr="0">
            <a:normAutofit/>
          </a:bodyPr>
          <a:lstStyle>
            <a:lvl1pPr>
              <a:defRPr sz="2400">
                <a:solidFill>
                  <a:srgbClr val="DF6314"/>
                </a:solidFill>
                <a:latin typeface="Agenda-Light"/>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31931529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1" name="TextBox 20"/>
          <p:cNvSpPr txBox="1"/>
          <p:nvPr userDrawn="1"/>
        </p:nvSpPr>
        <p:spPr>
          <a:xfrm>
            <a:off x="6795635" y="307265"/>
            <a:ext cx="1582778" cy="338554"/>
          </a:xfrm>
          <a:prstGeom prst="rect">
            <a:avLst/>
          </a:prstGeom>
          <a:noFill/>
        </p:spPr>
        <p:txBody>
          <a:bodyPr wrap="square" rtlCol="0">
            <a:spAutoFit/>
          </a:bodyPr>
          <a:lstStyle/>
          <a:p>
            <a:r>
              <a:rPr lang="en-US" sz="1600" b="0" i="1" spc="0" baseline="0" dirty="0" smtClean="0">
                <a:solidFill>
                  <a:schemeClr val="bg1"/>
                </a:solidFill>
                <a:effectLst/>
                <a:latin typeface="Calibri"/>
                <a:cs typeface="Calibri"/>
              </a:rPr>
              <a:t>A Story of Units</a:t>
            </a:r>
            <a:endParaRPr lang="en-US" sz="1600" b="0" i="1" spc="0" baseline="0" dirty="0">
              <a:solidFill>
                <a:schemeClr val="bg1"/>
              </a:solidFill>
              <a:effectLst/>
              <a:latin typeface="Calibri"/>
              <a:cs typeface="Calibri"/>
            </a:endParaRPr>
          </a:p>
        </p:txBody>
      </p:sp>
      <p:sp>
        <p:nvSpPr>
          <p:cNvPr id="22" name="TextBox 21"/>
          <p:cNvSpPr txBox="1"/>
          <p:nvPr userDrawn="1"/>
        </p:nvSpPr>
        <p:spPr>
          <a:xfrm>
            <a:off x="457200" y="6628163"/>
            <a:ext cx="5522098" cy="123111"/>
          </a:xfrm>
          <a:prstGeom prst="rect">
            <a:avLst/>
          </a:prstGeom>
          <a:noFill/>
        </p:spPr>
        <p:txBody>
          <a:bodyPr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t>© 2014.  All rights reserved. Duplication and/or distribution of this material is prohibited without written consent from Common Core, Inc</a:t>
            </a:r>
            <a:r>
              <a:rPr lang="en-US" sz="800" b="1" kern="1200" baseline="-25000" dirty="0" smtClean="0">
                <a:solidFill>
                  <a:schemeClr val="tx1"/>
                </a:solidFill>
                <a:latin typeface="Arial" charset="0"/>
                <a:ea typeface="ＭＳ Ｐゴシック"/>
                <a:cs typeface="ＭＳ Ｐゴシック"/>
              </a:rPr>
              <a:t>.   </a:t>
            </a:r>
            <a:r>
              <a:rPr lang="en-US" sz="800" b="1" dirty="0" smtClean="0">
                <a:solidFill>
                  <a:schemeClr val="bg1">
                    <a:lumMod val="65000"/>
                  </a:schemeClr>
                </a:solidFill>
                <a:latin typeface="Calibri" panose="020F0502020204030204" pitchFamily="34" charset="0"/>
              </a:rPr>
              <a:t>www.commoncore.org</a:t>
            </a:r>
            <a:endParaRPr lang="en-US" sz="800" b="1" baseline="0" dirty="0">
              <a:solidFill>
                <a:schemeClr val="bg1">
                  <a:lumMod val="50000"/>
                </a:schemeClr>
              </a:solidFill>
              <a:latin typeface="Calibri"/>
              <a:cs typeface="Calibri"/>
            </a:endParaRPr>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1158" y="6251437"/>
            <a:ext cx="933178" cy="342900"/>
          </a:xfrm>
          <a:prstGeom prst="rect">
            <a:avLst/>
          </a:prstGeom>
        </p:spPr>
      </p:pic>
      <p:sp>
        <p:nvSpPr>
          <p:cNvPr id="26" name="Content Placeholder 2"/>
          <p:cNvSpPr>
            <a:spLocks noGrp="1"/>
          </p:cNvSpPr>
          <p:nvPr>
            <p:ph idx="1"/>
          </p:nvPr>
        </p:nvSpPr>
        <p:spPr>
          <a:xfrm>
            <a:off x="304800" y="1776350"/>
            <a:ext cx="82296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7" name="Rectangle 26"/>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8" name="Rectangle 27"/>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9"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grpSp>
        <p:nvGrpSpPr>
          <p:cNvPr id="30" name="Group 29"/>
          <p:cNvGrpSpPr/>
          <p:nvPr userDrawn="1"/>
        </p:nvGrpSpPr>
        <p:grpSpPr>
          <a:xfrm>
            <a:off x="6248400" y="4503763"/>
            <a:ext cx="2326943" cy="2125637"/>
            <a:chOff x="6112674" y="4503763"/>
            <a:chExt cx="2326943" cy="2125637"/>
          </a:xfrm>
        </p:grpSpPr>
        <p:pic>
          <p:nvPicPr>
            <p:cNvPr id="31" name="Picture 30"/>
            <p:cNvPicPr/>
            <p:nvPr userDrawn="1"/>
          </p:nvPicPr>
          <p:blipFill>
            <a:blip r:embed="rId3">
              <a:extLst>
                <a:ext uri="{BEBA8EAE-BF5A-486C-A8C5-ECC9F3942E4B}">
                  <a14:imgProps xmlns:a14="http://schemas.microsoft.com/office/drawing/2010/main">
                    <a14:imgLayer r:embed="rId4">
                      <a14:imgEffect>
                        <a14:backgroundRemoval t="0" b="100000" l="0" r="100000">
                          <a14:foregroundMark x1="24415" y1="52893" x2="46488" y2="67769"/>
                          <a14:foregroundMark x1="56187" y1="50826" x2="77258" y2="67355"/>
                          <a14:foregroundMark x1="56187" y1="73140" x2="75585" y2="50826"/>
                          <a14:foregroundMark x1="23077" y1="67769" x2="23411" y2="67769"/>
                          <a14:foregroundMark x1="23411" y1="67769" x2="44147" y2="50000"/>
                        </a14:backgroundRemoval>
                      </a14:imgEffect>
                    </a14:imgLayer>
                  </a14:imgProps>
                </a:ext>
                <a:ext uri="{28A0092B-C50C-407E-A947-70E740481C1C}">
                  <a14:useLocalDpi xmlns:a14="http://schemas.microsoft.com/office/drawing/2010/main" val="0"/>
                </a:ext>
              </a:extLst>
            </a:blip>
            <a:stretch>
              <a:fillRect/>
            </a:stretch>
          </p:blipFill>
          <p:spPr>
            <a:xfrm>
              <a:off x="6112674" y="4503763"/>
              <a:ext cx="2326943" cy="2125637"/>
            </a:xfrm>
            <a:prstGeom prst="rect">
              <a:avLst/>
            </a:prstGeom>
          </p:spPr>
        </p:pic>
        <p:sp>
          <p:nvSpPr>
            <p:cNvPr id="32" name="Oval Callout 31"/>
            <p:cNvSpPr/>
            <p:nvPr userDrawn="1"/>
          </p:nvSpPr>
          <p:spPr>
            <a:xfrm>
              <a:off x="6136021" y="4530628"/>
              <a:ext cx="914400" cy="754037"/>
            </a:xfrm>
            <a:prstGeom prst="wedgeEllipseCallout">
              <a:avLst>
                <a:gd name="adj1" fmla="val 33124"/>
                <a:gd name="adj2" fmla="val 67442"/>
              </a:avLst>
            </a:prstGeom>
            <a:no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Callout 32"/>
            <p:cNvSpPr/>
            <p:nvPr userDrawn="1"/>
          </p:nvSpPr>
          <p:spPr>
            <a:xfrm flipH="1">
              <a:off x="7520549" y="4528980"/>
              <a:ext cx="914400" cy="754037"/>
            </a:xfrm>
            <a:prstGeom prst="wedgeEllipseCallout">
              <a:avLst>
                <a:gd name="adj1" fmla="val 33124"/>
                <a:gd name="adj2" fmla="val 67442"/>
              </a:avLst>
            </a:prstGeom>
            <a:no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4" name="Title 1"/>
          <p:cNvSpPr>
            <a:spLocks noGrp="1"/>
          </p:cNvSpPr>
          <p:nvPr>
            <p:ph type="title"/>
          </p:nvPr>
        </p:nvSpPr>
        <p:spPr>
          <a:xfrm>
            <a:off x="286606" y="304800"/>
            <a:ext cx="8229600" cy="1366595"/>
          </a:xfrm>
        </p:spPr>
        <p:txBody>
          <a:bodyPr anchor="b" anchorCtr="0">
            <a:normAutofit/>
          </a:bodyPr>
          <a:lstStyle>
            <a:lvl1pPr algn="l">
              <a:defRPr lang="en-US" sz="3600" b="0" i="0" kern="1200" dirty="0" smtClean="0">
                <a:solidFill>
                  <a:srgbClr val="DF6314"/>
                </a:solidFill>
                <a:latin typeface="Agenda-Light"/>
                <a:ea typeface="+mj-ea"/>
                <a:cs typeface="Agenda-Light"/>
              </a:defRPr>
            </a:lvl1pPr>
          </a:lstStyle>
          <a:p>
            <a:r>
              <a:rPr lang="en-US" dirty="0" smtClean="0"/>
              <a:t>Click to edit Master title style</a:t>
            </a:r>
            <a:endParaRPr lang="en-US" dirty="0"/>
          </a:p>
        </p:txBody>
      </p:sp>
      <p:sp>
        <p:nvSpPr>
          <p:cNvPr id="35" name="Text Placeholder 2"/>
          <p:cNvSpPr>
            <a:spLocks noGrp="1"/>
          </p:cNvSpPr>
          <p:nvPr>
            <p:ph type="body" sz="quarter" idx="13" hasCustomPrompt="1"/>
          </p:nvPr>
        </p:nvSpPr>
        <p:spPr>
          <a:xfrm>
            <a:off x="287338" y="5791200"/>
            <a:ext cx="8247062" cy="557213"/>
          </a:xfrm>
        </p:spPr>
        <p:txBody>
          <a:bodyPr anchor="b" anchorCtr="0">
            <a:normAutofit/>
          </a:bodyPr>
          <a:lstStyle>
            <a:lvl1pPr>
              <a:defRPr sz="2400">
                <a:solidFill>
                  <a:srgbClr val="DF6314"/>
                </a:solidFill>
                <a:latin typeface="Agenda-Light"/>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319315296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1" name="TextBox 20"/>
          <p:cNvSpPr txBox="1"/>
          <p:nvPr userDrawn="1"/>
        </p:nvSpPr>
        <p:spPr>
          <a:xfrm>
            <a:off x="6795635" y="307265"/>
            <a:ext cx="1582778" cy="338554"/>
          </a:xfrm>
          <a:prstGeom prst="rect">
            <a:avLst/>
          </a:prstGeom>
          <a:noFill/>
        </p:spPr>
        <p:txBody>
          <a:bodyPr wrap="square" rtlCol="0">
            <a:spAutoFit/>
          </a:bodyPr>
          <a:lstStyle/>
          <a:p>
            <a:r>
              <a:rPr lang="en-US" sz="1600" b="0" i="1" spc="0" baseline="0" dirty="0" smtClean="0">
                <a:solidFill>
                  <a:schemeClr val="bg1"/>
                </a:solidFill>
                <a:effectLst/>
                <a:latin typeface="Calibri"/>
                <a:cs typeface="Calibri"/>
              </a:rPr>
              <a:t>A Story of Units</a:t>
            </a:r>
            <a:endParaRPr lang="en-US" sz="1600" b="0" i="1" spc="0" baseline="0" dirty="0">
              <a:solidFill>
                <a:schemeClr val="bg1"/>
              </a:solidFill>
              <a:effectLst/>
              <a:latin typeface="Calibri"/>
              <a:cs typeface="Calibri"/>
            </a:endParaRPr>
          </a:p>
        </p:txBody>
      </p:sp>
      <p:sp>
        <p:nvSpPr>
          <p:cNvPr id="22" name="TextBox 21"/>
          <p:cNvSpPr txBox="1"/>
          <p:nvPr userDrawn="1"/>
        </p:nvSpPr>
        <p:spPr>
          <a:xfrm>
            <a:off x="457200" y="6628163"/>
            <a:ext cx="5522098" cy="123111"/>
          </a:xfrm>
          <a:prstGeom prst="rect">
            <a:avLst/>
          </a:prstGeom>
          <a:noFill/>
        </p:spPr>
        <p:txBody>
          <a:bodyPr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t>© 2014.  All rights reserved. Duplication and/or distribution of this material is prohibited without written consent from Common Core, Inc</a:t>
            </a:r>
            <a:r>
              <a:rPr lang="en-US" sz="800" b="1" kern="1200" baseline="-25000" dirty="0" smtClean="0">
                <a:solidFill>
                  <a:schemeClr val="tx1"/>
                </a:solidFill>
                <a:latin typeface="Arial" charset="0"/>
                <a:ea typeface="ＭＳ Ｐゴシック"/>
                <a:cs typeface="ＭＳ Ｐゴシック"/>
              </a:rPr>
              <a:t>.   </a:t>
            </a:r>
            <a:r>
              <a:rPr lang="en-US" sz="800" b="1" dirty="0" smtClean="0">
                <a:solidFill>
                  <a:schemeClr val="bg1">
                    <a:lumMod val="65000"/>
                  </a:schemeClr>
                </a:solidFill>
                <a:latin typeface="Calibri" panose="020F0502020204030204" pitchFamily="34" charset="0"/>
              </a:rPr>
              <a:t>www.commoncore.org</a:t>
            </a:r>
            <a:endParaRPr lang="en-US" sz="800" b="1" baseline="0" dirty="0">
              <a:solidFill>
                <a:schemeClr val="bg1">
                  <a:lumMod val="50000"/>
                </a:schemeClr>
              </a:solidFill>
              <a:latin typeface="Calibri"/>
              <a:cs typeface="Calibri"/>
            </a:endParaRPr>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1158" y="6251437"/>
            <a:ext cx="933178" cy="342900"/>
          </a:xfrm>
          <a:prstGeom prst="rect">
            <a:avLst/>
          </a:prstGeom>
        </p:spPr>
      </p:pic>
      <p:sp>
        <p:nvSpPr>
          <p:cNvPr id="26" name="Content Placeholder 2"/>
          <p:cNvSpPr>
            <a:spLocks noGrp="1"/>
          </p:cNvSpPr>
          <p:nvPr>
            <p:ph idx="1"/>
          </p:nvPr>
        </p:nvSpPr>
        <p:spPr>
          <a:xfrm>
            <a:off x="304800" y="1776350"/>
            <a:ext cx="82296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7" name="Rectangle 26"/>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8" name="Rectangle 27"/>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29" name="Picture 2" descr="C:\Documents and Settings\jdiniz\Local Settings\Temporary Internet Files\Content.IE5\3CKUH0AK\MC900239461[1].wmf"/>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553201" y="4419600"/>
            <a:ext cx="1883007" cy="2194560"/>
          </a:xfrm>
          <a:prstGeom prst="rect">
            <a:avLst/>
          </a:prstGeom>
          <a:noFill/>
          <a:extLst>
            <a:ext uri="{909E8E84-426E-40dd-AFC4-6F175D3DCCD1}">
              <a14:hiddenFill xmlns:a14="http://schemas.microsoft.com/office/drawing/2010/main" xmlns="">
                <a:solidFill>
                  <a:srgbClr val="FFFFFF"/>
                </a:solidFill>
              </a14:hiddenFill>
            </a:ext>
          </a:extLst>
        </p:spPr>
      </p:pic>
      <p:sp>
        <p:nvSpPr>
          <p:cNvPr id="30"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sp>
        <p:nvSpPr>
          <p:cNvPr id="31" name="Title 1"/>
          <p:cNvSpPr>
            <a:spLocks noGrp="1"/>
          </p:cNvSpPr>
          <p:nvPr>
            <p:ph type="title"/>
          </p:nvPr>
        </p:nvSpPr>
        <p:spPr>
          <a:xfrm>
            <a:off x="286606" y="304800"/>
            <a:ext cx="8229600" cy="1366595"/>
          </a:xfrm>
        </p:spPr>
        <p:txBody>
          <a:bodyPr anchor="b" anchorCtr="0">
            <a:normAutofit/>
          </a:bodyPr>
          <a:lstStyle>
            <a:lvl1pPr algn="l">
              <a:defRPr lang="en-US" sz="3600" b="0" i="0" kern="1200" dirty="0" smtClean="0">
                <a:solidFill>
                  <a:srgbClr val="DF6314"/>
                </a:solidFill>
                <a:latin typeface="Agenda-Light"/>
                <a:ea typeface="+mj-ea"/>
                <a:cs typeface="Agenda-Light"/>
              </a:defRPr>
            </a:lvl1pPr>
          </a:lstStyle>
          <a:p>
            <a:r>
              <a:rPr lang="en-US" dirty="0" smtClean="0"/>
              <a:t>Click to edit Master title style</a:t>
            </a:r>
            <a:endParaRPr lang="en-US" dirty="0"/>
          </a:p>
        </p:txBody>
      </p:sp>
      <p:sp>
        <p:nvSpPr>
          <p:cNvPr id="32" name="Text Placeholder 2"/>
          <p:cNvSpPr>
            <a:spLocks noGrp="1"/>
          </p:cNvSpPr>
          <p:nvPr>
            <p:ph type="body" sz="quarter" idx="13" hasCustomPrompt="1"/>
          </p:nvPr>
        </p:nvSpPr>
        <p:spPr>
          <a:xfrm>
            <a:off x="287338" y="5791200"/>
            <a:ext cx="8247062" cy="557213"/>
          </a:xfrm>
        </p:spPr>
        <p:txBody>
          <a:bodyPr anchor="b" anchorCtr="0">
            <a:normAutofit/>
          </a:bodyPr>
          <a:lstStyle>
            <a:lvl1pPr>
              <a:defRPr sz="2400">
                <a:solidFill>
                  <a:srgbClr val="DF6314"/>
                </a:solidFill>
                <a:latin typeface="Agenda-Light"/>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319315296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1" name="TextBox 20"/>
          <p:cNvSpPr txBox="1"/>
          <p:nvPr userDrawn="1"/>
        </p:nvSpPr>
        <p:spPr>
          <a:xfrm>
            <a:off x="6795635" y="307265"/>
            <a:ext cx="1582778" cy="338554"/>
          </a:xfrm>
          <a:prstGeom prst="rect">
            <a:avLst/>
          </a:prstGeom>
          <a:noFill/>
        </p:spPr>
        <p:txBody>
          <a:bodyPr wrap="square" rtlCol="0">
            <a:spAutoFit/>
          </a:bodyPr>
          <a:lstStyle/>
          <a:p>
            <a:r>
              <a:rPr lang="en-US" sz="1600" b="0" i="1" spc="0" baseline="0" dirty="0" smtClean="0">
                <a:solidFill>
                  <a:schemeClr val="bg1"/>
                </a:solidFill>
                <a:effectLst/>
                <a:latin typeface="Calibri"/>
                <a:cs typeface="Calibri"/>
              </a:rPr>
              <a:t>A Story of Units</a:t>
            </a:r>
            <a:endParaRPr lang="en-US" sz="1600" b="0" i="1" spc="0" baseline="0" dirty="0">
              <a:solidFill>
                <a:schemeClr val="bg1"/>
              </a:solidFill>
              <a:effectLst/>
              <a:latin typeface="Calibri"/>
              <a:cs typeface="Calibri"/>
            </a:endParaRPr>
          </a:p>
        </p:txBody>
      </p:sp>
      <p:pic>
        <p:nvPicPr>
          <p:cNvPr id="22" name="Picture 6"/>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6305266" y="2651760"/>
            <a:ext cx="2042160" cy="33832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4" name="TextBox 23"/>
          <p:cNvSpPr txBox="1"/>
          <p:nvPr userDrawn="1"/>
        </p:nvSpPr>
        <p:spPr>
          <a:xfrm>
            <a:off x="457200" y="6628163"/>
            <a:ext cx="5522098" cy="123111"/>
          </a:xfrm>
          <a:prstGeom prst="rect">
            <a:avLst/>
          </a:prstGeom>
          <a:noFill/>
        </p:spPr>
        <p:txBody>
          <a:bodyPr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t>© 2014.  All rights reserved. Duplication and/or distribution of this material is prohibited without written consent from Common Core, Inc</a:t>
            </a:r>
            <a:r>
              <a:rPr lang="en-US" sz="800" b="1" kern="1200" baseline="-25000" dirty="0" smtClean="0">
                <a:solidFill>
                  <a:schemeClr val="tx1"/>
                </a:solidFill>
                <a:latin typeface="Arial" charset="0"/>
                <a:ea typeface="ＭＳ Ｐゴシック"/>
                <a:cs typeface="ＭＳ Ｐゴシック"/>
              </a:rPr>
              <a:t>.   </a:t>
            </a:r>
            <a:r>
              <a:rPr lang="en-US" sz="800" b="1" dirty="0" smtClean="0">
                <a:solidFill>
                  <a:schemeClr val="bg1">
                    <a:lumMod val="65000"/>
                  </a:schemeClr>
                </a:solidFill>
                <a:latin typeface="Calibri" panose="020F0502020204030204" pitchFamily="34" charset="0"/>
              </a:rPr>
              <a:t>www.commoncore.org</a:t>
            </a:r>
            <a:endParaRPr lang="en-US" sz="800" b="1" baseline="0" dirty="0">
              <a:solidFill>
                <a:schemeClr val="bg1">
                  <a:lumMod val="50000"/>
                </a:schemeClr>
              </a:solidFill>
              <a:latin typeface="Calibri"/>
              <a:cs typeface="Calibri"/>
            </a:endParaRPr>
          </a:p>
        </p:txBody>
      </p:sp>
      <p:pic>
        <p:nvPicPr>
          <p:cNvPr id="25" name="Picture 2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1158" y="6251437"/>
            <a:ext cx="933178" cy="342900"/>
          </a:xfrm>
          <a:prstGeom prst="rect">
            <a:avLst/>
          </a:prstGeom>
        </p:spPr>
      </p:pic>
      <p:sp>
        <p:nvSpPr>
          <p:cNvPr id="26" name="Title 1"/>
          <p:cNvSpPr>
            <a:spLocks noGrp="1"/>
          </p:cNvSpPr>
          <p:nvPr>
            <p:ph type="title"/>
          </p:nvPr>
        </p:nvSpPr>
        <p:spPr>
          <a:xfrm>
            <a:off x="286606" y="304800"/>
            <a:ext cx="8229600" cy="1366595"/>
          </a:xfrm>
        </p:spPr>
        <p:txBody>
          <a:bodyPr anchor="b" anchorCtr="0">
            <a:normAutofit/>
          </a:bodyPr>
          <a:lstStyle>
            <a:lvl1pPr algn="l">
              <a:defRPr lang="en-US" sz="3600" b="0" i="0" kern="1200" dirty="0" smtClean="0">
                <a:solidFill>
                  <a:srgbClr val="DF6314"/>
                </a:solidFill>
                <a:latin typeface="Agenda-Light"/>
                <a:ea typeface="+mj-ea"/>
                <a:cs typeface="Agenda-Light"/>
              </a:defRPr>
            </a:lvl1pPr>
          </a:lstStyle>
          <a:p>
            <a:r>
              <a:rPr lang="en-US" dirty="0" smtClean="0"/>
              <a:t>Click to edit Master title style</a:t>
            </a:r>
            <a:endParaRPr lang="en-US" dirty="0"/>
          </a:p>
        </p:txBody>
      </p:sp>
      <p:sp>
        <p:nvSpPr>
          <p:cNvPr id="27"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sp>
        <p:nvSpPr>
          <p:cNvPr id="28" name="Content Placeholder 2"/>
          <p:cNvSpPr>
            <a:spLocks noGrp="1"/>
          </p:cNvSpPr>
          <p:nvPr>
            <p:ph idx="1"/>
          </p:nvPr>
        </p:nvSpPr>
        <p:spPr>
          <a:xfrm>
            <a:off x="304800" y="1776350"/>
            <a:ext cx="82296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9" name="Text Placeholder 2"/>
          <p:cNvSpPr>
            <a:spLocks noGrp="1"/>
          </p:cNvSpPr>
          <p:nvPr>
            <p:ph type="body" sz="quarter" idx="13" hasCustomPrompt="1"/>
          </p:nvPr>
        </p:nvSpPr>
        <p:spPr>
          <a:xfrm>
            <a:off x="287338" y="5791200"/>
            <a:ext cx="8247062" cy="557213"/>
          </a:xfrm>
        </p:spPr>
        <p:txBody>
          <a:bodyPr anchor="b" anchorCtr="0">
            <a:normAutofit/>
          </a:bodyPr>
          <a:lstStyle>
            <a:lvl1pPr>
              <a:defRPr sz="2400">
                <a:solidFill>
                  <a:srgbClr val="DF6314"/>
                </a:solidFill>
                <a:latin typeface="Agenda-Light"/>
              </a:defRPr>
            </a:lvl1pPr>
          </a:lstStyle>
          <a:p>
            <a:pPr lvl="0"/>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3" name="TextBox 12"/>
          <p:cNvSpPr txBox="1"/>
          <p:nvPr userDrawn="1"/>
        </p:nvSpPr>
        <p:spPr>
          <a:xfrm>
            <a:off x="457200" y="6628163"/>
            <a:ext cx="5522098" cy="123111"/>
          </a:xfrm>
          <a:prstGeom prst="rect">
            <a:avLst/>
          </a:prstGeom>
          <a:noFill/>
        </p:spPr>
        <p:txBody>
          <a:bodyPr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t>© 2014.  All rights reserved. Duplication and/or distribution of this material is prohibited without written consent from Common Core, Inc</a:t>
            </a:r>
            <a:r>
              <a:rPr lang="en-US" sz="800" b="1" kern="1200" baseline="-25000" dirty="0" smtClean="0">
                <a:solidFill>
                  <a:schemeClr val="tx1"/>
                </a:solidFill>
                <a:latin typeface="Arial" charset="0"/>
                <a:ea typeface="ＭＳ Ｐゴシック"/>
                <a:cs typeface="ＭＳ Ｐゴシック"/>
              </a:rPr>
              <a:t>.   </a:t>
            </a:r>
            <a:r>
              <a:rPr lang="en-US" sz="800" b="1" dirty="0" smtClean="0">
                <a:solidFill>
                  <a:schemeClr val="bg1">
                    <a:lumMod val="65000"/>
                  </a:schemeClr>
                </a:solidFill>
                <a:latin typeface="Calibri" panose="020F0502020204030204" pitchFamily="34" charset="0"/>
              </a:rPr>
              <a:t>www.commoncore.org</a:t>
            </a:r>
            <a:endParaRPr lang="en-US" sz="800" b="1" baseline="0" dirty="0">
              <a:solidFill>
                <a:schemeClr val="bg1">
                  <a:lumMod val="50000"/>
                </a:schemeClr>
              </a:solidFill>
              <a:latin typeface="Calibri"/>
              <a:cs typeface="Calibri"/>
            </a:endParaRPr>
          </a:p>
        </p:txBody>
      </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1158" y="6251437"/>
            <a:ext cx="933178" cy="342900"/>
          </a:xfrm>
          <a:prstGeom prst="rect">
            <a:avLst/>
          </a:prstGeom>
        </p:spPr>
      </p:pic>
      <p:sp>
        <p:nvSpPr>
          <p:cNvPr id="21" name="Title 1"/>
          <p:cNvSpPr>
            <a:spLocks noGrp="1"/>
          </p:cNvSpPr>
          <p:nvPr>
            <p:ph type="title"/>
          </p:nvPr>
        </p:nvSpPr>
        <p:spPr>
          <a:xfrm>
            <a:off x="286606" y="304800"/>
            <a:ext cx="8229600" cy="1366595"/>
          </a:xfrm>
        </p:spPr>
        <p:txBody>
          <a:bodyPr anchor="b" anchorCtr="0">
            <a:normAutofit/>
          </a:bodyPr>
          <a:lstStyle>
            <a:lvl1pPr algn="l">
              <a:defRPr lang="en-US" sz="3600" b="0" i="0" kern="1200" dirty="0" smtClean="0">
                <a:solidFill>
                  <a:srgbClr val="DF6314"/>
                </a:solidFill>
                <a:latin typeface="Agenda-Light"/>
                <a:ea typeface="+mj-ea"/>
                <a:cs typeface="Agenda-Light"/>
              </a:defRPr>
            </a:lvl1pPr>
          </a:lstStyle>
          <a:p>
            <a:r>
              <a:rPr lang="en-US" dirty="0" smtClean="0"/>
              <a:t>Click to edit Master title style</a:t>
            </a:r>
            <a:endParaRPr lang="en-US" dirty="0"/>
          </a:p>
        </p:txBody>
      </p:sp>
      <p:sp>
        <p:nvSpPr>
          <p:cNvPr id="22"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sp>
        <p:nvSpPr>
          <p:cNvPr id="23" name="Content Placeholder 2"/>
          <p:cNvSpPr>
            <a:spLocks noGrp="1"/>
          </p:cNvSpPr>
          <p:nvPr>
            <p:ph idx="1"/>
          </p:nvPr>
        </p:nvSpPr>
        <p:spPr>
          <a:xfrm>
            <a:off x="304800" y="1776350"/>
            <a:ext cx="82296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ext Placeholder 2"/>
          <p:cNvSpPr>
            <a:spLocks noGrp="1"/>
          </p:cNvSpPr>
          <p:nvPr>
            <p:ph type="body" sz="quarter" idx="13" hasCustomPrompt="1"/>
          </p:nvPr>
        </p:nvSpPr>
        <p:spPr>
          <a:xfrm>
            <a:off x="287338" y="5791200"/>
            <a:ext cx="8247062" cy="557213"/>
          </a:xfrm>
        </p:spPr>
        <p:txBody>
          <a:bodyPr anchor="b" anchorCtr="0">
            <a:normAutofit/>
          </a:bodyPr>
          <a:lstStyle>
            <a:lvl1pPr>
              <a:defRPr sz="2400">
                <a:solidFill>
                  <a:srgbClr val="DF6314"/>
                </a:solidFill>
                <a:latin typeface="Agenda-Light"/>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18666600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381000" y="1341437"/>
            <a:ext cx="8229600" cy="762000"/>
          </a:xfrm>
          <a:prstGeom prst="rect">
            <a:avLst/>
          </a:prstGeom>
        </p:spPr>
        <p:txBody>
          <a:bodyPr vert="horz" lIns="91440" tIns="45720" rIns="91440" bIns="45720" rtlCol="0" anchor="ctr">
            <a:normAutofit/>
          </a:bodyPr>
          <a:lstStyle/>
          <a:p>
            <a:r>
              <a:rPr lang="en-US" dirty="0" smtClean="0"/>
              <a:t>H1 Headline Style</a:t>
            </a:r>
            <a:endParaRPr lang="en-US" dirty="0"/>
          </a:p>
        </p:txBody>
      </p:sp>
      <p:sp>
        <p:nvSpPr>
          <p:cNvPr id="8" name="Text Placeholder 2"/>
          <p:cNvSpPr>
            <a:spLocks noGrp="1"/>
          </p:cNvSpPr>
          <p:nvPr>
            <p:ph type="body" idx="1"/>
          </p:nvPr>
        </p:nvSpPr>
        <p:spPr>
          <a:xfrm>
            <a:off x="381000" y="2408237"/>
            <a:ext cx="8229600" cy="1706563"/>
          </a:xfrm>
          <a:prstGeom prst="rect">
            <a:avLst/>
          </a:prstGeom>
        </p:spPr>
        <p:txBody>
          <a:bodyPr vert="horz" lIns="91440" tIns="45720" rIns="91440" bIns="45720" rtlCol="0" anchor="t">
            <a:normAutofit/>
          </a:bodyPr>
          <a:lstStyle/>
          <a:p>
            <a:pPr lvl="0"/>
            <a:r>
              <a:rPr lang="en-US" dirty="0" smtClean="0"/>
              <a:t>H2 Headline Style</a:t>
            </a:r>
          </a:p>
          <a:p>
            <a:pPr lvl="1"/>
            <a:r>
              <a:rPr lang="en-US" dirty="0" smtClean="0"/>
              <a:t>Second level</a:t>
            </a:r>
          </a:p>
          <a:p>
            <a:pPr lvl="2"/>
            <a:r>
              <a:rPr lang="en-US" dirty="0" smtClean="0"/>
              <a:t>Third level</a:t>
            </a:r>
          </a:p>
          <a:p>
            <a:pPr lvl="3"/>
            <a:r>
              <a:rPr lang="en-US" dirty="0" smtClean="0"/>
              <a:t>Fourth level</a:t>
            </a:r>
          </a:p>
        </p:txBody>
      </p:sp>
      <p:sp>
        <p:nvSpPr>
          <p:cNvPr id="9" name="Rectangle 8"/>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55" r:id="rId1"/>
    <p:sldLayoutId id="2147483658" r:id="rId2"/>
    <p:sldLayoutId id="2147483659" r:id="rId3"/>
    <p:sldLayoutId id="2147483660" r:id="rId4"/>
    <p:sldLayoutId id="2147483661" r:id="rId5"/>
    <p:sldLayoutId id="2147483657" r:id="rId6"/>
    <p:sldLayoutId id="2147483662" r:id="rId7"/>
  </p:sldLayoutIdLst>
  <p:timing>
    <p:tnLst>
      <p:par>
        <p:cTn id="1" dur="indefinite" restart="never" nodeType="tmRoot"/>
      </p:par>
    </p:tnLst>
  </p:timing>
  <p:hf sldNum="0" hdr="0" ftr="0" dt="0"/>
  <p:txStyles>
    <p:titleStyle>
      <a:lvl1pPr algn="ctr" defTabSz="457200" rtl="0" eaLnBrk="0" fontAlgn="base" hangingPunct="0">
        <a:spcBef>
          <a:spcPct val="0"/>
        </a:spcBef>
        <a:spcAft>
          <a:spcPct val="0"/>
        </a:spcAft>
        <a:defRPr sz="3200" kern="1200">
          <a:solidFill>
            <a:srgbClr val="A69372"/>
          </a:solidFill>
          <a:latin typeface="Rockwell"/>
          <a:ea typeface="ＭＳ Ｐゴシック" charset="-128"/>
          <a:cs typeface="ＭＳ Ｐゴシック" charset="-128"/>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defRPr sz="2000" kern="1200">
          <a:solidFill>
            <a:srgbClr val="0A2D6B"/>
          </a:solidFill>
          <a:latin typeface="Rockwell"/>
          <a:ea typeface="ＭＳ Ｐゴシック" charset="-128"/>
          <a:cs typeface="ＭＳ Ｐゴシック" charset="-128"/>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Arial"/>
          <a:ea typeface="ＭＳ Ｐゴシック"/>
          <a:cs typeface="Arial"/>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Arial"/>
          <a:ea typeface="ＭＳ Ｐゴシック"/>
          <a:cs typeface="Arial"/>
        </a:defRPr>
      </a:lvl3pPr>
      <a:lvl4pPr marL="1030288" indent="-176213" algn="l" defTabSz="457200" rtl="0" eaLnBrk="0" fontAlgn="base" hangingPunct="0">
        <a:spcBef>
          <a:spcPct val="20000"/>
        </a:spcBef>
        <a:spcAft>
          <a:spcPct val="0"/>
        </a:spcAft>
        <a:buFont typeface="Arial" charset="0"/>
        <a:buChar char="–"/>
        <a:defRPr sz="1300" kern="1200">
          <a:solidFill>
            <a:srgbClr val="6F0000"/>
          </a:solidFill>
          <a:latin typeface="Arial"/>
          <a:ea typeface="ＭＳ Ｐゴシック"/>
          <a:cs typeface="Arial"/>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ＭＳ Ｐゴシック"/>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3.xml"/><Relationship Id="rId5" Type="http://schemas.openxmlformats.org/officeDocument/2006/relationships/image" Target="../media/image41.png"/><Relationship Id="rId4" Type="http://schemas.openxmlformats.org/officeDocument/2006/relationships/image" Target="../media/image40.png"/></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4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47.png"/></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8.xml"/><Relationship Id="rId1" Type="http://schemas.openxmlformats.org/officeDocument/2006/relationships/slideLayout" Target="../slideLayouts/slideLayout3.xml"/><Relationship Id="rId6" Type="http://schemas.microsoft.com/office/2007/relationships/hdphoto" Target="../media/hdphoto4.wdp"/><Relationship Id="rId5" Type="http://schemas.openxmlformats.org/officeDocument/2006/relationships/image" Target="../media/image50.jpeg"/><Relationship Id="rId4" Type="http://schemas.microsoft.com/office/2007/relationships/hdphoto" Target="../media/hdphoto3.wdp"/></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2.xml"/><Relationship Id="rId1" Type="http://schemas.openxmlformats.org/officeDocument/2006/relationships/slideLayout" Target="../slideLayouts/slideLayout3.xml"/><Relationship Id="rId4" Type="http://schemas.openxmlformats.org/officeDocument/2006/relationships/image" Target="../media/image61.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7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a:spLocks noGrp="1"/>
          </p:cNvSpPr>
          <p:nvPr>
            <p:ph type="body" sz="quarter" idx="10"/>
          </p:nvPr>
        </p:nvSpPr>
        <p:spPr>
          <a:xfrm>
            <a:off x="457200" y="4187952"/>
            <a:ext cx="8229600" cy="758952"/>
          </a:xfrm>
        </p:spPr>
        <p:txBody>
          <a:bodyPr/>
          <a:lstStyle/>
          <a:p>
            <a:r>
              <a:rPr lang="en-US" b="1" i="1" dirty="0" smtClean="0">
                <a:latin typeface="Agenda-Bold"/>
              </a:rPr>
              <a:t>A Story of Units</a:t>
            </a:r>
            <a:endParaRPr lang="en-US" b="1" i="1" dirty="0">
              <a:latin typeface="Agenda-Bold"/>
            </a:endParaRPr>
          </a:p>
        </p:txBody>
      </p:sp>
      <p:sp>
        <p:nvSpPr>
          <p:cNvPr id="6" name="Text Placeholder 3"/>
          <p:cNvSpPr>
            <a:spLocks noGrp="1"/>
          </p:cNvSpPr>
          <p:nvPr>
            <p:ph type="body" sz="quarter" idx="11"/>
          </p:nvPr>
        </p:nvSpPr>
        <p:spPr>
          <a:xfrm>
            <a:off x="457200" y="4992624"/>
            <a:ext cx="8229600" cy="493776"/>
          </a:xfrm>
        </p:spPr>
        <p:txBody>
          <a:bodyPr/>
          <a:lstStyle/>
          <a:p>
            <a:r>
              <a:rPr lang="en-US" dirty="0" smtClean="0"/>
              <a:t>Grade 1 – Module 1</a:t>
            </a:r>
            <a:endParaRPr lang="en-US" dirty="0"/>
          </a:p>
        </p:txBody>
      </p:sp>
    </p:spTree>
    <p:extLst>
      <p:ext uri="{BB962C8B-B14F-4D97-AF65-F5344CB8AC3E}">
        <p14:creationId xmlns:p14="http://schemas.microsoft.com/office/powerpoint/2010/main" val="168121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6925"/>
            <a:ext cx="8229600" cy="824382"/>
          </a:xfrm>
        </p:spPr>
        <p:txBody>
          <a:bodyPr/>
          <a:lstStyle/>
          <a:p>
            <a:r>
              <a:rPr lang="en-US" dirty="0" smtClean="0"/>
              <a:t>Introduction to the Lesson Structure</a:t>
            </a:r>
            <a:endParaRPr lang="en-US" dirty="0"/>
          </a:p>
        </p:txBody>
      </p:sp>
      <p:sp>
        <p:nvSpPr>
          <p:cNvPr id="4" name="Content Placeholder 3"/>
          <p:cNvSpPr>
            <a:spLocks noGrp="1"/>
          </p:cNvSpPr>
          <p:nvPr>
            <p:ph idx="4294967295"/>
          </p:nvPr>
        </p:nvSpPr>
        <p:spPr>
          <a:xfrm>
            <a:off x="457200" y="1718898"/>
            <a:ext cx="8229600" cy="4019126"/>
          </a:xfrm>
        </p:spPr>
        <p:txBody>
          <a:bodyPr/>
          <a:lstStyle/>
          <a:p>
            <a:pPr marL="0" indent="0">
              <a:spcBef>
                <a:spcPts val="0"/>
              </a:spcBef>
            </a:pPr>
            <a:r>
              <a:rPr lang="en-US" sz="2400" dirty="0" smtClean="0">
                <a:latin typeface="Arial" panose="020B0604020202020204" pitchFamily="34" charset="0"/>
                <a:cs typeface="Arial" panose="020B0604020202020204" pitchFamily="34" charset="0"/>
              </a:rPr>
              <a:t>Dora found 5 leaves that blew in through the window.  Then, she found 2 more leaves that blew in.  </a:t>
            </a:r>
          </a:p>
          <a:p>
            <a:pPr marL="0" indent="0">
              <a:spcBef>
                <a:spcPts val="0"/>
              </a:spcBef>
            </a:pPr>
            <a:r>
              <a:rPr lang="en-US" sz="2400" dirty="0" smtClean="0">
                <a:latin typeface="Arial" panose="020B0604020202020204" pitchFamily="34" charset="0"/>
                <a:cs typeface="Arial" panose="020B0604020202020204" pitchFamily="34" charset="0"/>
              </a:rPr>
              <a:t>Draw a picture and use numbers to show </a:t>
            </a:r>
          </a:p>
          <a:p>
            <a:pPr marL="0" indent="0">
              <a:spcBef>
                <a:spcPts val="0"/>
              </a:spcBef>
            </a:pPr>
            <a:r>
              <a:rPr lang="en-US" sz="2400" dirty="0" smtClean="0">
                <a:latin typeface="Arial" panose="020B0604020202020204" pitchFamily="34" charset="0"/>
                <a:cs typeface="Arial" panose="020B0604020202020204" pitchFamily="34" charset="0"/>
              </a:rPr>
              <a:t>how many leaves Dora found in all. </a:t>
            </a:r>
          </a:p>
          <a:p>
            <a:endParaRPr lang="en-US" sz="2400" dirty="0">
              <a:latin typeface="Arial" panose="020B0604020202020204" pitchFamily="34" charset="0"/>
              <a:cs typeface="Arial" panose="020B0604020202020204" pitchFamily="34" charset="0"/>
            </a:endParaRPr>
          </a:p>
        </p:txBody>
      </p:sp>
      <p:sp>
        <p:nvSpPr>
          <p:cNvPr id="5" name="Text Placeholder 4"/>
          <p:cNvSpPr>
            <a:spLocks noGrp="1"/>
          </p:cNvSpPr>
          <p:nvPr>
            <p:ph type="body" sz="quarter" idx="4294967295"/>
          </p:nvPr>
        </p:nvSpPr>
        <p:spPr>
          <a:xfrm>
            <a:off x="457200" y="5439882"/>
            <a:ext cx="8229600" cy="825500"/>
          </a:xfrm>
        </p:spPr>
        <p:txBody>
          <a:bodyPr>
            <a:normAutofit/>
          </a:bodyPr>
          <a:lstStyle/>
          <a:p>
            <a:r>
              <a:rPr lang="en-US" sz="2400" dirty="0" smtClean="0">
                <a:latin typeface="Arial" panose="020B0604020202020204" pitchFamily="34" charset="0"/>
                <a:cs typeface="Arial" panose="020B0604020202020204" pitchFamily="34" charset="0"/>
              </a:rPr>
              <a:t>Lesson 1, Application Problem</a:t>
            </a:r>
            <a:endParaRPr lang="en-US" sz="2400" dirty="0">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3"/>
          <a:srcRect/>
          <a:stretch>
            <a:fillRect/>
          </a:stretch>
        </p:blipFill>
        <p:spPr bwMode="auto">
          <a:xfrm>
            <a:off x="1864272" y="3177728"/>
            <a:ext cx="3432941" cy="2054563"/>
          </a:xfrm>
          <a:prstGeom prst="rect">
            <a:avLst/>
          </a:prstGeom>
          <a:noFill/>
          <a:ln w="9525">
            <a:noFill/>
            <a:miter lim="800000"/>
            <a:headEnd/>
            <a:tailEnd/>
          </a:ln>
        </p:spPr>
      </p:pic>
    </p:spTree>
    <p:extLst>
      <p:ext uri="{BB962C8B-B14F-4D97-AF65-F5344CB8AC3E}">
        <p14:creationId xmlns:p14="http://schemas.microsoft.com/office/powerpoint/2010/main" val="416362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2841"/>
            <a:ext cx="8229600" cy="824382"/>
          </a:xfrm>
        </p:spPr>
        <p:txBody>
          <a:bodyPr/>
          <a:lstStyle/>
          <a:p>
            <a:r>
              <a:rPr lang="en-US" dirty="0" smtClean="0"/>
              <a:t>Application Problems</a:t>
            </a:r>
            <a:endParaRPr lang="en-US" dirty="0"/>
          </a:p>
        </p:txBody>
      </p:sp>
      <p:sp>
        <p:nvSpPr>
          <p:cNvPr id="3" name="Content Placeholder 2"/>
          <p:cNvSpPr>
            <a:spLocks noGrp="1"/>
          </p:cNvSpPr>
          <p:nvPr>
            <p:ph idx="4294967295"/>
          </p:nvPr>
        </p:nvSpPr>
        <p:spPr>
          <a:xfrm>
            <a:off x="353533" y="4301222"/>
            <a:ext cx="3221665" cy="579240"/>
          </a:xfrm>
        </p:spPr>
        <p:txBody>
          <a:bodyPr/>
          <a:lstStyle/>
          <a:p>
            <a:pPr marL="687388">
              <a:spcBef>
                <a:spcPts val="1200"/>
              </a:spcBef>
              <a:spcAft>
                <a:spcPts val="1200"/>
              </a:spcAft>
            </a:pPr>
            <a:r>
              <a:rPr lang="en-US" sz="2400" b="1" dirty="0" smtClean="0">
                <a:latin typeface="Arial" panose="020B0604020202020204" pitchFamily="34" charset="0"/>
                <a:cs typeface="Arial" panose="020B0604020202020204" pitchFamily="34" charset="0"/>
              </a:rPr>
              <a:t>Read  </a:t>
            </a:r>
            <a:r>
              <a:rPr lang="en-US" sz="2400" dirty="0" smtClean="0">
                <a:latin typeface="Arial" panose="020B0604020202020204" pitchFamily="34" charset="0"/>
                <a:cs typeface="Arial" panose="020B0604020202020204" pitchFamily="34" charset="0"/>
              </a:rPr>
              <a:t>the problem</a:t>
            </a:r>
            <a:endParaRPr lang="en-US" sz="2400" b="1" dirty="0" smtClean="0">
              <a:latin typeface="Arial" panose="020B0604020202020204" pitchFamily="34" charset="0"/>
              <a:cs typeface="Arial" panose="020B0604020202020204" pitchFamily="34" charset="0"/>
            </a:endParaRPr>
          </a:p>
        </p:txBody>
      </p:sp>
      <p:sp>
        <p:nvSpPr>
          <p:cNvPr id="4" name="Content Placeholder 2"/>
          <p:cNvSpPr txBox="1">
            <a:spLocks/>
          </p:cNvSpPr>
          <p:nvPr/>
        </p:nvSpPr>
        <p:spPr bwMode="auto">
          <a:xfrm>
            <a:off x="801584" y="4884970"/>
            <a:ext cx="7344888" cy="677325"/>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800" kern="1200">
                <a:solidFill>
                  <a:srgbClr val="0A2D6B"/>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sz="2400"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20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800" kern="1200">
                <a:solidFill>
                  <a:srgbClr val="7B083C"/>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spcAft>
                <a:spcPts val="1200"/>
              </a:spcAft>
            </a:pPr>
            <a:r>
              <a:rPr lang="en-US" sz="2400" b="1" baseline="0" dirty="0" smtClean="0">
                <a:latin typeface="Arial" panose="020B0604020202020204" pitchFamily="34" charset="0"/>
                <a:cs typeface="Arial" panose="020B0604020202020204" pitchFamily="34" charset="0"/>
              </a:rPr>
              <a:t>Draw</a:t>
            </a:r>
            <a:r>
              <a:rPr lang="en-US" sz="2400" baseline="0" dirty="0" smtClean="0">
                <a:latin typeface="Arial" panose="020B0604020202020204" pitchFamily="34" charset="0"/>
                <a:cs typeface="Arial" panose="020B0604020202020204" pitchFamily="34" charset="0"/>
              </a:rPr>
              <a:t>  and label a model to represent the problem</a:t>
            </a:r>
          </a:p>
        </p:txBody>
      </p:sp>
      <p:sp>
        <p:nvSpPr>
          <p:cNvPr id="5" name="Content Placeholder 2"/>
          <p:cNvSpPr txBox="1">
            <a:spLocks/>
          </p:cNvSpPr>
          <p:nvPr/>
        </p:nvSpPr>
        <p:spPr bwMode="auto">
          <a:xfrm>
            <a:off x="813452" y="5474779"/>
            <a:ext cx="7333020" cy="693160"/>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800" kern="1200">
                <a:solidFill>
                  <a:srgbClr val="0A2D6B"/>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sz="2400"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20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800" kern="1200">
                <a:solidFill>
                  <a:srgbClr val="7B083C"/>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spcAft>
                <a:spcPts val="1200"/>
              </a:spcAft>
            </a:pPr>
            <a:r>
              <a:rPr lang="en-US" sz="2400" b="1" baseline="0" dirty="0" smtClean="0">
                <a:latin typeface="Arial" panose="020B0604020202020204" pitchFamily="34" charset="0"/>
                <a:cs typeface="Arial" panose="020B0604020202020204" pitchFamily="34" charset="0"/>
              </a:rPr>
              <a:t>Write </a:t>
            </a:r>
            <a:r>
              <a:rPr lang="en-US" sz="2400" baseline="0" dirty="0" smtClean="0">
                <a:latin typeface="Arial" panose="020B0604020202020204" pitchFamily="34" charset="0"/>
                <a:cs typeface="Arial" panose="020B0604020202020204" pitchFamily="34" charset="0"/>
              </a:rPr>
              <a:t>an equation and a complete word sentence</a:t>
            </a:r>
            <a:endParaRPr lang="en-US" sz="2400" b="1" baseline="0" dirty="0">
              <a:latin typeface="Arial" panose="020B0604020202020204" pitchFamily="34" charset="0"/>
              <a:cs typeface="Arial" panose="020B0604020202020204" pitchFamily="34" charset="0"/>
            </a:endParaRPr>
          </a:p>
        </p:txBody>
      </p:sp>
      <p:grpSp>
        <p:nvGrpSpPr>
          <p:cNvPr id="9" name="Group 8"/>
          <p:cNvGrpSpPr/>
          <p:nvPr/>
        </p:nvGrpSpPr>
        <p:grpSpPr>
          <a:xfrm>
            <a:off x="696686" y="4374763"/>
            <a:ext cx="443345" cy="1529910"/>
            <a:chOff x="696686" y="2280062"/>
            <a:chExt cx="443345" cy="1529910"/>
          </a:xfrm>
        </p:grpSpPr>
        <p:sp>
          <p:nvSpPr>
            <p:cNvPr id="6" name="Rectangle 5"/>
            <p:cNvSpPr/>
            <p:nvPr/>
          </p:nvSpPr>
          <p:spPr>
            <a:xfrm>
              <a:off x="696686" y="2280062"/>
              <a:ext cx="310563" cy="344385"/>
            </a:xfrm>
            <a:prstGeom prst="rect">
              <a:avLst/>
            </a:prstGeom>
            <a:solidFill>
              <a:srgbClr val="FFFF00">
                <a:alpha val="4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696686" y="2861951"/>
              <a:ext cx="332509" cy="344385"/>
            </a:xfrm>
            <a:prstGeom prst="rect">
              <a:avLst/>
            </a:prstGeom>
            <a:solidFill>
              <a:srgbClr val="FFFF00">
                <a:alpha val="4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710544" y="3465587"/>
              <a:ext cx="429487" cy="344385"/>
            </a:xfrm>
            <a:prstGeom prst="rect">
              <a:avLst/>
            </a:prstGeom>
            <a:solidFill>
              <a:srgbClr val="FFFF00">
                <a:alpha val="4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Content Placeholder 2"/>
          <p:cNvSpPr txBox="1">
            <a:spLocks/>
          </p:cNvSpPr>
          <p:nvPr/>
        </p:nvSpPr>
        <p:spPr bwMode="auto">
          <a:xfrm>
            <a:off x="465985" y="3631627"/>
            <a:ext cx="4244228" cy="551925"/>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800" kern="1200">
                <a:solidFill>
                  <a:srgbClr val="0A2D6B"/>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sz="2400"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20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800" kern="1200">
                <a:solidFill>
                  <a:srgbClr val="7B083C"/>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spcAft>
                <a:spcPts val="1200"/>
              </a:spcAft>
            </a:pPr>
            <a:r>
              <a:rPr lang="en-US" baseline="0" dirty="0" smtClean="0">
                <a:latin typeface="Arial" panose="020B0604020202020204" pitchFamily="34" charset="0"/>
                <a:cs typeface="Arial" panose="020B0604020202020204" pitchFamily="34" charset="0"/>
              </a:rPr>
              <a:t>Problem-solving process: </a:t>
            </a:r>
          </a:p>
        </p:txBody>
      </p:sp>
      <p:sp>
        <p:nvSpPr>
          <p:cNvPr id="11" name="TextBox 10"/>
          <p:cNvSpPr txBox="1"/>
          <p:nvPr/>
        </p:nvSpPr>
        <p:spPr>
          <a:xfrm>
            <a:off x="639283" y="1557223"/>
            <a:ext cx="7060018" cy="523220"/>
          </a:xfrm>
          <a:prstGeom prst="rect">
            <a:avLst/>
          </a:prstGeom>
          <a:noFill/>
        </p:spPr>
        <p:txBody>
          <a:bodyPr wrap="square" rtlCol="0">
            <a:spAutoFit/>
          </a:bodyPr>
          <a:lstStyle/>
          <a:p>
            <a:pPr marL="233363" indent="-223838">
              <a:buFont typeface="Arial" panose="020B0604020202020204" pitchFamily="34" charset="0"/>
              <a:buChar char="•"/>
            </a:pPr>
            <a:r>
              <a:rPr lang="en-US" sz="2800" baseline="0" dirty="0" smtClean="0">
                <a:solidFill>
                  <a:srgbClr val="0A2D6B"/>
                </a:solidFill>
                <a:latin typeface="Arial" panose="020B0604020202020204" pitchFamily="34" charset="0"/>
                <a:cs typeface="Arial" panose="020B0604020202020204" pitchFamily="34" charset="0"/>
              </a:rPr>
              <a:t>Real world problem solving</a:t>
            </a:r>
            <a:endParaRPr lang="en-US" sz="2800" baseline="0" dirty="0">
              <a:solidFill>
                <a:srgbClr val="0A2D6B"/>
              </a:solidFill>
              <a:latin typeface="Arial" panose="020B0604020202020204" pitchFamily="34" charset="0"/>
              <a:cs typeface="Arial" panose="020B0604020202020204" pitchFamily="34" charset="0"/>
            </a:endParaRPr>
          </a:p>
        </p:txBody>
      </p:sp>
      <p:sp>
        <p:nvSpPr>
          <p:cNvPr id="12" name="TextBox 11"/>
          <p:cNvSpPr txBox="1"/>
          <p:nvPr/>
        </p:nvSpPr>
        <p:spPr>
          <a:xfrm>
            <a:off x="642821" y="2172596"/>
            <a:ext cx="7060018" cy="523220"/>
          </a:xfrm>
          <a:prstGeom prst="rect">
            <a:avLst/>
          </a:prstGeom>
          <a:noFill/>
        </p:spPr>
        <p:txBody>
          <a:bodyPr wrap="square" rtlCol="0">
            <a:spAutoFit/>
          </a:bodyPr>
          <a:lstStyle/>
          <a:p>
            <a:pPr marL="233363" indent="-223838">
              <a:buFont typeface="Arial" panose="020B0604020202020204" pitchFamily="34" charset="0"/>
              <a:buChar char="•"/>
            </a:pPr>
            <a:r>
              <a:rPr lang="en-US" sz="2800" baseline="0" dirty="0" smtClean="0">
                <a:solidFill>
                  <a:srgbClr val="0A2D6B"/>
                </a:solidFill>
                <a:latin typeface="Arial" panose="020B0604020202020204" pitchFamily="34" charset="0"/>
                <a:cs typeface="Arial" panose="020B0604020202020204" pitchFamily="34" charset="0"/>
              </a:rPr>
              <a:t>Placement in lesson depends on function</a:t>
            </a:r>
            <a:endParaRPr lang="en-US" sz="2800" baseline="0" dirty="0">
              <a:solidFill>
                <a:srgbClr val="0A2D6B"/>
              </a:solidFill>
              <a:latin typeface="Arial" panose="020B0604020202020204" pitchFamily="34" charset="0"/>
              <a:cs typeface="Arial" panose="020B0604020202020204" pitchFamily="34" charset="0"/>
            </a:endParaRPr>
          </a:p>
        </p:txBody>
      </p:sp>
      <p:sp>
        <p:nvSpPr>
          <p:cNvPr id="13" name="TextBox 12"/>
          <p:cNvSpPr txBox="1"/>
          <p:nvPr/>
        </p:nvSpPr>
        <p:spPr>
          <a:xfrm>
            <a:off x="642821" y="2763146"/>
            <a:ext cx="7060018" cy="523220"/>
          </a:xfrm>
          <a:prstGeom prst="rect">
            <a:avLst/>
          </a:prstGeom>
          <a:noFill/>
        </p:spPr>
        <p:txBody>
          <a:bodyPr wrap="square" rtlCol="0">
            <a:spAutoFit/>
          </a:bodyPr>
          <a:lstStyle/>
          <a:p>
            <a:pPr marL="233363" indent="-223838">
              <a:buFont typeface="Arial" panose="020B0604020202020204" pitchFamily="34" charset="0"/>
              <a:buChar char="•"/>
            </a:pPr>
            <a:r>
              <a:rPr lang="en-US" sz="2800" baseline="0" dirty="0" smtClean="0">
                <a:solidFill>
                  <a:srgbClr val="0A2D6B"/>
                </a:solidFill>
                <a:latin typeface="Arial" panose="020B0604020202020204" pitchFamily="34" charset="0"/>
                <a:cs typeface="Arial" panose="020B0604020202020204" pitchFamily="34" charset="0"/>
              </a:rPr>
              <a:t>Opportunity for informal assessment</a:t>
            </a:r>
            <a:endParaRPr lang="en-US" sz="2800" baseline="0" dirty="0">
              <a:solidFill>
                <a:srgbClr val="0A2D6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5087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10" grpId="0"/>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a:t>
            </a:r>
            <a:r>
              <a:rPr lang="en-US" dirty="0" smtClean="0"/>
              <a:t>Problems – HIDDEN SLIDE (p.2 of notes)</a:t>
            </a:r>
            <a:endParaRPr lang="en-US" dirty="0"/>
          </a:p>
        </p:txBody>
      </p:sp>
      <p:sp>
        <p:nvSpPr>
          <p:cNvPr id="5" name="Content Placeholder 2"/>
          <p:cNvSpPr txBox="1">
            <a:spLocks/>
          </p:cNvSpPr>
          <p:nvPr/>
        </p:nvSpPr>
        <p:spPr>
          <a:xfrm>
            <a:off x="353533" y="4301222"/>
            <a:ext cx="3221665" cy="579240"/>
          </a:xfrm>
          <a:prstGeom prst="rect">
            <a:avLst/>
          </a:prstGeom>
        </p:spPr>
        <p:txBody>
          <a:bodyPr vert="horz" lIns="91440" tIns="45720" rIns="91440" bIns="45720" rtlCol="0" anchor="t">
            <a:normAutofit/>
          </a:bodyPr>
          <a:lstStyle>
            <a:lvl1pPr marL="342900" indent="-342900" algn="l" defTabSz="457200" rtl="0" eaLnBrk="0" fontAlgn="base" hangingPunct="0">
              <a:spcBef>
                <a:spcPct val="20000"/>
              </a:spcBef>
              <a:spcAft>
                <a:spcPct val="0"/>
              </a:spcAft>
              <a:buFont typeface="Arial" charset="0"/>
              <a:defRPr sz="2000" kern="1200">
                <a:solidFill>
                  <a:srgbClr val="0A2D6B"/>
                </a:solidFill>
                <a:latin typeface="Rockwell"/>
                <a:ea typeface="ＭＳ Ｐゴシック" charset="-128"/>
                <a:cs typeface="ＭＳ Ｐゴシック" charset="-128"/>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Arial"/>
                <a:ea typeface="ＭＳ Ｐゴシック"/>
                <a:cs typeface="Arial"/>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Arial"/>
                <a:ea typeface="ＭＳ Ｐゴシック"/>
                <a:cs typeface="Arial"/>
              </a:defRPr>
            </a:lvl3pPr>
            <a:lvl4pPr marL="1030288" indent="-176213" algn="l" defTabSz="457200" rtl="0" eaLnBrk="0" fontAlgn="base" hangingPunct="0">
              <a:spcBef>
                <a:spcPct val="20000"/>
              </a:spcBef>
              <a:spcAft>
                <a:spcPct val="0"/>
              </a:spcAft>
              <a:buFont typeface="Arial" charset="0"/>
              <a:buChar char="–"/>
              <a:defRPr sz="1300" kern="1200">
                <a:solidFill>
                  <a:srgbClr val="6F0000"/>
                </a:solidFill>
                <a:latin typeface="Arial"/>
                <a:ea typeface="ＭＳ Ｐゴシック"/>
                <a:cs typeface="Arial"/>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ＭＳ Ｐゴシック"/>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87388">
              <a:spcBef>
                <a:spcPts val="1200"/>
              </a:spcBef>
              <a:spcAft>
                <a:spcPts val="1200"/>
              </a:spcAft>
            </a:pPr>
            <a:r>
              <a:rPr lang="en-US" sz="2400" b="1" smtClean="0">
                <a:latin typeface="Arial" panose="020B0604020202020204" pitchFamily="34" charset="0"/>
                <a:cs typeface="Arial" panose="020B0604020202020204" pitchFamily="34" charset="0"/>
              </a:rPr>
              <a:t>Read  </a:t>
            </a:r>
            <a:r>
              <a:rPr lang="en-US" sz="2400" smtClean="0">
                <a:latin typeface="Arial" panose="020B0604020202020204" pitchFamily="34" charset="0"/>
                <a:cs typeface="Arial" panose="020B0604020202020204" pitchFamily="34" charset="0"/>
              </a:rPr>
              <a:t>the problem</a:t>
            </a:r>
            <a:endParaRPr lang="en-US" sz="2400" b="1" dirty="0" smtClean="0">
              <a:latin typeface="Arial" panose="020B0604020202020204" pitchFamily="34" charset="0"/>
              <a:cs typeface="Arial" panose="020B0604020202020204" pitchFamily="34" charset="0"/>
            </a:endParaRPr>
          </a:p>
        </p:txBody>
      </p:sp>
      <p:sp>
        <p:nvSpPr>
          <p:cNvPr id="6" name="Content Placeholder 2"/>
          <p:cNvSpPr txBox="1">
            <a:spLocks/>
          </p:cNvSpPr>
          <p:nvPr/>
        </p:nvSpPr>
        <p:spPr bwMode="auto">
          <a:xfrm>
            <a:off x="801584" y="4884970"/>
            <a:ext cx="7344888" cy="677325"/>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800" kern="1200">
                <a:solidFill>
                  <a:srgbClr val="0A2D6B"/>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sz="2400"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20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800" kern="1200">
                <a:solidFill>
                  <a:srgbClr val="7B083C"/>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spcAft>
                <a:spcPts val="1200"/>
              </a:spcAft>
            </a:pPr>
            <a:r>
              <a:rPr lang="en-US" sz="2400" b="1" baseline="0" dirty="0" smtClean="0">
                <a:latin typeface="Arial" panose="020B0604020202020204" pitchFamily="34" charset="0"/>
                <a:cs typeface="Arial" panose="020B0604020202020204" pitchFamily="34" charset="0"/>
              </a:rPr>
              <a:t>Draw</a:t>
            </a:r>
            <a:r>
              <a:rPr lang="en-US" sz="2400" baseline="0" dirty="0" smtClean="0">
                <a:latin typeface="Arial" panose="020B0604020202020204" pitchFamily="34" charset="0"/>
                <a:cs typeface="Arial" panose="020B0604020202020204" pitchFamily="34" charset="0"/>
              </a:rPr>
              <a:t>  and label a model to represent the problem</a:t>
            </a:r>
          </a:p>
        </p:txBody>
      </p:sp>
      <p:sp>
        <p:nvSpPr>
          <p:cNvPr id="7" name="Content Placeholder 2"/>
          <p:cNvSpPr txBox="1">
            <a:spLocks/>
          </p:cNvSpPr>
          <p:nvPr/>
        </p:nvSpPr>
        <p:spPr bwMode="auto">
          <a:xfrm>
            <a:off x="813452" y="5474779"/>
            <a:ext cx="7333020" cy="693160"/>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800" kern="1200">
                <a:solidFill>
                  <a:srgbClr val="0A2D6B"/>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sz="2400"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20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800" kern="1200">
                <a:solidFill>
                  <a:srgbClr val="7B083C"/>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spcAft>
                <a:spcPts val="1200"/>
              </a:spcAft>
            </a:pPr>
            <a:r>
              <a:rPr lang="en-US" sz="2400" b="1" baseline="0" dirty="0" smtClean="0">
                <a:latin typeface="Arial" panose="020B0604020202020204" pitchFamily="34" charset="0"/>
                <a:cs typeface="Arial" panose="020B0604020202020204" pitchFamily="34" charset="0"/>
              </a:rPr>
              <a:t>Write </a:t>
            </a:r>
            <a:r>
              <a:rPr lang="en-US" sz="2400" baseline="0" dirty="0" smtClean="0">
                <a:latin typeface="Arial" panose="020B0604020202020204" pitchFamily="34" charset="0"/>
                <a:cs typeface="Arial" panose="020B0604020202020204" pitchFamily="34" charset="0"/>
              </a:rPr>
              <a:t>an equation and a complete word sentence</a:t>
            </a:r>
            <a:endParaRPr lang="en-US" sz="2400" b="1" baseline="0" dirty="0">
              <a:latin typeface="Arial" panose="020B0604020202020204" pitchFamily="34" charset="0"/>
              <a:cs typeface="Arial" panose="020B0604020202020204" pitchFamily="34" charset="0"/>
            </a:endParaRPr>
          </a:p>
        </p:txBody>
      </p:sp>
      <p:sp>
        <p:nvSpPr>
          <p:cNvPr id="8" name="Content Placeholder 2"/>
          <p:cNvSpPr txBox="1">
            <a:spLocks/>
          </p:cNvSpPr>
          <p:nvPr/>
        </p:nvSpPr>
        <p:spPr bwMode="auto">
          <a:xfrm>
            <a:off x="465985" y="3631627"/>
            <a:ext cx="4244228" cy="551925"/>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800" kern="1200">
                <a:solidFill>
                  <a:srgbClr val="0A2D6B"/>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sz="2400"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20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800" kern="1200">
                <a:solidFill>
                  <a:srgbClr val="7B083C"/>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spcAft>
                <a:spcPts val="1200"/>
              </a:spcAft>
            </a:pPr>
            <a:r>
              <a:rPr lang="en-US" baseline="0" dirty="0" smtClean="0">
                <a:latin typeface="Arial" panose="020B0604020202020204" pitchFamily="34" charset="0"/>
                <a:cs typeface="Arial" panose="020B0604020202020204" pitchFamily="34" charset="0"/>
              </a:rPr>
              <a:t>Problem-solving process: </a:t>
            </a:r>
          </a:p>
        </p:txBody>
      </p:sp>
      <p:sp>
        <p:nvSpPr>
          <p:cNvPr id="9" name="TextBox 8"/>
          <p:cNvSpPr txBox="1"/>
          <p:nvPr/>
        </p:nvSpPr>
        <p:spPr>
          <a:xfrm>
            <a:off x="639283" y="1557223"/>
            <a:ext cx="7060018" cy="523220"/>
          </a:xfrm>
          <a:prstGeom prst="rect">
            <a:avLst/>
          </a:prstGeom>
          <a:noFill/>
        </p:spPr>
        <p:txBody>
          <a:bodyPr wrap="square" rtlCol="0">
            <a:spAutoFit/>
          </a:bodyPr>
          <a:lstStyle/>
          <a:p>
            <a:pPr marL="233363" indent="-223838">
              <a:buFont typeface="Arial" panose="020B0604020202020204" pitchFamily="34" charset="0"/>
              <a:buChar char="•"/>
            </a:pPr>
            <a:r>
              <a:rPr lang="en-US" sz="2800" baseline="0" dirty="0" smtClean="0">
                <a:solidFill>
                  <a:srgbClr val="0A2D6B"/>
                </a:solidFill>
                <a:latin typeface="Arial" panose="020B0604020202020204" pitchFamily="34" charset="0"/>
                <a:cs typeface="Arial" panose="020B0604020202020204" pitchFamily="34" charset="0"/>
              </a:rPr>
              <a:t>Real world problem solving</a:t>
            </a:r>
            <a:endParaRPr lang="en-US" sz="2800" baseline="0" dirty="0">
              <a:solidFill>
                <a:srgbClr val="0A2D6B"/>
              </a:solidFill>
              <a:latin typeface="Arial" panose="020B0604020202020204" pitchFamily="34" charset="0"/>
              <a:cs typeface="Arial" panose="020B0604020202020204" pitchFamily="34" charset="0"/>
            </a:endParaRPr>
          </a:p>
        </p:txBody>
      </p:sp>
      <p:sp>
        <p:nvSpPr>
          <p:cNvPr id="10" name="TextBox 9"/>
          <p:cNvSpPr txBox="1"/>
          <p:nvPr/>
        </p:nvSpPr>
        <p:spPr>
          <a:xfrm>
            <a:off x="642821" y="2172596"/>
            <a:ext cx="7060018" cy="523220"/>
          </a:xfrm>
          <a:prstGeom prst="rect">
            <a:avLst/>
          </a:prstGeom>
          <a:noFill/>
        </p:spPr>
        <p:txBody>
          <a:bodyPr wrap="square" rtlCol="0">
            <a:spAutoFit/>
          </a:bodyPr>
          <a:lstStyle/>
          <a:p>
            <a:pPr marL="233363" indent="-223838">
              <a:buFont typeface="Arial" panose="020B0604020202020204" pitchFamily="34" charset="0"/>
              <a:buChar char="•"/>
            </a:pPr>
            <a:r>
              <a:rPr lang="en-US" sz="2800" baseline="0" dirty="0" smtClean="0">
                <a:solidFill>
                  <a:srgbClr val="0A2D6B"/>
                </a:solidFill>
                <a:latin typeface="Arial" panose="020B0604020202020204" pitchFamily="34" charset="0"/>
                <a:cs typeface="Arial" panose="020B0604020202020204" pitchFamily="34" charset="0"/>
              </a:rPr>
              <a:t>Placement in lesson depends on function</a:t>
            </a:r>
            <a:endParaRPr lang="en-US" sz="2800" baseline="0" dirty="0">
              <a:solidFill>
                <a:srgbClr val="0A2D6B"/>
              </a:solidFill>
              <a:latin typeface="Arial" panose="020B0604020202020204" pitchFamily="34" charset="0"/>
              <a:cs typeface="Arial" panose="020B0604020202020204" pitchFamily="34" charset="0"/>
            </a:endParaRPr>
          </a:p>
        </p:txBody>
      </p:sp>
      <p:sp>
        <p:nvSpPr>
          <p:cNvPr id="11" name="TextBox 10"/>
          <p:cNvSpPr txBox="1"/>
          <p:nvPr/>
        </p:nvSpPr>
        <p:spPr>
          <a:xfrm>
            <a:off x="642821" y="2763146"/>
            <a:ext cx="7060018" cy="523220"/>
          </a:xfrm>
          <a:prstGeom prst="rect">
            <a:avLst/>
          </a:prstGeom>
          <a:noFill/>
        </p:spPr>
        <p:txBody>
          <a:bodyPr wrap="square" rtlCol="0">
            <a:spAutoFit/>
          </a:bodyPr>
          <a:lstStyle/>
          <a:p>
            <a:pPr marL="233363" indent="-223838">
              <a:buFont typeface="Arial" panose="020B0604020202020204" pitchFamily="34" charset="0"/>
              <a:buChar char="•"/>
            </a:pPr>
            <a:r>
              <a:rPr lang="en-US" sz="2800" baseline="0" dirty="0" smtClean="0">
                <a:solidFill>
                  <a:srgbClr val="0A2D6B"/>
                </a:solidFill>
                <a:latin typeface="Arial" panose="020B0604020202020204" pitchFamily="34" charset="0"/>
                <a:cs typeface="Arial" panose="020B0604020202020204" pitchFamily="34" charset="0"/>
              </a:rPr>
              <a:t>Opportunity for informal assessment</a:t>
            </a:r>
            <a:endParaRPr lang="en-US" sz="2800" baseline="0" dirty="0">
              <a:solidFill>
                <a:srgbClr val="0A2D6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6677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7" grpId="0"/>
      <p:bldP spid="8" grpId="0"/>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Content Placeholder 2"/>
          <p:cNvSpPr txBox="1">
            <a:spLocks/>
          </p:cNvSpPr>
          <p:nvPr/>
        </p:nvSpPr>
        <p:spPr>
          <a:xfrm>
            <a:off x="353533" y="4301222"/>
            <a:ext cx="3221665" cy="579240"/>
          </a:xfrm>
          <a:prstGeom prst="rect">
            <a:avLst/>
          </a:prstGeom>
        </p:spPr>
        <p:txBody>
          <a:bodyPr vert="horz" lIns="91440" tIns="45720" rIns="91440" bIns="45720" rtlCol="0" anchor="t">
            <a:normAutofit/>
          </a:bodyPr>
          <a:lstStyle>
            <a:lvl1pPr marL="342900" indent="-342900" algn="l" defTabSz="457200" rtl="0" eaLnBrk="0" fontAlgn="base" hangingPunct="0">
              <a:spcBef>
                <a:spcPct val="20000"/>
              </a:spcBef>
              <a:spcAft>
                <a:spcPct val="0"/>
              </a:spcAft>
              <a:buFont typeface="Arial" charset="0"/>
              <a:defRPr sz="2000" kern="1200">
                <a:solidFill>
                  <a:srgbClr val="0A2D6B"/>
                </a:solidFill>
                <a:latin typeface="Rockwell"/>
                <a:ea typeface="ＭＳ Ｐゴシック" charset="-128"/>
                <a:cs typeface="ＭＳ Ｐゴシック" charset="-128"/>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Arial"/>
                <a:ea typeface="ＭＳ Ｐゴシック"/>
                <a:cs typeface="Arial"/>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Arial"/>
                <a:ea typeface="ＭＳ Ｐゴシック"/>
                <a:cs typeface="Arial"/>
              </a:defRPr>
            </a:lvl3pPr>
            <a:lvl4pPr marL="1030288" indent="-176213" algn="l" defTabSz="457200" rtl="0" eaLnBrk="0" fontAlgn="base" hangingPunct="0">
              <a:spcBef>
                <a:spcPct val="20000"/>
              </a:spcBef>
              <a:spcAft>
                <a:spcPct val="0"/>
              </a:spcAft>
              <a:buFont typeface="Arial" charset="0"/>
              <a:buChar char="–"/>
              <a:defRPr sz="1300" kern="1200">
                <a:solidFill>
                  <a:srgbClr val="6F0000"/>
                </a:solidFill>
                <a:latin typeface="Arial"/>
                <a:ea typeface="ＭＳ Ｐゴシック"/>
                <a:cs typeface="Arial"/>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ＭＳ Ｐゴシック"/>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87388">
              <a:spcBef>
                <a:spcPts val="1200"/>
              </a:spcBef>
              <a:spcAft>
                <a:spcPts val="1200"/>
              </a:spcAft>
            </a:pPr>
            <a:r>
              <a:rPr lang="en-US" sz="2400" b="1" smtClean="0">
                <a:latin typeface="Arial" panose="020B0604020202020204" pitchFamily="34" charset="0"/>
                <a:cs typeface="Arial" panose="020B0604020202020204" pitchFamily="34" charset="0"/>
              </a:rPr>
              <a:t>Read  </a:t>
            </a:r>
            <a:r>
              <a:rPr lang="en-US" sz="2400" smtClean="0">
                <a:latin typeface="Arial" panose="020B0604020202020204" pitchFamily="34" charset="0"/>
                <a:cs typeface="Arial" panose="020B0604020202020204" pitchFamily="34" charset="0"/>
              </a:rPr>
              <a:t>the problem</a:t>
            </a:r>
            <a:endParaRPr lang="en-US" sz="2400" b="1" dirty="0" smtClean="0">
              <a:latin typeface="Arial" panose="020B0604020202020204" pitchFamily="34" charset="0"/>
              <a:cs typeface="Arial" panose="020B0604020202020204" pitchFamily="34" charset="0"/>
            </a:endParaRPr>
          </a:p>
        </p:txBody>
      </p:sp>
      <p:sp>
        <p:nvSpPr>
          <p:cNvPr id="7" name="Content Placeholder 2"/>
          <p:cNvSpPr txBox="1">
            <a:spLocks/>
          </p:cNvSpPr>
          <p:nvPr/>
        </p:nvSpPr>
        <p:spPr bwMode="auto">
          <a:xfrm>
            <a:off x="801584" y="4884970"/>
            <a:ext cx="7344888" cy="677325"/>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800" kern="1200">
                <a:solidFill>
                  <a:srgbClr val="0A2D6B"/>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sz="2400"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20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800" kern="1200">
                <a:solidFill>
                  <a:srgbClr val="7B083C"/>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spcAft>
                <a:spcPts val="1200"/>
              </a:spcAft>
            </a:pPr>
            <a:r>
              <a:rPr lang="en-US" sz="2400" b="1" baseline="0" dirty="0" smtClean="0">
                <a:latin typeface="Arial" panose="020B0604020202020204" pitchFamily="34" charset="0"/>
                <a:cs typeface="Arial" panose="020B0604020202020204" pitchFamily="34" charset="0"/>
              </a:rPr>
              <a:t>Draw</a:t>
            </a:r>
            <a:r>
              <a:rPr lang="en-US" sz="2400" baseline="0" dirty="0" smtClean="0">
                <a:latin typeface="Arial" panose="020B0604020202020204" pitchFamily="34" charset="0"/>
                <a:cs typeface="Arial" panose="020B0604020202020204" pitchFamily="34" charset="0"/>
              </a:rPr>
              <a:t>  and label a model to represent the problem</a:t>
            </a:r>
          </a:p>
        </p:txBody>
      </p:sp>
      <p:sp>
        <p:nvSpPr>
          <p:cNvPr id="8" name="Content Placeholder 2"/>
          <p:cNvSpPr txBox="1">
            <a:spLocks/>
          </p:cNvSpPr>
          <p:nvPr/>
        </p:nvSpPr>
        <p:spPr bwMode="auto">
          <a:xfrm>
            <a:off x="813452" y="5474779"/>
            <a:ext cx="7333020" cy="693160"/>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800" kern="1200">
                <a:solidFill>
                  <a:srgbClr val="0A2D6B"/>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sz="2400"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20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800" kern="1200">
                <a:solidFill>
                  <a:srgbClr val="7B083C"/>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spcAft>
                <a:spcPts val="1200"/>
              </a:spcAft>
            </a:pPr>
            <a:r>
              <a:rPr lang="en-US" sz="2400" b="1" baseline="0" dirty="0" smtClean="0">
                <a:latin typeface="Arial" panose="020B0604020202020204" pitchFamily="34" charset="0"/>
                <a:cs typeface="Arial" panose="020B0604020202020204" pitchFamily="34" charset="0"/>
              </a:rPr>
              <a:t>Write </a:t>
            </a:r>
            <a:r>
              <a:rPr lang="en-US" sz="2400" baseline="0" dirty="0" smtClean="0">
                <a:latin typeface="Arial" panose="020B0604020202020204" pitchFamily="34" charset="0"/>
                <a:cs typeface="Arial" panose="020B0604020202020204" pitchFamily="34" charset="0"/>
              </a:rPr>
              <a:t>an equation and a complete word sentence</a:t>
            </a:r>
            <a:endParaRPr lang="en-US" sz="2400" b="1" baseline="0" dirty="0">
              <a:latin typeface="Arial" panose="020B0604020202020204" pitchFamily="34" charset="0"/>
              <a:cs typeface="Arial" panose="020B0604020202020204" pitchFamily="34" charset="0"/>
            </a:endParaRPr>
          </a:p>
        </p:txBody>
      </p:sp>
      <p:sp>
        <p:nvSpPr>
          <p:cNvPr id="9" name="Content Placeholder 2"/>
          <p:cNvSpPr txBox="1">
            <a:spLocks/>
          </p:cNvSpPr>
          <p:nvPr/>
        </p:nvSpPr>
        <p:spPr bwMode="auto">
          <a:xfrm>
            <a:off x="465985" y="3631627"/>
            <a:ext cx="4244228" cy="551925"/>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800" kern="1200">
                <a:solidFill>
                  <a:srgbClr val="0A2D6B"/>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sz="2400"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20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800" kern="1200">
                <a:solidFill>
                  <a:srgbClr val="7B083C"/>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spcAft>
                <a:spcPts val="1200"/>
              </a:spcAft>
            </a:pPr>
            <a:r>
              <a:rPr lang="en-US" baseline="0" dirty="0" smtClean="0">
                <a:latin typeface="Arial" panose="020B0604020202020204" pitchFamily="34" charset="0"/>
                <a:cs typeface="Arial" panose="020B0604020202020204" pitchFamily="34" charset="0"/>
              </a:rPr>
              <a:t>Problem-solving process: </a:t>
            </a:r>
          </a:p>
        </p:txBody>
      </p:sp>
      <p:sp>
        <p:nvSpPr>
          <p:cNvPr id="10" name="TextBox 9"/>
          <p:cNvSpPr txBox="1"/>
          <p:nvPr/>
        </p:nvSpPr>
        <p:spPr>
          <a:xfrm>
            <a:off x="639283" y="1557223"/>
            <a:ext cx="7060018" cy="523220"/>
          </a:xfrm>
          <a:prstGeom prst="rect">
            <a:avLst/>
          </a:prstGeom>
          <a:noFill/>
        </p:spPr>
        <p:txBody>
          <a:bodyPr wrap="square" rtlCol="0">
            <a:spAutoFit/>
          </a:bodyPr>
          <a:lstStyle/>
          <a:p>
            <a:pPr marL="233363" indent="-223838">
              <a:buFont typeface="Arial" panose="020B0604020202020204" pitchFamily="34" charset="0"/>
              <a:buChar char="•"/>
            </a:pPr>
            <a:r>
              <a:rPr lang="en-US" sz="2800" baseline="0" dirty="0" smtClean="0">
                <a:solidFill>
                  <a:srgbClr val="0A2D6B"/>
                </a:solidFill>
                <a:latin typeface="Arial" panose="020B0604020202020204" pitchFamily="34" charset="0"/>
                <a:cs typeface="Arial" panose="020B0604020202020204" pitchFamily="34" charset="0"/>
              </a:rPr>
              <a:t>Real world problem solving</a:t>
            </a:r>
            <a:endParaRPr lang="en-US" sz="2800" baseline="0" dirty="0">
              <a:solidFill>
                <a:srgbClr val="0A2D6B"/>
              </a:solidFill>
              <a:latin typeface="Arial" panose="020B0604020202020204" pitchFamily="34" charset="0"/>
              <a:cs typeface="Arial" panose="020B0604020202020204" pitchFamily="34" charset="0"/>
            </a:endParaRPr>
          </a:p>
        </p:txBody>
      </p:sp>
      <p:sp>
        <p:nvSpPr>
          <p:cNvPr id="11" name="TextBox 10"/>
          <p:cNvSpPr txBox="1"/>
          <p:nvPr/>
        </p:nvSpPr>
        <p:spPr>
          <a:xfrm>
            <a:off x="642821" y="2172596"/>
            <a:ext cx="7060018" cy="523220"/>
          </a:xfrm>
          <a:prstGeom prst="rect">
            <a:avLst/>
          </a:prstGeom>
          <a:noFill/>
        </p:spPr>
        <p:txBody>
          <a:bodyPr wrap="square" rtlCol="0">
            <a:spAutoFit/>
          </a:bodyPr>
          <a:lstStyle/>
          <a:p>
            <a:pPr marL="233363" indent="-223838">
              <a:buFont typeface="Arial" panose="020B0604020202020204" pitchFamily="34" charset="0"/>
              <a:buChar char="•"/>
            </a:pPr>
            <a:r>
              <a:rPr lang="en-US" sz="2800" baseline="0" dirty="0" smtClean="0">
                <a:solidFill>
                  <a:srgbClr val="0A2D6B"/>
                </a:solidFill>
                <a:latin typeface="Arial" panose="020B0604020202020204" pitchFamily="34" charset="0"/>
                <a:cs typeface="Arial" panose="020B0604020202020204" pitchFamily="34" charset="0"/>
              </a:rPr>
              <a:t>Placement in lesson depends on function</a:t>
            </a:r>
            <a:endParaRPr lang="en-US" sz="2800" baseline="0" dirty="0">
              <a:solidFill>
                <a:srgbClr val="0A2D6B"/>
              </a:solidFill>
              <a:latin typeface="Arial" panose="020B0604020202020204" pitchFamily="34" charset="0"/>
              <a:cs typeface="Arial" panose="020B0604020202020204" pitchFamily="34" charset="0"/>
            </a:endParaRPr>
          </a:p>
        </p:txBody>
      </p:sp>
      <p:sp>
        <p:nvSpPr>
          <p:cNvPr id="12" name="TextBox 11"/>
          <p:cNvSpPr txBox="1"/>
          <p:nvPr/>
        </p:nvSpPr>
        <p:spPr>
          <a:xfrm>
            <a:off x="642821" y="2763146"/>
            <a:ext cx="7060018" cy="523220"/>
          </a:xfrm>
          <a:prstGeom prst="rect">
            <a:avLst/>
          </a:prstGeom>
          <a:noFill/>
        </p:spPr>
        <p:txBody>
          <a:bodyPr wrap="square" rtlCol="0">
            <a:spAutoFit/>
          </a:bodyPr>
          <a:lstStyle/>
          <a:p>
            <a:pPr marL="233363" indent="-223838">
              <a:buFont typeface="Arial" panose="020B0604020202020204" pitchFamily="34" charset="0"/>
              <a:buChar char="•"/>
            </a:pPr>
            <a:r>
              <a:rPr lang="en-US" sz="2800" baseline="0" dirty="0" smtClean="0">
                <a:solidFill>
                  <a:srgbClr val="0A2D6B"/>
                </a:solidFill>
                <a:latin typeface="Arial" panose="020B0604020202020204" pitchFamily="34" charset="0"/>
                <a:cs typeface="Arial" panose="020B0604020202020204" pitchFamily="34" charset="0"/>
              </a:rPr>
              <a:t>Opportunity for informal assessment</a:t>
            </a:r>
            <a:endParaRPr lang="en-US" sz="2800" baseline="0" dirty="0">
              <a:solidFill>
                <a:srgbClr val="0A2D6B"/>
              </a:solidFill>
              <a:latin typeface="Arial" panose="020B0604020202020204" pitchFamily="34" charset="0"/>
              <a:cs typeface="Arial" panose="020B0604020202020204" pitchFamily="34" charset="0"/>
            </a:endParaRPr>
          </a:p>
        </p:txBody>
      </p:sp>
      <p:sp>
        <p:nvSpPr>
          <p:cNvPr id="13" name="Title 1"/>
          <p:cNvSpPr>
            <a:spLocks noGrp="1"/>
          </p:cNvSpPr>
          <p:nvPr>
            <p:ph type="title"/>
          </p:nvPr>
        </p:nvSpPr>
        <p:spPr>
          <a:xfrm>
            <a:off x="233172" y="110464"/>
            <a:ext cx="8229600" cy="1366595"/>
          </a:xfrm>
        </p:spPr>
        <p:txBody>
          <a:bodyPr/>
          <a:lstStyle/>
          <a:p>
            <a:r>
              <a:rPr lang="en-US" dirty="0"/>
              <a:t>Application </a:t>
            </a:r>
            <a:r>
              <a:rPr lang="en-US" dirty="0" smtClean="0"/>
              <a:t>Problems – HIDDEN SLIDE (p.3 of notes)</a:t>
            </a:r>
            <a:endParaRPr lang="en-US" dirty="0"/>
          </a:p>
        </p:txBody>
      </p:sp>
    </p:spTree>
    <p:extLst>
      <p:ext uri="{BB962C8B-B14F-4D97-AF65-F5344CB8AC3E}">
        <p14:creationId xmlns:p14="http://schemas.microsoft.com/office/powerpoint/2010/main" val="2672581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P spid="8" grpId="0"/>
      <p:bldP spid="9" grpId="0"/>
      <p:bldP spid="1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6058" y="724927"/>
            <a:ext cx="8229600" cy="824382"/>
          </a:xfrm>
        </p:spPr>
        <p:txBody>
          <a:bodyPr/>
          <a:lstStyle/>
          <a:p>
            <a:r>
              <a:rPr lang="en-US" dirty="0"/>
              <a:t>Introduction to the Lesson Structure</a:t>
            </a:r>
          </a:p>
        </p:txBody>
      </p:sp>
      <p:sp>
        <p:nvSpPr>
          <p:cNvPr id="5" name="Text Placeholder 4"/>
          <p:cNvSpPr>
            <a:spLocks noGrp="1"/>
          </p:cNvSpPr>
          <p:nvPr>
            <p:ph type="body" sz="quarter" idx="4294967295"/>
          </p:nvPr>
        </p:nvSpPr>
        <p:spPr>
          <a:xfrm>
            <a:off x="457200" y="5439882"/>
            <a:ext cx="8229600" cy="825500"/>
          </a:xfrm>
        </p:spPr>
        <p:txBody>
          <a:bodyPr/>
          <a:lstStyle/>
          <a:p>
            <a:r>
              <a:rPr lang="en-US" dirty="0" smtClean="0">
                <a:latin typeface="Arial" panose="020B0604020202020204" pitchFamily="34" charset="0"/>
                <a:cs typeface="Arial" panose="020B0604020202020204" pitchFamily="34" charset="0"/>
              </a:rPr>
              <a:t>Lesson 1, Concept Development</a:t>
            </a:r>
            <a:endParaRPr lang="en-US" dirty="0">
              <a:latin typeface="Arial" panose="020B0604020202020204" pitchFamily="34" charset="0"/>
              <a:cs typeface="Arial" panose="020B0604020202020204" pitchFamily="34" charset="0"/>
            </a:endParaRPr>
          </a:p>
        </p:txBody>
      </p:sp>
      <p:pic>
        <p:nvPicPr>
          <p:cNvPr id="16" name="Picture 2"/>
          <p:cNvPicPr>
            <a:picLocks noChangeAspect="1" noChangeArrowheads="1"/>
          </p:cNvPicPr>
          <p:nvPr/>
        </p:nvPicPr>
        <p:blipFill>
          <a:blip r:embed="rId3"/>
          <a:srcRect/>
          <a:stretch>
            <a:fillRect/>
          </a:stretch>
        </p:blipFill>
        <p:spPr bwMode="auto">
          <a:xfrm>
            <a:off x="386058" y="1818289"/>
            <a:ext cx="3094186" cy="2492539"/>
          </a:xfrm>
          <a:prstGeom prst="rect">
            <a:avLst/>
          </a:prstGeom>
          <a:noFill/>
          <a:ln w="9525">
            <a:noFill/>
            <a:miter lim="800000"/>
            <a:headEnd/>
            <a:tailEnd/>
          </a:ln>
        </p:spPr>
      </p:pic>
      <p:pic>
        <p:nvPicPr>
          <p:cNvPr id="18" name="Picture 4"/>
          <p:cNvPicPr>
            <a:picLocks noChangeAspect="1" noChangeArrowheads="1"/>
          </p:cNvPicPr>
          <p:nvPr/>
        </p:nvPicPr>
        <p:blipFill>
          <a:blip r:embed="rId4"/>
          <a:srcRect/>
          <a:stretch>
            <a:fillRect/>
          </a:stretch>
        </p:blipFill>
        <p:spPr bwMode="auto">
          <a:xfrm>
            <a:off x="3779986" y="1887248"/>
            <a:ext cx="2722414" cy="3307366"/>
          </a:xfrm>
          <a:prstGeom prst="rect">
            <a:avLst/>
          </a:prstGeom>
          <a:noFill/>
          <a:ln w="9525">
            <a:noFill/>
            <a:miter lim="800000"/>
            <a:headEnd/>
            <a:tailEnd/>
          </a:ln>
        </p:spPr>
      </p:pic>
      <p:sp>
        <p:nvSpPr>
          <p:cNvPr id="3" name="TextBox 2"/>
          <p:cNvSpPr txBox="1"/>
          <p:nvPr/>
        </p:nvSpPr>
        <p:spPr>
          <a:xfrm>
            <a:off x="558800" y="4158428"/>
            <a:ext cx="2819844" cy="646331"/>
          </a:xfrm>
          <a:prstGeom prst="rect">
            <a:avLst/>
          </a:prstGeom>
          <a:noFill/>
        </p:spPr>
        <p:txBody>
          <a:bodyPr wrap="square" rtlCol="0">
            <a:spAutoFit/>
          </a:bodyPr>
          <a:lstStyle/>
          <a:p>
            <a:r>
              <a:rPr lang="en-US" baseline="0" smtClean="0"/>
              <a:t>Egg carton with two slots cut off.</a:t>
            </a:r>
            <a:endParaRPr lang="en-US" dirty="0"/>
          </a:p>
        </p:txBody>
      </p:sp>
    </p:spTree>
    <p:extLst>
      <p:ext uri="{BB962C8B-B14F-4D97-AF65-F5344CB8AC3E}">
        <p14:creationId xmlns:p14="http://schemas.microsoft.com/office/powerpoint/2010/main" val="11649257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a:xfrm>
            <a:off x="386058" y="724927"/>
            <a:ext cx="8229600" cy="824382"/>
          </a:xfrm>
        </p:spPr>
        <p:txBody>
          <a:bodyPr>
            <a:normAutofit fontScale="90000"/>
          </a:bodyPr>
          <a:lstStyle/>
          <a:p>
            <a:r>
              <a:rPr lang="en-US" dirty="0"/>
              <a:t>Introduction to the Lesson </a:t>
            </a:r>
            <a:r>
              <a:rPr lang="en-US" dirty="0" smtClean="0"/>
              <a:t>Structure – HIDDEN SLIDE (p.2 of notes)</a:t>
            </a:r>
            <a:endParaRPr lang="en-US" dirty="0"/>
          </a:p>
        </p:txBody>
      </p:sp>
      <p:sp>
        <p:nvSpPr>
          <p:cNvPr id="5" name="Text Placeholder 4"/>
          <p:cNvSpPr>
            <a:spLocks noGrp="1"/>
          </p:cNvSpPr>
          <p:nvPr>
            <p:ph type="body" sz="quarter" idx="4294967295"/>
          </p:nvPr>
        </p:nvSpPr>
        <p:spPr>
          <a:xfrm>
            <a:off x="457200" y="5439882"/>
            <a:ext cx="8229600" cy="825500"/>
          </a:xfrm>
        </p:spPr>
        <p:txBody>
          <a:bodyPr/>
          <a:lstStyle/>
          <a:p>
            <a:r>
              <a:rPr lang="en-US" dirty="0" smtClean="0">
                <a:latin typeface="Arial" panose="020B0604020202020204" pitchFamily="34" charset="0"/>
                <a:cs typeface="Arial" panose="020B0604020202020204" pitchFamily="34" charset="0"/>
              </a:rPr>
              <a:t>Lesson 1, Concept Development</a:t>
            </a:r>
            <a:endParaRPr lang="en-US" dirty="0">
              <a:latin typeface="Arial" panose="020B0604020202020204" pitchFamily="34" charset="0"/>
              <a:cs typeface="Arial" panose="020B0604020202020204" pitchFamily="34" charset="0"/>
            </a:endParaRPr>
          </a:p>
        </p:txBody>
      </p:sp>
      <p:pic>
        <p:nvPicPr>
          <p:cNvPr id="16" name="Picture 2"/>
          <p:cNvPicPr>
            <a:picLocks noChangeAspect="1" noChangeArrowheads="1"/>
          </p:cNvPicPr>
          <p:nvPr/>
        </p:nvPicPr>
        <p:blipFill>
          <a:blip r:embed="rId3"/>
          <a:srcRect/>
          <a:stretch>
            <a:fillRect/>
          </a:stretch>
        </p:blipFill>
        <p:spPr bwMode="auto">
          <a:xfrm>
            <a:off x="386058" y="1818289"/>
            <a:ext cx="3094186" cy="2492539"/>
          </a:xfrm>
          <a:prstGeom prst="rect">
            <a:avLst/>
          </a:prstGeom>
          <a:noFill/>
          <a:ln w="9525">
            <a:noFill/>
            <a:miter lim="800000"/>
            <a:headEnd/>
            <a:tailEnd/>
          </a:ln>
        </p:spPr>
      </p:pic>
      <p:pic>
        <p:nvPicPr>
          <p:cNvPr id="18" name="Picture 4"/>
          <p:cNvPicPr>
            <a:picLocks noChangeAspect="1" noChangeArrowheads="1"/>
          </p:cNvPicPr>
          <p:nvPr/>
        </p:nvPicPr>
        <p:blipFill>
          <a:blip r:embed="rId4"/>
          <a:srcRect/>
          <a:stretch>
            <a:fillRect/>
          </a:stretch>
        </p:blipFill>
        <p:spPr bwMode="auto">
          <a:xfrm>
            <a:off x="3779986" y="1887248"/>
            <a:ext cx="2722414" cy="3307366"/>
          </a:xfrm>
          <a:prstGeom prst="rect">
            <a:avLst/>
          </a:prstGeom>
          <a:noFill/>
          <a:ln w="9525">
            <a:noFill/>
            <a:miter lim="800000"/>
            <a:headEnd/>
            <a:tailEnd/>
          </a:ln>
        </p:spPr>
      </p:pic>
      <p:sp>
        <p:nvSpPr>
          <p:cNvPr id="3" name="TextBox 2"/>
          <p:cNvSpPr txBox="1"/>
          <p:nvPr/>
        </p:nvSpPr>
        <p:spPr>
          <a:xfrm>
            <a:off x="558800" y="4158428"/>
            <a:ext cx="2819844" cy="646331"/>
          </a:xfrm>
          <a:prstGeom prst="rect">
            <a:avLst/>
          </a:prstGeom>
          <a:noFill/>
        </p:spPr>
        <p:txBody>
          <a:bodyPr wrap="square" rtlCol="0">
            <a:spAutoFit/>
          </a:bodyPr>
          <a:lstStyle/>
          <a:p>
            <a:r>
              <a:rPr lang="en-US" baseline="0" smtClean="0"/>
              <a:t>Egg carton with two slots cut off.</a:t>
            </a:r>
            <a:endParaRPr lang="en-US" dirty="0"/>
          </a:p>
        </p:txBody>
      </p:sp>
    </p:spTree>
    <p:extLst>
      <p:ext uri="{BB962C8B-B14F-4D97-AF65-F5344CB8AC3E}">
        <p14:creationId xmlns:p14="http://schemas.microsoft.com/office/powerpoint/2010/main" val="4101834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668" y="676900"/>
            <a:ext cx="8229600" cy="824382"/>
          </a:xfrm>
        </p:spPr>
        <p:txBody>
          <a:bodyPr/>
          <a:lstStyle/>
          <a:p>
            <a:r>
              <a:rPr lang="en-US" dirty="0"/>
              <a:t>Introduction to the Lesson Structure</a:t>
            </a:r>
          </a:p>
        </p:txBody>
      </p:sp>
      <p:sp>
        <p:nvSpPr>
          <p:cNvPr id="5" name="Text Placeholder 4"/>
          <p:cNvSpPr>
            <a:spLocks noGrp="1"/>
          </p:cNvSpPr>
          <p:nvPr>
            <p:ph type="body" sz="quarter" idx="4294967295"/>
          </p:nvPr>
        </p:nvSpPr>
        <p:spPr>
          <a:xfrm>
            <a:off x="457200" y="5439882"/>
            <a:ext cx="8229600" cy="825500"/>
          </a:xfrm>
        </p:spPr>
        <p:txBody>
          <a:bodyPr/>
          <a:lstStyle/>
          <a:p>
            <a:r>
              <a:rPr lang="en-US" dirty="0" smtClean="0"/>
              <a:t>Lesson 1, Concept Development</a:t>
            </a:r>
            <a:endParaRPr lang="en-US" dirty="0"/>
          </a:p>
        </p:txBody>
      </p:sp>
      <p:pic>
        <p:nvPicPr>
          <p:cNvPr id="5124" name="Picture 4"/>
          <p:cNvPicPr>
            <a:picLocks noChangeAspect="1" noChangeArrowheads="1"/>
          </p:cNvPicPr>
          <p:nvPr/>
        </p:nvPicPr>
        <p:blipFill>
          <a:blip r:embed="rId3"/>
          <a:srcRect/>
          <a:stretch>
            <a:fillRect/>
          </a:stretch>
        </p:blipFill>
        <p:spPr bwMode="auto">
          <a:xfrm>
            <a:off x="457200" y="1834642"/>
            <a:ext cx="3814236" cy="1920240"/>
          </a:xfrm>
          <a:prstGeom prst="rect">
            <a:avLst/>
          </a:prstGeom>
          <a:noFill/>
          <a:ln w="9525">
            <a:noFill/>
            <a:miter lim="800000"/>
            <a:headEnd/>
            <a:tailEnd/>
          </a:ln>
        </p:spPr>
      </p:pic>
      <p:pic>
        <p:nvPicPr>
          <p:cNvPr id="5125" name="Picture 5"/>
          <p:cNvPicPr>
            <a:picLocks noChangeAspect="1" noChangeArrowheads="1"/>
          </p:cNvPicPr>
          <p:nvPr/>
        </p:nvPicPr>
        <p:blipFill>
          <a:blip r:embed="rId4"/>
          <a:srcRect/>
          <a:stretch>
            <a:fillRect/>
          </a:stretch>
        </p:blipFill>
        <p:spPr bwMode="auto">
          <a:xfrm>
            <a:off x="425668" y="3853024"/>
            <a:ext cx="3879937" cy="1920240"/>
          </a:xfrm>
          <a:prstGeom prst="rect">
            <a:avLst/>
          </a:prstGeom>
          <a:noFill/>
          <a:ln w="9525">
            <a:noFill/>
            <a:miter lim="800000"/>
            <a:headEnd/>
            <a:tailEnd/>
          </a:ln>
        </p:spPr>
      </p:pic>
      <p:pic>
        <p:nvPicPr>
          <p:cNvPr id="5126" name="Picture 6"/>
          <p:cNvPicPr>
            <a:picLocks noChangeAspect="1" noChangeArrowheads="1"/>
          </p:cNvPicPr>
          <p:nvPr/>
        </p:nvPicPr>
        <p:blipFill>
          <a:blip r:embed="rId5"/>
          <a:srcRect/>
          <a:stretch>
            <a:fillRect/>
          </a:stretch>
        </p:blipFill>
        <p:spPr bwMode="auto">
          <a:xfrm>
            <a:off x="4918839" y="2978490"/>
            <a:ext cx="3794663" cy="1920240"/>
          </a:xfrm>
          <a:prstGeom prst="rect">
            <a:avLst/>
          </a:prstGeom>
          <a:noFill/>
          <a:ln w="9525">
            <a:solidFill>
              <a:srgbClr val="000000"/>
            </a:solidFill>
            <a:miter lim="800000"/>
            <a:headEnd/>
            <a:tailEnd/>
          </a:ln>
        </p:spPr>
      </p:pic>
    </p:spTree>
    <p:extLst>
      <p:ext uri="{BB962C8B-B14F-4D97-AF65-F5344CB8AC3E}">
        <p14:creationId xmlns:p14="http://schemas.microsoft.com/office/powerpoint/2010/main" val="2486185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wipe(down)">
                                      <p:cBhvr>
                                        <p:cTn id="7" dur="500"/>
                                        <p:tgtEl>
                                          <p:spTgt spid="51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126"/>
                                        </p:tgtEl>
                                        <p:attrNameLst>
                                          <p:attrName>style.visibility</p:attrName>
                                        </p:attrNameLst>
                                      </p:cBhvr>
                                      <p:to>
                                        <p:strVal val="visible"/>
                                      </p:to>
                                    </p:set>
                                    <p:animEffect transition="in" filter="wipe(down)">
                                      <p:cBhvr>
                                        <p:cTn id="12" dur="5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1277"/>
            <a:ext cx="8229600" cy="824382"/>
          </a:xfrm>
        </p:spPr>
        <p:txBody>
          <a:bodyPr/>
          <a:lstStyle/>
          <a:p>
            <a:r>
              <a:rPr lang="en-US" dirty="0" smtClean="0"/>
              <a:t>Concept Development</a:t>
            </a:r>
            <a:endParaRPr lang="en-US" dirty="0"/>
          </a:p>
        </p:txBody>
      </p:sp>
      <p:sp>
        <p:nvSpPr>
          <p:cNvPr id="5" name="Content Placeholder 4"/>
          <p:cNvSpPr>
            <a:spLocks noGrp="1"/>
          </p:cNvSpPr>
          <p:nvPr>
            <p:ph idx="4294967295"/>
          </p:nvPr>
        </p:nvSpPr>
        <p:spPr>
          <a:xfrm>
            <a:off x="505326" y="1438453"/>
            <a:ext cx="6665495" cy="805663"/>
          </a:xfrm>
        </p:spPr>
        <p:txBody>
          <a:bodyPr/>
          <a:lstStyle/>
          <a:p>
            <a:pPr marL="457200" indent="-4572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New material</a:t>
            </a:r>
          </a:p>
        </p:txBody>
      </p:sp>
      <p:sp>
        <p:nvSpPr>
          <p:cNvPr id="4" name="Content Placeholder 4"/>
          <p:cNvSpPr txBox="1">
            <a:spLocks/>
          </p:cNvSpPr>
          <p:nvPr/>
        </p:nvSpPr>
        <p:spPr bwMode="auto">
          <a:xfrm>
            <a:off x="529389" y="2027549"/>
            <a:ext cx="7652085" cy="805663"/>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800" kern="1200">
                <a:solidFill>
                  <a:srgbClr val="0A2D6B"/>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sz="2400"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20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800" kern="1200">
                <a:solidFill>
                  <a:srgbClr val="7B083C"/>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Arial" panose="020B0604020202020204" pitchFamily="34" charset="0"/>
              <a:buChar char="•"/>
            </a:pPr>
            <a:r>
              <a:rPr lang="en-US" sz="2400" baseline="0" dirty="0" smtClean="0">
                <a:latin typeface="Arial" panose="020B0604020202020204" pitchFamily="34" charset="0"/>
                <a:cs typeface="Arial" panose="020B0604020202020204" pitchFamily="34" charset="0"/>
              </a:rPr>
              <a:t>Timing includes 10 minutes for Problem Set</a:t>
            </a:r>
            <a:endParaRPr lang="en-US" sz="2400" baseline="0" dirty="0">
              <a:latin typeface="Arial" panose="020B0604020202020204" pitchFamily="34" charset="0"/>
              <a:cs typeface="Arial" panose="020B0604020202020204" pitchFamily="34" charset="0"/>
            </a:endParaRPr>
          </a:p>
        </p:txBody>
      </p:sp>
      <p:sp>
        <p:nvSpPr>
          <p:cNvPr id="6" name="Content Placeholder 4"/>
          <p:cNvSpPr txBox="1">
            <a:spLocks/>
          </p:cNvSpPr>
          <p:nvPr/>
        </p:nvSpPr>
        <p:spPr bwMode="auto">
          <a:xfrm>
            <a:off x="537411" y="2637146"/>
            <a:ext cx="6665495" cy="805663"/>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800" kern="1200">
                <a:solidFill>
                  <a:srgbClr val="0A2D6B"/>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sz="2400"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20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800" kern="1200">
                <a:solidFill>
                  <a:srgbClr val="7B083C"/>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Arial" panose="020B0604020202020204" pitchFamily="34" charset="0"/>
              <a:buChar char="•"/>
            </a:pPr>
            <a:r>
              <a:rPr lang="en-US" sz="2400" baseline="0" dirty="0" smtClean="0">
                <a:latin typeface="Arial" panose="020B0604020202020204" pitchFamily="34" charset="0"/>
                <a:cs typeface="Arial" panose="020B0604020202020204" pitchFamily="34" charset="0"/>
              </a:rPr>
              <a:t>Moves from simple to complex</a:t>
            </a:r>
            <a:endParaRPr lang="en-US" sz="2400" baseline="0" dirty="0">
              <a:latin typeface="Arial" panose="020B0604020202020204" pitchFamily="34" charset="0"/>
              <a:cs typeface="Arial" panose="020B0604020202020204" pitchFamily="34" charset="0"/>
            </a:endParaRPr>
          </a:p>
        </p:txBody>
      </p:sp>
      <p:sp>
        <p:nvSpPr>
          <p:cNvPr id="7" name="Content Placeholder 4"/>
          <p:cNvSpPr txBox="1">
            <a:spLocks/>
          </p:cNvSpPr>
          <p:nvPr/>
        </p:nvSpPr>
        <p:spPr bwMode="auto">
          <a:xfrm>
            <a:off x="529389" y="3426768"/>
            <a:ext cx="2719137" cy="805663"/>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800" kern="1200">
                <a:solidFill>
                  <a:srgbClr val="0A2D6B"/>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sz="2400"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20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800" kern="1200">
                <a:solidFill>
                  <a:srgbClr val="7B083C"/>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r>
              <a:rPr lang="en-US" b="1" baseline="0" dirty="0" smtClean="0">
                <a:solidFill>
                  <a:schemeClr val="accent6">
                    <a:lumMod val="75000"/>
                  </a:schemeClr>
                </a:solidFill>
              </a:rPr>
              <a:t>Problem Set</a:t>
            </a:r>
            <a:endParaRPr lang="en-US" b="1" baseline="0" dirty="0">
              <a:solidFill>
                <a:schemeClr val="accent6">
                  <a:lumMod val="75000"/>
                </a:schemeClr>
              </a:solidFill>
            </a:endParaRPr>
          </a:p>
        </p:txBody>
      </p:sp>
      <p:sp>
        <p:nvSpPr>
          <p:cNvPr id="8" name="Content Placeholder 4"/>
          <p:cNvSpPr txBox="1">
            <a:spLocks/>
          </p:cNvSpPr>
          <p:nvPr/>
        </p:nvSpPr>
        <p:spPr bwMode="auto">
          <a:xfrm>
            <a:off x="569495" y="4062208"/>
            <a:ext cx="6665495" cy="805663"/>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800" kern="1200">
                <a:solidFill>
                  <a:srgbClr val="0A2D6B"/>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sz="2400"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20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800" kern="1200">
                <a:solidFill>
                  <a:srgbClr val="7B083C"/>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Arial" panose="020B0604020202020204" pitchFamily="34" charset="0"/>
              <a:buChar char="•"/>
            </a:pPr>
            <a:r>
              <a:rPr lang="en-US" sz="2400" baseline="0" dirty="0" smtClean="0">
                <a:latin typeface="Arial" panose="020B0604020202020204" pitchFamily="34" charset="0"/>
                <a:cs typeface="Arial" panose="020B0604020202020204" pitchFamily="34" charset="0"/>
              </a:rPr>
              <a:t>Time frame rather than task frame</a:t>
            </a:r>
            <a:endParaRPr lang="en-US" sz="2400" baseline="0" dirty="0">
              <a:latin typeface="Arial" panose="020B0604020202020204" pitchFamily="34" charset="0"/>
              <a:cs typeface="Arial" panose="020B0604020202020204" pitchFamily="34" charset="0"/>
            </a:endParaRPr>
          </a:p>
        </p:txBody>
      </p:sp>
      <p:sp>
        <p:nvSpPr>
          <p:cNvPr id="9" name="Content Placeholder 4"/>
          <p:cNvSpPr txBox="1">
            <a:spLocks/>
          </p:cNvSpPr>
          <p:nvPr/>
        </p:nvSpPr>
        <p:spPr bwMode="auto">
          <a:xfrm>
            <a:off x="601580" y="4695868"/>
            <a:ext cx="8085220" cy="805663"/>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800" kern="1200">
                <a:solidFill>
                  <a:srgbClr val="0A2D6B"/>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sz="2400"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20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800" kern="1200">
                <a:solidFill>
                  <a:srgbClr val="7B083C"/>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Arial" panose="020B0604020202020204" pitchFamily="34" charset="0"/>
              <a:buChar char="•"/>
            </a:pPr>
            <a:r>
              <a:rPr lang="en-US" sz="2400" baseline="0" dirty="0" smtClean="0">
                <a:latin typeface="Arial" panose="020B0604020202020204" pitchFamily="34" charset="0"/>
                <a:cs typeface="Arial" panose="020B0604020202020204" pitchFamily="34" charset="0"/>
              </a:rPr>
              <a:t>Closely related to the other lesson components</a:t>
            </a:r>
            <a:endParaRPr lang="en-US" sz="2400" baseline="0" dirty="0">
              <a:latin typeface="Arial" panose="020B0604020202020204" pitchFamily="34" charset="0"/>
              <a:cs typeface="Arial" panose="020B0604020202020204" pitchFamily="34" charset="0"/>
            </a:endParaRPr>
          </a:p>
        </p:txBody>
      </p:sp>
      <p:sp>
        <p:nvSpPr>
          <p:cNvPr id="10" name="Content Placeholder 4"/>
          <p:cNvSpPr txBox="1">
            <a:spLocks/>
          </p:cNvSpPr>
          <p:nvPr/>
        </p:nvSpPr>
        <p:spPr bwMode="auto">
          <a:xfrm>
            <a:off x="609602" y="5353591"/>
            <a:ext cx="8085220" cy="805663"/>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800" kern="1200">
                <a:solidFill>
                  <a:srgbClr val="0A2D6B"/>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sz="2400"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20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800" kern="1200">
                <a:solidFill>
                  <a:srgbClr val="7B083C"/>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Arial" panose="020B0604020202020204" pitchFamily="34" charset="0"/>
              <a:buChar char="•"/>
            </a:pPr>
            <a:r>
              <a:rPr lang="en-US" sz="2400" baseline="0" dirty="0" smtClean="0">
                <a:latin typeface="Arial" panose="020B0604020202020204" pitchFamily="34" charset="0"/>
                <a:cs typeface="Arial" panose="020B0604020202020204" pitchFamily="34" charset="0"/>
              </a:rPr>
              <a:t>A good place to begin lesson planning</a:t>
            </a:r>
            <a:endParaRPr lang="en-US" sz="24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1815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1277"/>
            <a:ext cx="8229600" cy="824382"/>
          </a:xfrm>
        </p:spPr>
        <p:txBody>
          <a:bodyPr>
            <a:normAutofit fontScale="90000"/>
          </a:bodyPr>
          <a:lstStyle/>
          <a:p>
            <a:r>
              <a:rPr lang="en-US" dirty="0" smtClean="0"/>
              <a:t>Concept Development – HIDDEN SLIDE (p. 2 of notes)</a:t>
            </a:r>
            <a:endParaRPr lang="en-US" dirty="0"/>
          </a:p>
        </p:txBody>
      </p:sp>
      <p:sp>
        <p:nvSpPr>
          <p:cNvPr id="5" name="Content Placeholder 4"/>
          <p:cNvSpPr>
            <a:spLocks noGrp="1"/>
          </p:cNvSpPr>
          <p:nvPr>
            <p:ph idx="4294967295"/>
          </p:nvPr>
        </p:nvSpPr>
        <p:spPr>
          <a:xfrm>
            <a:off x="505326" y="1438453"/>
            <a:ext cx="6665495" cy="805663"/>
          </a:xfrm>
        </p:spPr>
        <p:txBody>
          <a:bodyPr/>
          <a:lstStyle/>
          <a:p>
            <a:pPr marL="457200" indent="-4572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New material</a:t>
            </a:r>
          </a:p>
        </p:txBody>
      </p:sp>
      <p:sp>
        <p:nvSpPr>
          <p:cNvPr id="4" name="Content Placeholder 4"/>
          <p:cNvSpPr txBox="1">
            <a:spLocks/>
          </p:cNvSpPr>
          <p:nvPr/>
        </p:nvSpPr>
        <p:spPr bwMode="auto">
          <a:xfrm>
            <a:off x="529389" y="2027549"/>
            <a:ext cx="7652085" cy="805663"/>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800" kern="1200">
                <a:solidFill>
                  <a:srgbClr val="0A2D6B"/>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sz="2400"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20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800" kern="1200">
                <a:solidFill>
                  <a:srgbClr val="7B083C"/>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Arial" panose="020B0604020202020204" pitchFamily="34" charset="0"/>
              <a:buChar char="•"/>
            </a:pPr>
            <a:r>
              <a:rPr lang="en-US" sz="2400" baseline="0" dirty="0" smtClean="0">
                <a:latin typeface="Arial" panose="020B0604020202020204" pitchFamily="34" charset="0"/>
                <a:cs typeface="Arial" panose="020B0604020202020204" pitchFamily="34" charset="0"/>
              </a:rPr>
              <a:t>Timing includes 10 minutes for Problem Set</a:t>
            </a:r>
            <a:endParaRPr lang="en-US" sz="2400" baseline="0" dirty="0">
              <a:latin typeface="Arial" panose="020B0604020202020204" pitchFamily="34" charset="0"/>
              <a:cs typeface="Arial" panose="020B0604020202020204" pitchFamily="34" charset="0"/>
            </a:endParaRPr>
          </a:p>
        </p:txBody>
      </p:sp>
      <p:sp>
        <p:nvSpPr>
          <p:cNvPr id="6" name="Content Placeholder 4"/>
          <p:cNvSpPr txBox="1">
            <a:spLocks/>
          </p:cNvSpPr>
          <p:nvPr/>
        </p:nvSpPr>
        <p:spPr bwMode="auto">
          <a:xfrm>
            <a:off x="537411" y="2637146"/>
            <a:ext cx="6665495" cy="805663"/>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800" kern="1200">
                <a:solidFill>
                  <a:srgbClr val="0A2D6B"/>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sz="2400"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20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800" kern="1200">
                <a:solidFill>
                  <a:srgbClr val="7B083C"/>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Arial" panose="020B0604020202020204" pitchFamily="34" charset="0"/>
              <a:buChar char="•"/>
            </a:pPr>
            <a:r>
              <a:rPr lang="en-US" sz="2400" baseline="0" dirty="0" smtClean="0">
                <a:latin typeface="Arial" panose="020B0604020202020204" pitchFamily="34" charset="0"/>
                <a:cs typeface="Arial" panose="020B0604020202020204" pitchFamily="34" charset="0"/>
              </a:rPr>
              <a:t>Moves from simple to complex</a:t>
            </a:r>
            <a:endParaRPr lang="en-US" sz="2400" baseline="0" dirty="0">
              <a:latin typeface="Arial" panose="020B0604020202020204" pitchFamily="34" charset="0"/>
              <a:cs typeface="Arial" panose="020B0604020202020204" pitchFamily="34" charset="0"/>
            </a:endParaRPr>
          </a:p>
        </p:txBody>
      </p:sp>
      <p:sp>
        <p:nvSpPr>
          <p:cNvPr id="7" name="Content Placeholder 4"/>
          <p:cNvSpPr txBox="1">
            <a:spLocks/>
          </p:cNvSpPr>
          <p:nvPr/>
        </p:nvSpPr>
        <p:spPr bwMode="auto">
          <a:xfrm>
            <a:off x="529389" y="3426768"/>
            <a:ext cx="2719137" cy="805663"/>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800" kern="1200">
                <a:solidFill>
                  <a:srgbClr val="0A2D6B"/>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sz="2400"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20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800" kern="1200">
                <a:solidFill>
                  <a:srgbClr val="7B083C"/>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r>
              <a:rPr lang="en-US" b="1" baseline="0" dirty="0" smtClean="0">
                <a:solidFill>
                  <a:schemeClr val="accent6">
                    <a:lumMod val="75000"/>
                  </a:schemeClr>
                </a:solidFill>
              </a:rPr>
              <a:t>Problem Set</a:t>
            </a:r>
            <a:endParaRPr lang="en-US" b="1" baseline="0" dirty="0">
              <a:solidFill>
                <a:schemeClr val="accent6">
                  <a:lumMod val="75000"/>
                </a:schemeClr>
              </a:solidFill>
            </a:endParaRPr>
          </a:p>
        </p:txBody>
      </p:sp>
      <p:sp>
        <p:nvSpPr>
          <p:cNvPr id="8" name="Content Placeholder 4"/>
          <p:cNvSpPr txBox="1">
            <a:spLocks/>
          </p:cNvSpPr>
          <p:nvPr/>
        </p:nvSpPr>
        <p:spPr bwMode="auto">
          <a:xfrm>
            <a:off x="569495" y="4062208"/>
            <a:ext cx="6665495" cy="805663"/>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800" kern="1200">
                <a:solidFill>
                  <a:srgbClr val="0A2D6B"/>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sz="2400"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20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800" kern="1200">
                <a:solidFill>
                  <a:srgbClr val="7B083C"/>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Arial" panose="020B0604020202020204" pitchFamily="34" charset="0"/>
              <a:buChar char="•"/>
            </a:pPr>
            <a:r>
              <a:rPr lang="en-US" sz="2400" baseline="0" dirty="0" smtClean="0">
                <a:latin typeface="Arial" panose="020B0604020202020204" pitchFamily="34" charset="0"/>
                <a:cs typeface="Arial" panose="020B0604020202020204" pitchFamily="34" charset="0"/>
              </a:rPr>
              <a:t>Time frame rather than task frame</a:t>
            </a:r>
            <a:endParaRPr lang="en-US" sz="2400" baseline="0" dirty="0">
              <a:latin typeface="Arial" panose="020B0604020202020204" pitchFamily="34" charset="0"/>
              <a:cs typeface="Arial" panose="020B0604020202020204" pitchFamily="34" charset="0"/>
            </a:endParaRPr>
          </a:p>
        </p:txBody>
      </p:sp>
      <p:sp>
        <p:nvSpPr>
          <p:cNvPr id="9" name="Content Placeholder 4"/>
          <p:cNvSpPr txBox="1">
            <a:spLocks/>
          </p:cNvSpPr>
          <p:nvPr/>
        </p:nvSpPr>
        <p:spPr bwMode="auto">
          <a:xfrm>
            <a:off x="601580" y="4695868"/>
            <a:ext cx="8085220" cy="805663"/>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800" kern="1200">
                <a:solidFill>
                  <a:srgbClr val="0A2D6B"/>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sz="2400"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20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800" kern="1200">
                <a:solidFill>
                  <a:srgbClr val="7B083C"/>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Arial" panose="020B0604020202020204" pitchFamily="34" charset="0"/>
              <a:buChar char="•"/>
            </a:pPr>
            <a:r>
              <a:rPr lang="en-US" sz="2400" baseline="0" dirty="0" smtClean="0">
                <a:latin typeface="Arial" panose="020B0604020202020204" pitchFamily="34" charset="0"/>
                <a:cs typeface="Arial" panose="020B0604020202020204" pitchFamily="34" charset="0"/>
              </a:rPr>
              <a:t>Closely related to the other lesson components</a:t>
            </a:r>
            <a:endParaRPr lang="en-US" sz="2400" baseline="0" dirty="0">
              <a:latin typeface="Arial" panose="020B0604020202020204" pitchFamily="34" charset="0"/>
              <a:cs typeface="Arial" panose="020B0604020202020204" pitchFamily="34" charset="0"/>
            </a:endParaRPr>
          </a:p>
        </p:txBody>
      </p:sp>
      <p:sp>
        <p:nvSpPr>
          <p:cNvPr id="10" name="Content Placeholder 4"/>
          <p:cNvSpPr txBox="1">
            <a:spLocks/>
          </p:cNvSpPr>
          <p:nvPr/>
        </p:nvSpPr>
        <p:spPr bwMode="auto">
          <a:xfrm>
            <a:off x="609602" y="5353591"/>
            <a:ext cx="8085220" cy="805663"/>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800" kern="1200">
                <a:solidFill>
                  <a:srgbClr val="0A2D6B"/>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sz="2400"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20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800" kern="1200">
                <a:solidFill>
                  <a:srgbClr val="7B083C"/>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Arial" panose="020B0604020202020204" pitchFamily="34" charset="0"/>
              <a:buChar char="•"/>
            </a:pPr>
            <a:r>
              <a:rPr lang="en-US" sz="2400" baseline="0" dirty="0" smtClean="0">
                <a:latin typeface="Arial" panose="020B0604020202020204" pitchFamily="34" charset="0"/>
                <a:cs typeface="Arial" panose="020B0604020202020204" pitchFamily="34" charset="0"/>
              </a:rPr>
              <a:t>A good place to begin lesson planning</a:t>
            </a:r>
            <a:endParaRPr lang="en-US" sz="24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1161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463"/>
            <a:ext cx="8229600" cy="824382"/>
          </a:xfrm>
        </p:spPr>
        <p:txBody>
          <a:bodyPr/>
          <a:lstStyle/>
          <a:p>
            <a:r>
              <a:rPr lang="en-US" dirty="0"/>
              <a:t>Introduction to the Lesson Structure</a:t>
            </a:r>
          </a:p>
        </p:txBody>
      </p:sp>
      <p:sp>
        <p:nvSpPr>
          <p:cNvPr id="4" name="Content Placeholder 3"/>
          <p:cNvSpPr>
            <a:spLocks noGrp="1"/>
          </p:cNvSpPr>
          <p:nvPr>
            <p:ph idx="4294967295"/>
          </p:nvPr>
        </p:nvSpPr>
        <p:spPr>
          <a:xfrm>
            <a:off x="457200" y="3246865"/>
            <a:ext cx="8458200" cy="2798335"/>
          </a:xfrm>
        </p:spPr>
        <p:txBody>
          <a:bodyPr/>
          <a:lstStyle/>
          <a:p>
            <a:pPr marL="68263" indent="-4763"/>
            <a:r>
              <a:rPr lang="en-US" sz="2200" dirty="0" smtClean="0">
                <a:latin typeface="Arial" panose="020B0604020202020204" pitchFamily="34" charset="0"/>
                <a:cs typeface="Arial" panose="020B0604020202020204" pitchFamily="34" charset="0"/>
              </a:rPr>
              <a:t>Look at Problems 2 and 3. Are there 5 butterflies?  Where?  What about strawberries? </a:t>
            </a:r>
          </a:p>
          <a:p>
            <a:pPr marL="68263" indent="-4763"/>
            <a:r>
              <a:rPr lang="en-US" sz="2200" dirty="0" smtClean="0">
                <a:latin typeface="Arial" panose="020B0604020202020204" pitchFamily="34" charset="0"/>
                <a:cs typeface="Arial" panose="020B0604020202020204" pitchFamily="34" charset="0"/>
              </a:rPr>
              <a:t>Can you show me five fingers? Can you show me 5 fingers on 2 hands?</a:t>
            </a:r>
            <a:endParaRPr lang="en-US" sz="2200" dirty="0">
              <a:latin typeface="Arial" panose="020B0604020202020204" pitchFamily="34" charset="0"/>
              <a:cs typeface="Arial" panose="020B0604020202020204" pitchFamily="34" charset="0"/>
            </a:endParaRPr>
          </a:p>
          <a:p>
            <a:pPr marL="68263" indent="-4763"/>
            <a:r>
              <a:rPr lang="en-US" sz="2200" dirty="0" smtClean="0">
                <a:latin typeface="Arial" panose="020B0604020202020204" pitchFamily="34" charset="0"/>
                <a:cs typeface="Arial" panose="020B0604020202020204" pitchFamily="34" charset="0"/>
              </a:rPr>
              <a:t>Look at your Application Problem. What were the 2 parts in our story problem?</a:t>
            </a:r>
            <a:endParaRPr lang="en-US" sz="2200" dirty="0">
              <a:latin typeface="Arial" panose="020B0604020202020204" pitchFamily="34" charset="0"/>
              <a:cs typeface="Arial" panose="020B0604020202020204" pitchFamily="34" charset="0"/>
            </a:endParaRPr>
          </a:p>
        </p:txBody>
      </p:sp>
      <p:sp>
        <p:nvSpPr>
          <p:cNvPr id="5" name="Text Placeholder 4"/>
          <p:cNvSpPr>
            <a:spLocks noGrp="1"/>
          </p:cNvSpPr>
          <p:nvPr>
            <p:ph type="body" sz="quarter" idx="4294967295"/>
          </p:nvPr>
        </p:nvSpPr>
        <p:spPr>
          <a:xfrm>
            <a:off x="457200" y="5439882"/>
            <a:ext cx="8229600" cy="825500"/>
          </a:xfrm>
        </p:spPr>
        <p:txBody>
          <a:bodyPr>
            <a:normAutofit/>
          </a:bodyPr>
          <a:lstStyle/>
          <a:p>
            <a:r>
              <a:rPr lang="en-US" sz="2200" dirty="0" smtClean="0">
                <a:latin typeface="Arial" panose="020B0604020202020204" pitchFamily="34" charset="0"/>
                <a:cs typeface="Arial" panose="020B0604020202020204" pitchFamily="34" charset="0"/>
              </a:rPr>
              <a:t>Lesson 1, Student Debrief</a:t>
            </a:r>
            <a:endParaRPr lang="en-US" sz="2200" dirty="0">
              <a:latin typeface="Arial" panose="020B0604020202020204" pitchFamily="34" charset="0"/>
              <a:cs typeface="Arial" panose="020B0604020202020204" pitchFamily="34" charset="0"/>
            </a:endParaRPr>
          </a:p>
        </p:txBody>
      </p:sp>
      <p:pic>
        <p:nvPicPr>
          <p:cNvPr id="6146" name="Picture 2"/>
          <p:cNvPicPr>
            <a:picLocks noChangeAspect="1" noChangeArrowheads="1"/>
          </p:cNvPicPr>
          <p:nvPr/>
        </p:nvPicPr>
        <p:blipFill>
          <a:blip r:embed="rId3"/>
          <a:srcRect/>
          <a:stretch>
            <a:fillRect/>
          </a:stretch>
        </p:blipFill>
        <p:spPr bwMode="auto">
          <a:xfrm>
            <a:off x="1512525" y="1755813"/>
            <a:ext cx="2594923" cy="1274084"/>
          </a:xfrm>
          <a:prstGeom prst="rect">
            <a:avLst/>
          </a:prstGeom>
          <a:noFill/>
          <a:ln w="9525">
            <a:noFill/>
            <a:miter lim="800000"/>
            <a:headEnd/>
            <a:tailEnd/>
          </a:ln>
        </p:spPr>
      </p:pic>
      <p:pic>
        <p:nvPicPr>
          <p:cNvPr id="6147" name="Picture 3"/>
          <p:cNvPicPr>
            <a:picLocks noChangeAspect="1" noChangeArrowheads="1"/>
          </p:cNvPicPr>
          <p:nvPr/>
        </p:nvPicPr>
        <p:blipFill>
          <a:blip r:embed="rId4"/>
          <a:srcRect/>
          <a:stretch>
            <a:fillRect/>
          </a:stretch>
        </p:blipFill>
        <p:spPr bwMode="auto">
          <a:xfrm>
            <a:off x="4243245" y="1755813"/>
            <a:ext cx="2693604" cy="1322090"/>
          </a:xfrm>
          <a:prstGeom prst="rect">
            <a:avLst/>
          </a:prstGeom>
          <a:noFill/>
          <a:ln w="9525">
            <a:noFill/>
            <a:miter lim="800000"/>
            <a:headEnd/>
            <a:tailEnd/>
          </a:ln>
        </p:spPr>
      </p:pic>
    </p:spTree>
    <p:extLst>
      <p:ext uri="{BB962C8B-B14F-4D97-AF65-F5344CB8AC3E}">
        <p14:creationId xmlns:p14="http://schemas.microsoft.com/office/powerpoint/2010/main" val="25021754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54908"/>
            <a:ext cx="8229600" cy="5693442"/>
          </a:xfrm>
        </p:spPr>
        <p:txBody>
          <a:bodyPr anchor="ctr"/>
          <a:lstStyle/>
          <a:p>
            <a:pPr>
              <a:spcAft>
                <a:spcPts val="0"/>
              </a:spcAft>
            </a:pPr>
            <a:r>
              <a:rPr lang="en-US" dirty="0" smtClean="0"/>
              <a:t>	</a:t>
            </a:r>
            <a:r>
              <a:rPr lang="en-US" sz="2000" dirty="0" smtClean="0"/>
              <a:t>This PowerPoint </a:t>
            </a:r>
            <a:r>
              <a:rPr lang="en-US" sz="2000" dirty="0"/>
              <a:t>presentation is provided to individuals </a:t>
            </a:r>
            <a:r>
              <a:rPr lang="en-US" sz="2000" dirty="0" smtClean="0"/>
              <a:t>who participated </a:t>
            </a:r>
            <a:r>
              <a:rPr lang="en-US" sz="2000" dirty="0"/>
              <a:t>in a live training by professional developers certified by, or affiliated with, the copyright holder, Common Core, Inc. </a:t>
            </a:r>
            <a:r>
              <a:rPr lang="en-US" sz="2000" dirty="0" smtClean="0"/>
              <a:t>It </a:t>
            </a:r>
            <a:r>
              <a:rPr lang="en-US" sz="2000" dirty="0"/>
              <a:t>may </a:t>
            </a:r>
            <a:r>
              <a:rPr lang="en-US" sz="2000" dirty="0" smtClean="0"/>
              <a:t>not </a:t>
            </a:r>
            <a:r>
              <a:rPr lang="en-US" sz="2000" dirty="0"/>
              <a:t>be altered in any way. </a:t>
            </a:r>
            <a:r>
              <a:rPr lang="en-US" sz="2000" dirty="0" smtClean="0"/>
              <a:t>The </a:t>
            </a:r>
            <a:r>
              <a:rPr lang="en-US" sz="2000" dirty="0"/>
              <a:t>presentation may be shared for non-commercial </a:t>
            </a:r>
            <a:r>
              <a:rPr lang="en-US" sz="2000" dirty="0" smtClean="0"/>
              <a:t>purposes only. However, Common </a:t>
            </a:r>
            <a:r>
              <a:rPr lang="en-US" sz="2000" dirty="0"/>
              <a:t>Core makes no representations or warranties about the effectiveness of training provided by non-certified/non-affiliated presenters of the material</a:t>
            </a:r>
            <a:r>
              <a:rPr lang="en-US" sz="2000" dirty="0" smtClean="0"/>
              <a:t>. Any commercial use of this presentation is illegal and violates the copyrights of Common Core, Inc.</a:t>
            </a:r>
            <a:endParaRPr lang="en-US" sz="2000" dirty="0"/>
          </a:p>
          <a:p>
            <a:endParaRPr lang="en-US" dirty="0"/>
          </a:p>
        </p:txBody>
      </p:sp>
    </p:spTree>
    <p:extLst>
      <p:ext uri="{BB962C8B-B14F-4D97-AF65-F5344CB8AC3E}">
        <p14:creationId xmlns:p14="http://schemas.microsoft.com/office/powerpoint/2010/main" val="1616271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463"/>
            <a:ext cx="8229600" cy="824382"/>
          </a:xfrm>
        </p:spPr>
        <p:txBody>
          <a:bodyPr>
            <a:normAutofit fontScale="90000"/>
          </a:bodyPr>
          <a:lstStyle/>
          <a:p>
            <a:r>
              <a:rPr lang="en-US" dirty="0"/>
              <a:t>Introduction to the Lesson </a:t>
            </a:r>
            <a:r>
              <a:rPr lang="en-US" dirty="0" smtClean="0"/>
              <a:t>Structure – HIDDEN SLIDE (p. 2 of Notes)</a:t>
            </a:r>
            <a:endParaRPr lang="en-US" dirty="0"/>
          </a:p>
        </p:txBody>
      </p:sp>
      <p:sp>
        <p:nvSpPr>
          <p:cNvPr id="4" name="Content Placeholder 3"/>
          <p:cNvSpPr>
            <a:spLocks noGrp="1"/>
          </p:cNvSpPr>
          <p:nvPr>
            <p:ph idx="4294967295"/>
          </p:nvPr>
        </p:nvSpPr>
        <p:spPr>
          <a:xfrm>
            <a:off x="457200" y="3246865"/>
            <a:ext cx="8458200" cy="2798335"/>
          </a:xfrm>
        </p:spPr>
        <p:txBody>
          <a:bodyPr/>
          <a:lstStyle/>
          <a:p>
            <a:pPr marL="68263" indent="-4763"/>
            <a:r>
              <a:rPr lang="en-US" sz="2200" dirty="0" smtClean="0">
                <a:latin typeface="Arial" panose="020B0604020202020204" pitchFamily="34" charset="0"/>
                <a:cs typeface="Arial" panose="020B0604020202020204" pitchFamily="34" charset="0"/>
              </a:rPr>
              <a:t>Look at Problems 2 and 3. Are there 5 butterflies?  Where?  What about strawberries? </a:t>
            </a:r>
          </a:p>
          <a:p>
            <a:pPr marL="68263" indent="-4763"/>
            <a:r>
              <a:rPr lang="en-US" sz="2200" dirty="0" smtClean="0">
                <a:latin typeface="Arial" panose="020B0604020202020204" pitchFamily="34" charset="0"/>
                <a:cs typeface="Arial" panose="020B0604020202020204" pitchFamily="34" charset="0"/>
              </a:rPr>
              <a:t>Can you show me five fingers? Can you show me 5 fingers on 2 hands?</a:t>
            </a:r>
            <a:endParaRPr lang="en-US" sz="2200" dirty="0">
              <a:latin typeface="Arial" panose="020B0604020202020204" pitchFamily="34" charset="0"/>
              <a:cs typeface="Arial" panose="020B0604020202020204" pitchFamily="34" charset="0"/>
            </a:endParaRPr>
          </a:p>
          <a:p>
            <a:pPr marL="68263" indent="-4763"/>
            <a:r>
              <a:rPr lang="en-US" sz="2200" dirty="0" smtClean="0">
                <a:latin typeface="Arial" panose="020B0604020202020204" pitchFamily="34" charset="0"/>
                <a:cs typeface="Arial" panose="020B0604020202020204" pitchFamily="34" charset="0"/>
              </a:rPr>
              <a:t>Look at your Application Problem. What were the 2 parts in our story problem?</a:t>
            </a:r>
            <a:endParaRPr lang="en-US" sz="2200" dirty="0">
              <a:latin typeface="Arial" panose="020B0604020202020204" pitchFamily="34" charset="0"/>
              <a:cs typeface="Arial" panose="020B0604020202020204" pitchFamily="34" charset="0"/>
            </a:endParaRPr>
          </a:p>
        </p:txBody>
      </p:sp>
      <p:sp>
        <p:nvSpPr>
          <p:cNvPr id="5" name="Text Placeholder 4"/>
          <p:cNvSpPr>
            <a:spLocks noGrp="1"/>
          </p:cNvSpPr>
          <p:nvPr>
            <p:ph type="body" sz="quarter" idx="4294967295"/>
          </p:nvPr>
        </p:nvSpPr>
        <p:spPr>
          <a:xfrm>
            <a:off x="457200" y="5439882"/>
            <a:ext cx="8229600" cy="825500"/>
          </a:xfrm>
        </p:spPr>
        <p:txBody>
          <a:bodyPr>
            <a:normAutofit/>
          </a:bodyPr>
          <a:lstStyle/>
          <a:p>
            <a:r>
              <a:rPr lang="en-US" sz="2200" dirty="0" smtClean="0">
                <a:latin typeface="Arial" panose="020B0604020202020204" pitchFamily="34" charset="0"/>
                <a:cs typeface="Arial" panose="020B0604020202020204" pitchFamily="34" charset="0"/>
              </a:rPr>
              <a:t>Lesson 1, Student Debrief</a:t>
            </a:r>
            <a:endParaRPr lang="en-US" sz="2200" dirty="0">
              <a:latin typeface="Arial" panose="020B0604020202020204" pitchFamily="34" charset="0"/>
              <a:cs typeface="Arial" panose="020B0604020202020204" pitchFamily="34" charset="0"/>
            </a:endParaRPr>
          </a:p>
        </p:txBody>
      </p:sp>
      <p:pic>
        <p:nvPicPr>
          <p:cNvPr id="6146" name="Picture 2"/>
          <p:cNvPicPr>
            <a:picLocks noChangeAspect="1" noChangeArrowheads="1"/>
          </p:cNvPicPr>
          <p:nvPr/>
        </p:nvPicPr>
        <p:blipFill>
          <a:blip r:embed="rId3"/>
          <a:srcRect/>
          <a:stretch>
            <a:fillRect/>
          </a:stretch>
        </p:blipFill>
        <p:spPr bwMode="auto">
          <a:xfrm>
            <a:off x="1512525" y="1755813"/>
            <a:ext cx="2594923" cy="1274084"/>
          </a:xfrm>
          <a:prstGeom prst="rect">
            <a:avLst/>
          </a:prstGeom>
          <a:noFill/>
          <a:ln w="9525">
            <a:noFill/>
            <a:miter lim="800000"/>
            <a:headEnd/>
            <a:tailEnd/>
          </a:ln>
        </p:spPr>
      </p:pic>
      <p:pic>
        <p:nvPicPr>
          <p:cNvPr id="6147" name="Picture 3"/>
          <p:cNvPicPr>
            <a:picLocks noChangeAspect="1" noChangeArrowheads="1"/>
          </p:cNvPicPr>
          <p:nvPr/>
        </p:nvPicPr>
        <p:blipFill>
          <a:blip r:embed="rId4"/>
          <a:srcRect/>
          <a:stretch>
            <a:fillRect/>
          </a:stretch>
        </p:blipFill>
        <p:spPr bwMode="auto">
          <a:xfrm>
            <a:off x="4243245" y="1755813"/>
            <a:ext cx="2693604" cy="1322090"/>
          </a:xfrm>
          <a:prstGeom prst="rect">
            <a:avLst/>
          </a:prstGeom>
          <a:noFill/>
          <a:ln w="9525">
            <a:noFill/>
            <a:miter lim="800000"/>
            <a:headEnd/>
            <a:tailEnd/>
          </a:ln>
        </p:spPr>
      </p:pic>
    </p:spTree>
    <p:extLst>
      <p:ext uri="{BB962C8B-B14F-4D97-AF65-F5344CB8AC3E}">
        <p14:creationId xmlns:p14="http://schemas.microsoft.com/office/powerpoint/2010/main" val="1386400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7718"/>
            <a:ext cx="8229600" cy="799083"/>
          </a:xfrm>
        </p:spPr>
        <p:txBody>
          <a:bodyPr/>
          <a:lstStyle/>
          <a:p>
            <a:r>
              <a:rPr lang="en-US" dirty="0" smtClean="0"/>
              <a:t>Student Debrief</a:t>
            </a:r>
            <a:endParaRPr lang="en-US" dirty="0"/>
          </a:p>
        </p:txBody>
      </p:sp>
      <p:sp>
        <p:nvSpPr>
          <p:cNvPr id="3" name="TextBox 2"/>
          <p:cNvSpPr txBox="1"/>
          <p:nvPr/>
        </p:nvSpPr>
        <p:spPr>
          <a:xfrm>
            <a:off x="457200" y="1472540"/>
            <a:ext cx="8229600" cy="523220"/>
          </a:xfrm>
          <a:prstGeom prst="rect">
            <a:avLst/>
          </a:prstGeom>
          <a:noFill/>
        </p:spPr>
        <p:txBody>
          <a:bodyPr wrap="square" rtlCol="0">
            <a:spAutoFit/>
          </a:bodyPr>
          <a:lstStyle/>
          <a:p>
            <a:pPr marL="457200" indent="-457200">
              <a:buFont typeface="Arial" panose="020B0604020202020204" pitchFamily="34" charset="0"/>
              <a:buChar char="•"/>
            </a:pPr>
            <a:r>
              <a:rPr lang="en-US" sz="2800" baseline="0" dirty="0" smtClean="0">
                <a:solidFill>
                  <a:srgbClr val="0A2D6B"/>
                </a:solidFill>
                <a:latin typeface="+mn-lt"/>
              </a:rPr>
              <a:t>Class conversation to reflect on the day’s learning</a:t>
            </a:r>
            <a:endParaRPr lang="en-US" sz="2800" baseline="0" dirty="0">
              <a:solidFill>
                <a:srgbClr val="0A2D6B"/>
              </a:solidFill>
              <a:latin typeface="+mn-lt"/>
            </a:endParaRPr>
          </a:p>
        </p:txBody>
      </p:sp>
      <p:sp>
        <p:nvSpPr>
          <p:cNvPr id="7" name="TextBox 6"/>
          <p:cNvSpPr txBox="1"/>
          <p:nvPr/>
        </p:nvSpPr>
        <p:spPr>
          <a:xfrm>
            <a:off x="465125" y="2074215"/>
            <a:ext cx="7879278" cy="954107"/>
          </a:xfrm>
          <a:prstGeom prst="rect">
            <a:avLst/>
          </a:prstGeom>
          <a:noFill/>
        </p:spPr>
        <p:txBody>
          <a:bodyPr wrap="square" rtlCol="0">
            <a:spAutoFit/>
          </a:bodyPr>
          <a:lstStyle/>
          <a:p>
            <a:pPr marL="457200" indent="-457200">
              <a:buFont typeface="Arial" panose="020B0604020202020204" pitchFamily="34" charset="0"/>
              <a:buChar char="•"/>
            </a:pPr>
            <a:r>
              <a:rPr lang="en-US" sz="2800" baseline="0" dirty="0" smtClean="0">
                <a:solidFill>
                  <a:srgbClr val="0A2D6B"/>
                </a:solidFill>
                <a:latin typeface="+mn-lt"/>
              </a:rPr>
              <a:t>Make connections between parts of the lesson, concepts, strategies, and tools</a:t>
            </a:r>
            <a:endParaRPr lang="en-US" sz="2800" baseline="0" dirty="0">
              <a:solidFill>
                <a:srgbClr val="0A2D6B"/>
              </a:solidFill>
              <a:latin typeface="+mn-lt"/>
            </a:endParaRPr>
          </a:p>
        </p:txBody>
      </p:sp>
      <p:sp>
        <p:nvSpPr>
          <p:cNvPr id="8" name="TextBox 7"/>
          <p:cNvSpPr txBox="1"/>
          <p:nvPr/>
        </p:nvSpPr>
        <p:spPr>
          <a:xfrm>
            <a:off x="463150" y="3117240"/>
            <a:ext cx="8223650" cy="523220"/>
          </a:xfrm>
          <a:prstGeom prst="rect">
            <a:avLst/>
          </a:prstGeom>
          <a:noFill/>
        </p:spPr>
        <p:txBody>
          <a:bodyPr wrap="square" rtlCol="0">
            <a:spAutoFit/>
          </a:bodyPr>
          <a:lstStyle/>
          <a:p>
            <a:pPr marL="457200" indent="-457200">
              <a:buFont typeface="Arial" panose="020B0604020202020204" pitchFamily="34" charset="0"/>
              <a:buChar char="•"/>
            </a:pPr>
            <a:r>
              <a:rPr lang="en-US" sz="2800" baseline="0" dirty="0" smtClean="0">
                <a:solidFill>
                  <a:srgbClr val="0A2D6B"/>
                </a:solidFill>
                <a:latin typeface="+mn-lt"/>
              </a:rPr>
              <a:t>Students ultimately articulate the learning objective</a:t>
            </a:r>
            <a:endParaRPr lang="en-US" sz="2800" baseline="0" dirty="0">
              <a:solidFill>
                <a:srgbClr val="0A2D6B"/>
              </a:solidFill>
              <a:latin typeface="+mn-lt"/>
            </a:endParaRPr>
          </a:p>
        </p:txBody>
      </p:sp>
      <p:sp>
        <p:nvSpPr>
          <p:cNvPr id="9" name="Content Placeholder 4"/>
          <p:cNvSpPr txBox="1">
            <a:spLocks/>
          </p:cNvSpPr>
          <p:nvPr/>
        </p:nvSpPr>
        <p:spPr bwMode="auto">
          <a:xfrm>
            <a:off x="517514" y="3794893"/>
            <a:ext cx="1928803" cy="575223"/>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800" kern="1200">
                <a:solidFill>
                  <a:srgbClr val="0A2D6B"/>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sz="2400"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20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800" kern="1200">
                <a:solidFill>
                  <a:srgbClr val="7B083C"/>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r>
              <a:rPr lang="en-US" b="1" baseline="0" dirty="0" smtClean="0">
                <a:solidFill>
                  <a:schemeClr val="accent6">
                    <a:lumMod val="75000"/>
                  </a:schemeClr>
                </a:solidFill>
              </a:rPr>
              <a:t>Exit Ticket</a:t>
            </a:r>
            <a:endParaRPr lang="en-US" b="1" baseline="0" dirty="0">
              <a:solidFill>
                <a:schemeClr val="accent6">
                  <a:lumMod val="75000"/>
                </a:schemeClr>
              </a:solidFill>
            </a:endParaRPr>
          </a:p>
        </p:txBody>
      </p:sp>
      <p:sp>
        <p:nvSpPr>
          <p:cNvPr id="10" name="TextBox 9"/>
          <p:cNvSpPr txBox="1"/>
          <p:nvPr/>
        </p:nvSpPr>
        <p:spPr>
          <a:xfrm>
            <a:off x="505639" y="4409672"/>
            <a:ext cx="8223650" cy="523220"/>
          </a:xfrm>
          <a:prstGeom prst="rect">
            <a:avLst/>
          </a:prstGeom>
          <a:noFill/>
        </p:spPr>
        <p:txBody>
          <a:bodyPr wrap="square" rtlCol="0">
            <a:spAutoFit/>
          </a:bodyPr>
          <a:lstStyle/>
          <a:p>
            <a:pPr marL="457200" indent="-457200">
              <a:buFont typeface="Arial" panose="020B0604020202020204" pitchFamily="34" charset="0"/>
              <a:buChar char="•"/>
            </a:pPr>
            <a:r>
              <a:rPr lang="en-US" sz="2800" baseline="0" dirty="0" smtClean="0">
                <a:solidFill>
                  <a:srgbClr val="0A2D6B"/>
                </a:solidFill>
                <a:latin typeface="+mn-lt"/>
              </a:rPr>
              <a:t>Daily formative assessment to drive instruction</a:t>
            </a:r>
            <a:endParaRPr lang="en-US" sz="2800" baseline="0" dirty="0">
              <a:solidFill>
                <a:srgbClr val="0A2D6B"/>
              </a:solidFill>
              <a:latin typeface="+mn-lt"/>
            </a:endParaRPr>
          </a:p>
        </p:txBody>
      </p:sp>
      <p:sp>
        <p:nvSpPr>
          <p:cNvPr id="11" name="TextBox 10"/>
          <p:cNvSpPr txBox="1"/>
          <p:nvPr/>
        </p:nvSpPr>
        <p:spPr>
          <a:xfrm>
            <a:off x="515539" y="4965822"/>
            <a:ext cx="8223650" cy="523220"/>
          </a:xfrm>
          <a:prstGeom prst="rect">
            <a:avLst/>
          </a:prstGeom>
          <a:noFill/>
        </p:spPr>
        <p:txBody>
          <a:bodyPr wrap="square" rtlCol="0">
            <a:spAutoFit/>
          </a:bodyPr>
          <a:lstStyle/>
          <a:p>
            <a:pPr marL="457200" indent="-457200">
              <a:buFont typeface="Arial" panose="020B0604020202020204" pitchFamily="34" charset="0"/>
              <a:buChar char="•"/>
            </a:pPr>
            <a:r>
              <a:rPr lang="en-US" sz="2800" baseline="0" dirty="0" smtClean="0">
                <a:solidFill>
                  <a:srgbClr val="0A2D6B"/>
                </a:solidFill>
                <a:latin typeface="+mn-lt"/>
              </a:rPr>
              <a:t>Time frame rather than task frame</a:t>
            </a:r>
            <a:endParaRPr lang="en-US" sz="2800" baseline="0" dirty="0">
              <a:solidFill>
                <a:srgbClr val="0A2D6B"/>
              </a:solidFill>
              <a:latin typeface="+mn-lt"/>
            </a:endParaRPr>
          </a:p>
        </p:txBody>
      </p:sp>
      <p:sp>
        <p:nvSpPr>
          <p:cNvPr id="12" name="TextBox 11"/>
          <p:cNvSpPr txBox="1"/>
          <p:nvPr/>
        </p:nvSpPr>
        <p:spPr>
          <a:xfrm>
            <a:off x="525439" y="5510097"/>
            <a:ext cx="8223650" cy="523220"/>
          </a:xfrm>
          <a:prstGeom prst="rect">
            <a:avLst/>
          </a:prstGeom>
          <a:noFill/>
        </p:spPr>
        <p:txBody>
          <a:bodyPr wrap="square" rtlCol="0">
            <a:spAutoFit/>
          </a:bodyPr>
          <a:lstStyle/>
          <a:p>
            <a:pPr marL="457200" indent="-457200">
              <a:buFont typeface="Arial" panose="020B0604020202020204" pitchFamily="34" charset="0"/>
              <a:buChar char="•"/>
            </a:pPr>
            <a:r>
              <a:rPr lang="en-US" sz="2800" baseline="0" dirty="0" smtClean="0">
                <a:solidFill>
                  <a:srgbClr val="0A2D6B"/>
                </a:solidFill>
                <a:latin typeface="+mn-lt"/>
              </a:rPr>
              <a:t>Tool for lesson planning</a:t>
            </a:r>
            <a:endParaRPr lang="en-US" sz="2800" baseline="0" dirty="0">
              <a:solidFill>
                <a:srgbClr val="0A2D6B"/>
              </a:solidFill>
              <a:latin typeface="+mn-lt"/>
            </a:endParaRPr>
          </a:p>
        </p:txBody>
      </p:sp>
    </p:spTree>
    <p:extLst>
      <p:ext uri="{BB962C8B-B14F-4D97-AF65-F5344CB8AC3E}">
        <p14:creationId xmlns:p14="http://schemas.microsoft.com/office/powerpoint/2010/main" val="104314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7718"/>
            <a:ext cx="8229600" cy="799083"/>
          </a:xfrm>
        </p:spPr>
        <p:txBody>
          <a:bodyPr>
            <a:normAutofit fontScale="90000"/>
          </a:bodyPr>
          <a:lstStyle/>
          <a:p>
            <a:r>
              <a:rPr lang="en-US" dirty="0" smtClean="0"/>
              <a:t>Student Debrief – HIDDEN SLIDE (p.2 of notes)</a:t>
            </a:r>
            <a:endParaRPr lang="en-US" dirty="0"/>
          </a:p>
        </p:txBody>
      </p:sp>
      <p:sp>
        <p:nvSpPr>
          <p:cNvPr id="3" name="TextBox 2"/>
          <p:cNvSpPr txBox="1"/>
          <p:nvPr/>
        </p:nvSpPr>
        <p:spPr>
          <a:xfrm>
            <a:off x="457200" y="1472540"/>
            <a:ext cx="8229600" cy="523220"/>
          </a:xfrm>
          <a:prstGeom prst="rect">
            <a:avLst/>
          </a:prstGeom>
          <a:noFill/>
        </p:spPr>
        <p:txBody>
          <a:bodyPr wrap="square" rtlCol="0">
            <a:spAutoFit/>
          </a:bodyPr>
          <a:lstStyle/>
          <a:p>
            <a:pPr marL="457200" indent="-457200">
              <a:buFont typeface="Arial" panose="020B0604020202020204" pitchFamily="34" charset="0"/>
              <a:buChar char="•"/>
            </a:pPr>
            <a:r>
              <a:rPr lang="en-US" sz="2800" baseline="0" dirty="0" smtClean="0">
                <a:solidFill>
                  <a:srgbClr val="0A2D6B"/>
                </a:solidFill>
                <a:latin typeface="+mn-lt"/>
              </a:rPr>
              <a:t>Class conversation to reflect on the day’s learning</a:t>
            </a:r>
            <a:endParaRPr lang="en-US" sz="2800" baseline="0" dirty="0">
              <a:solidFill>
                <a:srgbClr val="0A2D6B"/>
              </a:solidFill>
              <a:latin typeface="+mn-lt"/>
            </a:endParaRPr>
          </a:p>
        </p:txBody>
      </p:sp>
      <p:sp>
        <p:nvSpPr>
          <p:cNvPr id="7" name="TextBox 6"/>
          <p:cNvSpPr txBox="1"/>
          <p:nvPr/>
        </p:nvSpPr>
        <p:spPr>
          <a:xfrm>
            <a:off x="465125" y="2074215"/>
            <a:ext cx="7879278" cy="954107"/>
          </a:xfrm>
          <a:prstGeom prst="rect">
            <a:avLst/>
          </a:prstGeom>
          <a:noFill/>
        </p:spPr>
        <p:txBody>
          <a:bodyPr wrap="square" rtlCol="0">
            <a:spAutoFit/>
          </a:bodyPr>
          <a:lstStyle/>
          <a:p>
            <a:pPr marL="457200" indent="-457200">
              <a:buFont typeface="Arial" panose="020B0604020202020204" pitchFamily="34" charset="0"/>
              <a:buChar char="•"/>
            </a:pPr>
            <a:r>
              <a:rPr lang="en-US" sz="2800" baseline="0" dirty="0" smtClean="0">
                <a:solidFill>
                  <a:srgbClr val="0A2D6B"/>
                </a:solidFill>
                <a:latin typeface="+mn-lt"/>
              </a:rPr>
              <a:t>Make connections between parts of the lesson, concepts, strategies, and tools</a:t>
            </a:r>
            <a:endParaRPr lang="en-US" sz="2800" baseline="0" dirty="0">
              <a:solidFill>
                <a:srgbClr val="0A2D6B"/>
              </a:solidFill>
              <a:latin typeface="+mn-lt"/>
            </a:endParaRPr>
          </a:p>
        </p:txBody>
      </p:sp>
      <p:sp>
        <p:nvSpPr>
          <p:cNvPr id="8" name="TextBox 7"/>
          <p:cNvSpPr txBox="1"/>
          <p:nvPr/>
        </p:nvSpPr>
        <p:spPr>
          <a:xfrm>
            <a:off x="463150" y="3117240"/>
            <a:ext cx="8223650" cy="523220"/>
          </a:xfrm>
          <a:prstGeom prst="rect">
            <a:avLst/>
          </a:prstGeom>
          <a:noFill/>
        </p:spPr>
        <p:txBody>
          <a:bodyPr wrap="square" rtlCol="0">
            <a:spAutoFit/>
          </a:bodyPr>
          <a:lstStyle/>
          <a:p>
            <a:pPr marL="457200" indent="-457200">
              <a:buFont typeface="Arial" panose="020B0604020202020204" pitchFamily="34" charset="0"/>
              <a:buChar char="•"/>
            </a:pPr>
            <a:r>
              <a:rPr lang="en-US" sz="2800" baseline="0" dirty="0" smtClean="0">
                <a:solidFill>
                  <a:srgbClr val="0A2D6B"/>
                </a:solidFill>
                <a:latin typeface="+mn-lt"/>
              </a:rPr>
              <a:t>Students ultimately articulate the learning objective</a:t>
            </a:r>
            <a:endParaRPr lang="en-US" sz="2800" baseline="0" dirty="0">
              <a:solidFill>
                <a:srgbClr val="0A2D6B"/>
              </a:solidFill>
              <a:latin typeface="+mn-lt"/>
            </a:endParaRPr>
          </a:p>
        </p:txBody>
      </p:sp>
      <p:sp>
        <p:nvSpPr>
          <p:cNvPr id="9" name="Content Placeholder 4"/>
          <p:cNvSpPr txBox="1">
            <a:spLocks/>
          </p:cNvSpPr>
          <p:nvPr/>
        </p:nvSpPr>
        <p:spPr bwMode="auto">
          <a:xfrm>
            <a:off x="517514" y="3794893"/>
            <a:ext cx="1928803" cy="575223"/>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800" kern="1200">
                <a:solidFill>
                  <a:srgbClr val="0A2D6B"/>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sz="2400"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20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800" kern="1200">
                <a:solidFill>
                  <a:srgbClr val="7B083C"/>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r>
              <a:rPr lang="en-US" b="1" baseline="0" dirty="0" smtClean="0">
                <a:solidFill>
                  <a:schemeClr val="accent6">
                    <a:lumMod val="75000"/>
                  </a:schemeClr>
                </a:solidFill>
              </a:rPr>
              <a:t>Exit Ticket</a:t>
            </a:r>
            <a:endParaRPr lang="en-US" b="1" baseline="0" dirty="0">
              <a:solidFill>
                <a:schemeClr val="accent6">
                  <a:lumMod val="75000"/>
                </a:schemeClr>
              </a:solidFill>
            </a:endParaRPr>
          </a:p>
        </p:txBody>
      </p:sp>
      <p:sp>
        <p:nvSpPr>
          <p:cNvPr id="10" name="TextBox 9"/>
          <p:cNvSpPr txBox="1"/>
          <p:nvPr/>
        </p:nvSpPr>
        <p:spPr>
          <a:xfrm>
            <a:off x="505639" y="4409672"/>
            <a:ext cx="8223650" cy="523220"/>
          </a:xfrm>
          <a:prstGeom prst="rect">
            <a:avLst/>
          </a:prstGeom>
          <a:noFill/>
        </p:spPr>
        <p:txBody>
          <a:bodyPr wrap="square" rtlCol="0">
            <a:spAutoFit/>
          </a:bodyPr>
          <a:lstStyle/>
          <a:p>
            <a:pPr marL="457200" indent="-457200">
              <a:buFont typeface="Arial" panose="020B0604020202020204" pitchFamily="34" charset="0"/>
              <a:buChar char="•"/>
            </a:pPr>
            <a:r>
              <a:rPr lang="en-US" sz="2800" baseline="0" dirty="0" smtClean="0">
                <a:solidFill>
                  <a:srgbClr val="0A2D6B"/>
                </a:solidFill>
                <a:latin typeface="+mn-lt"/>
              </a:rPr>
              <a:t>Daily formative assessment to drive instruction</a:t>
            </a:r>
            <a:endParaRPr lang="en-US" sz="2800" baseline="0" dirty="0">
              <a:solidFill>
                <a:srgbClr val="0A2D6B"/>
              </a:solidFill>
              <a:latin typeface="+mn-lt"/>
            </a:endParaRPr>
          </a:p>
        </p:txBody>
      </p:sp>
      <p:sp>
        <p:nvSpPr>
          <p:cNvPr id="11" name="TextBox 10"/>
          <p:cNvSpPr txBox="1"/>
          <p:nvPr/>
        </p:nvSpPr>
        <p:spPr>
          <a:xfrm>
            <a:off x="515539" y="4965822"/>
            <a:ext cx="8223650" cy="523220"/>
          </a:xfrm>
          <a:prstGeom prst="rect">
            <a:avLst/>
          </a:prstGeom>
          <a:noFill/>
        </p:spPr>
        <p:txBody>
          <a:bodyPr wrap="square" rtlCol="0">
            <a:spAutoFit/>
          </a:bodyPr>
          <a:lstStyle/>
          <a:p>
            <a:pPr marL="457200" indent="-457200">
              <a:buFont typeface="Arial" panose="020B0604020202020204" pitchFamily="34" charset="0"/>
              <a:buChar char="•"/>
            </a:pPr>
            <a:r>
              <a:rPr lang="en-US" sz="2800" baseline="0" dirty="0" smtClean="0">
                <a:solidFill>
                  <a:srgbClr val="0A2D6B"/>
                </a:solidFill>
                <a:latin typeface="+mn-lt"/>
              </a:rPr>
              <a:t>Time frame rather than task frame</a:t>
            </a:r>
            <a:endParaRPr lang="en-US" sz="2800" baseline="0" dirty="0">
              <a:solidFill>
                <a:srgbClr val="0A2D6B"/>
              </a:solidFill>
              <a:latin typeface="+mn-lt"/>
            </a:endParaRPr>
          </a:p>
        </p:txBody>
      </p:sp>
      <p:sp>
        <p:nvSpPr>
          <p:cNvPr id="12" name="TextBox 11"/>
          <p:cNvSpPr txBox="1"/>
          <p:nvPr/>
        </p:nvSpPr>
        <p:spPr>
          <a:xfrm>
            <a:off x="525439" y="5510097"/>
            <a:ext cx="8223650" cy="523220"/>
          </a:xfrm>
          <a:prstGeom prst="rect">
            <a:avLst/>
          </a:prstGeom>
          <a:noFill/>
        </p:spPr>
        <p:txBody>
          <a:bodyPr wrap="square" rtlCol="0">
            <a:spAutoFit/>
          </a:bodyPr>
          <a:lstStyle/>
          <a:p>
            <a:pPr marL="457200" indent="-457200">
              <a:buFont typeface="Arial" panose="020B0604020202020204" pitchFamily="34" charset="0"/>
              <a:buChar char="•"/>
            </a:pPr>
            <a:r>
              <a:rPr lang="en-US" sz="2800" baseline="0" dirty="0" smtClean="0">
                <a:solidFill>
                  <a:srgbClr val="0A2D6B"/>
                </a:solidFill>
                <a:latin typeface="+mn-lt"/>
              </a:rPr>
              <a:t>Tool for lesson planning</a:t>
            </a:r>
            <a:endParaRPr lang="en-US" sz="2800" baseline="0" dirty="0">
              <a:solidFill>
                <a:srgbClr val="0A2D6B"/>
              </a:solidFill>
              <a:latin typeface="+mn-lt"/>
            </a:endParaRPr>
          </a:p>
        </p:txBody>
      </p:sp>
    </p:spTree>
    <p:extLst>
      <p:ext uri="{BB962C8B-B14F-4D97-AF65-F5344CB8AC3E}">
        <p14:creationId xmlns:p14="http://schemas.microsoft.com/office/powerpoint/2010/main" val="1369126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091"/>
            <a:ext cx="8229600" cy="824382"/>
          </a:xfrm>
        </p:spPr>
        <p:txBody>
          <a:bodyPr/>
          <a:lstStyle/>
          <a:p>
            <a:r>
              <a:rPr lang="en-US" dirty="0" smtClean="0"/>
              <a:t>Agenda</a:t>
            </a:r>
            <a:endParaRPr lang="en-US" dirty="0"/>
          </a:p>
        </p:txBody>
      </p:sp>
      <p:sp>
        <p:nvSpPr>
          <p:cNvPr id="4" name="Content Placeholder 3"/>
          <p:cNvSpPr>
            <a:spLocks noGrp="1"/>
          </p:cNvSpPr>
          <p:nvPr>
            <p:ph idx="4294967295"/>
          </p:nvPr>
        </p:nvSpPr>
        <p:spPr>
          <a:xfrm>
            <a:off x="457200" y="1913474"/>
            <a:ext cx="8229600" cy="4019126"/>
          </a:xfrm>
          <a:effectLst/>
        </p:spPr>
        <p:txBody>
          <a:bodyPr>
            <a:normAutofit/>
          </a:bodyPr>
          <a:lstStyle/>
          <a:p>
            <a:pPr algn="ctr"/>
            <a:r>
              <a:rPr lang="en-US" sz="2400" b="1" dirty="0" smtClean="0">
                <a:effectLst/>
                <a:latin typeface="Arial" panose="020B0604020202020204" pitchFamily="34" charset="0"/>
                <a:cs typeface="Arial" panose="020B0604020202020204" pitchFamily="34" charset="0"/>
              </a:rPr>
              <a:t>Lesson Structure</a:t>
            </a:r>
          </a:p>
          <a:p>
            <a:pPr algn="ctr"/>
            <a:r>
              <a:rPr lang="en-US" sz="2400" b="1" dirty="0" smtClean="0">
                <a:effectLst>
                  <a:glow rad="228600">
                    <a:srgbClr val="B38395">
                      <a:alpha val="40000"/>
                    </a:srgbClr>
                  </a:glow>
                </a:effectLst>
                <a:latin typeface="Arial" panose="020B0604020202020204" pitchFamily="34" charset="0"/>
                <a:cs typeface="Arial" panose="020B0604020202020204" pitchFamily="34" charset="0"/>
              </a:rPr>
              <a:t>Instructional Sequence</a:t>
            </a:r>
          </a:p>
          <a:p>
            <a:pPr algn="ctr"/>
            <a:r>
              <a:rPr lang="en-US" sz="2400" b="1" dirty="0" smtClean="0">
                <a:latin typeface="Arial" panose="020B0604020202020204" pitchFamily="34" charset="0"/>
                <a:cs typeface="Arial" panose="020B0604020202020204" pitchFamily="34" charset="0"/>
              </a:rPr>
              <a:t>Module Review</a:t>
            </a:r>
          </a:p>
          <a:p>
            <a:pPr algn="ctr"/>
            <a:r>
              <a:rPr lang="en-US" sz="2400" b="1" dirty="0" smtClean="0">
                <a:latin typeface="Arial" panose="020B0604020202020204" pitchFamily="34" charset="0"/>
                <a:cs typeface="Arial" panose="020B0604020202020204" pitchFamily="34" charset="0"/>
              </a:rPr>
              <a:t>Preparation for Implementation</a:t>
            </a:r>
            <a:endParaRPr lang="en-US" sz="2400" b="1"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7105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4">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6900"/>
            <a:ext cx="8229600" cy="824382"/>
          </a:xfrm>
        </p:spPr>
        <p:txBody>
          <a:bodyPr/>
          <a:lstStyle/>
          <a:p>
            <a:r>
              <a:rPr lang="en-US" dirty="0" smtClean="0"/>
              <a:t>Instructional Sequence</a:t>
            </a:r>
            <a:endParaRPr lang="en-US" dirty="0"/>
          </a:p>
        </p:txBody>
      </p:sp>
      <p:pic>
        <p:nvPicPr>
          <p:cNvPr id="1028" name="Picture 4"/>
          <p:cNvPicPr>
            <a:picLocks noGrp="1" noChangeAspect="1" noChangeArrowheads="1"/>
          </p:cNvPicPr>
          <p:nvPr>
            <p:ph idx="4294967295"/>
          </p:nvPr>
        </p:nvPicPr>
        <p:blipFill>
          <a:blip r:embed="rId3"/>
          <a:srcRect/>
          <a:stretch>
            <a:fillRect/>
          </a:stretch>
        </p:blipFill>
        <p:spPr bwMode="auto">
          <a:xfrm>
            <a:off x="1014157" y="1589088"/>
            <a:ext cx="6802948" cy="4498975"/>
          </a:xfrm>
          <a:prstGeom prst="rect">
            <a:avLst/>
          </a:prstGeom>
          <a:noFill/>
          <a:ln w="9525">
            <a:noFill/>
            <a:miter lim="800000"/>
            <a:headEnd/>
            <a:tailEnd/>
          </a:ln>
        </p:spPr>
      </p:pic>
    </p:spTree>
    <p:extLst>
      <p:ext uri="{BB962C8B-B14F-4D97-AF65-F5344CB8AC3E}">
        <p14:creationId xmlns:p14="http://schemas.microsoft.com/office/powerpoint/2010/main" val="20529539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6058" y="724927"/>
            <a:ext cx="8229600" cy="824382"/>
          </a:xfrm>
        </p:spPr>
        <p:txBody>
          <a:bodyPr/>
          <a:lstStyle/>
          <a:p>
            <a:r>
              <a:rPr lang="en-US" dirty="0" smtClean="0"/>
              <a:t>Embedded Numbers</a:t>
            </a:r>
            <a:endParaRPr lang="en-US" dirty="0"/>
          </a:p>
        </p:txBody>
      </p:sp>
      <p:sp>
        <p:nvSpPr>
          <p:cNvPr id="8" name="Content Placeholder 7"/>
          <p:cNvSpPr>
            <a:spLocks noGrp="1"/>
          </p:cNvSpPr>
          <p:nvPr>
            <p:ph idx="4294967295"/>
          </p:nvPr>
        </p:nvSpPr>
        <p:spPr>
          <a:xfrm>
            <a:off x="457200" y="1566286"/>
            <a:ext cx="8229600" cy="4019126"/>
          </a:xfrm>
        </p:spPr>
        <p:txBody>
          <a:bodyPr/>
          <a:lstStyle/>
          <a:p>
            <a:r>
              <a:rPr lang="en-US" dirty="0" smtClean="0">
                <a:latin typeface="Arial" panose="020B0604020202020204" pitchFamily="34" charset="0"/>
                <a:cs typeface="Arial" panose="020B0604020202020204" pitchFamily="34" charset="0"/>
              </a:rPr>
              <a:t>Finding Embedded Partners within a Group</a:t>
            </a:r>
          </a:p>
        </p:txBody>
      </p:sp>
      <p:sp>
        <p:nvSpPr>
          <p:cNvPr id="5" name="Text Placeholder 4"/>
          <p:cNvSpPr>
            <a:spLocks noGrp="1"/>
          </p:cNvSpPr>
          <p:nvPr>
            <p:ph type="body" sz="quarter" idx="4294967295"/>
          </p:nvPr>
        </p:nvSpPr>
        <p:spPr>
          <a:xfrm>
            <a:off x="457200" y="5439882"/>
            <a:ext cx="8229600" cy="825500"/>
          </a:xfrm>
        </p:spPr>
        <p:txBody>
          <a:bodyPr/>
          <a:lstStyle/>
          <a:p>
            <a:r>
              <a:rPr lang="en-US" dirty="0" smtClean="0">
                <a:latin typeface="Arial" panose="020B0604020202020204" pitchFamily="34" charset="0"/>
                <a:cs typeface="Arial" panose="020B0604020202020204" pitchFamily="34" charset="0"/>
              </a:rPr>
              <a:t>Lesson </a:t>
            </a:r>
            <a:r>
              <a:rPr lang="en-US" dirty="0">
                <a:latin typeface="Arial" panose="020B0604020202020204" pitchFamily="34" charset="0"/>
                <a:cs typeface="Arial" panose="020B0604020202020204" pitchFamily="34" charset="0"/>
              </a:rPr>
              <a:t>2</a:t>
            </a:r>
          </a:p>
        </p:txBody>
      </p:sp>
      <p:pic>
        <p:nvPicPr>
          <p:cNvPr id="1026" name="Picture 2"/>
          <p:cNvPicPr>
            <a:picLocks noChangeAspect="1" noChangeArrowheads="1"/>
          </p:cNvPicPr>
          <p:nvPr/>
        </p:nvPicPr>
        <p:blipFill>
          <a:blip r:embed="rId3"/>
          <a:srcRect/>
          <a:stretch>
            <a:fillRect/>
          </a:stretch>
        </p:blipFill>
        <p:spPr bwMode="auto">
          <a:xfrm>
            <a:off x="647701" y="3136048"/>
            <a:ext cx="3786188" cy="1798007"/>
          </a:xfrm>
          <a:prstGeom prst="rect">
            <a:avLst/>
          </a:prstGeom>
          <a:noFill/>
          <a:ln w="9525">
            <a:noFill/>
            <a:miter lim="800000"/>
            <a:headEnd/>
            <a:tailEnd/>
          </a:ln>
        </p:spPr>
      </p:pic>
      <p:sp>
        <p:nvSpPr>
          <p:cNvPr id="9" name="Freeform 8"/>
          <p:cNvSpPr/>
          <p:nvPr/>
        </p:nvSpPr>
        <p:spPr>
          <a:xfrm>
            <a:off x="386058" y="2961015"/>
            <a:ext cx="2009521" cy="1973040"/>
          </a:xfrm>
          <a:custGeom>
            <a:avLst/>
            <a:gdLst>
              <a:gd name="connsiteX0" fmla="*/ 1214142 w 2009521"/>
              <a:gd name="connsiteY0" fmla="*/ 18668 h 1787139"/>
              <a:gd name="connsiteX1" fmla="*/ 804239 w 2009521"/>
              <a:gd name="connsiteY1" fmla="*/ 34433 h 1787139"/>
              <a:gd name="connsiteX2" fmla="*/ 756942 w 2009521"/>
              <a:gd name="connsiteY2" fmla="*/ 50199 h 1787139"/>
              <a:gd name="connsiteX3" fmla="*/ 693880 w 2009521"/>
              <a:gd name="connsiteY3" fmla="*/ 65964 h 1787139"/>
              <a:gd name="connsiteX4" fmla="*/ 583521 w 2009521"/>
              <a:gd name="connsiteY4" fmla="*/ 129026 h 1787139"/>
              <a:gd name="connsiteX5" fmla="*/ 488928 w 2009521"/>
              <a:gd name="connsiteY5" fmla="*/ 176323 h 1787139"/>
              <a:gd name="connsiteX6" fmla="*/ 441632 w 2009521"/>
              <a:gd name="connsiteY6" fmla="*/ 223619 h 1787139"/>
              <a:gd name="connsiteX7" fmla="*/ 378570 w 2009521"/>
              <a:gd name="connsiteY7" fmla="*/ 255151 h 1787139"/>
              <a:gd name="connsiteX8" fmla="*/ 347039 w 2009521"/>
              <a:gd name="connsiteY8" fmla="*/ 302447 h 1787139"/>
              <a:gd name="connsiteX9" fmla="*/ 205149 w 2009521"/>
              <a:gd name="connsiteY9" fmla="*/ 412806 h 1787139"/>
              <a:gd name="connsiteX10" fmla="*/ 110556 w 2009521"/>
              <a:gd name="connsiteY10" fmla="*/ 475868 h 1787139"/>
              <a:gd name="connsiteX11" fmla="*/ 94790 w 2009521"/>
              <a:gd name="connsiteY11" fmla="*/ 538930 h 1787139"/>
              <a:gd name="connsiteX12" fmla="*/ 31728 w 2009521"/>
              <a:gd name="connsiteY12" fmla="*/ 633523 h 1787139"/>
              <a:gd name="connsiteX13" fmla="*/ 15963 w 2009521"/>
              <a:gd name="connsiteY13" fmla="*/ 728116 h 1787139"/>
              <a:gd name="connsiteX14" fmla="*/ 197 w 2009521"/>
              <a:gd name="connsiteY14" fmla="*/ 775413 h 1787139"/>
              <a:gd name="connsiteX15" fmla="*/ 15963 w 2009521"/>
              <a:gd name="connsiteY15" fmla="*/ 1232613 h 1787139"/>
              <a:gd name="connsiteX16" fmla="*/ 63259 w 2009521"/>
              <a:gd name="connsiteY16" fmla="*/ 1374502 h 1787139"/>
              <a:gd name="connsiteX17" fmla="*/ 126321 w 2009521"/>
              <a:gd name="connsiteY17" fmla="*/ 1437564 h 1787139"/>
              <a:gd name="connsiteX18" fmla="*/ 220914 w 2009521"/>
              <a:gd name="connsiteY18" fmla="*/ 1516392 h 1787139"/>
              <a:gd name="connsiteX19" fmla="*/ 347039 w 2009521"/>
              <a:gd name="connsiteY19" fmla="*/ 1610985 h 1787139"/>
              <a:gd name="connsiteX20" fmla="*/ 709645 w 2009521"/>
              <a:gd name="connsiteY20" fmla="*/ 1642516 h 1787139"/>
              <a:gd name="connsiteX21" fmla="*/ 914597 w 2009521"/>
              <a:gd name="connsiteY21" fmla="*/ 1658282 h 1787139"/>
              <a:gd name="connsiteX22" fmla="*/ 977659 w 2009521"/>
              <a:gd name="connsiteY22" fmla="*/ 1674047 h 1787139"/>
              <a:gd name="connsiteX23" fmla="*/ 1072252 w 2009521"/>
              <a:gd name="connsiteY23" fmla="*/ 1689813 h 1787139"/>
              <a:gd name="connsiteX24" fmla="*/ 1135314 w 2009521"/>
              <a:gd name="connsiteY24" fmla="*/ 1721344 h 1787139"/>
              <a:gd name="connsiteX25" fmla="*/ 1182611 w 2009521"/>
              <a:gd name="connsiteY25" fmla="*/ 1752875 h 1787139"/>
              <a:gd name="connsiteX26" fmla="*/ 1277204 w 2009521"/>
              <a:gd name="connsiteY26" fmla="*/ 1784406 h 1787139"/>
              <a:gd name="connsiteX27" fmla="*/ 1592514 w 2009521"/>
              <a:gd name="connsiteY27" fmla="*/ 1768640 h 1787139"/>
              <a:gd name="connsiteX28" fmla="*/ 1718639 w 2009521"/>
              <a:gd name="connsiteY28" fmla="*/ 1705578 h 1787139"/>
              <a:gd name="connsiteX29" fmla="*/ 1765935 w 2009521"/>
              <a:gd name="connsiteY29" fmla="*/ 1689813 h 1787139"/>
              <a:gd name="connsiteX30" fmla="*/ 1813232 w 2009521"/>
              <a:gd name="connsiteY30" fmla="*/ 1658282 h 1787139"/>
              <a:gd name="connsiteX31" fmla="*/ 1860528 w 2009521"/>
              <a:gd name="connsiteY31" fmla="*/ 1563688 h 1787139"/>
              <a:gd name="connsiteX32" fmla="*/ 1876294 w 2009521"/>
              <a:gd name="connsiteY32" fmla="*/ 1484861 h 1787139"/>
              <a:gd name="connsiteX33" fmla="*/ 1907825 w 2009521"/>
              <a:gd name="connsiteY33" fmla="*/ 1421799 h 1787139"/>
              <a:gd name="connsiteX34" fmla="*/ 1970887 w 2009521"/>
              <a:gd name="connsiteY34" fmla="*/ 1169551 h 1787139"/>
              <a:gd name="connsiteX35" fmla="*/ 1970887 w 2009521"/>
              <a:gd name="connsiteY35" fmla="*/ 712351 h 1787139"/>
              <a:gd name="connsiteX36" fmla="*/ 1955121 w 2009521"/>
              <a:gd name="connsiteY36" fmla="*/ 649288 h 1787139"/>
              <a:gd name="connsiteX37" fmla="*/ 1892059 w 2009521"/>
              <a:gd name="connsiteY37" fmla="*/ 554695 h 1787139"/>
              <a:gd name="connsiteX38" fmla="*/ 1844763 w 2009521"/>
              <a:gd name="connsiteY38" fmla="*/ 460102 h 1787139"/>
              <a:gd name="connsiteX39" fmla="*/ 1828997 w 2009521"/>
              <a:gd name="connsiteY39" fmla="*/ 412806 h 1787139"/>
              <a:gd name="connsiteX40" fmla="*/ 1734404 w 2009521"/>
              <a:gd name="connsiteY40" fmla="*/ 302447 h 1787139"/>
              <a:gd name="connsiteX41" fmla="*/ 1655576 w 2009521"/>
              <a:gd name="connsiteY41" fmla="*/ 223619 h 1787139"/>
              <a:gd name="connsiteX42" fmla="*/ 1624045 w 2009521"/>
              <a:gd name="connsiteY42" fmla="*/ 176323 h 1787139"/>
              <a:gd name="connsiteX43" fmla="*/ 1482156 w 2009521"/>
              <a:gd name="connsiteY43" fmla="*/ 65964 h 1787139"/>
              <a:gd name="connsiteX44" fmla="*/ 1387563 w 2009521"/>
              <a:gd name="connsiteY44" fmla="*/ 34433 h 1787139"/>
              <a:gd name="connsiteX45" fmla="*/ 1277204 w 2009521"/>
              <a:gd name="connsiteY45" fmla="*/ 2902 h 1787139"/>
              <a:gd name="connsiteX46" fmla="*/ 1214142 w 2009521"/>
              <a:gd name="connsiteY46" fmla="*/ 18668 h 178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009521" h="1787139">
                <a:moveTo>
                  <a:pt x="1214142" y="18668"/>
                </a:moveTo>
                <a:cubicBezTo>
                  <a:pt x="1135315" y="23923"/>
                  <a:pt x="940650" y="25025"/>
                  <a:pt x="804239" y="34433"/>
                </a:cubicBezTo>
                <a:cubicBezTo>
                  <a:pt x="787660" y="35576"/>
                  <a:pt x="772921" y="45634"/>
                  <a:pt x="756942" y="50199"/>
                </a:cubicBezTo>
                <a:cubicBezTo>
                  <a:pt x="736108" y="56152"/>
                  <a:pt x="714901" y="60709"/>
                  <a:pt x="693880" y="65964"/>
                </a:cubicBezTo>
                <a:cubicBezTo>
                  <a:pt x="578642" y="142789"/>
                  <a:pt x="723546" y="49011"/>
                  <a:pt x="583521" y="129026"/>
                </a:cubicBezTo>
                <a:cubicBezTo>
                  <a:pt x="497947" y="177926"/>
                  <a:pt x="575646" y="147417"/>
                  <a:pt x="488928" y="176323"/>
                </a:cubicBezTo>
                <a:cubicBezTo>
                  <a:pt x="473163" y="192088"/>
                  <a:pt x="459775" y="210660"/>
                  <a:pt x="441632" y="223619"/>
                </a:cubicBezTo>
                <a:cubicBezTo>
                  <a:pt x="422508" y="237279"/>
                  <a:pt x="396625" y="240105"/>
                  <a:pt x="378570" y="255151"/>
                </a:cubicBezTo>
                <a:cubicBezTo>
                  <a:pt x="364014" y="267281"/>
                  <a:pt x="361059" y="289701"/>
                  <a:pt x="347039" y="302447"/>
                </a:cubicBezTo>
                <a:cubicBezTo>
                  <a:pt x="302703" y="342752"/>
                  <a:pt x="255004" y="379569"/>
                  <a:pt x="205149" y="412806"/>
                </a:cubicBezTo>
                <a:lnTo>
                  <a:pt x="110556" y="475868"/>
                </a:lnTo>
                <a:cubicBezTo>
                  <a:pt x="105301" y="496889"/>
                  <a:pt x="104480" y="519550"/>
                  <a:pt x="94790" y="538930"/>
                </a:cubicBezTo>
                <a:cubicBezTo>
                  <a:pt x="77843" y="572825"/>
                  <a:pt x="31728" y="633523"/>
                  <a:pt x="31728" y="633523"/>
                </a:cubicBezTo>
                <a:cubicBezTo>
                  <a:pt x="26473" y="665054"/>
                  <a:pt x="22897" y="696911"/>
                  <a:pt x="15963" y="728116"/>
                </a:cubicBezTo>
                <a:cubicBezTo>
                  <a:pt x="12358" y="744339"/>
                  <a:pt x="197" y="758794"/>
                  <a:pt x="197" y="775413"/>
                </a:cubicBezTo>
                <a:cubicBezTo>
                  <a:pt x="197" y="927904"/>
                  <a:pt x="0" y="1080960"/>
                  <a:pt x="15963" y="1232613"/>
                </a:cubicBezTo>
                <a:cubicBezTo>
                  <a:pt x="21182" y="1282194"/>
                  <a:pt x="28006" y="1339249"/>
                  <a:pt x="63259" y="1374502"/>
                </a:cubicBezTo>
                <a:cubicBezTo>
                  <a:pt x="84280" y="1395523"/>
                  <a:pt x="106745" y="1415192"/>
                  <a:pt x="126321" y="1437564"/>
                </a:cubicBezTo>
                <a:cubicBezTo>
                  <a:pt x="197063" y="1518412"/>
                  <a:pt x="140169" y="1489476"/>
                  <a:pt x="220914" y="1516392"/>
                </a:cubicBezTo>
                <a:cubicBezTo>
                  <a:pt x="262956" y="1547923"/>
                  <a:pt x="295202" y="1602345"/>
                  <a:pt x="347039" y="1610985"/>
                </a:cubicBezTo>
                <a:cubicBezTo>
                  <a:pt x="538310" y="1642865"/>
                  <a:pt x="386194" y="1620953"/>
                  <a:pt x="709645" y="1642516"/>
                </a:cubicBezTo>
                <a:cubicBezTo>
                  <a:pt x="778012" y="1647074"/>
                  <a:pt x="846280" y="1653027"/>
                  <a:pt x="914597" y="1658282"/>
                </a:cubicBezTo>
                <a:cubicBezTo>
                  <a:pt x="935618" y="1663537"/>
                  <a:pt x="956412" y="1669798"/>
                  <a:pt x="977659" y="1674047"/>
                </a:cubicBezTo>
                <a:cubicBezTo>
                  <a:pt x="1009004" y="1680316"/>
                  <a:pt x="1041634" y="1680628"/>
                  <a:pt x="1072252" y="1689813"/>
                </a:cubicBezTo>
                <a:cubicBezTo>
                  <a:pt x="1094763" y="1696566"/>
                  <a:pt x="1114909" y="1709684"/>
                  <a:pt x="1135314" y="1721344"/>
                </a:cubicBezTo>
                <a:cubicBezTo>
                  <a:pt x="1151765" y="1730745"/>
                  <a:pt x="1165296" y="1745180"/>
                  <a:pt x="1182611" y="1752875"/>
                </a:cubicBezTo>
                <a:cubicBezTo>
                  <a:pt x="1212983" y="1766374"/>
                  <a:pt x="1277204" y="1784406"/>
                  <a:pt x="1277204" y="1784406"/>
                </a:cubicBezTo>
                <a:cubicBezTo>
                  <a:pt x="1382307" y="1779151"/>
                  <a:pt x="1488918" y="1787139"/>
                  <a:pt x="1592514" y="1768640"/>
                </a:cubicBezTo>
                <a:cubicBezTo>
                  <a:pt x="1638786" y="1760377"/>
                  <a:pt x="1674047" y="1720442"/>
                  <a:pt x="1718639" y="1705578"/>
                </a:cubicBezTo>
                <a:lnTo>
                  <a:pt x="1765935" y="1689813"/>
                </a:lnTo>
                <a:cubicBezTo>
                  <a:pt x="1781701" y="1679303"/>
                  <a:pt x="1799834" y="1671680"/>
                  <a:pt x="1813232" y="1658282"/>
                </a:cubicBezTo>
                <a:cubicBezTo>
                  <a:pt x="1838922" y="1632592"/>
                  <a:pt x="1851979" y="1597882"/>
                  <a:pt x="1860528" y="1563688"/>
                </a:cubicBezTo>
                <a:cubicBezTo>
                  <a:pt x="1867027" y="1537692"/>
                  <a:pt x="1867820" y="1510282"/>
                  <a:pt x="1876294" y="1484861"/>
                </a:cubicBezTo>
                <a:cubicBezTo>
                  <a:pt x="1883726" y="1462565"/>
                  <a:pt x="1897315" y="1442820"/>
                  <a:pt x="1907825" y="1421799"/>
                </a:cubicBezTo>
                <a:cubicBezTo>
                  <a:pt x="1943220" y="1209431"/>
                  <a:pt x="1910765" y="1289795"/>
                  <a:pt x="1970887" y="1169551"/>
                </a:cubicBezTo>
                <a:cubicBezTo>
                  <a:pt x="2009521" y="976372"/>
                  <a:pt x="1996653" y="1073069"/>
                  <a:pt x="1970887" y="712351"/>
                </a:cubicBezTo>
                <a:cubicBezTo>
                  <a:pt x="1969343" y="690738"/>
                  <a:pt x="1964811" y="668668"/>
                  <a:pt x="1955121" y="649288"/>
                </a:cubicBezTo>
                <a:cubicBezTo>
                  <a:pt x="1938174" y="615393"/>
                  <a:pt x="1892059" y="554695"/>
                  <a:pt x="1892059" y="554695"/>
                </a:cubicBezTo>
                <a:cubicBezTo>
                  <a:pt x="1852436" y="435823"/>
                  <a:pt x="1905883" y="582341"/>
                  <a:pt x="1844763" y="460102"/>
                </a:cubicBezTo>
                <a:cubicBezTo>
                  <a:pt x="1837331" y="445238"/>
                  <a:pt x="1837242" y="427235"/>
                  <a:pt x="1828997" y="412806"/>
                </a:cubicBezTo>
                <a:cubicBezTo>
                  <a:pt x="1786056" y="337659"/>
                  <a:pt x="1785234" y="363443"/>
                  <a:pt x="1734404" y="302447"/>
                </a:cubicBezTo>
                <a:cubicBezTo>
                  <a:pt x="1668714" y="223619"/>
                  <a:pt x="1742288" y="281428"/>
                  <a:pt x="1655576" y="223619"/>
                </a:cubicBezTo>
                <a:cubicBezTo>
                  <a:pt x="1645066" y="207854"/>
                  <a:pt x="1636175" y="190879"/>
                  <a:pt x="1624045" y="176323"/>
                </a:cubicBezTo>
                <a:cubicBezTo>
                  <a:pt x="1592653" y="138652"/>
                  <a:pt x="1522725" y="79487"/>
                  <a:pt x="1482156" y="65964"/>
                </a:cubicBezTo>
                <a:lnTo>
                  <a:pt x="1387563" y="34433"/>
                </a:lnTo>
                <a:cubicBezTo>
                  <a:pt x="1357673" y="24470"/>
                  <a:pt x="1306891" y="6201"/>
                  <a:pt x="1277204" y="2902"/>
                </a:cubicBezTo>
                <a:cubicBezTo>
                  <a:pt x="1251089" y="0"/>
                  <a:pt x="1292969" y="13413"/>
                  <a:pt x="1214142" y="18668"/>
                </a:cubicBezTo>
                <a:close/>
              </a:path>
            </a:pathLst>
          </a:cu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Freeform 10"/>
          <p:cNvSpPr/>
          <p:nvPr/>
        </p:nvSpPr>
        <p:spPr>
          <a:xfrm>
            <a:off x="2382592" y="2979683"/>
            <a:ext cx="2089397" cy="1954372"/>
          </a:xfrm>
          <a:custGeom>
            <a:avLst/>
            <a:gdLst>
              <a:gd name="connsiteX0" fmla="*/ 1361718 w 2433774"/>
              <a:gd name="connsiteY0" fmla="*/ 0 h 2207172"/>
              <a:gd name="connsiteX1" fmla="*/ 778394 w 2433774"/>
              <a:gd name="connsiteY1" fmla="*/ 15765 h 2207172"/>
              <a:gd name="connsiteX2" fmla="*/ 636505 w 2433774"/>
              <a:gd name="connsiteY2" fmla="*/ 47296 h 2207172"/>
              <a:gd name="connsiteX3" fmla="*/ 541911 w 2433774"/>
              <a:gd name="connsiteY3" fmla="*/ 110358 h 2207172"/>
              <a:gd name="connsiteX4" fmla="*/ 494615 w 2433774"/>
              <a:gd name="connsiteY4" fmla="*/ 141889 h 2207172"/>
              <a:gd name="connsiteX5" fmla="*/ 447318 w 2433774"/>
              <a:gd name="connsiteY5" fmla="*/ 157655 h 2207172"/>
              <a:gd name="connsiteX6" fmla="*/ 352725 w 2433774"/>
              <a:gd name="connsiteY6" fmla="*/ 236483 h 2207172"/>
              <a:gd name="connsiteX7" fmla="*/ 305429 w 2433774"/>
              <a:gd name="connsiteY7" fmla="*/ 346841 h 2207172"/>
              <a:gd name="connsiteX8" fmla="*/ 242367 w 2433774"/>
              <a:gd name="connsiteY8" fmla="*/ 441434 h 2207172"/>
              <a:gd name="connsiteX9" fmla="*/ 226601 w 2433774"/>
              <a:gd name="connsiteY9" fmla="*/ 520262 h 2207172"/>
              <a:gd name="connsiteX10" fmla="*/ 195070 w 2433774"/>
              <a:gd name="connsiteY10" fmla="*/ 567558 h 2207172"/>
              <a:gd name="connsiteX11" fmla="*/ 179305 w 2433774"/>
              <a:gd name="connsiteY11" fmla="*/ 614855 h 2207172"/>
              <a:gd name="connsiteX12" fmla="*/ 147774 w 2433774"/>
              <a:gd name="connsiteY12" fmla="*/ 662151 h 2207172"/>
              <a:gd name="connsiteX13" fmla="*/ 132008 w 2433774"/>
              <a:gd name="connsiteY13" fmla="*/ 709448 h 2207172"/>
              <a:gd name="connsiteX14" fmla="*/ 100477 w 2433774"/>
              <a:gd name="connsiteY14" fmla="*/ 756745 h 2207172"/>
              <a:gd name="connsiteX15" fmla="*/ 68946 w 2433774"/>
              <a:gd name="connsiteY15" fmla="*/ 851338 h 2207172"/>
              <a:gd name="connsiteX16" fmla="*/ 53180 w 2433774"/>
              <a:gd name="connsiteY16" fmla="*/ 898634 h 2207172"/>
              <a:gd name="connsiteX17" fmla="*/ 5884 w 2433774"/>
              <a:gd name="connsiteY17" fmla="*/ 1103586 h 2207172"/>
              <a:gd name="connsiteX18" fmla="*/ 37415 w 2433774"/>
              <a:gd name="connsiteY18" fmla="*/ 1545020 h 2207172"/>
              <a:gd name="connsiteX19" fmla="*/ 84711 w 2433774"/>
              <a:gd name="connsiteY19" fmla="*/ 1655379 h 2207172"/>
              <a:gd name="connsiteX20" fmla="*/ 100477 w 2433774"/>
              <a:gd name="connsiteY20" fmla="*/ 1702676 h 2207172"/>
              <a:gd name="connsiteX21" fmla="*/ 163539 w 2433774"/>
              <a:gd name="connsiteY21" fmla="*/ 1813034 h 2207172"/>
              <a:gd name="connsiteX22" fmla="*/ 258132 w 2433774"/>
              <a:gd name="connsiteY22" fmla="*/ 1907627 h 2207172"/>
              <a:gd name="connsiteX23" fmla="*/ 368491 w 2433774"/>
              <a:gd name="connsiteY23" fmla="*/ 1986455 h 2207172"/>
              <a:gd name="connsiteX24" fmla="*/ 431553 w 2433774"/>
              <a:gd name="connsiteY24" fmla="*/ 2033751 h 2207172"/>
              <a:gd name="connsiteX25" fmla="*/ 463084 w 2433774"/>
              <a:gd name="connsiteY25" fmla="*/ 2065283 h 2207172"/>
              <a:gd name="connsiteX26" fmla="*/ 589208 w 2433774"/>
              <a:gd name="connsiteY26" fmla="*/ 2128345 h 2207172"/>
              <a:gd name="connsiteX27" fmla="*/ 652270 w 2433774"/>
              <a:gd name="connsiteY27" fmla="*/ 2159876 h 2207172"/>
              <a:gd name="connsiteX28" fmla="*/ 715332 w 2433774"/>
              <a:gd name="connsiteY28" fmla="*/ 2191407 h 2207172"/>
              <a:gd name="connsiteX29" fmla="*/ 825691 w 2433774"/>
              <a:gd name="connsiteY29" fmla="*/ 2207172 h 2207172"/>
              <a:gd name="connsiteX30" fmla="*/ 1188298 w 2433774"/>
              <a:gd name="connsiteY30" fmla="*/ 2175641 h 2207172"/>
              <a:gd name="connsiteX31" fmla="*/ 1440546 w 2433774"/>
              <a:gd name="connsiteY31" fmla="*/ 2128345 h 2207172"/>
              <a:gd name="connsiteX32" fmla="*/ 1629732 w 2433774"/>
              <a:gd name="connsiteY32" fmla="*/ 2112579 h 2207172"/>
              <a:gd name="connsiteX33" fmla="*/ 1771622 w 2433774"/>
              <a:gd name="connsiteY33" fmla="*/ 2081048 h 2207172"/>
              <a:gd name="connsiteX34" fmla="*/ 1897746 w 2433774"/>
              <a:gd name="connsiteY34" fmla="*/ 2065283 h 2207172"/>
              <a:gd name="connsiteX35" fmla="*/ 2008105 w 2433774"/>
              <a:gd name="connsiteY35" fmla="*/ 2017986 h 2207172"/>
              <a:gd name="connsiteX36" fmla="*/ 2071167 w 2433774"/>
              <a:gd name="connsiteY36" fmla="*/ 1891862 h 2207172"/>
              <a:gd name="connsiteX37" fmla="*/ 2102698 w 2433774"/>
              <a:gd name="connsiteY37" fmla="*/ 1844565 h 2207172"/>
              <a:gd name="connsiteX38" fmla="*/ 2134229 w 2433774"/>
              <a:gd name="connsiteY38" fmla="*/ 1718441 h 2207172"/>
              <a:gd name="connsiteX39" fmla="*/ 2165760 w 2433774"/>
              <a:gd name="connsiteY39" fmla="*/ 1623848 h 2207172"/>
              <a:gd name="connsiteX40" fmla="*/ 2228822 w 2433774"/>
              <a:gd name="connsiteY40" fmla="*/ 1418896 h 2207172"/>
              <a:gd name="connsiteX41" fmla="*/ 2291884 w 2433774"/>
              <a:gd name="connsiteY41" fmla="*/ 1277007 h 2207172"/>
              <a:gd name="connsiteX42" fmla="*/ 2370711 w 2433774"/>
              <a:gd name="connsiteY42" fmla="*/ 1103586 h 2207172"/>
              <a:gd name="connsiteX43" fmla="*/ 2402242 w 2433774"/>
              <a:gd name="connsiteY43" fmla="*/ 914400 h 2207172"/>
              <a:gd name="connsiteX44" fmla="*/ 2433774 w 2433774"/>
              <a:gd name="connsiteY44" fmla="*/ 819807 h 2207172"/>
              <a:gd name="connsiteX45" fmla="*/ 2418008 w 2433774"/>
              <a:gd name="connsiteY45" fmla="*/ 362607 h 2207172"/>
              <a:gd name="connsiteX46" fmla="*/ 2402242 w 2433774"/>
              <a:gd name="connsiteY46" fmla="*/ 315310 h 2207172"/>
              <a:gd name="connsiteX47" fmla="*/ 2323415 w 2433774"/>
              <a:gd name="connsiteY47" fmla="*/ 220717 h 2207172"/>
              <a:gd name="connsiteX48" fmla="*/ 2276118 w 2433774"/>
              <a:gd name="connsiteY48" fmla="*/ 189186 h 2207172"/>
              <a:gd name="connsiteX49" fmla="*/ 2181525 w 2433774"/>
              <a:gd name="connsiteY49" fmla="*/ 157655 h 2207172"/>
              <a:gd name="connsiteX50" fmla="*/ 2134229 w 2433774"/>
              <a:gd name="connsiteY50" fmla="*/ 141889 h 2207172"/>
              <a:gd name="connsiteX51" fmla="*/ 2071167 w 2433774"/>
              <a:gd name="connsiteY51" fmla="*/ 110358 h 2207172"/>
              <a:gd name="connsiteX52" fmla="*/ 2008105 w 2433774"/>
              <a:gd name="connsiteY52" fmla="*/ 94593 h 2207172"/>
              <a:gd name="connsiteX53" fmla="*/ 1960808 w 2433774"/>
              <a:gd name="connsiteY53" fmla="*/ 78827 h 2207172"/>
              <a:gd name="connsiteX54" fmla="*/ 1897746 w 2433774"/>
              <a:gd name="connsiteY54" fmla="*/ 63062 h 2207172"/>
              <a:gd name="connsiteX55" fmla="*/ 1645498 w 2433774"/>
              <a:gd name="connsiteY55" fmla="*/ 0 h 2207172"/>
              <a:gd name="connsiteX56" fmla="*/ 1361718 w 2433774"/>
              <a:gd name="connsiteY56" fmla="*/ 0 h 220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433774" h="2207172">
                <a:moveTo>
                  <a:pt x="1361718" y="0"/>
                </a:moveTo>
                <a:cubicBezTo>
                  <a:pt x="1167277" y="5255"/>
                  <a:pt x="972686" y="6513"/>
                  <a:pt x="778394" y="15765"/>
                </a:cubicBezTo>
                <a:cubicBezTo>
                  <a:pt x="753677" y="16942"/>
                  <a:pt x="664629" y="40265"/>
                  <a:pt x="636505" y="47296"/>
                </a:cubicBezTo>
                <a:lnTo>
                  <a:pt x="541911" y="110358"/>
                </a:lnTo>
                <a:cubicBezTo>
                  <a:pt x="526146" y="120868"/>
                  <a:pt x="512590" y="135897"/>
                  <a:pt x="494615" y="141889"/>
                </a:cubicBezTo>
                <a:cubicBezTo>
                  <a:pt x="478849" y="147144"/>
                  <a:pt x="462182" y="150223"/>
                  <a:pt x="447318" y="157655"/>
                </a:cubicBezTo>
                <a:cubicBezTo>
                  <a:pt x="403420" y="179604"/>
                  <a:pt x="387592" y="201616"/>
                  <a:pt x="352725" y="236483"/>
                </a:cubicBezTo>
                <a:cubicBezTo>
                  <a:pt x="336416" y="285412"/>
                  <a:pt x="334652" y="298137"/>
                  <a:pt x="305429" y="346841"/>
                </a:cubicBezTo>
                <a:cubicBezTo>
                  <a:pt x="285932" y="379336"/>
                  <a:pt x="242367" y="441434"/>
                  <a:pt x="242367" y="441434"/>
                </a:cubicBezTo>
                <a:cubicBezTo>
                  <a:pt x="237112" y="467710"/>
                  <a:pt x="236010" y="495172"/>
                  <a:pt x="226601" y="520262"/>
                </a:cubicBezTo>
                <a:cubicBezTo>
                  <a:pt x="219948" y="538003"/>
                  <a:pt x="203544" y="550611"/>
                  <a:pt x="195070" y="567558"/>
                </a:cubicBezTo>
                <a:cubicBezTo>
                  <a:pt x="187638" y="582422"/>
                  <a:pt x="186737" y="599991"/>
                  <a:pt x="179305" y="614855"/>
                </a:cubicBezTo>
                <a:cubicBezTo>
                  <a:pt x="170831" y="631802"/>
                  <a:pt x="156248" y="645204"/>
                  <a:pt x="147774" y="662151"/>
                </a:cubicBezTo>
                <a:cubicBezTo>
                  <a:pt x="140342" y="677015"/>
                  <a:pt x="139440" y="694584"/>
                  <a:pt x="132008" y="709448"/>
                </a:cubicBezTo>
                <a:cubicBezTo>
                  <a:pt x="123534" y="726396"/>
                  <a:pt x="108172" y="739430"/>
                  <a:pt x="100477" y="756745"/>
                </a:cubicBezTo>
                <a:cubicBezTo>
                  <a:pt x="86978" y="787117"/>
                  <a:pt x="79456" y="819807"/>
                  <a:pt x="68946" y="851338"/>
                </a:cubicBezTo>
                <a:cubicBezTo>
                  <a:pt x="63691" y="867103"/>
                  <a:pt x="57211" y="882512"/>
                  <a:pt x="53180" y="898634"/>
                </a:cubicBezTo>
                <a:cubicBezTo>
                  <a:pt x="15150" y="1050754"/>
                  <a:pt x="30147" y="982264"/>
                  <a:pt x="5884" y="1103586"/>
                </a:cubicBezTo>
                <a:cubicBezTo>
                  <a:pt x="13430" y="1277155"/>
                  <a:pt x="0" y="1395358"/>
                  <a:pt x="37415" y="1545020"/>
                </a:cubicBezTo>
                <a:cubicBezTo>
                  <a:pt x="52205" y="1604182"/>
                  <a:pt x="57636" y="1592204"/>
                  <a:pt x="84711" y="1655379"/>
                </a:cubicBezTo>
                <a:cubicBezTo>
                  <a:pt x="91257" y="1670654"/>
                  <a:pt x="93931" y="1687401"/>
                  <a:pt x="100477" y="1702676"/>
                </a:cubicBezTo>
                <a:cubicBezTo>
                  <a:pt x="112291" y="1730242"/>
                  <a:pt x="141699" y="1788465"/>
                  <a:pt x="163539" y="1813034"/>
                </a:cubicBezTo>
                <a:cubicBezTo>
                  <a:pt x="193164" y="1846362"/>
                  <a:pt x="222459" y="1880872"/>
                  <a:pt x="258132" y="1907627"/>
                </a:cubicBezTo>
                <a:cubicBezTo>
                  <a:pt x="464171" y="2062158"/>
                  <a:pt x="207160" y="1871220"/>
                  <a:pt x="368491" y="1986455"/>
                </a:cubicBezTo>
                <a:cubicBezTo>
                  <a:pt x="389873" y="2001727"/>
                  <a:pt x="411367" y="2016930"/>
                  <a:pt x="431553" y="2033751"/>
                </a:cubicBezTo>
                <a:cubicBezTo>
                  <a:pt x="442972" y="2043267"/>
                  <a:pt x="450338" y="2057635"/>
                  <a:pt x="463084" y="2065283"/>
                </a:cubicBezTo>
                <a:cubicBezTo>
                  <a:pt x="503389" y="2089466"/>
                  <a:pt x="547167" y="2107324"/>
                  <a:pt x="589208" y="2128345"/>
                </a:cubicBezTo>
                <a:lnTo>
                  <a:pt x="652270" y="2159876"/>
                </a:lnTo>
                <a:cubicBezTo>
                  <a:pt x="673291" y="2170386"/>
                  <a:pt x="692066" y="2188083"/>
                  <a:pt x="715332" y="2191407"/>
                </a:cubicBezTo>
                <a:lnTo>
                  <a:pt x="825691" y="2207172"/>
                </a:lnTo>
                <a:cubicBezTo>
                  <a:pt x="913416" y="2200906"/>
                  <a:pt x="1089526" y="2191237"/>
                  <a:pt x="1188298" y="2175641"/>
                </a:cubicBezTo>
                <a:cubicBezTo>
                  <a:pt x="1253853" y="2165290"/>
                  <a:pt x="1366720" y="2136548"/>
                  <a:pt x="1440546" y="2128345"/>
                </a:cubicBezTo>
                <a:cubicBezTo>
                  <a:pt x="1503440" y="2121357"/>
                  <a:pt x="1566670" y="2117834"/>
                  <a:pt x="1629732" y="2112579"/>
                </a:cubicBezTo>
                <a:cubicBezTo>
                  <a:pt x="1679941" y="2100027"/>
                  <a:pt x="1719593" y="2089053"/>
                  <a:pt x="1771622" y="2081048"/>
                </a:cubicBezTo>
                <a:cubicBezTo>
                  <a:pt x="1813498" y="2074606"/>
                  <a:pt x="1855705" y="2070538"/>
                  <a:pt x="1897746" y="2065283"/>
                </a:cubicBezTo>
                <a:cubicBezTo>
                  <a:pt x="1930897" y="2056995"/>
                  <a:pt x="1985011" y="2050978"/>
                  <a:pt x="2008105" y="2017986"/>
                </a:cubicBezTo>
                <a:cubicBezTo>
                  <a:pt x="2035060" y="1979479"/>
                  <a:pt x="2045094" y="1930972"/>
                  <a:pt x="2071167" y="1891862"/>
                </a:cubicBezTo>
                <a:lnTo>
                  <a:pt x="2102698" y="1844565"/>
                </a:lnTo>
                <a:cubicBezTo>
                  <a:pt x="2150535" y="1701050"/>
                  <a:pt x="2077151" y="1927725"/>
                  <a:pt x="2134229" y="1718441"/>
                </a:cubicBezTo>
                <a:cubicBezTo>
                  <a:pt x="2142974" y="1686376"/>
                  <a:pt x="2155751" y="1655542"/>
                  <a:pt x="2165760" y="1623848"/>
                </a:cubicBezTo>
                <a:cubicBezTo>
                  <a:pt x="2187284" y="1555688"/>
                  <a:pt x="2199792" y="1484214"/>
                  <a:pt x="2228822" y="1418896"/>
                </a:cubicBezTo>
                <a:cubicBezTo>
                  <a:pt x="2249843" y="1371600"/>
                  <a:pt x="2272177" y="1324866"/>
                  <a:pt x="2291884" y="1277007"/>
                </a:cubicBezTo>
                <a:cubicBezTo>
                  <a:pt x="2359667" y="1112390"/>
                  <a:pt x="2308436" y="1197000"/>
                  <a:pt x="2370711" y="1103586"/>
                </a:cubicBezTo>
                <a:cubicBezTo>
                  <a:pt x="2377477" y="1056225"/>
                  <a:pt x="2388412" y="965109"/>
                  <a:pt x="2402242" y="914400"/>
                </a:cubicBezTo>
                <a:cubicBezTo>
                  <a:pt x="2410987" y="882334"/>
                  <a:pt x="2433774" y="819807"/>
                  <a:pt x="2433774" y="819807"/>
                </a:cubicBezTo>
                <a:cubicBezTo>
                  <a:pt x="2428519" y="667407"/>
                  <a:pt x="2427520" y="514801"/>
                  <a:pt x="2418008" y="362607"/>
                </a:cubicBezTo>
                <a:cubicBezTo>
                  <a:pt x="2416971" y="346021"/>
                  <a:pt x="2409674" y="330174"/>
                  <a:pt x="2402242" y="315310"/>
                </a:cubicBezTo>
                <a:cubicBezTo>
                  <a:pt x="2384527" y="279880"/>
                  <a:pt x="2353299" y="245620"/>
                  <a:pt x="2323415" y="220717"/>
                </a:cubicBezTo>
                <a:cubicBezTo>
                  <a:pt x="2308859" y="208587"/>
                  <a:pt x="2293433" y="196881"/>
                  <a:pt x="2276118" y="189186"/>
                </a:cubicBezTo>
                <a:cubicBezTo>
                  <a:pt x="2245746" y="175687"/>
                  <a:pt x="2213056" y="168165"/>
                  <a:pt x="2181525" y="157655"/>
                </a:cubicBezTo>
                <a:cubicBezTo>
                  <a:pt x="2165760" y="152400"/>
                  <a:pt x="2149093" y="149321"/>
                  <a:pt x="2134229" y="141889"/>
                </a:cubicBezTo>
                <a:cubicBezTo>
                  <a:pt x="2113208" y="131379"/>
                  <a:pt x="2093172" y="118610"/>
                  <a:pt x="2071167" y="110358"/>
                </a:cubicBezTo>
                <a:cubicBezTo>
                  <a:pt x="2050879" y="102750"/>
                  <a:pt x="2028939" y="100546"/>
                  <a:pt x="2008105" y="94593"/>
                </a:cubicBezTo>
                <a:cubicBezTo>
                  <a:pt x="1992126" y="90028"/>
                  <a:pt x="1976787" y="83392"/>
                  <a:pt x="1960808" y="78827"/>
                </a:cubicBezTo>
                <a:cubicBezTo>
                  <a:pt x="1939974" y="72874"/>
                  <a:pt x="1918500" y="69288"/>
                  <a:pt x="1897746" y="63062"/>
                </a:cubicBezTo>
                <a:cubicBezTo>
                  <a:pt x="1814808" y="38181"/>
                  <a:pt x="1734971" y="0"/>
                  <a:pt x="1645498" y="0"/>
                </a:cubicBezTo>
                <a:lnTo>
                  <a:pt x="1361718" y="0"/>
                </a:lnTo>
                <a:close/>
              </a:path>
            </a:pathLst>
          </a:cu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pic>
        <p:nvPicPr>
          <p:cNvPr id="1027" name="Picture 3"/>
          <p:cNvPicPr>
            <a:picLocks noChangeAspect="1" noChangeArrowheads="1"/>
          </p:cNvPicPr>
          <p:nvPr/>
        </p:nvPicPr>
        <p:blipFill>
          <a:blip r:embed="rId4"/>
          <a:srcRect/>
          <a:stretch>
            <a:fillRect/>
          </a:stretch>
        </p:blipFill>
        <p:spPr bwMode="auto">
          <a:xfrm>
            <a:off x="4514850" y="2961015"/>
            <a:ext cx="2099587" cy="2478867"/>
          </a:xfrm>
          <a:prstGeom prst="rect">
            <a:avLst/>
          </a:prstGeom>
          <a:noFill/>
          <a:ln w="9525">
            <a:noFill/>
            <a:miter lim="800000"/>
            <a:headEnd/>
            <a:tailEnd/>
          </a:ln>
        </p:spPr>
      </p:pic>
      <p:sp>
        <p:nvSpPr>
          <p:cNvPr id="12" name="Freeform 11"/>
          <p:cNvSpPr/>
          <p:nvPr/>
        </p:nvSpPr>
        <p:spPr>
          <a:xfrm>
            <a:off x="4914900" y="4529403"/>
            <a:ext cx="315557" cy="658582"/>
          </a:xfrm>
          <a:custGeom>
            <a:avLst/>
            <a:gdLst>
              <a:gd name="connsiteX0" fmla="*/ 0 w 315557"/>
              <a:gd name="connsiteY0" fmla="*/ 156897 h 658582"/>
              <a:gd name="connsiteX1" fmla="*/ 228600 w 315557"/>
              <a:gd name="connsiteY1" fmla="*/ 61647 h 658582"/>
              <a:gd name="connsiteX2" fmla="*/ 247650 w 315557"/>
              <a:gd name="connsiteY2" fmla="*/ 118797 h 658582"/>
              <a:gd name="connsiteX3" fmla="*/ 171450 w 315557"/>
              <a:gd name="connsiteY3" fmla="*/ 252147 h 658582"/>
              <a:gd name="connsiteX4" fmla="*/ 285750 w 315557"/>
              <a:gd name="connsiteY4" fmla="*/ 309297 h 658582"/>
              <a:gd name="connsiteX5" fmla="*/ 304800 w 315557"/>
              <a:gd name="connsiteY5" fmla="*/ 385497 h 658582"/>
              <a:gd name="connsiteX6" fmla="*/ 247650 w 315557"/>
              <a:gd name="connsiteY6" fmla="*/ 633147 h 658582"/>
              <a:gd name="connsiteX7" fmla="*/ 190500 w 315557"/>
              <a:gd name="connsiteY7" fmla="*/ 652197 h 658582"/>
              <a:gd name="connsiteX8" fmla="*/ 76200 w 315557"/>
              <a:gd name="connsiteY8" fmla="*/ 633147 h 658582"/>
              <a:gd name="connsiteX9" fmla="*/ 38100 w 315557"/>
              <a:gd name="connsiteY9" fmla="*/ 518847 h 658582"/>
              <a:gd name="connsiteX10" fmla="*/ 19050 w 315557"/>
              <a:gd name="connsiteY10" fmla="*/ 499797 h 65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5557" h="658582">
                <a:moveTo>
                  <a:pt x="0" y="156897"/>
                </a:moveTo>
                <a:cubicBezTo>
                  <a:pt x="104598" y="0"/>
                  <a:pt x="30763" y="36917"/>
                  <a:pt x="228600" y="61647"/>
                </a:cubicBezTo>
                <a:cubicBezTo>
                  <a:pt x="234950" y="80697"/>
                  <a:pt x="247650" y="98717"/>
                  <a:pt x="247650" y="118797"/>
                </a:cubicBezTo>
                <a:cubicBezTo>
                  <a:pt x="247650" y="195549"/>
                  <a:pt x="220787" y="202810"/>
                  <a:pt x="171450" y="252147"/>
                </a:cubicBezTo>
                <a:cubicBezTo>
                  <a:pt x="204051" y="263014"/>
                  <a:pt x="264648" y="277644"/>
                  <a:pt x="285750" y="309297"/>
                </a:cubicBezTo>
                <a:cubicBezTo>
                  <a:pt x="300273" y="331082"/>
                  <a:pt x="298450" y="360097"/>
                  <a:pt x="304800" y="385497"/>
                </a:cubicBezTo>
                <a:cubicBezTo>
                  <a:pt x="299060" y="442902"/>
                  <a:pt x="315557" y="578822"/>
                  <a:pt x="247650" y="633147"/>
                </a:cubicBezTo>
                <a:cubicBezTo>
                  <a:pt x="231970" y="645691"/>
                  <a:pt x="209550" y="645847"/>
                  <a:pt x="190500" y="652197"/>
                </a:cubicBezTo>
                <a:cubicBezTo>
                  <a:pt x="152400" y="645847"/>
                  <a:pt x="105269" y="658582"/>
                  <a:pt x="76200" y="633147"/>
                </a:cubicBezTo>
                <a:cubicBezTo>
                  <a:pt x="45976" y="606701"/>
                  <a:pt x="66498" y="547245"/>
                  <a:pt x="38100" y="518847"/>
                </a:cubicBezTo>
                <a:lnTo>
                  <a:pt x="19050" y="499797"/>
                </a:lnTo>
              </a:path>
            </a:pathLst>
          </a:custGeom>
          <a:ln w="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5" name="Group 14"/>
          <p:cNvGrpSpPr/>
          <p:nvPr/>
        </p:nvGrpSpPr>
        <p:grpSpPr>
          <a:xfrm>
            <a:off x="5714209" y="4591050"/>
            <a:ext cx="477041" cy="527784"/>
            <a:chOff x="5714209" y="4591050"/>
            <a:chExt cx="477041" cy="527784"/>
          </a:xfrm>
        </p:grpSpPr>
        <p:sp>
          <p:nvSpPr>
            <p:cNvPr id="13" name="Freeform 12"/>
            <p:cNvSpPr/>
            <p:nvPr/>
          </p:nvSpPr>
          <p:spPr>
            <a:xfrm>
              <a:off x="5714209" y="4591050"/>
              <a:ext cx="477041" cy="343005"/>
            </a:xfrm>
            <a:custGeom>
              <a:avLst/>
              <a:gdLst>
                <a:gd name="connsiteX0" fmla="*/ 76991 w 477041"/>
                <a:gd name="connsiteY0" fmla="*/ 0 h 400314"/>
                <a:gd name="connsiteX1" fmla="*/ 115091 w 477041"/>
                <a:gd name="connsiteY1" fmla="*/ 361950 h 400314"/>
                <a:gd name="connsiteX2" fmla="*/ 343691 w 477041"/>
                <a:gd name="connsiteY2" fmla="*/ 285750 h 400314"/>
                <a:gd name="connsiteX3" fmla="*/ 400841 w 477041"/>
                <a:gd name="connsiteY3" fmla="*/ 266700 h 400314"/>
                <a:gd name="connsiteX4" fmla="*/ 477041 w 477041"/>
                <a:gd name="connsiteY4" fmla="*/ 247650 h 40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041" h="400314">
                  <a:moveTo>
                    <a:pt x="76991" y="0"/>
                  </a:moveTo>
                  <a:cubicBezTo>
                    <a:pt x="89691" y="120650"/>
                    <a:pt x="0" y="400314"/>
                    <a:pt x="115091" y="361950"/>
                  </a:cubicBezTo>
                  <a:lnTo>
                    <a:pt x="343691" y="285750"/>
                  </a:lnTo>
                  <a:lnTo>
                    <a:pt x="400841" y="266700"/>
                  </a:lnTo>
                  <a:cubicBezTo>
                    <a:pt x="464015" y="245642"/>
                    <a:pt x="437911" y="247650"/>
                    <a:pt x="477041" y="247650"/>
                  </a:cubicBezTo>
                </a:path>
              </a:pathLst>
            </a:custGeom>
            <a:ln w="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a:off x="6019800" y="4629150"/>
              <a:ext cx="45719" cy="489684"/>
            </a:xfrm>
            <a:custGeom>
              <a:avLst/>
              <a:gdLst>
                <a:gd name="connsiteX0" fmla="*/ 0 w 21357"/>
                <a:gd name="connsiteY0" fmla="*/ 0 h 571500"/>
                <a:gd name="connsiteX1" fmla="*/ 19050 w 21357"/>
                <a:gd name="connsiteY1" fmla="*/ 571500 h 571500"/>
              </a:gdLst>
              <a:ahLst/>
              <a:cxnLst>
                <a:cxn ang="0">
                  <a:pos x="connsiteX0" y="connsiteY0"/>
                </a:cxn>
                <a:cxn ang="0">
                  <a:pos x="connsiteX1" y="connsiteY1"/>
                </a:cxn>
              </a:cxnLst>
              <a:rect l="l" t="t" r="r" b="b"/>
              <a:pathLst>
                <a:path w="21357" h="571500">
                  <a:moveTo>
                    <a:pt x="0" y="0"/>
                  </a:moveTo>
                  <a:cubicBezTo>
                    <a:pt x="21357" y="469848"/>
                    <a:pt x="19050" y="279256"/>
                    <a:pt x="19050" y="571500"/>
                  </a:cubicBezTo>
                </a:path>
              </a:pathLst>
            </a:custGeom>
            <a:ln w="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7" name="Freeform 16"/>
          <p:cNvSpPr/>
          <p:nvPr/>
        </p:nvSpPr>
        <p:spPr>
          <a:xfrm>
            <a:off x="5209858" y="3200933"/>
            <a:ext cx="536240" cy="749833"/>
          </a:xfrm>
          <a:custGeom>
            <a:avLst/>
            <a:gdLst>
              <a:gd name="connsiteX0" fmla="*/ 162242 w 536240"/>
              <a:gd name="connsiteY0" fmla="*/ 189967 h 749833"/>
              <a:gd name="connsiteX1" fmla="*/ 143192 w 536240"/>
              <a:gd name="connsiteY1" fmla="*/ 132817 h 749833"/>
              <a:gd name="connsiteX2" fmla="*/ 371792 w 536240"/>
              <a:gd name="connsiteY2" fmla="*/ 56617 h 749833"/>
              <a:gd name="connsiteX3" fmla="*/ 524192 w 536240"/>
              <a:gd name="connsiteY3" fmla="*/ 56617 h 749833"/>
              <a:gd name="connsiteX4" fmla="*/ 467042 w 536240"/>
              <a:gd name="connsiteY4" fmla="*/ 113767 h 749833"/>
              <a:gd name="connsiteX5" fmla="*/ 447992 w 536240"/>
              <a:gd name="connsiteY5" fmla="*/ 170917 h 749833"/>
              <a:gd name="connsiteX6" fmla="*/ 409892 w 536240"/>
              <a:gd name="connsiteY6" fmla="*/ 228067 h 749833"/>
              <a:gd name="connsiteX7" fmla="*/ 390842 w 536240"/>
              <a:gd name="connsiteY7" fmla="*/ 304267 h 749833"/>
              <a:gd name="connsiteX8" fmla="*/ 371792 w 536240"/>
              <a:gd name="connsiteY8" fmla="*/ 361417 h 749833"/>
              <a:gd name="connsiteX9" fmla="*/ 333692 w 536240"/>
              <a:gd name="connsiteY9" fmla="*/ 494767 h 749833"/>
              <a:gd name="connsiteX10" fmla="*/ 314642 w 536240"/>
              <a:gd name="connsiteY10" fmla="*/ 628117 h 749833"/>
              <a:gd name="connsiteX11" fmla="*/ 295592 w 536240"/>
              <a:gd name="connsiteY11" fmla="*/ 742417 h 74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6240" h="749833">
                <a:moveTo>
                  <a:pt x="162242" y="189967"/>
                </a:moveTo>
                <a:cubicBezTo>
                  <a:pt x="155892" y="170917"/>
                  <a:pt x="152172" y="150778"/>
                  <a:pt x="143192" y="132817"/>
                </a:cubicBezTo>
                <a:cubicBezTo>
                  <a:pt x="76783" y="0"/>
                  <a:pt x="0" y="83174"/>
                  <a:pt x="371792" y="56617"/>
                </a:cubicBezTo>
                <a:cubicBezTo>
                  <a:pt x="404669" y="45658"/>
                  <a:pt x="497920" y="4073"/>
                  <a:pt x="524192" y="56617"/>
                </a:cubicBezTo>
                <a:cubicBezTo>
                  <a:pt x="536240" y="80714"/>
                  <a:pt x="486092" y="94717"/>
                  <a:pt x="467042" y="113767"/>
                </a:cubicBezTo>
                <a:cubicBezTo>
                  <a:pt x="460692" y="132817"/>
                  <a:pt x="456972" y="152956"/>
                  <a:pt x="447992" y="170917"/>
                </a:cubicBezTo>
                <a:cubicBezTo>
                  <a:pt x="437753" y="191395"/>
                  <a:pt x="418911" y="207023"/>
                  <a:pt x="409892" y="228067"/>
                </a:cubicBezTo>
                <a:cubicBezTo>
                  <a:pt x="399579" y="252132"/>
                  <a:pt x="398035" y="279093"/>
                  <a:pt x="390842" y="304267"/>
                </a:cubicBezTo>
                <a:cubicBezTo>
                  <a:pt x="385325" y="323575"/>
                  <a:pt x="377309" y="342109"/>
                  <a:pt x="371792" y="361417"/>
                </a:cubicBezTo>
                <a:cubicBezTo>
                  <a:pt x="323952" y="528859"/>
                  <a:pt x="379367" y="357741"/>
                  <a:pt x="333692" y="494767"/>
                </a:cubicBezTo>
                <a:cubicBezTo>
                  <a:pt x="327342" y="539217"/>
                  <a:pt x="322674" y="583940"/>
                  <a:pt x="314642" y="628117"/>
                </a:cubicBezTo>
                <a:cubicBezTo>
                  <a:pt x="292512" y="749833"/>
                  <a:pt x="295592" y="662033"/>
                  <a:pt x="295592" y="742417"/>
                </a:cubicBezTo>
              </a:path>
            </a:pathLst>
          </a:custGeom>
          <a:ln w="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98943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wipe(down)">
                                      <p:cBhvr>
                                        <p:cTn id="17" dur="500"/>
                                        <p:tgtEl>
                                          <p:spTgt spid="10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par>
                                <p:cTn id="23" presetID="22" presetClass="entr" presetSubtype="4"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srcRect/>
          <a:stretch>
            <a:fillRect/>
          </a:stretch>
        </p:blipFill>
        <p:spPr bwMode="auto">
          <a:xfrm>
            <a:off x="3551392" y="2190751"/>
            <a:ext cx="2989635" cy="3741850"/>
          </a:xfrm>
          <a:prstGeom prst="rect">
            <a:avLst/>
          </a:prstGeom>
          <a:noFill/>
          <a:ln w="9525">
            <a:noFill/>
            <a:miter lim="800000"/>
            <a:headEnd/>
            <a:tailEnd/>
          </a:ln>
        </p:spPr>
      </p:pic>
      <p:sp>
        <p:nvSpPr>
          <p:cNvPr id="7" name="Title 6"/>
          <p:cNvSpPr>
            <a:spLocks noGrp="1"/>
          </p:cNvSpPr>
          <p:nvPr>
            <p:ph type="title"/>
          </p:nvPr>
        </p:nvSpPr>
        <p:spPr>
          <a:xfrm>
            <a:off x="457200" y="1089091"/>
            <a:ext cx="8229600" cy="824382"/>
          </a:xfrm>
        </p:spPr>
        <p:txBody>
          <a:bodyPr/>
          <a:lstStyle/>
          <a:p>
            <a:r>
              <a:rPr lang="en-US" dirty="0" smtClean="0"/>
              <a:t>Embedded Numbers</a:t>
            </a:r>
            <a:endParaRPr lang="en-US" dirty="0"/>
          </a:p>
        </p:txBody>
      </p:sp>
      <p:sp>
        <p:nvSpPr>
          <p:cNvPr id="8" name="Content Placeholder 7"/>
          <p:cNvSpPr>
            <a:spLocks noGrp="1"/>
          </p:cNvSpPr>
          <p:nvPr>
            <p:ph idx="4294967295"/>
          </p:nvPr>
        </p:nvSpPr>
        <p:spPr>
          <a:xfrm>
            <a:off x="457200" y="1913474"/>
            <a:ext cx="8229600" cy="3450208"/>
          </a:xfrm>
        </p:spPr>
        <p:txBody>
          <a:bodyPr/>
          <a:lstStyle/>
          <a:p>
            <a:r>
              <a:rPr lang="en-US" sz="2400" dirty="0" smtClean="0">
                <a:latin typeface="Arial" panose="020B0604020202020204" pitchFamily="34" charset="0"/>
                <a:cs typeface="Arial" panose="020B0604020202020204" pitchFamily="34" charset="0"/>
              </a:rPr>
              <a:t>Identifying “1 more”</a:t>
            </a:r>
            <a:endParaRPr lang="en-US" sz="2400" dirty="0">
              <a:latin typeface="Arial" panose="020B0604020202020204" pitchFamily="34" charset="0"/>
              <a:cs typeface="Arial" panose="020B0604020202020204" pitchFamily="34" charset="0"/>
            </a:endParaRPr>
          </a:p>
        </p:txBody>
      </p:sp>
      <p:sp>
        <p:nvSpPr>
          <p:cNvPr id="5" name="Text Placeholder 4"/>
          <p:cNvSpPr>
            <a:spLocks noGrp="1"/>
          </p:cNvSpPr>
          <p:nvPr>
            <p:ph type="body" sz="quarter" idx="4294967295"/>
          </p:nvPr>
        </p:nvSpPr>
        <p:spPr>
          <a:xfrm>
            <a:off x="457200" y="5439882"/>
            <a:ext cx="8229600" cy="825500"/>
          </a:xfrm>
        </p:spPr>
        <p:txBody>
          <a:bodyPr>
            <a:normAutofit/>
          </a:bodyPr>
          <a:lstStyle/>
          <a:p>
            <a:r>
              <a:rPr lang="en-US" sz="2400" dirty="0" smtClean="0">
                <a:latin typeface="Arial" panose="020B0604020202020204" pitchFamily="34" charset="0"/>
                <a:cs typeface="Arial" panose="020B0604020202020204" pitchFamily="34" charset="0"/>
              </a:rPr>
              <a:t>Lesson 3</a:t>
            </a:r>
            <a:endParaRPr lang="en-US" sz="2400"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4"/>
          <a:srcRect/>
          <a:stretch>
            <a:fillRect/>
          </a:stretch>
        </p:blipFill>
        <p:spPr bwMode="auto">
          <a:xfrm>
            <a:off x="457200" y="2814638"/>
            <a:ext cx="3322792" cy="1662769"/>
          </a:xfrm>
          <a:prstGeom prst="rect">
            <a:avLst/>
          </a:prstGeom>
          <a:noFill/>
          <a:ln w="9525">
            <a:noFill/>
            <a:miter lim="800000"/>
            <a:headEnd/>
            <a:tailEnd/>
          </a:ln>
        </p:spPr>
      </p:pic>
      <p:sp>
        <p:nvSpPr>
          <p:cNvPr id="9" name="Freeform 8"/>
          <p:cNvSpPr/>
          <p:nvPr/>
        </p:nvSpPr>
        <p:spPr>
          <a:xfrm>
            <a:off x="1338184" y="3803650"/>
            <a:ext cx="532117" cy="490976"/>
          </a:xfrm>
          <a:custGeom>
            <a:avLst/>
            <a:gdLst>
              <a:gd name="connsiteX0" fmla="*/ 223916 w 532117"/>
              <a:gd name="connsiteY0" fmla="*/ 6350 h 490976"/>
              <a:gd name="connsiteX1" fmla="*/ 185816 w 532117"/>
              <a:gd name="connsiteY1" fmla="*/ 139700 h 490976"/>
              <a:gd name="connsiteX2" fmla="*/ 147716 w 532117"/>
              <a:gd name="connsiteY2" fmla="*/ 215900 h 490976"/>
              <a:gd name="connsiteX3" fmla="*/ 128666 w 532117"/>
              <a:gd name="connsiteY3" fmla="*/ 273050 h 490976"/>
              <a:gd name="connsiteX4" fmla="*/ 71516 w 532117"/>
              <a:gd name="connsiteY4" fmla="*/ 330200 h 490976"/>
              <a:gd name="connsiteX5" fmla="*/ 90566 w 532117"/>
              <a:gd name="connsiteY5" fmla="*/ 482600 h 490976"/>
              <a:gd name="connsiteX6" fmla="*/ 509666 w 532117"/>
              <a:gd name="connsiteY6" fmla="*/ 463550 h 490976"/>
              <a:gd name="connsiteX7" fmla="*/ 471566 w 532117"/>
              <a:gd name="connsiteY7" fmla="*/ 406400 h 490976"/>
              <a:gd name="connsiteX8" fmla="*/ 452516 w 532117"/>
              <a:gd name="connsiteY8" fmla="*/ 349250 h 490976"/>
              <a:gd name="connsiteX9" fmla="*/ 376316 w 532117"/>
              <a:gd name="connsiteY9" fmla="*/ 234950 h 490976"/>
              <a:gd name="connsiteX10" fmla="*/ 338216 w 532117"/>
              <a:gd name="connsiteY10" fmla="*/ 177800 h 490976"/>
              <a:gd name="connsiteX11" fmla="*/ 319166 w 532117"/>
              <a:gd name="connsiteY11" fmla="*/ 120650 h 490976"/>
              <a:gd name="connsiteX12" fmla="*/ 262016 w 532117"/>
              <a:gd name="connsiteY12" fmla="*/ 101600 h 490976"/>
              <a:gd name="connsiteX13" fmla="*/ 223916 w 532117"/>
              <a:gd name="connsiteY13" fmla="*/ 6350 h 490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2117" h="490976">
                <a:moveTo>
                  <a:pt x="223916" y="6350"/>
                </a:moveTo>
                <a:cubicBezTo>
                  <a:pt x="211216" y="12700"/>
                  <a:pt x="202214" y="101439"/>
                  <a:pt x="185816" y="139700"/>
                </a:cubicBezTo>
                <a:cubicBezTo>
                  <a:pt x="174629" y="165802"/>
                  <a:pt x="158903" y="189798"/>
                  <a:pt x="147716" y="215900"/>
                </a:cubicBezTo>
                <a:cubicBezTo>
                  <a:pt x="139806" y="234357"/>
                  <a:pt x="139805" y="256342"/>
                  <a:pt x="128666" y="273050"/>
                </a:cubicBezTo>
                <a:cubicBezTo>
                  <a:pt x="113722" y="295466"/>
                  <a:pt x="90566" y="311150"/>
                  <a:pt x="71516" y="330200"/>
                </a:cubicBezTo>
                <a:cubicBezTo>
                  <a:pt x="26176" y="466220"/>
                  <a:pt x="0" y="422223"/>
                  <a:pt x="90566" y="482600"/>
                </a:cubicBezTo>
                <a:cubicBezTo>
                  <a:pt x="230266" y="476250"/>
                  <a:pt x="372537" y="490976"/>
                  <a:pt x="509666" y="463550"/>
                </a:cubicBezTo>
                <a:cubicBezTo>
                  <a:pt x="532117" y="459060"/>
                  <a:pt x="481805" y="426878"/>
                  <a:pt x="471566" y="406400"/>
                </a:cubicBezTo>
                <a:cubicBezTo>
                  <a:pt x="462586" y="388439"/>
                  <a:pt x="462268" y="366803"/>
                  <a:pt x="452516" y="349250"/>
                </a:cubicBezTo>
                <a:cubicBezTo>
                  <a:pt x="430278" y="309222"/>
                  <a:pt x="401716" y="273050"/>
                  <a:pt x="376316" y="234950"/>
                </a:cubicBezTo>
                <a:cubicBezTo>
                  <a:pt x="363616" y="215900"/>
                  <a:pt x="345456" y="199520"/>
                  <a:pt x="338216" y="177800"/>
                </a:cubicBezTo>
                <a:cubicBezTo>
                  <a:pt x="331866" y="158750"/>
                  <a:pt x="333365" y="134849"/>
                  <a:pt x="319166" y="120650"/>
                </a:cubicBezTo>
                <a:cubicBezTo>
                  <a:pt x="304967" y="106451"/>
                  <a:pt x="281066" y="107950"/>
                  <a:pt x="262016" y="101600"/>
                </a:cubicBezTo>
                <a:cubicBezTo>
                  <a:pt x="238476" y="30980"/>
                  <a:pt x="236616" y="0"/>
                  <a:pt x="223916" y="6350"/>
                </a:cubicBezTo>
                <a:close/>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reeform 9"/>
          <p:cNvSpPr/>
          <p:nvPr/>
        </p:nvSpPr>
        <p:spPr>
          <a:xfrm>
            <a:off x="5543550" y="2638040"/>
            <a:ext cx="412098" cy="429010"/>
          </a:xfrm>
          <a:custGeom>
            <a:avLst/>
            <a:gdLst>
              <a:gd name="connsiteX0" fmla="*/ 0 w 412098"/>
              <a:gd name="connsiteY0" fmla="*/ 28960 h 429010"/>
              <a:gd name="connsiteX1" fmla="*/ 304800 w 412098"/>
              <a:gd name="connsiteY1" fmla="*/ 9910 h 429010"/>
              <a:gd name="connsiteX2" fmla="*/ 400050 w 412098"/>
              <a:gd name="connsiteY2" fmla="*/ 28960 h 429010"/>
              <a:gd name="connsiteX3" fmla="*/ 342900 w 412098"/>
              <a:gd name="connsiteY3" fmla="*/ 86110 h 429010"/>
              <a:gd name="connsiteX4" fmla="*/ 285750 w 412098"/>
              <a:gd name="connsiteY4" fmla="*/ 219460 h 429010"/>
              <a:gd name="connsiteX5" fmla="*/ 247650 w 412098"/>
              <a:gd name="connsiteY5" fmla="*/ 333760 h 429010"/>
              <a:gd name="connsiteX6" fmla="*/ 228600 w 412098"/>
              <a:gd name="connsiteY6" fmla="*/ 390910 h 429010"/>
              <a:gd name="connsiteX7" fmla="*/ 209550 w 412098"/>
              <a:gd name="connsiteY7" fmla="*/ 429010 h 429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098" h="429010">
                <a:moveTo>
                  <a:pt x="0" y="28960"/>
                </a:moveTo>
                <a:cubicBezTo>
                  <a:pt x="101600" y="22610"/>
                  <a:pt x="203002" y="9910"/>
                  <a:pt x="304800" y="9910"/>
                </a:cubicBezTo>
                <a:cubicBezTo>
                  <a:pt x="337179" y="9910"/>
                  <a:pt x="385570" y="0"/>
                  <a:pt x="400050" y="28960"/>
                </a:cubicBezTo>
                <a:cubicBezTo>
                  <a:pt x="412098" y="53057"/>
                  <a:pt x="361950" y="67060"/>
                  <a:pt x="342900" y="86110"/>
                </a:cubicBezTo>
                <a:cubicBezTo>
                  <a:pt x="292507" y="287682"/>
                  <a:pt x="360926" y="50315"/>
                  <a:pt x="285750" y="219460"/>
                </a:cubicBezTo>
                <a:cubicBezTo>
                  <a:pt x="269439" y="256160"/>
                  <a:pt x="260350" y="295660"/>
                  <a:pt x="247650" y="333760"/>
                </a:cubicBezTo>
                <a:cubicBezTo>
                  <a:pt x="241300" y="352810"/>
                  <a:pt x="237580" y="372949"/>
                  <a:pt x="228600" y="390910"/>
                </a:cubicBezTo>
                <a:lnTo>
                  <a:pt x="209550" y="429010"/>
                </a:lnTo>
              </a:path>
            </a:pathLst>
          </a:custGeom>
          <a:ln w="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Freeform 10"/>
          <p:cNvSpPr/>
          <p:nvPr/>
        </p:nvSpPr>
        <p:spPr>
          <a:xfrm>
            <a:off x="4629150" y="3171440"/>
            <a:ext cx="412098" cy="429010"/>
          </a:xfrm>
          <a:custGeom>
            <a:avLst/>
            <a:gdLst>
              <a:gd name="connsiteX0" fmla="*/ 0 w 412098"/>
              <a:gd name="connsiteY0" fmla="*/ 28960 h 429010"/>
              <a:gd name="connsiteX1" fmla="*/ 304800 w 412098"/>
              <a:gd name="connsiteY1" fmla="*/ 9910 h 429010"/>
              <a:gd name="connsiteX2" fmla="*/ 400050 w 412098"/>
              <a:gd name="connsiteY2" fmla="*/ 28960 h 429010"/>
              <a:gd name="connsiteX3" fmla="*/ 342900 w 412098"/>
              <a:gd name="connsiteY3" fmla="*/ 86110 h 429010"/>
              <a:gd name="connsiteX4" fmla="*/ 285750 w 412098"/>
              <a:gd name="connsiteY4" fmla="*/ 219460 h 429010"/>
              <a:gd name="connsiteX5" fmla="*/ 247650 w 412098"/>
              <a:gd name="connsiteY5" fmla="*/ 333760 h 429010"/>
              <a:gd name="connsiteX6" fmla="*/ 228600 w 412098"/>
              <a:gd name="connsiteY6" fmla="*/ 390910 h 429010"/>
              <a:gd name="connsiteX7" fmla="*/ 209550 w 412098"/>
              <a:gd name="connsiteY7" fmla="*/ 429010 h 429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098" h="429010">
                <a:moveTo>
                  <a:pt x="0" y="28960"/>
                </a:moveTo>
                <a:cubicBezTo>
                  <a:pt x="101600" y="22610"/>
                  <a:pt x="203002" y="9910"/>
                  <a:pt x="304800" y="9910"/>
                </a:cubicBezTo>
                <a:cubicBezTo>
                  <a:pt x="337179" y="9910"/>
                  <a:pt x="385570" y="0"/>
                  <a:pt x="400050" y="28960"/>
                </a:cubicBezTo>
                <a:cubicBezTo>
                  <a:pt x="412098" y="53057"/>
                  <a:pt x="361950" y="67060"/>
                  <a:pt x="342900" y="86110"/>
                </a:cubicBezTo>
                <a:cubicBezTo>
                  <a:pt x="292507" y="287682"/>
                  <a:pt x="360926" y="50315"/>
                  <a:pt x="285750" y="219460"/>
                </a:cubicBezTo>
                <a:cubicBezTo>
                  <a:pt x="269439" y="256160"/>
                  <a:pt x="260350" y="295660"/>
                  <a:pt x="247650" y="333760"/>
                </a:cubicBezTo>
                <a:cubicBezTo>
                  <a:pt x="241300" y="352810"/>
                  <a:pt x="237580" y="372949"/>
                  <a:pt x="228600" y="390910"/>
                </a:cubicBezTo>
                <a:lnTo>
                  <a:pt x="209550" y="429010"/>
                </a:lnTo>
              </a:path>
            </a:pathLst>
          </a:custGeom>
          <a:ln w="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Freeform 11"/>
          <p:cNvSpPr/>
          <p:nvPr/>
        </p:nvSpPr>
        <p:spPr>
          <a:xfrm>
            <a:off x="4171950" y="4771640"/>
            <a:ext cx="457200" cy="592042"/>
          </a:xfrm>
          <a:custGeom>
            <a:avLst/>
            <a:gdLst>
              <a:gd name="connsiteX0" fmla="*/ 0 w 412098"/>
              <a:gd name="connsiteY0" fmla="*/ 28960 h 429010"/>
              <a:gd name="connsiteX1" fmla="*/ 304800 w 412098"/>
              <a:gd name="connsiteY1" fmla="*/ 9910 h 429010"/>
              <a:gd name="connsiteX2" fmla="*/ 400050 w 412098"/>
              <a:gd name="connsiteY2" fmla="*/ 28960 h 429010"/>
              <a:gd name="connsiteX3" fmla="*/ 342900 w 412098"/>
              <a:gd name="connsiteY3" fmla="*/ 86110 h 429010"/>
              <a:gd name="connsiteX4" fmla="*/ 285750 w 412098"/>
              <a:gd name="connsiteY4" fmla="*/ 219460 h 429010"/>
              <a:gd name="connsiteX5" fmla="*/ 247650 w 412098"/>
              <a:gd name="connsiteY5" fmla="*/ 333760 h 429010"/>
              <a:gd name="connsiteX6" fmla="*/ 228600 w 412098"/>
              <a:gd name="connsiteY6" fmla="*/ 390910 h 429010"/>
              <a:gd name="connsiteX7" fmla="*/ 209550 w 412098"/>
              <a:gd name="connsiteY7" fmla="*/ 429010 h 429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098" h="429010">
                <a:moveTo>
                  <a:pt x="0" y="28960"/>
                </a:moveTo>
                <a:cubicBezTo>
                  <a:pt x="101600" y="22610"/>
                  <a:pt x="203002" y="9910"/>
                  <a:pt x="304800" y="9910"/>
                </a:cubicBezTo>
                <a:cubicBezTo>
                  <a:pt x="337179" y="9910"/>
                  <a:pt x="385570" y="0"/>
                  <a:pt x="400050" y="28960"/>
                </a:cubicBezTo>
                <a:cubicBezTo>
                  <a:pt x="412098" y="53057"/>
                  <a:pt x="361950" y="67060"/>
                  <a:pt x="342900" y="86110"/>
                </a:cubicBezTo>
                <a:cubicBezTo>
                  <a:pt x="292507" y="287682"/>
                  <a:pt x="360926" y="50315"/>
                  <a:pt x="285750" y="219460"/>
                </a:cubicBezTo>
                <a:cubicBezTo>
                  <a:pt x="269439" y="256160"/>
                  <a:pt x="260350" y="295660"/>
                  <a:pt x="247650" y="333760"/>
                </a:cubicBezTo>
                <a:cubicBezTo>
                  <a:pt x="241300" y="352810"/>
                  <a:pt x="237580" y="372949"/>
                  <a:pt x="228600" y="390910"/>
                </a:cubicBezTo>
                <a:lnTo>
                  <a:pt x="209550" y="429010"/>
                </a:lnTo>
              </a:path>
            </a:pathLst>
          </a:custGeom>
          <a:ln w="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5290897" y="4397791"/>
            <a:ext cx="328853" cy="479009"/>
          </a:xfrm>
          <a:custGeom>
            <a:avLst/>
            <a:gdLst>
              <a:gd name="connsiteX0" fmla="*/ 328853 w 328853"/>
              <a:gd name="connsiteY0" fmla="*/ 2759 h 479009"/>
              <a:gd name="connsiteX1" fmla="*/ 138353 w 328853"/>
              <a:gd name="connsiteY1" fmla="*/ 21809 h 479009"/>
              <a:gd name="connsiteX2" fmla="*/ 119303 w 328853"/>
              <a:gd name="connsiteY2" fmla="*/ 78959 h 479009"/>
              <a:gd name="connsiteX3" fmla="*/ 62153 w 328853"/>
              <a:gd name="connsiteY3" fmla="*/ 136109 h 479009"/>
              <a:gd name="connsiteX4" fmla="*/ 62153 w 328853"/>
              <a:gd name="connsiteY4" fmla="*/ 421859 h 479009"/>
              <a:gd name="connsiteX5" fmla="*/ 176453 w 328853"/>
              <a:gd name="connsiteY5" fmla="*/ 459959 h 479009"/>
              <a:gd name="connsiteX6" fmla="*/ 233603 w 328853"/>
              <a:gd name="connsiteY6" fmla="*/ 479009 h 479009"/>
              <a:gd name="connsiteX7" fmla="*/ 309803 w 328853"/>
              <a:gd name="connsiteY7" fmla="*/ 459959 h 479009"/>
              <a:gd name="connsiteX8" fmla="*/ 328853 w 328853"/>
              <a:gd name="connsiteY8" fmla="*/ 402809 h 479009"/>
              <a:gd name="connsiteX9" fmla="*/ 309803 w 328853"/>
              <a:gd name="connsiteY9" fmla="*/ 212309 h 479009"/>
              <a:gd name="connsiteX10" fmla="*/ 62153 w 328853"/>
              <a:gd name="connsiteY10" fmla="*/ 231359 h 479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8853" h="479009">
                <a:moveTo>
                  <a:pt x="328853" y="2759"/>
                </a:moveTo>
                <a:cubicBezTo>
                  <a:pt x="265353" y="9109"/>
                  <a:pt x="198328" y="0"/>
                  <a:pt x="138353" y="21809"/>
                </a:cubicBezTo>
                <a:cubicBezTo>
                  <a:pt x="119482" y="28671"/>
                  <a:pt x="130442" y="62251"/>
                  <a:pt x="119303" y="78959"/>
                </a:cubicBezTo>
                <a:cubicBezTo>
                  <a:pt x="104359" y="101375"/>
                  <a:pt x="81203" y="117059"/>
                  <a:pt x="62153" y="136109"/>
                </a:cubicBezTo>
                <a:cubicBezTo>
                  <a:pt x="29804" y="233155"/>
                  <a:pt x="0" y="297553"/>
                  <a:pt x="62153" y="421859"/>
                </a:cubicBezTo>
                <a:cubicBezTo>
                  <a:pt x="80114" y="457780"/>
                  <a:pt x="138353" y="447259"/>
                  <a:pt x="176453" y="459959"/>
                </a:cubicBezTo>
                <a:lnTo>
                  <a:pt x="233603" y="479009"/>
                </a:lnTo>
                <a:cubicBezTo>
                  <a:pt x="259003" y="472659"/>
                  <a:pt x="289359" y="476315"/>
                  <a:pt x="309803" y="459959"/>
                </a:cubicBezTo>
                <a:cubicBezTo>
                  <a:pt x="325483" y="447415"/>
                  <a:pt x="328853" y="422889"/>
                  <a:pt x="328853" y="402809"/>
                </a:cubicBezTo>
                <a:cubicBezTo>
                  <a:pt x="328853" y="338992"/>
                  <a:pt x="316153" y="275809"/>
                  <a:pt x="309803" y="212309"/>
                </a:cubicBezTo>
                <a:cubicBezTo>
                  <a:pt x="74875" y="231886"/>
                  <a:pt x="157667" y="231359"/>
                  <a:pt x="62153" y="231359"/>
                </a:cubicBezTo>
              </a:path>
            </a:pathLst>
          </a:custGeom>
          <a:ln w="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a:off x="5467350" y="5372100"/>
            <a:ext cx="76200" cy="438150"/>
          </a:xfrm>
          <a:custGeom>
            <a:avLst/>
            <a:gdLst>
              <a:gd name="connsiteX0" fmla="*/ 76200 w 76200"/>
              <a:gd name="connsiteY0" fmla="*/ 0 h 438150"/>
              <a:gd name="connsiteX1" fmla="*/ 38100 w 76200"/>
              <a:gd name="connsiteY1" fmla="*/ 304800 h 438150"/>
              <a:gd name="connsiteX2" fmla="*/ 0 w 76200"/>
              <a:gd name="connsiteY2" fmla="*/ 438150 h 438150"/>
            </a:gdLst>
            <a:ahLst/>
            <a:cxnLst>
              <a:cxn ang="0">
                <a:pos x="connsiteX0" y="connsiteY0"/>
              </a:cxn>
              <a:cxn ang="0">
                <a:pos x="connsiteX1" y="connsiteY1"/>
              </a:cxn>
              <a:cxn ang="0">
                <a:pos x="connsiteX2" y="connsiteY2"/>
              </a:cxn>
            </a:cxnLst>
            <a:rect l="l" t="t" r="r" b="b"/>
            <a:pathLst>
              <a:path w="76200" h="438150">
                <a:moveTo>
                  <a:pt x="76200" y="0"/>
                </a:moveTo>
                <a:cubicBezTo>
                  <a:pt x="58730" y="174703"/>
                  <a:pt x="64359" y="160375"/>
                  <a:pt x="38100" y="304800"/>
                </a:cubicBezTo>
                <a:cubicBezTo>
                  <a:pt x="19385" y="407735"/>
                  <a:pt x="32162" y="373825"/>
                  <a:pt x="0" y="438150"/>
                </a:cubicBezTo>
              </a:path>
            </a:pathLst>
          </a:custGeom>
          <a:ln w="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00539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676900"/>
            <a:ext cx="8229600" cy="824382"/>
          </a:xfrm>
        </p:spPr>
        <p:txBody>
          <a:bodyPr/>
          <a:lstStyle/>
          <a:p>
            <a:r>
              <a:rPr lang="en-US" dirty="0" smtClean="0"/>
              <a:t>Counting On</a:t>
            </a:r>
            <a:endParaRPr lang="en-US" dirty="0"/>
          </a:p>
        </p:txBody>
      </p:sp>
      <p:sp>
        <p:nvSpPr>
          <p:cNvPr id="5" name="Text Placeholder 4"/>
          <p:cNvSpPr>
            <a:spLocks noGrp="1"/>
          </p:cNvSpPr>
          <p:nvPr>
            <p:ph type="body" sz="quarter" idx="4294967295"/>
          </p:nvPr>
        </p:nvSpPr>
        <p:spPr>
          <a:xfrm>
            <a:off x="457200" y="5668482"/>
            <a:ext cx="8229600" cy="825500"/>
          </a:xfrm>
        </p:spPr>
        <p:txBody>
          <a:bodyPr>
            <a:normAutofit/>
          </a:bodyPr>
          <a:lstStyle/>
          <a:p>
            <a:r>
              <a:rPr lang="en-US" sz="2400" dirty="0" smtClean="0">
                <a:latin typeface="Arial" panose="020B0604020202020204" pitchFamily="34" charset="0"/>
                <a:cs typeface="Arial" panose="020B0604020202020204" pitchFamily="34" charset="0"/>
              </a:rPr>
              <a:t>Lesson 4</a:t>
            </a:r>
            <a:endParaRPr lang="en-US" sz="2400" dirty="0">
              <a:latin typeface="Arial" panose="020B0604020202020204" pitchFamily="34" charset="0"/>
              <a:cs typeface="Arial" panose="020B0604020202020204" pitchFamily="34" charset="0"/>
            </a:endParaRPr>
          </a:p>
        </p:txBody>
      </p:sp>
      <p:pic>
        <p:nvPicPr>
          <p:cNvPr id="3074" name="Picture 2"/>
          <p:cNvPicPr>
            <a:picLocks noGrp="1" noChangeAspect="1" noChangeArrowheads="1"/>
          </p:cNvPicPr>
          <p:nvPr>
            <p:ph idx="4294967295"/>
          </p:nvPr>
        </p:nvPicPr>
        <p:blipFill>
          <a:blip r:embed="rId3"/>
          <a:srcRect/>
          <a:stretch>
            <a:fillRect/>
          </a:stretch>
        </p:blipFill>
        <p:spPr bwMode="auto">
          <a:xfrm>
            <a:off x="457200" y="1501282"/>
            <a:ext cx="5620484" cy="4019550"/>
          </a:xfrm>
          <a:prstGeom prst="rect">
            <a:avLst/>
          </a:prstGeom>
          <a:noFill/>
          <a:ln w="9525">
            <a:noFill/>
            <a:miter lim="800000"/>
            <a:headEnd/>
            <a:tailEnd/>
          </a:ln>
        </p:spPr>
      </p:pic>
    </p:spTree>
    <p:extLst>
      <p:ext uri="{BB962C8B-B14F-4D97-AF65-F5344CB8AC3E}">
        <p14:creationId xmlns:p14="http://schemas.microsoft.com/office/powerpoint/2010/main" val="36493860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893405"/>
            <a:ext cx="8229600" cy="824382"/>
          </a:xfrm>
        </p:spPr>
        <p:txBody>
          <a:bodyPr/>
          <a:lstStyle/>
          <a:p>
            <a:r>
              <a:rPr lang="en-US" dirty="0" smtClean="0"/>
              <a:t>Counting On</a:t>
            </a:r>
            <a:endParaRPr lang="en-US" dirty="0"/>
          </a:p>
        </p:txBody>
      </p:sp>
      <p:sp>
        <p:nvSpPr>
          <p:cNvPr id="5" name="Text Placeholder 4"/>
          <p:cNvSpPr>
            <a:spLocks noGrp="1"/>
          </p:cNvSpPr>
          <p:nvPr>
            <p:ph type="body" sz="quarter" idx="4294967295"/>
          </p:nvPr>
        </p:nvSpPr>
        <p:spPr>
          <a:xfrm>
            <a:off x="457200" y="5439882"/>
            <a:ext cx="8229600" cy="825500"/>
          </a:xfrm>
        </p:spPr>
        <p:txBody>
          <a:bodyPr>
            <a:normAutofit/>
          </a:bodyPr>
          <a:lstStyle/>
          <a:p>
            <a:r>
              <a:rPr lang="en-US" sz="2400" dirty="0" smtClean="0">
                <a:latin typeface="Arial" panose="020B0604020202020204" pitchFamily="34" charset="0"/>
                <a:cs typeface="Arial" panose="020B0604020202020204" pitchFamily="34" charset="0"/>
              </a:rPr>
              <a:t>Lesson 5</a:t>
            </a:r>
            <a:endParaRPr lang="en-US" sz="2400" dirty="0">
              <a:latin typeface="Arial" panose="020B0604020202020204" pitchFamily="34" charset="0"/>
              <a:cs typeface="Arial" panose="020B0604020202020204" pitchFamily="34" charset="0"/>
            </a:endParaRPr>
          </a:p>
        </p:txBody>
      </p:sp>
      <p:pic>
        <p:nvPicPr>
          <p:cNvPr id="4098" name="Picture 2"/>
          <p:cNvPicPr>
            <a:picLocks noGrp="1" noChangeAspect="1" noChangeArrowheads="1"/>
          </p:cNvPicPr>
          <p:nvPr>
            <p:ph idx="4294967295"/>
          </p:nvPr>
        </p:nvPicPr>
        <p:blipFill>
          <a:blip r:embed="rId3"/>
          <a:srcRect/>
          <a:stretch>
            <a:fillRect/>
          </a:stretch>
        </p:blipFill>
        <p:spPr bwMode="auto">
          <a:xfrm>
            <a:off x="1028701" y="2487653"/>
            <a:ext cx="4291012" cy="2268497"/>
          </a:xfrm>
          <a:prstGeom prst="rect">
            <a:avLst/>
          </a:prstGeom>
          <a:noFill/>
          <a:ln w="9525">
            <a:noFill/>
            <a:miter lim="800000"/>
            <a:headEnd/>
            <a:tailEnd/>
          </a:ln>
        </p:spPr>
      </p:pic>
    </p:spTree>
    <p:extLst>
      <p:ext uri="{BB962C8B-B14F-4D97-AF65-F5344CB8AC3E}">
        <p14:creationId xmlns:p14="http://schemas.microsoft.com/office/powerpoint/2010/main" val="8102039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893405"/>
            <a:ext cx="8229600" cy="824382"/>
          </a:xfrm>
        </p:spPr>
        <p:txBody>
          <a:bodyPr>
            <a:normAutofit fontScale="90000"/>
          </a:bodyPr>
          <a:lstStyle/>
          <a:p>
            <a:r>
              <a:rPr lang="en-US" dirty="0" smtClean="0"/>
              <a:t>Counting On – HIDDEN SLIDE (p. 2 of Notes)</a:t>
            </a:r>
            <a:endParaRPr lang="en-US" dirty="0"/>
          </a:p>
        </p:txBody>
      </p:sp>
      <p:sp>
        <p:nvSpPr>
          <p:cNvPr id="5" name="Text Placeholder 4"/>
          <p:cNvSpPr>
            <a:spLocks noGrp="1"/>
          </p:cNvSpPr>
          <p:nvPr>
            <p:ph type="body" sz="quarter" idx="4294967295"/>
          </p:nvPr>
        </p:nvSpPr>
        <p:spPr>
          <a:xfrm>
            <a:off x="457200" y="5439882"/>
            <a:ext cx="8229600" cy="825500"/>
          </a:xfrm>
        </p:spPr>
        <p:txBody>
          <a:bodyPr>
            <a:normAutofit/>
          </a:bodyPr>
          <a:lstStyle/>
          <a:p>
            <a:r>
              <a:rPr lang="en-US" sz="2400" dirty="0" smtClean="0">
                <a:latin typeface="Arial" panose="020B0604020202020204" pitchFamily="34" charset="0"/>
                <a:cs typeface="Arial" panose="020B0604020202020204" pitchFamily="34" charset="0"/>
              </a:rPr>
              <a:t>Lesson 5</a:t>
            </a:r>
            <a:endParaRPr lang="en-US" sz="2400" dirty="0">
              <a:latin typeface="Arial" panose="020B0604020202020204" pitchFamily="34" charset="0"/>
              <a:cs typeface="Arial" panose="020B0604020202020204" pitchFamily="34" charset="0"/>
            </a:endParaRPr>
          </a:p>
        </p:txBody>
      </p:sp>
      <p:pic>
        <p:nvPicPr>
          <p:cNvPr id="4098" name="Picture 2"/>
          <p:cNvPicPr>
            <a:picLocks noGrp="1" noChangeAspect="1" noChangeArrowheads="1"/>
          </p:cNvPicPr>
          <p:nvPr>
            <p:ph idx="4294967295"/>
          </p:nvPr>
        </p:nvPicPr>
        <p:blipFill>
          <a:blip r:embed="rId3"/>
          <a:srcRect/>
          <a:stretch>
            <a:fillRect/>
          </a:stretch>
        </p:blipFill>
        <p:spPr bwMode="auto">
          <a:xfrm>
            <a:off x="1028701" y="2487653"/>
            <a:ext cx="4291012" cy="2268497"/>
          </a:xfrm>
          <a:prstGeom prst="rect">
            <a:avLst/>
          </a:prstGeom>
          <a:noFill/>
          <a:ln w="9525">
            <a:noFill/>
            <a:miter lim="800000"/>
            <a:headEnd/>
            <a:tailEnd/>
          </a:ln>
        </p:spPr>
      </p:pic>
    </p:spTree>
    <p:extLst>
      <p:ext uri="{BB962C8B-B14F-4D97-AF65-F5344CB8AC3E}">
        <p14:creationId xmlns:p14="http://schemas.microsoft.com/office/powerpoint/2010/main" val="4037166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6900"/>
            <a:ext cx="8229600" cy="824382"/>
          </a:xfrm>
        </p:spPr>
        <p:txBody>
          <a:bodyPr/>
          <a:lstStyle/>
          <a:p>
            <a:r>
              <a:rPr lang="en-US" dirty="0"/>
              <a:t>Curriculum Overview of </a:t>
            </a:r>
            <a:r>
              <a:rPr lang="en-US" i="1" dirty="0"/>
              <a:t>A Story of Units</a:t>
            </a:r>
          </a:p>
        </p:txBody>
      </p:sp>
      <p:pic>
        <p:nvPicPr>
          <p:cNvPr id="1026" name="Picture 2" descr="C:\Users\Ian\AppData\Local\Microsoft\Windows\Temporary Internet Files\Content.IE5\QINN6D2Y\A Story of Units Curriculum Map - FINAL.png"/>
          <p:cNvPicPr>
            <a:picLocks noChangeAspect="1" noChangeArrowheads="1"/>
          </p:cNvPicPr>
          <p:nvPr/>
        </p:nvPicPr>
        <p:blipFill rotWithShape="1">
          <a:blip r:embed="rId3">
            <a:extLst>
              <a:ext uri="{28A0092B-C50C-407E-A947-70E740481C1C}">
                <a14:useLocalDpi xmlns:a14="http://schemas.microsoft.com/office/drawing/2010/main" val="0"/>
              </a:ext>
            </a:extLst>
          </a:blip>
          <a:srcRect l="1796" t="8108" r="12474" b="19476"/>
          <a:stretch/>
        </p:blipFill>
        <p:spPr bwMode="auto">
          <a:xfrm>
            <a:off x="1371600" y="1828799"/>
            <a:ext cx="6400800" cy="4177370"/>
          </a:xfrm>
          <a:prstGeom prst="rect">
            <a:avLst/>
          </a:prstGeom>
          <a:noFill/>
          <a:ln w="12700">
            <a:solidFill>
              <a:schemeClr val="tx1"/>
            </a:solidFill>
          </a:ln>
          <a:extLst>
            <a:ext uri="{909E8E84-426E-40dd-AFC4-6F175D3DCCD1}">
              <a14:hiddenFill xmlns:a14="http://schemas.microsoft.com/office/drawing/2010/main" xmlns="">
                <a:solidFill>
                  <a:srgbClr val="FFFFFF"/>
                </a:solidFill>
              </a14:hiddenFill>
            </a:ext>
          </a:extLst>
        </p:spPr>
      </p:pic>
      <p:sp>
        <p:nvSpPr>
          <p:cNvPr id="4" name="Oval 3"/>
          <p:cNvSpPr/>
          <p:nvPr/>
        </p:nvSpPr>
        <p:spPr>
          <a:xfrm>
            <a:off x="3578726" y="1913473"/>
            <a:ext cx="787652" cy="934497"/>
          </a:xfrm>
          <a:prstGeom prst="ellipse">
            <a:avLst/>
          </a:prstGeom>
          <a:noFill/>
          <a:ln w="41275">
            <a:solidFill>
              <a:srgbClr val="7B083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38150" y="718240"/>
            <a:ext cx="8229600" cy="824382"/>
          </a:xfrm>
        </p:spPr>
        <p:txBody>
          <a:bodyPr/>
          <a:lstStyle/>
          <a:p>
            <a:r>
              <a:rPr lang="en-US" dirty="0" smtClean="0"/>
              <a:t>Counting On</a:t>
            </a:r>
            <a:endParaRPr lang="en-US" dirty="0"/>
          </a:p>
        </p:txBody>
      </p:sp>
      <p:sp>
        <p:nvSpPr>
          <p:cNvPr id="5" name="Text Placeholder 4"/>
          <p:cNvSpPr>
            <a:spLocks noGrp="1"/>
          </p:cNvSpPr>
          <p:nvPr>
            <p:ph type="body" sz="quarter" idx="4294967295"/>
          </p:nvPr>
        </p:nvSpPr>
        <p:spPr>
          <a:xfrm>
            <a:off x="457200" y="5439882"/>
            <a:ext cx="8229600" cy="825500"/>
          </a:xfrm>
        </p:spPr>
        <p:txBody>
          <a:bodyPr>
            <a:normAutofit/>
          </a:bodyPr>
          <a:lstStyle/>
          <a:p>
            <a:r>
              <a:rPr lang="en-US" sz="2400" dirty="0" smtClean="0">
                <a:latin typeface="Arial" panose="020B0604020202020204" pitchFamily="34" charset="0"/>
                <a:cs typeface="Arial" panose="020B0604020202020204" pitchFamily="34" charset="0"/>
              </a:rPr>
              <a:t>Lesson 6</a:t>
            </a:r>
            <a:endParaRPr lang="en-US" sz="2400" dirty="0">
              <a:latin typeface="Arial" panose="020B0604020202020204" pitchFamily="34" charset="0"/>
              <a:cs typeface="Arial" panose="020B0604020202020204" pitchFamily="34" charset="0"/>
            </a:endParaRPr>
          </a:p>
        </p:txBody>
      </p:sp>
      <p:pic>
        <p:nvPicPr>
          <p:cNvPr id="5125" name="Picture 5"/>
          <p:cNvPicPr>
            <a:picLocks noGrp="1" noChangeAspect="1" noChangeArrowheads="1"/>
          </p:cNvPicPr>
          <p:nvPr>
            <p:ph idx="4294967295"/>
          </p:nvPr>
        </p:nvPicPr>
        <p:blipFill>
          <a:blip r:embed="rId3"/>
          <a:srcRect/>
          <a:stretch>
            <a:fillRect/>
          </a:stretch>
        </p:blipFill>
        <p:spPr bwMode="auto">
          <a:xfrm>
            <a:off x="914400" y="1913472"/>
            <a:ext cx="5327211" cy="3526409"/>
          </a:xfrm>
          <a:prstGeom prst="rect">
            <a:avLst/>
          </a:prstGeom>
          <a:noFill/>
          <a:ln w="9525">
            <a:noFill/>
            <a:miter lim="800000"/>
            <a:headEnd/>
            <a:tailEnd/>
          </a:ln>
        </p:spPr>
      </p:pic>
    </p:spTree>
    <p:extLst>
      <p:ext uri="{BB962C8B-B14F-4D97-AF65-F5344CB8AC3E}">
        <p14:creationId xmlns:p14="http://schemas.microsoft.com/office/powerpoint/2010/main" val="27484570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18049" y="676900"/>
            <a:ext cx="8229600" cy="824382"/>
          </a:xfrm>
        </p:spPr>
        <p:txBody>
          <a:bodyPr/>
          <a:lstStyle/>
          <a:p>
            <a:r>
              <a:rPr lang="en-US" dirty="0" smtClean="0"/>
              <a:t>Counting On</a:t>
            </a:r>
            <a:endParaRPr lang="en-US" dirty="0"/>
          </a:p>
        </p:txBody>
      </p:sp>
      <p:sp>
        <p:nvSpPr>
          <p:cNvPr id="5" name="Text Placeholder 4"/>
          <p:cNvSpPr>
            <a:spLocks noGrp="1"/>
          </p:cNvSpPr>
          <p:nvPr>
            <p:ph type="body" sz="quarter" idx="4294967295"/>
          </p:nvPr>
        </p:nvSpPr>
        <p:spPr>
          <a:xfrm>
            <a:off x="457200" y="5439882"/>
            <a:ext cx="8229600" cy="825500"/>
          </a:xfrm>
        </p:spPr>
        <p:txBody>
          <a:bodyPr>
            <a:normAutofit/>
          </a:bodyPr>
          <a:lstStyle/>
          <a:p>
            <a:r>
              <a:rPr lang="en-US" sz="2400" dirty="0" smtClean="0">
                <a:latin typeface="Arial" panose="020B0604020202020204" pitchFamily="34" charset="0"/>
                <a:cs typeface="Arial" panose="020B0604020202020204" pitchFamily="34" charset="0"/>
              </a:rPr>
              <a:t>Lesson 8</a:t>
            </a:r>
            <a:endParaRPr lang="en-US" sz="2400" dirty="0">
              <a:latin typeface="Arial" panose="020B0604020202020204" pitchFamily="34" charset="0"/>
              <a:cs typeface="Arial" panose="020B0604020202020204" pitchFamily="34" charset="0"/>
            </a:endParaRPr>
          </a:p>
        </p:txBody>
      </p:sp>
      <p:pic>
        <p:nvPicPr>
          <p:cNvPr id="6146" name="Picture 2"/>
          <p:cNvPicPr>
            <a:picLocks noGrp="1" noChangeAspect="1" noChangeArrowheads="1"/>
          </p:cNvPicPr>
          <p:nvPr>
            <p:ph idx="4294967295"/>
          </p:nvPr>
        </p:nvPicPr>
        <p:blipFill>
          <a:blip r:embed="rId3"/>
          <a:srcRect/>
          <a:stretch>
            <a:fillRect/>
          </a:stretch>
        </p:blipFill>
        <p:spPr bwMode="auto">
          <a:xfrm>
            <a:off x="2827874" y="1615930"/>
            <a:ext cx="3409950" cy="4395765"/>
          </a:xfrm>
          <a:prstGeom prst="rect">
            <a:avLst/>
          </a:prstGeom>
          <a:noFill/>
          <a:ln w="9525">
            <a:noFill/>
            <a:miter lim="800000"/>
            <a:headEnd/>
            <a:tailEnd/>
          </a:ln>
        </p:spPr>
      </p:pic>
    </p:spTree>
    <p:extLst>
      <p:ext uri="{BB962C8B-B14F-4D97-AF65-F5344CB8AC3E}">
        <p14:creationId xmlns:p14="http://schemas.microsoft.com/office/powerpoint/2010/main" val="6865306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676900"/>
            <a:ext cx="8229600" cy="824382"/>
          </a:xfrm>
        </p:spPr>
        <p:txBody>
          <a:bodyPr/>
          <a:lstStyle/>
          <a:p>
            <a:r>
              <a:rPr lang="en-US" dirty="0" smtClean="0"/>
              <a:t>Counting On</a:t>
            </a:r>
            <a:endParaRPr lang="en-US" dirty="0"/>
          </a:p>
        </p:txBody>
      </p:sp>
      <p:sp>
        <p:nvSpPr>
          <p:cNvPr id="5" name="Text Placeholder 4"/>
          <p:cNvSpPr>
            <a:spLocks noGrp="1"/>
          </p:cNvSpPr>
          <p:nvPr>
            <p:ph type="body" sz="quarter" idx="4294967295"/>
          </p:nvPr>
        </p:nvSpPr>
        <p:spPr>
          <a:xfrm>
            <a:off x="457200" y="5439882"/>
            <a:ext cx="8229600" cy="825500"/>
          </a:xfrm>
        </p:spPr>
        <p:txBody>
          <a:bodyPr>
            <a:normAutofit/>
          </a:bodyPr>
          <a:lstStyle/>
          <a:p>
            <a:r>
              <a:rPr lang="en-US" sz="2400" dirty="0" smtClean="0">
                <a:latin typeface="Arial" panose="020B0604020202020204" pitchFamily="34" charset="0"/>
                <a:cs typeface="Arial" panose="020B0604020202020204" pitchFamily="34" charset="0"/>
              </a:rPr>
              <a:t>Lesson 8</a:t>
            </a:r>
            <a:endParaRPr lang="en-US" sz="2400" dirty="0">
              <a:latin typeface="Arial" panose="020B0604020202020204" pitchFamily="34" charset="0"/>
              <a:cs typeface="Arial" panose="020B0604020202020204" pitchFamily="34" charset="0"/>
            </a:endParaRPr>
          </a:p>
        </p:txBody>
      </p:sp>
      <p:pic>
        <p:nvPicPr>
          <p:cNvPr id="7170" name="Picture 2"/>
          <p:cNvPicPr>
            <a:picLocks noGrp="1" noChangeAspect="1" noChangeArrowheads="1"/>
          </p:cNvPicPr>
          <p:nvPr>
            <p:ph idx="4294967295"/>
          </p:nvPr>
        </p:nvPicPr>
        <p:blipFill>
          <a:blip r:embed="rId3"/>
          <a:srcRect/>
          <a:stretch>
            <a:fillRect/>
          </a:stretch>
        </p:blipFill>
        <p:spPr bwMode="auto">
          <a:xfrm>
            <a:off x="457200" y="1619250"/>
            <a:ext cx="6191250" cy="3934932"/>
          </a:xfrm>
          <a:prstGeom prst="rect">
            <a:avLst/>
          </a:prstGeom>
          <a:noFill/>
          <a:ln w="9525">
            <a:noFill/>
            <a:miter lim="800000"/>
            <a:headEnd/>
            <a:tailEnd/>
          </a:ln>
        </p:spPr>
      </p:pic>
    </p:spTree>
    <p:extLst>
      <p:ext uri="{BB962C8B-B14F-4D97-AF65-F5344CB8AC3E}">
        <p14:creationId xmlns:p14="http://schemas.microsoft.com/office/powerpoint/2010/main" val="9719394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778601"/>
            <a:ext cx="8229600" cy="824382"/>
          </a:xfrm>
        </p:spPr>
        <p:txBody>
          <a:bodyPr/>
          <a:lstStyle/>
          <a:p>
            <a:r>
              <a:rPr lang="en-US" dirty="0" smtClean="0"/>
              <a:t>Addition Word Problems</a:t>
            </a:r>
            <a:endParaRPr lang="en-US" dirty="0"/>
          </a:p>
        </p:txBody>
      </p:sp>
      <p:sp>
        <p:nvSpPr>
          <p:cNvPr id="8" name="Content Placeholder 7"/>
          <p:cNvSpPr>
            <a:spLocks noGrp="1"/>
          </p:cNvSpPr>
          <p:nvPr>
            <p:ph idx="4294967295"/>
          </p:nvPr>
        </p:nvSpPr>
        <p:spPr>
          <a:xfrm>
            <a:off x="457200" y="1913474"/>
            <a:ext cx="8229600" cy="4019126"/>
          </a:xfrm>
        </p:spPr>
        <p:txBody>
          <a:bodyPr>
            <a:normAutofit/>
          </a:bodyPr>
          <a:lstStyle/>
          <a:p>
            <a:r>
              <a:rPr lang="en-US" sz="2400" dirty="0" smtClean="0">
                <a:latin typeface="Arial" panose="020B0604020202020204" pitchFamily="34" charset="0"/>
                <a:cs typeface="Arial" panose="020B0604020202020204" pitchFamily="34" charset="0"/>
              </a:rPr>
              <a:t>Add To with Result Unknown</a:t>
            </a:r>
          </a:p>
          <a:p>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Put Together with Total Unknown</a:t>
            </a:r>
          </a:p>
          <a:p>
            <a:endParaRPr lang="en-US" sz="2400" dirty="0">
              <a:latin typeface="Arial" panose="020B0604020202020204" pitchFamily="34" charset="0"/>
              <a:cs typeface="Arial" panose="020B0604020202020204" pitchFamily="34" charset="0"/>
            </a:endParaRPr>
          </a:p>
        </p:txBody>
      </p:sp>
      <p:sp>
        <p:nvSpPr>
          <p:cNvPr id="5" name="Text Placeholder 4"/>
          <p:cNvSpPr>
            <a:spLocks noGrp="1"/>
          </p:cNvSpPr>
          <p:nvPr>
            <p:ph type="body" sz="quarter" idx="4294967295"/>
          </p:nvPr>
        </p:nvSpPr>
        <p:spPr>
          <a:xfrm>
            <a:off x="457200" y="5439882"/>
            <a:ext cx="8229600" cy="825500"/>
          </a:xfrm>
        </p:spPr>
        <p:txBody>
          <a:bodyPr>
            <a:normAutofit/>
          </a:bodyPr>
          <a:lstStyle/>
          <a:p>
            <a:r>
              <a:rPr lang="en-US" sz="2400" dirty="0" smtClean="0">
                <a:latin typeface="Arial" panose="020B0604020202020204" pitchFamily="34" charset="0"/>
                <a:cs typeface="Arial" panose="020B0604020202020204" pitchFamily="34" charset="0"/>
              </a:rPr>
              <a:t>Lesson 9 and 10</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72504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676900"/>
            <a:ext cx="8229600" cy="824382"/>
          </a:xfrm>
        </p:spPr>
        <p:txBody>
          <a:bodyPr/>
          <a:lstStyle/>
          <a:p>
            <a:r>
              <a:rPr lang="en-US" dirty="0" smtClean="0"/>
              <a:t>Addition Word Problems</a:t>
            </a:r>
            <a:endParaRPr lang="en-US" dirty="0"/>
          </a:p>
        </p:txBody>
      </p:sp>
      <p:sp>
        <p:nvSpPr>
          <p:cNvPr id="8" name="Content Placeholder 7"/>
          <p:cNvSpPr>
            <a:spLocks noGrp="1"/>
          </p:cNvSpPr>
          <p:nvPr>
            <p:ph idx="4294967295"/>
          </p:nvPr>
        </p:nvSpPr>
        <p:spPr>
          <a:xfrm>
            <a:off x="457200" y="1752600"/>
            <a:ext cx="8229600" cy="4436638"/>
          </a:xfrm>
        </p:spPr>
        <p:txBody>
          <a:bodyPr/>
          <a:lstStyle/>
          <a:p>
            <a:pPr marL="4763" indent="-4763" defTabSz="63500"/>
            <a:r>
              <a:rPr lang="en-US" sz="2400" b="1" dirty="0" smtClean="0">
                <a:latin typeface="Arial" panose="020B0604020202020204" pitchFamily="34" charset="0"/>
                <a:cs typeface="Arial" panose="020B0604020202020204" pitchFamily="34" charset="0"/>
              </a:rPr>
              <a:t>Add To </a:t>
            </a:r>
            <a:r>
              <a:rPr lang="en-US" sz="2400" dirty="0" smtClean="0">
                <a:latin typeface="Arial" panose="020B0604020202020204" pitchFamily="34" charset="0"/>
                <a:cs typeface="Arial" panose="020B0604020202020204" pitchFamily="34" charset="0"/>
              </a:rPr>
              <a:t>with Result Unknown or </a:t>
            </a:r>
            <a:r>
              <a:rPr lang="en-US" sz="2400" b="1" dirty="0" smtClean="0">
                <a:latin typeface="Arial" panose="020B0604020202020204" pitchFamily="34" charset="0"/>
                <a:cs typeface="Arial" panose="020B0604020202020204" pitchFamily="34" charset="0"/>
              </a:rPr>
              <a:t>Put Together </a:t>
            </a:r>
            <a:r>
              <a:rPr lang="en-US" sz="2400" dirty="0" smtClean="0">
                <a:latin typeface="Arial" panose="020B0604020202020204" pitchFamily="34" charset="0"/>
                <a:cs typeface="Arial" panose="020B0604020202020204" pitchFamily="34" charset="0"/>
              </a:rPr>
              <a:t>with Total Unknown?</a:t>
            </a:r>
          </a:p>
          <a:p>
            <a:pPr marL="4763" indent="-4763" defTabSz="63500"/>
            <a:endParaRPr lang="en-US" sz="2400" dirty="0" smtClean="0">
              <a:latin typeface="Arial" panose="020B0604020202020204" pitchFamily="34" charset="0"/>
              <a:cs typeface="Arial" panose="020B0604020202020204" pitchFamily="34" charset="0"/>
            </a:endParaRPr>
          </a:p>
          <a:p>
            <a:endParaRPr lang="en-US" i="1" dirty="0" smtClean="0">
              <a:latin typeface="Arial" panose="020B0604020202020204" pitchFamily="34" charset="0"/>
              <a:cs typeface="Arial" panose="020B0604020202020204" pitchFamily="34" charset="0"/>
            </a:endParaRPr>
          </a:p>
          <a:p>
            <a:pPr marL="4763" indent="-4763" defTabSz="63500"/>
            <a:endParaRPr lang="en-US" dirty="0">
              <a:latin typeface="Arial" panose="020B0604020202020204" pitchFamily="34" charset="0"/>
              <a:cs typeface="Arial" panose="020B0604020202020204" pitchFamily="34" charset="0"/>
            </a:endParaRPr>
          </a:p>
        </p:txBody>
      </p:sp>
      <p:sp>
        <p:nvSpPr>
          <p:cNvPr id="5" name="Text Placeholder 4"/>
          <p:cNvSpPr>
            <a:spLocks noGrp="1"/>
          </p:cNvSpPr>
          <p:nvPr>
            <p:ph type="body" sz="quarter" idx="4294967295"/>
          </p:nvPr>
        </p:nvSpPr>
        <p:spPr>
          <a:xfrm>
            <a:off x="457200" y="5363738"/>
            <a:ext cx="8229600" cy="825500"/>
          </a:xfrm>
        </p:spPr>
        <p:txBody>
          <a:bodyPr/>
          <a:lstStyle/>
          <a:p>
            <a:r>
              <a:rPr lang="en-US" dirty="0" smtClean="0">
                <a:latin typeface="Arial" panose="020B0604020202020204" pitchFamily="34" charset="0"/>
                <a:cs typeface="Arial" panose="020B0604020202020204" pitchFamily="34" charset="0"/>
              </a:rPr>
              <a:t>Lesson 9</a:t>
            </a:r>
            <a:endParaRPr lang="en-US" dirty="0">
              <a:latin typeface="Arial" panose="020B0604020202020204" pitchFamily="34" charset="0"/>
              <a:cs typeface="Arial" panose="020B0604020202020204" pitchFamily="34" charset="0"/>
            </a:endParaRPr>
          </a:p>
        </p:txBody>
      </p:sp>
      <p:sp>
        <p:nvSpPr>
          <p:cNvPr id="6" name="Oval Callout 5"/>
          <p:cNvSpPr/>
          <p:nvPr/>
        </p:nvSpPr>
        <p:spPr>
          <a:xfrm>
            <a:off x="133350" y="2544338"/>
            <a:ext cx="6515100" cy="2696682"/>
          </a:xfrm>
          <a:prstGeom prst="wedgeEllipseCallou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685800" y="3302000"/>
            <a:ext cx="5911850" cy="1508105"/>
          </a:xfrm>
          <a:prstGeom prst="rect">
            <a:avLst/>
          </a:prstGeom>
          <a:noFill/>
        </p:spPr>
        <p:txBody>
          <a:bodyPr wrap="square" rtlCol="0">
            <a:spAutoFit/>
          </a:bodyPr>
          <a:lstStyle/>
          <a:p>
            <a:r>
              <a:rPr lang="en-US" sz="2400" i="1" baseline="0" dirty="0">
                <a:latin typeface="Arial" panose="020B0604020202020204" pitchFamily="34" charset="0"/>
                <a:cs typeface="Arial" panose="020B0604020202020204" pitchFamily="34" charset="0"/>
              </a:rPr>
              <a:t>There are 4 inch-worms on a giant leaf.</a:t>
            </a:r>
          </a:p>
          <a:p>
            <a:r>
              <a:rPr lang="en-US" sz="2400" i="1" baseline="0" dirty="0">
                <a:latin typeface="Arial" panose="020B0604020202020204" pitchFamily="34" charset="0"/>
                <a:cs typeface="Arial" panose="020B0604020202020204" pitchFamily="34" charset="0"/>
              </a:rPr>
              <a:t>3 more inch-worms crawled onto the leaf.  </a:t>
            </a:r>
          </a:p>
          <a:p>
            <a:r>
              <a:rPr lang="en-US" sz="2400" i="1" baseline="0" dirty="0">
                <a:latin typeface="Arial" panose="020B0604020202020204" pitchFamily="34" charset="0"/>
                <a:cs typeface="Arial" panose="020B0604020202020204" pitchFamily="34" charset="0"/>
              </a:rPr>
              <a:t>How many inch-worms are there now?</a:t>
            </a:r>
          </a:p>
          <a:p>
            <a:endParaRPr lang="en-US" sz="2000" baseline="0" dirty="0"/>
          </a:p>
        </p:txBody>
      </p:sp>
    </p:spTree>
    <p:extLst>
      <p:ext uri="{BB962C8B-B14F-4D97-AF65-F5344CB8AC3E}">
        <p14:creationId xmlns:p14="http://schemas.microsoft.com/office/powerpoint/2010/main" val="16379081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570477"/>
            <a:ext cx="8229600" cy="824382"/>
          </a:xfrm>
        </p:spPr>
        <p:txBody>
          <a:bodyPr/>
          <a:lstStyle/>
          <a:p>
            <a:r>
              <a:rPr lang="en-US" dirty="0" smtClean="0"/>
              <a:t>Addition Word Problems</a:t>
            </a:r>
            <a:endParaRPr lang="en-US" dirty="0"/>
          </a:p>
        </p:txBody>
      </p:sp>
      <p:sp>
        <p:nvSpPr>
          <p:cNvPr id="8" name="Content Placeholder 7"/>
          <p:cNvSpPr>
            <a:spLocks noGrp="1"/>
          </p:cNvSpPr>
          <p:nvPr>
            <p:ph idx="4294967295"/>
          </p:nvPr>
        </p:nvSpPr>
        <p:spPr>
          <a:xfrm>
            <a:off x="457200" y="1714500"/>
            <a:ext cx="8229600" cy="4218100"/>
          </a:xfrm>
        </p:spPr>
        <p:txBody>
          <a:bodyPr>
            <a:normAutofit/>
          </a:bodyPr>
          <a:lstStyle/>
          <a:p>
            <a:pPr marL="4763" indent="-4763" defTabSz="63500"/>
            <a:r>
              <a:rPr lang="en-US" sz="2400" b="1" dirty="0">
                <a:latin typeface="Arial" panose="020B0604020202020204" pitchFamily="34" charset="0"/>
                <a:cs typeface="Arial" panose="020B0604020202020204" pitchFamily="34" charset="0"/>
              </a:rPr>
              <a:t>Add To </a:t>
            </a:r>
            <a:r>
              <a:rPr lang="en-US" sz="2400" dirty="0">
                <a:latin typeface="Arial" panose="020B0604020202020204" pitchFamily="34" charset="0"/>
                <a:cs typeface="Arial" panose="020B0604020202020204" pitchFamily="34" charset="0"/>
              </a:rPr>
              <a:t>with Result Unknown or </a:t>
            </a:r>
            <a:r>
              <a:rPr lang="en-US" sz="2400" b="1" dirty="0">
                <a:latin typeface="Arial" panose="020B0604020202020204" pitchFamily="34" charset="0"/>
                <a:cs typeface="Arial" panose="020B0604020202020204" pitchFamily="34" charset="0"/>
              </a:rPr>
              <a:t>Put Together </a:t>
            </a:r>
            <a:r>
              <a:rPr lang="en-US" sz="2400" dirty="0">
                <a:latin typeface="Arial" panose="020B0604020202020204" pitchFamily="34" charset="0"/>
                <a:cs typeface="Arial" panose="020B0604020202020204" pitchFamily="34" charset="0"/>
              </a:rPr>
              <a:t>with Total Unknown?</a:t>
            </a:r>
          </a:p>
          <a:p>
            <a:pPr marL="0" indent="0">
              <a:spcBef>
                <a:spcPts val="0"/>
              </a:spcBef>
            </a:pPr>
            <a:endParaRPr lang="en-US" sz="2400" i="1" dirty="0" smtClean="0">
              <a:latin typeface="Arial" panose="020B0604020202020204" pitchFamily="34" charset="0"/>
              <a:cs typeface="Arial" panose="020B0604020202020204" pitchFamily="34" charset="0"/>
            </a:endParaRPr>
          </a:p>
          <a:p>
            <a:pPr marL="0" indent="0">
              <a:spcBef>
                <a:spcPts val="0"/>
              </a:spcBef>
            </a:pPr>
            <a:endParaRPr lang="en-US" sz="2400" i="1" dirty="0" smtClean="0">
              <a:latin typeface="Arial" panose="020B0604020202020204" pitchFamily="34" charset="0"/>
              <a:cs typeface="Arial" panose="020B0604020202020204" pitchFamily="34" charset="0"/>
            </a:endParaRPr>
          </a:p>
          <a:p>
            <a:pPr marL="0" indent="0">
              <a:spcBef>
                <a:spcPts val="0"/>
              </a:spcBef>
            </a:pPr>
            <a:r>
              <a:rPr lang="en-US" sz="2400" i="1" dirty="0" smtClean="0">
                <a:latin typeface="Arial" panose="020B0604020202020204" pitchFamily="34" charset="0"/>
                <a:cs typeface="Arial" panose="020B0604020202020204" pitchFamily="34" charset="0"/>
              </a:rPr>
              <a:t>There are 3 students sitting at recess.</a:t>
            </a:r>
          </a:p>
          <a:p>
            <a:pPr marL="0" indent="0">
              <a:spcBef>
                <a:spcPts val="0"/>
              </a:spcBef>
            </a:pPr>
            <a:r>
              <a:rPr lang="en-US" sz="2400" i="1" dirty="0" smtClean="0">
                <a:latin typeface="Arial" panose="020B0604020202020204" pitchFamily="34" charset="0"/>
                <a:cs typeface="Arial" panose="020B0604020202020204" pitchFamily="34" charset="0"/>
              </a:rPr>
              <a:t>There are 7 students standing at recess.</a:t>
            </a:r>
          </a:p>
          <a:p>
            <a:pPr marL="0" indent="0">
              <a:spcBef>
                <a:spcPts val="0"/>
              </a:spcBef>
            </a:pPr>
            <a:r>
              <a:rPr lang="en-US" sz="2400" i="1" dirty="0" smtClean="0">
                <a:latin typeface="Arial" panose="020B0604020202020204" pitchFamily="34" charset="0"/>
                <a:cs typeface="Arial" panose="020B0604020202020204" pitchFamily="34" charset="0"/>
              </a:rPr>
              <a:t>How many students are at recess?</a:t>
            </a:r>
          </a:p>
          <a:p>
            <a:pPr marL="4763" indent="-4763" defTabSz="63500"/>
            <a:endParaRPr lang="en-US" sz="2400" dirty="0">
              <a:latin typeface="Arial" panose="020B0604020202020204" pitchFamily="34" charset="0"/>
              <a:cs typeface="Arial" panose="020B0604020202020204" pitchFamily="34" charset="0"/>
            </a:endParaRPr>
          </a:p>
        </p:txBody>
      </p:sp>
      <p:sp>
        <p:nvSpPr>
          <p:cNvPr id="5" name="Text Placeholder 4"/>
          <p:cNvSpPr>
            <a:spLocks noGrp="1"/>
          </p:cNvSpPr>
          <p:nvPr>
            <p:ph type="body" sz="quarter" idx="4294967295"/>
          </p:nvPr>
        </p:nvSpPr>
        <p:spPr>
          <a:xfrm>
            <a:off x="457200" y="5439882"/>
            <a:ext cx="8229600" cy="825500"/>
          </a:xfrm>
        </p:spPr>
        <p:txBody>
          <a:bodyPr>
            <a:normAutofit/>
          </a:bodyPr>
          <a:lstStyle/>
          <a:p>
            <a:r>
              <a:rPr lang="en-US" sz="2400" dirty="0" smtClean="0">
                <a:latin typeface="Arial" panose="020B0604020202020204" pitchFamily="34" charset="0"/>
                <a:cs typeface="Arial" panose="020B0604020202020204" pitchFamily="34" charset="0"/>
              </a:rPr>
              <a:t>Lesson 10</a:t>
            </a:r>
            <a:endParaRPr lang="en-US" sz="2400" dirty="0">
              <a:latin typeface="Arial" panose="020B0604020202020204" pitchFamily="34" charset="0"/>
              <a:cs typeface="Arial" panose="020B0604020202020204" pitchFamily="34" charset="0"/>
            </a:endParaRPr>
          </a:p>
        </p:txBody>
      </p:sp>
      <p:sp>
        <p:nvSpPr>
          <p:cNvPr id="6" name="Oval Callout 5"/>
          <p:cNvSpPr/>
          <p:nvPr/>
        </p:nvSpPr>
        <p:spPr>
          <a:xfrm>
            <a:off x="57150" y="2475209"/>
            <a:ext cx="6165850" cy="2696682"/>
          </a:xfrm>
          <a:prstGeom prst="wedgeEllipseCallou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17564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515003"/>
            <a:ext cx="8229600" cy="824382"/>
          </a:xfrm>
        </p:spPr>
        <p:txBody>
          <a:bodyPr/>
          <a:lstStyle/>
          <a:p>
            <a:r>
              <a:rPr lang="en-US" dirty="0" smtClean="0"/>
              <a:t>Addition Word Problems</a:t>
            </a:r>
            <a:endParaRPr lang="en-US" dirty="0"/>
          </a:p>
        </p:txBody>
      </p:sp>
      <p:sp>
        <p:nvSpPr>
          <p:cNvPr id="8" name="Content Placeholder 7"/>
          <p:cNvSpPr>
            <a:spLocks noGrp="1"/>
          </p:cNvSpPr>
          <p:nvPr>
            <p:ph idx="4294967295"/>
          </p:nvPr>
        </p:nvSpPr>
        <p:spPr>
          <a:xfrm>
            <a:off x="666750" y="1522116"/>
            <a:ext cx="8229600" cy="4260433"/>
          </a:xfrm>
        </p:spPr>
        <p:txBody>
          <a:bodyPr>
            <a:normAutofit/>
          </a:bodyPr>
          <a:lstStyle/>
          <a:p>
            <a:pPr marL="4763" indent="-4763" defTabSz="63500"/>
            <a:r>
              <a:rPr lang="en-US" sz="2400" b="1" dirty="0" smtClean="0">
                <a:latin typeface="Arial" panose="020B0604020202020204" pitchFamily="34" charset="0"/>
                <a:cs typeface="Arial" panose="020B0604020202020204" pitchFamily="34" charset="0"/>
              </a:rPr>
              <a:t>Add To </a:t>
            </a:r>
            <a:r>
              <a:rPr lang="en-US" sz="2400" dirty="0" smtClean="0">
                <a:latin typeface="Arial" panose="020B0604020202020204" pitchFamily="34" charset="0"/>
                <a:cs typeface="Arial" panose="020B0604020202020204" pitchFamily="34" charset="0"/>
              </a:rPr>
              <a:t>with </a:t>
            </a:r>
            <a:r>
              <a:rPr lang="en-US" sz="2400" i="1" dirty="0" smtClean="0">
                <a:latin typeface="Arial" panose="020B0604020202020204" pitchFamily="34" charset="0"/>
                <a:cs typeface="Arial" panose="020B0604020202020204" pitchFamily="34" charset="0"/>
              </a:rPr>
              <a:t>Change</a:t>
            </a:r>
            <a:r>
              <a:rPr lang="en-US" sz="2400" dirty="0" smtClean="0">
                <a:latin typeface="Arial" panose="020B0604020202020204" pitchFamily="34" charset="0"/>
                <a:cs typeface="Arial" panose="020B0604020202020204" pitchFamily="34" charset="0"/>
              </a:rPr>
              <a:t> Unknown</a:t>
            </a:r>
          </a:p>
          <a:p>
            <a:pPr marL="4763" indent="-4763" defTabSz="63500"/>
            <a:endParaRPr lang="en-US" sz="2400" dirty="0" smtClean="0">
              <a:latin typeface="Arial" panose="020B0604020202020204" pitchFamily="34" charset="0"/>
              <a:cs typeface="Arial" panose="020B0604020202020204" pitchFamily="34" charset="0"/>
            </a:endParaRPr>
          </a:p>
          <a:p>
            <a:pPr marL="4763" indent="-4763" defTabSz="63500">
              <a:spcBef>
                <a:spcPts val="0"/>
              </a:spcBef>
            </a:pPr>
            <a:r>
              <a:rPr lang="en-US" sz="2400" i="1" dirty="0" smtClean="0">
                <a:latin typeface="Arial" panose="020B0604020202020204" pitchFamily="34" charset="0"/>
                <a:cs typeface="Arial" panose="020B0604020202020204" pitchFamily="34" charset="0"/>
              </a:rPr>
              <a:t>       Once upon a time, 3 little bears </a:t>
            </a:r>
          </a:p>
          <a:p>
            <a:pPr marL="4763" indent="-4763" defTabSz="63500">
              <a:spcBef>
                <a:spcPts val="0"/>
              </a:spcBef>
            </a:pPr>
            <a:r>
              <a:rPr lang="en-US" sz="2400" i="1" dirty="0" smtClean="0">
                <a:latin typeface="Arial" panose="020B0604020202020204" pitchFamily="34" charset="0"/>
                <a:cs typeface="Arial" panose="020B0604020202020204" pitchFamily="34" charset="0"/>
              </a:rPr>
              <a:t>went to play tag in the forest. </a:t>
            </a:r>
          </a:p>
          <a:p>
            <a:pPr marL="4763" indent="-4763" defTabSz="63500">
              <a:spcBef>
                <a:spcPts val="0"/>
              </a:spcBef>
            </a:pPr>
            <a:r>
              <a:rPr lang="en-US" sz="2400" i="1" dirty="0" smtClean="0">
                <a:latin typeface="Arial" panose="020B0604020202020204" pitchFamily="34" charset="0"/>
                <a:cs typeface="Arial" panose="020B0604020202020204" pitchFamily="34" charset="0"/>
              </a:rPr>
              <a:t>Then, some more bears came over.</a:t>
            </a:r>
          </a:p>
          <a:p>
            <a:pPr marL="4763" indent="-4763" defTabSz="63500">
              <a:spcBef>
                <a:spcPts val="0"/>
              </a:spcBef>
            </a:pPr>
            <a:r>
              <a:rPr lang="en-US" sz="2400" i="1" dirty="0" smtClean="0">
                <a:latin typeface="Arial" panose="020B0604020202020204" pitchFamily="34" charset="0"/>
                <a:cs typeface="Arial" panose="020B0604020202020204" pitchFamily="34" charset="0"/>
              </a:rPr>
              <a:t>In the end, there were 5 little bears playing </a:t>
            </a:r>
          </a:p>
          <a:p>
            <a:pPr marL="4763" indent="-4763" defTabSz="63500">
              <a:spcBef>
                <a:spcPts val="0"/>
              </a:spcBef>
            </a:pPr>
            <a:r>
              <a:rPr lang="en-US" sz="2400" i="1" dirty="0" smtClean="0">
                <a:latin typeface="Arial" panose="020B0604020202020204" pitchFamily="34" charset="0"/>
                <a:cs typeface="Arial" panose="020B0604020202020204" pitchFamily="34" charset="0"/>
              </a:rPr>
              <a:t>tag in the woods altogether. </a:t>
            </a:r>
          </a:p>
          <a:p>
            <a:pPr marL="4763" indent="-4763" defTabSz="63500">
              <a:spcBef>
                <a:spcPts val="0"/>
              </a:spcBef>
            </a:pPr>
            <a:r>
              <a:rPr lang="en-US" sz="2400" i="1" dirty="0" smtClean="0">
                <a:latin typeface="Arial" panose="020B0604020202020204" pitchFamily="34" charset="0"/>
                <a:cs typeface="Arial" panose="020B0604020202020204" pitchFamily="34" charset="0"/>
              </a:rPr>
              <a:t>       How many bears came over to play?</a:t>
            </a:r>
            <a:endParaRPr lang="en-US" sz="2400" i="1" dirty="0">
              <a:latin typeface="Arial" panose="020B0604020202020204" pitchFamily="34" charset="0"/>
              <a:cs typeface="Arial" panose="020B0604020202020204" pitchFamily="34" charset="0"/>
            </a:endParaRPr>
          </a:p>
        </p:txBody>
      </p:sp>
      <p:sp>
        <p:nvSpPr>
          <p:cNvPr id="5" name="Text Placeholder 4"/>
          <p:cNvSpPr>
            <a:spLocks noGrp="1"/>
          </p:cNvSpPr>
          <p:nvPr>
            <p:ph type="body" sz="quarter" idx="4294967295"/>
          </p:nvPr>
        </p:nvSpPr>
        <p:spPr>
          <a:xfrm>
            <a:off x="457200" y="5439882"/>
            <a:ext cx="8229600" cy="825500"/>
          </a:xfrm>
        </p:spPr>
        <p:txBody>
          <a:bodyPr>
            <a:normAutofit/>
          </a:bodyPr>
          <a:lstStyle/>
          <a:p>
            <a:r>
              <a:rPr lang="en-US" sz="2400" dirty="0" smtClean="0">
                <a:latin typeface="Arial" panose="020B0604020202020204" pitchFamily="34" charset="0"/>
                <a:cs typeface="Arial" panose="020B0604020202020204" pitchFamily="34" charset="0"/>
              </a:rPr>
              <a:t>Lesson 11</a:t>
            </a:r>
            <a:endParaRPr lang="en-US" sz="2400" dirty="0">
              <a:latin typeface="Arial" panose="020B0604020202020204" pitchFamily="34" charset="0"/>
              <a:cs typeface="Arial" panose="020B0604020202020204" pitchFamily="34" charset="0"/>
            </a:endParaRPr>
          </a:p>
        </p:txBody>
      </p:sp>
      <p:sp>
        <p:nvSpPr>
          <p:cNvPr id="6" name="Oval Callout 5"/>
          <p:cNvSpPr/>
          <p:nvPr/>
        </p:nvSpPr>
        <p:spPr>
          <a:xfrm>
            <a:off x="76200" y="1960033"/>
            <a:ext cx="6927850" cy="3646600"/>
          </a:xfrm>
          <a:prstGeom prst="wedgeEllipseCallout">
            <a:avLst>
              <a:gd name="adj1" fmla="val 41801"/>
              <a:gd name="adj2" fmla="val 45519"/>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28880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769451"/>
            <a:ext cx="8229600" cy="824382"/>
          </a:xfrm>
        </p:spPr>
        <p:txBody>
          <a:bodyPr/>
          <a:lstStyle/>
          <a:p>
            <a:r>
              <a:rPr lang="en-US" dirty="0" smtClean="0"/>
              <a:t>Addition Word Problems</a:t>
            </a:r>
            <a:endParaRPr lang="en-US" dirty="0"/>
          </a:p>
        </p:txBody>
      </p:sp>
      <p:sp>
        <p:nvSpPr>
          <p:cNvPr id="8" name="Content Placeholder 7"/>
          <p:cNvSpPr>
            <a:spLocks noGrp="1"/>
          </p:cNvSpPr>
          <p:nvPr>
            <p:ph idx="4294967295"/>
          </p:nvPr>
        </p:nvSpPr>
        <p:spPr>
          <a:xfrm>
            <a:off x="457200" y="1913474"/>
            <a:ext cx="8229600" cy="639226"/>
          </a:xfrm>
        </p:spPr>
        <p:txBody>
          <a:bodyPr>
            <a:noAutofit/>
          </a:bodyPr>
          <a:lstStyle/>
          <a:p>
            <a:pPr marL="4763" indent="-4763" defTabSz="63500"/>
            <a:r>
              <a:rPr lang="en-US" sz="2400" dirty="0" smtClean="0">
                <a:latin typeface="Arial" panose="020B0604020202020204" pitchFamily="34" charset="0"/>
                <a:cs typeface="Arial" panose="020B0604020202020204" pitchFamily="34" charset="0"/>
              </a:rPr>
              <a:t>Add To with Change Unknown</a:t>
            </a:r>
          </a:p>
          <a:p>
            <a:pPr marL="4763" indent="-4763" defTabSz="63500"/>
            <a:endParaRPr lang="en-US" sz="2400" dirty="0" smtClean="0">
              <a:latin typeface="Arial" panose="020B0604020202020204" pitchFamily="34" charset="0"/>
              <a:cs typeface="Arial" panose="020B0604020202020204" pitchFamily="34" charset="0"/>
            </a:endParaRPr>
          </a:p>
          <a:p>
            <a:pPr marL="4763" indent="-4763" defTabSz="63500"/>
            <a:endParaRPr lang="en-US" sz="2400" dirty="0" smtClean="0">
              <a:latin typeface="Arial" panose="020B0604020202020204" pitchFamily="34" charset="0"/>
              <a:cs typeface="Arial" panose="020B0604020202020204" pitchFamily="34" charset="0"/>
            </a:endParaRPr>
          </a:p>
          <a:p>
            <a:pPr marL="4763" indent="-4763" defTabSz="63500"/>
            <a:r>
              <a:rPr lang="en-US" sz="2400" dirty="0" smtClean="0">
                <a:latin typeface="Arial" panose="020B0604020202020204" pitchFamily="34" charset="0"/>
                <a:cs typeface="Arial" panose="020B0604020202020204" pitchFamily="34" charset="0"/>
              </a:rPr>
              <a:t>      </a:t>
            </a:r>
          </a:p>
          <a:p>
            <a:pPr marL="4763" indent="-4763" defTabSz="63500"/>
            <a:endParaRPr lang="en-US" sz="2400" dirty="0">
              <a:latin typeface="Arial" panose="020B0604020202020204" pitchFamily="34" charset="0"/>
              <a:cs typeface="Arial" panose="020B0604020202020204" pitchFamily="34" charset="0"/>
            </a:endParaRPr>
          </a:p>
        </p:txBody>
      </p:sp>
      <p:sp>
        <p:nvSpPr>
          <p:cNvPr id="5" name="Text Placeholder 4"/>
          <p:cNvSpPr>
            <a:spLocks noGrp="1"/>
          </p:cNvSpPr>
          <p:nvPr>
            <p:ph type="body" sz="quarter" idx="4294967295"/>
          </p:nvPr>
        </p:nvSpPr>
        <p:spPr>
          <a:xfrm>
            <a:off x="419099" y="5626484"/>
            <a:ext cx="8229600" cy="825500"/>
          </a:xfrm>
        </p:spPr>
        <p:txBody>
          <a:bodyPr>
            <a:normAutofit/>
          </a:bodyPr>
          <a:lstStyle/>
          <a:p>
            <a:r>
              <a:rPr lang="en-US" sz="2400" dirty="0" smtClean="0">
                <a:latin typeface="Arial" panose="020B0604020202020204" pitchFamily="34" charset="0"/>
                <a:cs typeface="Arial" panose="020B0604020202020204" pitchFamily="34" charset="0"/>
              </a:rPr>
              <a:t>Lesson 12</a:t>
            </a:r>
            <a:endParaRPr lang="en-US" sz="2400" dirty="0">
              <a:latin typeface="Arial" panose="020B0604020202020204" pitchFamily="34" charset="0"/>
              <a:cs typeface="Arial" panose="020B0604020202020204" pitchFamily="34" charset="0"/>
            </a:endParaRPr>
          </a:p>
        </p:txBody>
      </p:sp>
      <p:pic>
        <p:nvPicPr>
          <p:cNvPr id="8195" name="Picture 3"/>
          <p:cNvPicPr>
            <a:picLocks noChangeAspect="1" noChangeArrowheads="1"/>
          </p:cNvPicPr>
          <p:nvPr/>
        </p:nvPicPr>
        <p:blipFill>
          <a:blip r:embed="rId3"/>
          <a:srcRect/>
          <a:stretch>
            <a:fillRect/>
          </a:stretch>
        </p:blipFill>
        <p:spPr bwMode="auto">
          <a:xfrm>
            <a:off x="419099" y="2786063"/>
            <a:ext cx="4476751" cy="2014537"/>
          </a:xfrm>
          <a:prstGeom prst="rect">
            <a:avLst/>
          </a:prstGeom>
          <a:noFill/>
          <a:ln w="9525">
            <a:noFill/>
            <a:miter lim="800000"/>
            <a:headEnd/>
            <a:tailEnd/>
          </a:ln>
        </p:spPr>
      </p:pic>
      <p:pic>
        <p:nvPicPr>
          <p:cNvPr id="8196" name="Picture 4"/>
          <p:cNvPicPr>
            <a:picLocks noChangeAspect="1" noChangeArrowheads="1"/>
          </p:cNvPicPr>
          <p:nvPr/>
        </p:nvPicPr>
        <p:blipFill>
          <a:blip r:embed="rId4"/>
          <a:srcRect/>
          <a:stretch>
            <a:fillRect/>
          </a:stretch>
        </p:blipFill>
        <p:spPr bwMode="auto">
          <a:xfrm>
            <a:off x="1200148" y="4800599"/>
            <a:ext cx="5638801" cy="825885"/>
          </a:xfrm>
          <a:prstGeom prst="rect">
            <a:avLst/>
          </a:prstGeom>
          <a:noFill/>
          <a:ln w="9525">
            <a:noFill/>
            <a:miter lim="800000"/>
            <a:headEnd/>
            <a:tailEnd/>
          </a:ln>
        </p:spPr>
      </p:pic>
    </p:spTree>
    <p:extLst>
      <p:ext uri="{BB962C8B-B14F-4D97-AF65-F5344CB8AC3E}">
        <p14:creationId xmlns:p14="http://schemas.microsoft.com/office/powerpoint/2010/main" val="35927482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3"/>
          <a:srcRect/>
          <a:stretch>
            <a:fillRect/>
          </a:stretch>
        </p:blipFill>
        <p:spPr bwMode="auto">
          <a:xfrm>
            <a:off x="457200" y="2705100"/>
            <a:ext cx="6134100" cy="1280160"/>
          </a:xfrm>
          <a:prstGeom prst="rect">
            <a:avLst/>
          </a:prstGeom>
          <a:noFill/>
          <a:ln w="9525">
            <a:noFill/>
            <a:miter lim="800000"/>
            <a:headEnd/>
            <a:tailEnd/>
          </a:ln>
        </p:spPr>
      </p:pic>
      <p:sp>
        <p:nvSpPr>
          <p:cNvPr id="7" name="Title 6"/>
          <p:cNvSpPr>
            <a:spLocks noGrp="1"/>
          </p:cNvSpPr>
          <p:nvPr>
            <p:ph type="title"/>
          </p:nvPr>
        </p:nvSpPr>
        <p:spPr>
          <a:xfrm>
            <a:off x="457200" y="812867"/>
            <a:ext cx="8229600" cy="824382"/>
          </a:xfrm>
        </p:spPr>
        <p:txBody>
          <a:bodyPr/>
          <a:lstStyle/>
          <a:p>
            <a:r>
              <a:rPr lang="en-US" dirty="0" smtClean="0"/>
              <a:t>Addition Word Problems</a:t>
            </a:r>
            <a:endParaRPr lang="en-US" dirty="0"/>
          </a:p>
        </p:txBody>
      </p:sp>
      <p:sp>
        <p:nvSpPr>
          <p:cNvPr id="8" name="Content Placeholder 7"/>
          <p:cNvSpPr>
            <a:spLocks noGrp="1"/>
          </p:cNvSpPr>
          <p:nvPr>
            <p:ph idx="4294967295"/>
          </p:nvPr>
        </p:nvSpPr>
        <p:spPr>
          <a:xfrm>
            <a:off x="457200" y="1894424"/>
            <a:ext cx="8229600" cy="791626"/>
          </a:xfrm>
        </p:spPr>
        <p:txBody>
          <a:bodyPr/>
          <a:lstStyle/>
          <a:p>
            <a:pPr marL="4763" indent="-4763" defTabSz="63500"/>
            <a:r>
              <a:rPr lang="en-US" sz="2400" dirty="0" smtClean="0">
                <a:latin typeface="Arial" panose="020B0604020202020204" pitchFamily="34" charset="0"/>
                <a:cs typeface="Arial" panose="020B0604020202020204" pitchFamily="34" charset="0"/>
              </a:rPr>
              <a:t>Add To with Change Unknown</a:t>
            </a:r>
            <a:endParaRPr lang="en-US" sz="2400" dirty="0">
              <a:latin typeface="Arial" panose="020B0604020202020204" pitchFamily="34" charset="0"/>
              <a:cs typeface="Arial" panose="020B0604020202020204" pitchFamily="34" charset="0"/>
            </a:endParaRPr>
          </a:p>
        </p:txBody>
      </p:sp>
      <p:sp>
        <p:nvSpPr>
          <p:cNvPr id="5" name="Text Placeholder 4"/>
          <p:cNvSpPr>
            <a:spLocks noGrp="1"/>
          </p:cNvSpPr>
          <p:nvPr>
            <p:ph type="body" sz="quarter" idx="4294967295"/>
          </p:nvPr>
        </p:nvSpPr>
        <p:spPr>
          <a:xfrm>
            <a:off x="457200" y="5657850"/>
            <a:ext cx="8229600" cy="825500"/>
          </a:xfrm>
        </p:spPr>
        <p:txBody>
          <a:bodyPr>
            <a:normAutofit/>
          </a:bodyPr>
          <a:lstStyle/>
          <a:p>
            <a:r>
              <a:rPr lang="en-US" sz="2400" dirty="0" smtClean="0">
                <a:latin typeface="Arial" panose="020B0604020202020204" pitchFamily="34" charset="0"/>
                <a:cs typeface="Arial" panose="020B0604020202020204" pitchFamily="34" charset="0"/>
              </a:rPr>
              <a:t>Lesson 12</a:t>
            </a:r>
            <a:endParaRPr lang="en-US" sz="2400" dirty="0">
              <a:latin typeface="Arial" panose="020B0604020202020204" pitchFamily="34" charset="0"/>
              <a:cs typeface="Arial" panose="020B0604020202020204" pitchFamily="34" charset="0"/>
            </a:endParaRPr>
          </a:p>
        </p:txBody>
      </p:sp>
      <p:sp>
        <p:nvSpPr>
          <p:cNvPr id="6" name="Rounded Rectangle 5"/>
          <p:cNvSpPr/>
          <p:nvPr/>
        </p:nvSpPr>
        <p:spPr>
          <a:xfrm>
            <a:off x="3219450" y="2981325"/>
            <a:ext cx="647700" cy="704850"/>
          </a:xfrm>
          <a:prstGeom prst="roundRect">
            <a:avLst/>
          </a:prstGeom>
          <a:solidFill>
            <a:srgbClr val="BC91A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219" name="Picture 3"/>
          <p:cNvPicPr>
            <a:picLocks noChangeAspect="1" noChangeArrowheads="1"/>
          </p:cNvPicPr>
          <p:nvPr/>
        </p:nvPicPr>
        <p:blipFill>
          <a:blip r:embed="rId4"/>
          <a:srcRect/>
          <a:stretch>
            <a:fillRect/>
          </a:stretch>
        </p:blipFill>
        <p:spPr bwMode="auto">
          <a:xfrm>
            <a:off x="457200" y="4287357"/>
            <a:ext cx="6134100" cy="1275243"/>
          </a:xfrm>
          <a:prstGeom prst="rect">
            <a:avLst/>
          </a:prstGeom>
          <a:noFill/>
          <a:ln w="9525">
            <a:noFill/>
            <a:miter lim="800000"/>
            <a:headEnd/>
            <a:tailEnd/>
          </a:ln>
        </p:spPr>
      </p:pic>
      <p:sp>
        <p:nvSpPr>
          <p:cNvPr id="9" name="Rounded Rectangle 8"/>
          <p:cNvSpPr/>
          <p:nvPr/>
        </p:nvSpPr>
        <p:spPr>
          <a:xfrm>
            <a:off x="5238750" y="4563582"/>
            <a:ext cx="647700" cy="704850"/>
          </a:xfrm>
          <a:prstGeom prst="roundRect">
            <a:avLst/>
          </a:prstGeom>
          <a:solidFill>
            <a:srgbClr val="BC91A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0154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220"/>
                                        </p:tgtEl>
                                        <p:attrNameLst>
                                          <p:attrName>style.visibility</p:attrName>
                                        </p:attrNameLst>
                                      </p:cBhvr>
                                      <p:to>
                                        <p:strVal val="visible"/>
                                      </p:to>
                                    </p:set>
                                    <p:anim calcmode="lin" valueType="num">
                                      <p:cBhvr additive="base">
                                        <p:cTn id="11" dur="500" fill="hold"/>
                                        <p:tgtEl>
                                          <p:spTgt spid="9220"/>
                                        </p:tgtEl>
                                        <p:attrNameLst>
                                          <p:attrName>ppt_x</p:attrName>
                                        </p:attrNameLst>
                                      </p:cBhvr>
                                      <p:tavLst>
                                        <p:tav tm="0">
                                          <p:val>
                                            <p:strVal val="#ppt_x"/>
                                          </p:val>
                                        </p:tav>
                                        <p:tav tm="100000">
                                          <p:val>
                                            <p:strVal val="#ppt_x"/>
                                          </p:val>
                                        </p:tav>
                                      </p:tavLst>
                                    </p:anim>
                                    <p:anim calcmode="lin" valueType="num">
                                      <p:cBhvr additive="base">
                                        <p:cTn id="12" dur="500" fill="hold"/>
                                        <p:tgtEl>
                                          <p:spTgt spid="922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1" nodeType="clickEffect">
                                  <p:stCondLst>
                                    <p:cond delay="0"/>
                                  </p:stCondLst>
                                  <p:childTnLst>
                                    <p:animEffect transition="out" filter="dissolv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219"/>
                                        </p:tgtEl>
                                        <p:attrNameLst>
                                          <p:attrName>style.visibility</p:attrName>
                                        </p:attrNameLst>
                                      </p:cBhvr>
                                      <p:to>
                                        <p:strVal val="visible"/>
                                      </p:to>
                                    </p:set>
                                    <p:anim calcmode="lin" valueType="num">
                                      <p:cBhvr additive="base">
                                        <p:cTn id="22" dur="500" fill="hold"/>
                                        <p:tgtEl>
                                          <p:spTgt spid="9219"/>
                                        </p:tgtEl>
                                        <p:attrNameLst>
                                          <p:attrName>ppt_x</p:attrName>
                                        </p:attrNameLst>
                                      </p:cBhvr>
                                      <p:tavLst>
                                        <p:tav tm="0">
                                          <p:val>
                                            <p:strVal val="#ppt_x"/>
                                          </p:val>
                                        </p:tav>
                                        <p:tav tm="100000">
                                          <p:val>
                                            <p:strVal val="#ppt_x"/>
                                          </p:val>
                                        </p:tav>
                                      </p:tavLst>
                                    </p:anim>
                                    <p:anim calcmode="lin" valueType="num">
                                      <p:cBhvr additive="base">
                                        <p:cTn id="23" dur="500" fill="hold"/>
                                        <p:tgtEl>
                                          <p:spTgt spid="9219"/>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grpId="1" nodeType="clickEffect">
                                  <p:stCondLst>
                                    <p:cond delay="0"/>
                                  </p:stCondLst>
                                  <p:childTnLst>
                                    <p:animEffect transition="out" filter="dissolve">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9" grpId="0" animBg="1"/>
      <p:bldP spid="9"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670617"/>
            <a:ext cx="8229600" cy="824382"/>
          </a:xfrm>
        </p:spPr>
        <p:txBody>
          <a:bodyPr/>
          <a:lstStyle/>
          <a:p>
            <a:r>
              <a:rPr lang="en-US" dirty="0" smtClean="0"/>
              <a:t>Addition Word Problems</a:t>
            </a:r>
            <a:endParaRPr lang="en-US" dirty="0"/>
          </a:p>
        </p:txBody>
      </p:sp>
      <p:sp>
        <p:nvSpPr>
          <p:cNvPr id="8" name="Content Placeholder 7"/>
          <p:cNvSpPr>
            <a:spLocks noGrp="1"/>
          </p:cNvSpPr>
          <p:nvPr>
            <p:ph idx="4294967295"/>
          </p:nvPr>
        </p:nvSpPr>
        <p:spPr>
          <a:xfrm>
            <a:off x="457200" y="1913474"/>
            <a:ext cx="8229600" cy="3738026"/>
          </a:xfrm>
        </p:spPr>
        <p:txBody>
          <a:bodyPr/>
          <a:lstStyle/>
          <a:p>
            <a:pPr marL="4763" indent="-4763" defTabSz="63500"/>
            <a:r>
              <a:rPr lang="en-US" dirty="0" smtClean="0">
                <a:latin typeface="Arial" panose="020B0604020202020204" pitchFamily="34" charset="0"/>
                <a:cs typeface="Arial" panose="020B0604020202020204" pitchFamily="34" charset="0"/>
              </a:rPr>
              <a:t>Students tell stories from equations:</a:t>
            </a:r>
          </a:p>
          <a:p>
            <a:pPr marL="4763" indent="-4763" defTabSz="63500"/>
            <a:r>
              <a:rPr lang="en-US" dirty="0" smtClean="0">
                <a:latin typeface="Arial" panose="020B0604020202020204" pitchFamily="34" charset="0"/>
                <a:cs typeface="Arial" panose="020B0604020202020204" pitchFamily="34" charset="0"/>
              </a:rPr>
              <a:t>Add To with Result Unknown</a:t>
            </a:r>
          </a:p>
          <a:p>
            <a:pPr marL="4763" indent="-4763" defTabSz="63500"/>
            <a:r>
              <a:rPr lang="en-US" dirty="0" smtClean="0">
                <a:latin typeface="Arial" panose="020B0604020202020204" pitchFamily="34" charset="0"/>
                <a:cs typeface="Arial" panose="020B0604020202020204" pitchFamily="34" charset="0"/>
              </a:rPr>
              <a:t>Put Together with Total Unknown</a:t>
            </a:r>
          </a:p>
          <a:p>
            <a:pPr marL="4763" indent="-4763" defTabSz="63500"/>
            <a:r>
              <a:rPr lang="en-US" dirty="0" smtClean="0">
                <a:latin typeface="Arial" panose="020B0604020202020204" pitchFamily="34" charset="0"/>
                <a:cs typeface="Arial" panose="020B0604020202020204" pitchFamily="34" charset="0"/>
              </a:rPr>
              <a:t>Add to with Change Unknown.</a:t>
            </a:r>
          </a:p>
          <a:p>
            <a:pPr marL="4763" indent="-4763" defTabSz="63500"/>
            <a:endParaRPr lang="en-US" dirty="0">
              <a:latin typeface="Arial" panose="020B0604020202020204" pitchFamily="34" charset="0"/>
              <a:cs typeface="Arial" panose="020B0604020202020204" pitchFamily="34" charset="0"/>
            </a:endParaRPr>
          </a:p>
          <a:p>
            <a:pPr marL="4763" indent="-4763" defTabSz="63500"/>
            <a:r>
              <a:rPr lang="en-US" dirty="0" smtClean="0">
                <a:latin typeface="Arial" panose="020B0604020202020204" pitchFamily="34" charset="0"/>
                <a:cs typeface="Arial" panose="020B0604020202020204" pitchFamily="34" charset="0"/>
              </a:rPr>
              <a:t>6 + 2 = 																	5 +        = 7</a:t>
            </a:r>
          </a:p>
          <a:p>
            <a:pPr marL="4763" indent="-4763" defTabSz="63500"/>
            <a:r>
              <a:rPr lang="en-US" dirty="0" smtClean="0">
                <a:latin typeface="Arial" panose="020B0604020202020204" pitchFamily="34" charset="0"/>
                <a:cs typeface="Arial" panose="020B0604020202020204" pitchFamily="34" charset="0"/>
              </a:rPr>
              <a:t>5 + 5 = 																	6 +        = 10</a:t>
            </a:r>
            <a:endParaRPr lang="en-US" dirty="0">
              <a:latin typeface="Arial" panose="020B0604020202020204" pitchFamily="34" charset="0"/>
              <a:cs typeface="Arial" panose="020B0604020202020204" pitchFamily="34" charset="0"/>
            </a:endParaRPr>
          </a:p>
        </p:txBody>
      </p:sp>
      <p:sp>
        <p:nvSpPr>
          <p:cNvPr id="5" name="Text Placeholder 4"/>
          <p:cNvSpPr>
            <a:spLocks noGrp="1"/>
          </p:cNvSpPr>
          <p:nvPr>
            <p:ph type="body" sz="quarter" idx="4294967295"/>
          </p:nvPr>
        </p:nvSpPr>
        <p:spPr>
          <a:xfrm>
            <a:off x="457200" y="5708650"/>
            <a:ext cx="8229600" cy="825500"/>
          </a:xfrm>
        </p:spPr>
        <p:txBody>
          <a:bodyPr/>
          <a:lstStyle/>
          <a:p>
            <a:r>
              <a:rPr lang="en-US" dirty="0" smtClean="0">
                <a:latin typeface="Arial" panose="020B0604020202020204" pitchFamily="34" charset="0"/>
                <a:cs typeface="Arial" panose="020B0604020202020204" pitchFamily="34" charset="0"/>
              </a:rPr>
              <a:t>Lesson 13</a:t>
            </a:r>
            <a:endParaRPr lang="en-US" dirty="0">
              <a:latin typeface="Arial" panose="020B0604020202020204" pitchFamily="34" charset="0"/>
              <a:cs typeface="Arial" panose="020B0604020202020204" pitchFamily="34" charset="0"/>
            </a:endParaRPr>
          </a:p>
        </p:txBody>
      </p:sp>
      <p:sp>
        <p:nvSpPr>
          <p:cNvPr id="6" name="Rectangle 5"/>
          <p:cNvSpPr/>
          <p:nvPr/>
        </p:nvSpPr>
        <p:spPr>
          <a:xfrm>
            <a:off x="1447800" y="3689350"/>
            <a:ext cx="419100" cy="4191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901950" y="4203700"/>
            <a:ext cx="419100" cy="4191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447800" y="4203700"/>
            <a:ext cx="419100" cy="4191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2901950" y="3689350"/>
            <a:ext cx="419100" cy="4191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04228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7641"/>
            <a:ext cx="8229600" cy="824382"/>
          </a:xfrm>
        </p:spPr>
        <p:txBody>
          <a:bodyPr/>
          <a:lstStyle/>
          <a:p>
            <a:r>
              <a:rPr lang="en-US" dirty="0" smtClean="0"/>
              <a:t>Session Objectives</a:t>
            </a:r>
            <a:endParaRPr lang="en-US" dirty="0"/>
          </a:p>
        </p:txBody>
      </p:sp>
      <p:sp>
        <p:nvSpPr>
          <p:cNvPr id="4" name="Content Placeholder 3"/>
          <p:cNvSpPr>
            <a:spLocks noGrp="1"/>
          </p:cNvSpPr>
          <p:nvPr>
            <p:ph idx="4294967295"/>
          </p:nvPr>
        </p:nvSpPr>
        <p:spPr>
          <a:xfrm>
            <a:off x="457200" y="1913474"/>
            <a:ext cx="8229600" cy="4019126"/>
          </a:xfrm>
        </p:spPr>
        <p:txBody>
          <a:bodyPr/>
          <a:lstStyle/>
          <a:p>
            <a:pPr lvl="1" indent="-457200">
              <a:spcBef>
                <a:spcPts val="672"/>
              </a:spcBef>
              <a:spcAft>
                <a:spcPts val="0"/>
              </a:spcAft>
            </a:pPr>
            <a:r>
              <a:rPr lang="en-US" sz="2800" dirty="0" smtClean="0">
                <a:solidFill>
                  <a:srgbClr val="0A2D6B"/>
                </a:solidFill>
              </a:rPr>
              <a:t>Examine the sequence of concepts </a:t>
            </a:r>
            <a:r>
              <a:rPr lang="en-US" sz="2800" dirty="0">
                <a:solidFill>
                  <a:srgbClr val="0A2D6B"/>
                </a:solidFill>
              </a:rPr>
              <a:t>across the </a:t>
            </a:r>
            <a:r>
              <a:rPr lang="en-US" sz="2800" dirty="0" smtClean="0">
                <a:solidFill>
                  <a:srgbClr val="0A2D6B"/>
                </a:solidFill>
              </a:rPr>
              <a:t>module.</a:t>
            </a:r>
            <a:endParaRPr lang="en-US" sz="2800" dirty="0">
              <a:solidFill>
                <a:srgbClr val="0A2D6B"/>
              </a:solidFill>
            </a:endParaRPr>
          </a:p>
          <a:p>
            <a:pPr lvl="1" indent="-457200">
              <a:spcBef>
                <a:spcPts val="672"/>
              </a:spcBef>
              <a:spcAft>
                <a:spcPts val="0"/>
              </a:spcAft>
            </a:pPr>
            <a:r>
              <a:rPr lang="en-US" sz="2800" dirty="0" smtClean="0">
                <a:solidFill>
                  <a:srgbClr val="0A2D6B"/>
                </a:solidFill>
              </a:rPr>
              <a:t>Study mathematical </a:t>
            </a:r>
            <a:r>
              <a:rPr lang="en-US" sz="2800" dirty="0">
                <a:solidFill>
                  <a:srgbClr val="0A2D6B"/>
                </a:solidFill>
              </a:rPr>
              <a:t>models and instructional strategies </a:t>
            </a:r>
            <a:r>
              <a:rPr lang="en-US" sz="2800" dirty="0" smtClean="0">
                <a:solidFill>
                  <a:srgbClr val="0A2D6B"/>
                </a:solidFill>
              </a:rPr>
              <a:t>from </a:t>
            </a:r>
            <a:r>
              <a:rPr lang="en-US" sz="2800" i="1" dirty="0" smtClean="0">
                <a:solidFill>
                  <a:srgbClr val="0A2D6B"/>
                </a:solidFill>
              </a:rPr>
              <a:t>A </a:t>
            </a:r>
            <a:r>
              <a:rPr lang="en-US" sz="2800" i="1" dirty="0">
                <a:solidFill>
                  <a:srgbClr val="0A2D6B"/>
                </a:solidFill>
              </a:rPr>
              <a:t>Story of Units</a:t>
            </a:r>
            <a:r>
              <a:rPr lang="en-US" sz="2800" i="1" dirty="0" smtClean="0">
                <a:solidFill>
                  <a:srgbClr val="0A2D6B"/>
                </a:solidFill>
              </a:rPr>
              <a:t>.</a:t>
            </a:r>
          </a:p>
          <a:p>
            <a:pPr lvl="1" indent="-457200">
              <a:spcBef>
                <a:spcPts val="672"/>
              </a:spcBef>
              <a:spcAft>
                <a:spcPts val="0"/>
              </a:spcAft>
            </a:pPr>
            <a:r>
              <a:rPr lang="en-US" sz="2800" dirty="0" smtClean="0">
                <a:solidFill>
                  <a:srgbClr val="0A2D6B"/>
                </a:solidFill>
              </a:rPr>
              <a:t>Prepare to implement this and subsequent modules of </a:t>
            </a:r>
            <a:r>
              <a:rPr lang="en-US" sz="2800" i="1" dirty="0" smtClean="0">
                <a:solidFill>
                  <a:srgbClr val="0A2D6B"/>
                </a:solidFill>
              </a:rPr>
              <a:t>A Story of Units.</a:t>
            </a:r>
          </a:p>
        </p:txBody>
      </p:sp>
    </p:spTree>
    <p:extLst>
      <p:ext uri="{BB962C8B-B14F-4D97-AF65-F5344CB8AC3E}">
        <p14:creationId xmlns:p14="http://schemas.microsoft.com/office/powerpoint/2010/main" val="1753336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604440"/>
            <a:ext cx="8229600" cy="824382"/>
          </a:xfrm>
        </p:spPr>
        <p:txBody>
          <a:bodyPr/>
          <a:lstStyle/>
          <a:p>
            <a:r>
              <a:rPr lang="en-US" dirty="0" smtClean="0"/>
              <a:t>Strategies for Counting On</a:t>
            </a:r>
            <a:endParaRPr lang="en-US" dirty="0"/>
          </a:p>
        </p:txBody>
      </p:sp>
      <p:sp>
        <p:nvSpPr>
          <p:cNvPr id="8" name="Content Placeholder 7"/>
          <p:cNvSpPr>
            <a:spLocks noGrp="1"/>
          </p:cNvSpPr>
          <p:nvPr>
            <p:ph idx="4294967295"/>
          </p:nvPr>
        </p:nvSpPr>
        <p:spPr>
          <a:xfrm>
            <a:off x="457200" y="1913474"/>
            <a:ext cx="3657600" cy="4019126"/>
          </a:xfrm>
        </p:spPr>
        <p:txBody>
          <a:bodyPr>
            <a:normAutofit/>
          </a:bodyPr>
          <a:lstStyle/>
          <a:p>
            <a:r>
              <a:rPr lang="en-US" sz="2200" dirty="0" smtClean="0">
                <a:latin typeface="Arial" panose="020B0604020202020204" pitchFamily="34" charset="0"/>
                <a:cs typeface="Arial" panose="020B0604020202020204" pitchFamily="34" charset="0"/>
              </a:rPr>
              <a:t>Tracking</a:t>
            </a:r>
          </a:p>
          <a:p>
            <a:pPr marL="457200" indent="-457200">
              <a:buFont typeface="Arial"/>
              <a:buChar char="•"/>
            </a:pPr>
            <a:r>
              <a:rPr lang="en-US" sz="2200" dirty="0" smtClean="0">
                <a:latin typeface="Arial" panose="020B0604020202020204" pitchFamily="34" charset="0"/>
                <a:cs typeface="Arial" panose="020B0604020202020204" pitchFamily="34" charset="0"/>
              </a:rPr>
              <a:t>5-group cards</a:t>
            </a:r>
          </a:p>
          <a:p>
            <a:pPr marL="457200" indent="-457200">
              <a:buFont typeface="Arial"/>
              <a:buChar char="•"/>
            </a:pPr>
            <a:r>
              <a:rPr lang="en-US" sz="2200" dirty="0" smtClean="0">
                <a:latin typeface="Arial" panose="020B0604020202020204" pitchFamily="34" charset="0"/>
                <a:cs typeface="Arial" panose="020B0604020202020204" pitchFamily="34" charset="0"/>
              </a:rPr>
              <a:t>Fingers</a:t>
            </a:r>
          </a:p>
          <a:p>
            <a:pPr marL="457200" indent="-457200">
              <a:buFont typeface="Arial"/>
              <a:buChar char="•"/>
            </a:pPr>
            <a:endParaRPr lang="en-US" sz="2200" dirty="0" smtClean="0">
              <a:latin typeface="Arial" panose="020B0604020202020204" pitchFamily="34" charset="0"/>
              <a:cs typeface="Arial" panose="020B0604020202020204" pitchFamily="34" charset="0"/>
            </a:endParaRPr>
          </a:p>
          <a:p>
            <a:pPr marL="457200" indent="-457200">
              <a:buFont typeface="Arial"/>
              <a:buChar char="•"/>
            </a:pPr>
            <a:endParaRPr lang="en-US" sz="2200" dirty="0">
              <a:latin typeface="Arial" panose="020B0604020202020204" pitchFamily="34" charset="0"/>
              <a:cs typeface="Arial" panose="020B0604020202020204" pitchFamily="34" charset="0"/>
            </a:endParaRPr>
          </a:p>
          <a:p>
            <a:pPr marL="0" indent="0"/>
            <a:r>
              <a:rPr lang="en-US" sz="2200" dirty="0" smtClean="0">
                <a:latin typeface="Arial" panose="020B0604020202020204" pitchFamily="34" charset="0"/>
                <a:cs typeface="Arial" panose="020B0604020202020204" pitchFamily="34" charset="0"/>
              </a:rPr>
              <a:t>  </a:t>
            </a:r>
          </a:p>
          <a:p>
            <a:pPr marL="0" indent="0"/>
            <a:r>
              <a:rPr lang="en-US" sz="2200" dirty="0" smtClean="0">
                <a:latin typeface="Arial" panose="020B0604020202020204" pitchFamily="34" charset="0"/>
                <a:cs typeface="Arial" panose="020B0604020202020204" pitchFamily="34" charset="0"/>
              </a:rPr>
              <a:t>      6 + 3 = </a:t>
            </a:r>
            <a:endParaRPr lang="en-US" sz="2200" dirty="0">
              <a:latin typeface="Arial" panose="020B0604020202020204" pitchFamily="34" charset="0"/>
              <a:cs typeface="Arial" panose="020B0604020202020204" pitchFamily="34" charset="0"/>
            </a:endParaRPr>
          </a:p>
        </p:txBody>
      </p:sp>
      <p:sp>
        <p:nvSpPr>
          <p:cNvPr id="5" name="Text Placeholder 4"/>
          <p:cNvSpPr>
            <a:spLocks noGrp="1"/>
          </p:cNvSpPr>
          <p:nvPr>
            <p:ph type="body" sz="quarter" idx="4294967295"/>
          </p:nvPr>
        </p:nvSpPr>
        <p:spPr>
          <a:xfrm>
            <a:off x="457200" y="5439882"/>
            <a:ext cx="8229600" cy="825500"/>
          </a:xfrm>
        </p:spPr>
        <p:txBody>
          <a:bodyPr/>
          <a:lstStyle/>
          <a:p>
            <a:r>
              <a:rPr lang="en-US" dirty="0" smtClean="0">
                <a:latin typeface="Arial" panose="020B0604020202020204" pitchFamily="34" charset="0"/>
                <a:cs typeface="Arial" panose="020B0604020202020204" pitchFamily="34" charset="0"/>
              </a:rPr>
              <a:t>Lesson 14 and 15</a:t>
            </a:r>
            <a:endParaRPr lang="en-US" dirty="0">
              <a:latin typeface="Arial" panose="020B0604020202020204" pitchFamily="34" charset="0"/>
              <a:cs typeface="Arial" panose="020B0604020202020204" pitchFamily="34" charset="0"/>
            </a:endParaRPr>
          </a:p>
        </p:txBody>
      </p:sp>
      <p:sp>
        <p:nvSpPr>
          <p:cNvPr id="6" name="Rectangle 5"/>
          <p:cNvSpPr/>
          <p:nvPr/>
        </p:nvSpPr>
        <p:spPr>
          <a:xfrm>
            <a:off x="2138362" y="4380377"/>
            <a:ext cx="419100" cy="4191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42" name="Picture 2"/>
          <p:cNvPicPr>
            <a:picLocks noChangeAspect="1" noChangeArrowheads="1"/>
          </p:cNvPicPr>
          <p:nvPr/>
        </p:nvPicPr>
        <p:blipFill>
          <a:blip r:embed="rId3"/>
          <a:srcRect/>
          <a:stretch>
            <a:fillRect/>
          </a:stretch>
        </p:blipFill>
        <p:spPr bwMode="auto">
          <a:xfrm>
            <a:off x="3048000" y="2219325"/>
            <a:ext cx="1066800" cy="971550"/>
          </a:xfrm>
          <a:prstGeom prst="rect">
            <a:avLst/>
          </a:prstGeom>
          <a:noFill/>
          <a:ln w="9525">
            <a:noFill/>
            <a:miter lim="800000"/>
            <a:headEnd/>
            <a:tailEnd/>
          </a:ln>
        </p:spPr>
      </p:pic>
      <p:pic>
        <p:nvPicPr>
          <p:cNvPr id="10243" name="Picture 3"/>
          <p:cNvPicPr>
            <a:picLocks noChangeAspect="1" noChangeArrowheads="1"/>
          </p:cNvPicPr>
          <p:nvPr/>
        </p:nvPicPr>
        <p:blipFill>
          <a:blip r:embed="rId4"/>
          <a:srcRect/>
          <a:stretch>
            <a:fillRect/>
          </a:stretch>
        </p:blipFill>
        <p:spPr bwMode="auto">
          <a:xfrm>
            <a:off x="2066925" y="2924175"/>
            <a:ext cx="981075" cy="1009650"/>
          </a:xfrm>
          <a:prstGeom prst="rect">
            <a:avLst/>
          </a:prstGeom>
          <a:noFill/>
          <a:ln w="9525">
            <a:noFill/>
            <a:miter lim="800000"/>
            <a:headEnd/>
            <a:tailEnd/>
          </a:ln>
        </p:spPr>
      </p:pic>
    </p:spTree>
    <p:extLst>
      <p:ext uri="{BB962C8B-B14F-4D97-AF65-F5344CB8AC3E}">
        <p14:creationId xmlns:p14="http://schemas.microsoft.com/office/powerpoint/2010/main" val="4650572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632517"/>
            <a:ext cx="8229600" cy="824382"/>
          </a:xfrm>
        </p:spPr>
        <p:txBody>
          <a:bodyPr/>
          <a:lstStyle/>
          <a:p>
            <a:r>
              <a:rPr lang="en-US" dirty="0" smtClean="0"/>
              <a:t>Strategies for Counting On</a:t>
            </a:r>
            <a:endParaRPr lang="en-US" dirty="0"/>
          </a:p>
        </p:txBody>
      </p:sp>
      <p:sp>
        <p:nvSpPr>
          <p:cNvPr id="8" name="Content Placeholder 7"/>
          <p:cNvSpPr>
            <a:spLocks noGrp="1"/>
          </p:cNvSpPr>
          <p:nvPr>
            <p:ph idx="4294967295"/>
          </p:nvPr>
        </p:nvSpPr>
        <p:spPr>
          <a:xfrm>
            <a:off x="457201" y="1570518"/>
            <a:ext cx="8229600" cy="601126"/>
          </a:xfrm>
        </p:spPr>
        <p:txBody>
          <a:bodyPr>
            <a:normAutofit/>
          </a:bodyPr>
          <a:lstStyle/>
          <a:p>
            <a:r>
              <a:rPr lang="en-US" sz="2400" dirty="0" smtClean="0">
                <a:latin typeface="Arial" panose="020B0604020202020204" pitchFamily="34" charset="0"/>
                <a:cs typeface="Arial" panose="020B0604020202020204" pitchFamily="34" charset="0"/>
              </a:rPr>
              <a:t>Let’s play Count On!</a:t>
            </a:r>
            <a:endParaRPr lang="en-US" sz="2400" dirty="0">
              <a:latin typeface="Arial" panose="020B0604020202020204" pitchFamily="34" charset="0"/>
              <a:cs typeface="Arial" panose="020B0604020202020204" pitchFamily="34" charset="0"/>
            </a:endParaRPr>
          </a:p>
        </p:txBody>
      </p:sp>
      <p:sp>
        <p:nvSpPr>
          <p:cNvPr id="5" name="Text Placeholder 4"/>
          <p:cNvSpPr>
            <a:spLocks noGrp="1"/>
          </p:cNvSpPr>
          <p:nvPr>
            <p:ph type="body" sz="quarter" idx="4294967295"/>
          </p:nvPr>
        </p:nvSpPr>
        <p:spPr>
          <a:xfrm>
            <a:off x="457201" y="5714095"/>
            <a:ext cx="8229600" cy="825500"/>
          </a:xfrm>
        </p:spPr>
        <p:txBody>
          <a:bodyPr/>
          <a:lstStyle/>
          <a:p>
            <a:r>
              <a:rPr lang="en-US" sz="2400" dirty="0" smtClean="0">
                <a:latin typeface="Arial" panose="020B0604020202020204" pitchFamily="34" charset="0"/>
                <a:cs typeface="Arial" panose="020B0604020202020204" pitchFamily="34" charset="0"/>
              </a:rPr>
              <a:t>Lesson 15</a:t>
            </a:r>
            <a:endParaRPr lang="en-US" sz="2400" dirty="0">
              <a:latin typeface="Arial" panose="020B0604020202020204" pitchFamily="34" charset="0"/>
              <a:cs typeface="Arial" panose="020B0604020202020204" pitchFamily="34" charset="0"/>
            </a:endParaRPr>
          </a:p>
        </p:txBody>
      </p:sp>
      <p:pic>
        <p:nvPicPr>
          <p:cNvPr id="11270" name="Picture 6"/>
          <p:cNvPicPr>
            <a:picLocks noChangeAspect="1" noChangeArrowheads="1"/>
          </p:cNvPicPr>
          <p:nvPr/>
        </p:nvPicPr>
        <p:blipFill>
          <a:blip r:embed="rId3"/>
          <a:srcRect/>
          <a:stretch>
            <a:fillRect/>
          </a:stretch>
        </p:blipFill>
        <p:spPr bwMode="auto">
          <a:xfrm>
            <a:off x="495301" y="4687407"/>
            <a:ext cx="6077244" cy="885825"/>
          </a:xfrm>
          <a:prstGeom prst="rect">
            <a:avLst/>
          </a:prstGeom>
          <a:noFill/>
          <a:ln w="9525">
            <a:noFill/>
            <a:miter lim="800000"/>
            <a:headEnd/>
            <a:tailEnd/>
          </a:ln>
        </p:spPr>
      </p:pic>
      <p:pic>
        <p:nvPicPr>
          <p:cNvPr id="11267" name="Picture 3"/>
          <p:cNvPicPr>
            <a:picLocks noChangeAspect="1" noChangeArrowheads="1"/>
          </p:cNvPicPr>
          <p:nvPr/>
        </p:nvPicPr>
        <p:blipFill>
          <a:blip r:embed="rId4"/>
          <a:srcRect/>
          <a:stretch>
            <a:fillRect/>
          </a:stretch>
        </p:blipFill>
        <p:spPr bwMode="auto">
          <a:xfrm>
            <a:off x="457201" y="3581400"/>
            <a:ext cx="6115050" cy="914400"/>
          </a:xfrm>
          <a:prstGeom prst="rect">
            <a:avLst/>
          </a:prstGeom>
          <a:noFill/>
          <a:ln w="9525">
            <a:noFill/>
            <a:miter lim="800000"/>
            <a:headEnd/>
            <a:tailEnd/>
          </a:ln>
        </p:spPr>
      </p:pic>
      <p:pic>
        <p:nvPicPr>
          <p:cNvPr id="11269" name="Picture 5"/>
          <p:cNvPicPr>
            <a:picLocks noChangeAspect="1" noChangeArrowheads="1"/>
          </p:cNvPicPr>
          <p:nvPr/>
        </p:nvPicPr>
        <p:blipFill>
          <a:blip r:embed="rId5"/>
          <a:srcRect/>
          <a:stretch>
            <a:fillRect/>
          </a:stretch>
        </p:blipFill>
        <p:spPr bwMode="auto">
          <a:xfrm>
            <a:off x="457200" y="2514600"/>
            <a:ext cx="6067793" cy="847725"/>
          </a:xfrm>
          <a:prstGeom prst="rect">
            <a:avLst/>
          </a:prstGeom>
          <a:noFill/>
          <a:ln w="9525">
            <a:noFill/>
            <a:miter lim="800000"/>
            <a:headEnd/>
            <a:tailEnd/>
          </a:ln>
        </p:spPr>
      </p:pic>
      <p:sp>
        <p:nvSpPr>
          <p:cNvPr id="9" name="Rounded Rectangle 8"/>
          <p:cNvSpPr/>
          <p:nvPr/>
        </p:nvSpPr>
        <p:spPr>
          <a:xfrm>
            <a:off x="3219450" y="2609850"/>
            <a:ext cx="642695" cy="590550"/>
          </a:xfrm>
          <a:prstGeom prst="roundRect">
            <a:avLst/>
          </a:prstGeom>
          <a:solidFill>
            <a:srgbClr val="C59FA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ounded Rectangle 9"/>
          <p:cNvSpPr/>
          <p:nvPr/>
        </p:nvSpPr>
        <p:spPr>
          <a:xfrm>
            <a:off x="3219450" y="3714750"/>
            <a:ext cx="642695" cy="590550"/>
          </a:xfrm>
          <a:prstGeom prst="roundRect">
            <a:avLst/>
          </a:prstGeom>
          <a:solidFill>
            <a:srgbClr val="C59FA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le 10"/>
          <p:cNvSpPr/>
          <p:nvPr/>
        </p:nvSpPr>
        <p:spPr>
          <a:xfrm>
            <a:off x="5276850" y="4849332"/>
            <a:ext cx="642695" cy="590550"/>
          </a:xfrm>
          <a:prstGeom prst="roundRect">
            <a:avLst/>
          </a:prstGeom>
          <a:solidFill>
            <a:srgbClr val="C59FA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8852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765246"/>
            <a:ext cx="8229600" cy="824382"/>
          </a:xfrm>
        </p:spPr>
        <p:txBody>
          <a:bodyPr/>
          <a:lstStyle/>
          <a:p>
            <a:r>
              <a:rPr lang="en-US" dirty="0" smtClean="0"/>
              <a:t>Strategies for Counting On</a:t>
            </a:r>
            <a:endParaRPr lang="en-US" dirty="0"/>
          </a:p>
        </p:txBody>
      </p:sp>
      <p:sp>
        <p:nvSpPr>
          <p:cNvPr id="8" name="Content Placeholder 7"/>
          <p:cNvSpPr>
            <a:spLocks noGrp="1"/>
          </p:cNvSpPr>
          <p:nvPr>
            <p:ph idx="4294967295"/>
          </p:nvPr>
        </p:nvSpPr>
        <p:spPr>
          <a:xfrm>
            <a:off x="457200" y="1833506"/>
            <a:ext cx="8229600" cy="4019126"/>
          </a:xfrm>
        </p:spPr>
        <p:txBody>
          <a:bodyPr>
            <a:normAutofit/>
          </a:bodyPr>
          <a:lstStyle/>
          <a:p>
            <a:r>
              <a:rPr lang="en-US" sz="2200" dirty="0" smtClean="0">
                <a:latin typeface="Arial" panose="020B0604020202020204" pitchFamily="34" charset="0"/>
                <a:cs typeface="Arial" panose="020B0604020202020204" pitchFamily="34" charset="0"/>
              </a:rPr>
              <a:t>Counting On to Find the Unknown Addend</a:t>
            </a:r>
            <a:endParaRPr lang="en-US" sz="2200" dirty="0">
              <a:latin typeface="Arial" panose="020B0604020202020204" pitchFamily="34" charset="0"/>
              <a:cs typeface="Arial" panose="020B0604020202020204" pitchFamily="34" charset="0"/>
            </a:endParaRPr>
          </a:p>
          <a:p>
            <a:endParaRPr lang="en-US" sz="2200" dirty="0">
              <a:latin typeface="Arial" panose="020B0604020202020204" pitchFamily="34" charset="0"/>
              <a:cs typeface="Arial" panose="020B0604020202020204" pitchFamily="34" charset="0"/>
            </a:endParaRPr>
          </a:p>
          <a:p>
            <a:endParaRPr lang="en-US" sz="2200" dirty="0">
              <a:latin typeface="Arial" panose="020B0604020202020204" pitchFamily="34" charset="0"/>
              <a:cs typeface="Arial" panose="020B0604020202020204" pitchFamily="34" charset="0"/>
            </a:endParaRPr>
          </a:p>
        </p:txBody>
      </p:sp>
      <p:sp>
        <p:nvSpPr>
          <p:cNvPr id="5" name="Text Placeholder 4"/>
          <p:cNvSpPr>
            <a:spLocks noGrp="1"/>
          </p:cNvSpPr>
          <p:nvPr>
            <p:ph type="body" sz="quarter" idx="4294967295"/>
          </p:nvPr>
        </p:nvSpPr>
        <p:spPr>
          <a:xfrm>
            <a:off x="457200" y="5687532"/>
            <a:ext cx="8229600" cy="825500"/>
          </a:xfrm>
        </p:spPr>
        <p:txBody>
          <a:bodyPr>
            <a:normAutofit/>
          </a:bodyPr>
          <a:lstStyle/>
          <a:p>
            <a:r>
              <a:rPr lang="en-US" sz="2200" dirty="0" smtClean="0">
                <a:latin typeface="Arial" panose="020B0604020202020204" pitchFamily="34" charset="0"/>
                <a:cs typeface="Arial" panose="020B0604020202020204" pitchFamily="34" charset="0"/>
              </a:rPr>
              <a:t>Lesson 16</a:t>
            </a:r>
            <a:endParaRPr lang="en-US" sz="2200" dirty="0">
              <a:latin typeface="Arial" panose="020B0604020202020204" pitchFamily="34" charset="0"/>
              <a:cs typeface="Arial" panose="020B0604020202020204" pitchFamily="34" charset="0"/>
            </a:endParaRPr>
          </a:p>
        </p:txBody>
      </p:sp>
      <p:pic>
        <p:nvPicPr>
          <p:cNvPr id="13315" name="Picture 3"/>
          <p:cNvPicPr>
            <a:picLocks noChangeAspect="1" noChangeArrowheads="1"/>
          </p:cNvPicPr>
          <p:nvPr/>
        </p:nvPicPr>
        <p:blipFill rotWithShape="1">
          <a:blip r:embed="rId3"/>
          <a:srcRect t="-1411" b="-844"/>
          <a:stretch/>
        </p:blipFill>
        <p:spPr bwMode="auto">
          <a:xfrm>
            <a:off x="499534" y="2561167"/>
            <a:ext cx="7456643" cy="3069166"/>
          </a:xfrm>
          <a:prstGeom prst="rect">
            <a:avLst/>
          </a:prstGeom>
          <a:noFill/>
          <a:ln w="9525">
            <a:noFill/>
            <a:miter lim="800000"/>
            <a:headEnd/>
            <a:tailEnd/>
          </a:ln>
        </p:spPr>
      </p:pic>
    </p:spTree>
    <p:extLst>
      <p:ext uri="{BB962C8B-B14F-4D97-AF65-F5344CB8AC3E}">
        <p14:creationId xmlns:p14="http://schemas.microsoft.com/office/powerpoint/2010/main" val="12714180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5"/>
                                        </p:tgtEl>
                                        <p:attrNameLst>
                                          <p:attrName>style.visibility</p:attrName>
                                        </p:attrNameLst>
                                      </p:cBhvr>
                                      <p:to>
                                        <p:strVal val="visible"/>
                                      </p:to>
                                    </p:set>
                                    <p:anim calcmode="lin" valueType="num">
                                      <p:cBhvr additive="base">
                                        <p:cTn id="7" dur="500" fill="hold"/>
                                        <p:tgtEl>
                                          <p:spTgt spid="13315"/>
                                        </p:tgtEl>
                                        <p:attrNameLst>
                                          <p:attrName>ppt_x</p:attrName>
                                        </p:attrNameLst>
                                      </p:cBhvr>
                                      <p:tavLst>
                                        <p:tav tm="0">
                                          <p:val>
                                            <p:strVal val="#ppt_x"/>
                                          </p:val>
                                        </p:tav>
                                        <p:tav tm="100000">
                                          <p:val>
                                            <p:strVal val="#ppt_x"/>
                                          </p:val>
                                        </p:tav>
                                      </p:tavLst>
                                    </p:anim>
                                    <p:anim calcmode="lin" valueType="num">
                                      <p:cBhvr additive="base">
                                        <p:cTn id="8" dur="500" fill="hold"/>
                                        <p:tgtEl>
                                          <p:spTgt spid="133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59595" y="575367"/>
            <a:ext cx="8229600" cy="824382"/>
          </a:xfrm>
        </p:spPr>
        <p:txBody>
          <a:bodyPr/>
          <a:lstStyle/>
          <a:p>
            <a:r>
              <a:rPr lang="en-US" dirty="0" smtClean="0"/>
              <a:t>Fluency to Practice Topics A through C</a:t>
            </a:r>
            <a:endParaRPr lang="en-US" dirty="0"/>
          </a:p>
        </p:txBody>
      </p:sp>
      <p:sp>
        <p:nvSpPr>
          <p:cNvPr id="8" name="Content Placeholder 7"/>
          <p:cNvSpPr>
            <a:spLocks noGrp="1"/>
          </p:cNvSpPr>
          <p:nvPr>
            <p:ph idx="4294967295"/>
          </p:nvPr>
        </p:nvSpPr>
        <p:spPr>
          <a:xfrm>
            <a:off x="457200" y="1913474"/>
            <a:ext cx="3086100" cy="4019126"/>
          </a:xfrm>
        </p:spPr>
        <p:txBody>
          <a:bodyPr>
            <a:normAutofit/>
          </a:bodyPr>
          <a:lstStyle/>
          <a:p>
            <a:r>
              <a:rPr lang="en-US" sz="2200" dirty="0" smtClean="0">
                <a:latin typeface="Arial" panose="020B0604020202020204" pitchFamily="34" charset="0"/>
                <a:cs typeface="Arial" panose="020B0604020202020204" pitchFamily="34" charset="0"/>
              </a:rPr>
              <a:t>Shake Those Disks</a:t>
            </a:r>
          </a:p>
          <a:p>
            <a:endParaRPr lang="en-US" sz="2200" dirty="0">
              <a:latin typeface="Arial" panose="020B0604020202020204" pitchFamily="34" charset="0"/>
              <a:cs typeface="Arial" panose="020B0604020202020204" pitchFamily="34" charset="0"/>
            </a:endParaRPr>
          </a:p>
          <a:p>
            <a:r>
              <a:rPr lang="en-US" sz="2200" dirty="0" smtClean="0">
                <a:latin typeface="Arial" panose="020B0604020202020204" pitchFamily="34" charset="0"/>
                <a:cs typeface="Arial" panose="020B0604020202020204" pitchFamily="34" charset="0"/>
              </a:rPr>
              <a:t>Number Bond Dash</a:t>
            </a:r>
          </a:p>
          <a:p>
            <a:endParaRPr lang="en-US" sz="2200" dirty="0">
              <a:latin typeface="Arial" panose="020B0604020202020204" pitchFamily="34" charset="0"/>
              <a:cs typeface="Arial" panose="020B0604020202020204" pitchFamily="34" charset="0"/>
            </a:endParaRPr>
          </a:p>
          <a:p>
            <a:r>
              <a:rPr lang="en-US" sz="2200" dirty="0" smtClean="0">
                <a:latin typeface="Arial" panose="020B0604020202020204" pitchFamily="34" charset="0"/>
                <a:cs typeface="Arial" panose="020B0604020202020204" pitchFamily="34" charset="0"/>
              </a:rPr>
              <a:t>Count On Drums</a:t>
            </a:r>
          </a:p>
          <a:p>
            <a:endParaRPr lang="en-US" sz="2200" dirty="0">
              <a:latin typeface="Arial" panose="020B0604020202020204" pitchFamily="34" charset="0"/>
              <a:cs typeface="Arial" panose="020B0604020202020204" pitchFamily="34" charset="0"/>
            </a:endParaRPr>
          </a:p>
          <a:p>
            <a:r>
              <a:rPr lang="en-US" sz="2200" dirty="0" smtClean="0">
                <a:latin typeface="Arial" panose="020B0604020202020204" pitchFamily="34" charset="0"/>
                <a:cs typeface="Arial" panose="020B0604020202020204" pitchFamily="34" charset="0"/>
              </a:rPr>
              <a:t>Penny Drop</a:t>
            </a:r>
            <a:endParaRPr lang="en-US" sz="2200" dirty="0">
              <a:latin typeface="Arial" panose="020B0604020202020204" pitchFamily="34" charset="0"/>
              <a:cs typeface="Arial" panose="020B0604020202020204" pitchFamily="34" charset="0"/>
            </a:endParaRPr>
          </a:p>
        </p:txBody>
      </p:sp>
      <p:sp>
        <p:nvSpPr>
          <p:cNvPr id="5" name="Text Placeholder 4"/>
          <p:cNvSpPr>
            <a:spLocks noGrp="1"/>
          </p:cNvSpPr>
          <p:nvPr>
            <p:ph type="body" sz="quarter" idx="4294967295"/>
          </p:nvPr>
        </p:nvSpPr>
        <p:spPr>
          <a:xfrm>
            <a:off x="457200" y="5439882"/>
            <a:ext cx="8229600" cy="825500"/>
          </a:xfrm>
        </p:spPr>
        <p:txBody>
          <a:bodyPr/>
          <a:lstStyle/>
          <a:p>
            <a:r>
              <a:rPr lang="en-US" dirty="0" smtClean="0">
                <a:latin typeface="Arial" panose="020B0604020202020204" pitchFamily="34" charset="0"/>
                <a:cs typeface="Arial" panose="020B0604020202020204" pitchFamily="34" charset="0"/>
              </a:rPr>
              <a:t>Fluency Activities within Module 1</a:t>
            </a:r>
            <a:endParaRPr lang="en-US" dirty="0">
              <a:latin typeface="Arial" panose="020B0604020202020204" pitchFamily="34" charset="0"/>
              <a:cs typeface="Arial" panose="020B0604020202020204" pitchFamily="34" charset="0"/>
            </a:endParaRPr>
          </a:p>
        </p:txBody>
      </p:sp>
      <p:pic>
        <p:nvPicPr>
          <p:cNvPr id="14339" name="Picture 3"/>
          <p:cNvPicPr>
            <a:picLocks noChangeAspect="1" noChangeArrowheads="1"/>
          </p:cNvPicPr>
          <p:nvPr/>
        </p:nvPicPr>
        <p:blipFill>
          <a:blip r:embed="rId3"/>
          <a:srcRect/>
          <a:stretch>
            <a:fillRect/>
          </a:stretch>
        </p:blipFill>
        <p:spPr bwMode="auto">
          <a:xfrm>
            <a:off x="4674395" y="3363813"/>
            <a:ext cx="1814512" cy="2568787"/>
          </a:xfrm>
          <a:prstGeom prst="rect">
            <a:avLst/>
          </a:prstGeom>
          <a:noFill/>
          <a:ln w="9525">
            <a:noFill/>
            <a:miter lim="800000"/>
            <a:headEnd/>
            <a:tailEnd/>
          </a:ln>
        </p:spPr>
      </p:pic>
      <p:pic>
        <p:nvPicPr>
          <p:cNvPr id="14338" name="Picture 2"/>
          <p:cNvPicPr>
            <a:picLocks noChangeAspect="1" noChangeArrowheads="1"/>
          </p:cNvPicPr>
          <p:nvPr/>
        </p:nvPicPr>
        <p:blipFill>
          <a:blip r:embed="rId4"/>
          <a:srcRect/>
          <a:stretch>
            <a:fillRect/>
          </a:stretch>
        </p:blipFill>
        <p:spPr bwMode="auto">
          <a:xfrm>
            <a:off x="3543301" y="1627724"/>
            <a:ext cx="2038350" cy="2596570"/>
          </a:xfrm>
          <a:prstGeom prst="rect">
            <a:avLst/>
          </a:prstGeom>
          <a:noFill/>
          <a:ln w="9525">
            <a:noFill/>
            <a:miter lim="800000"/>
            <a:headEnd/>
            <a:tailEnd/>
          </a:ln>
        </p:spPr>
      </p:pic>
    </p:spTree>
    <p:extLst>
      <p:ext uri="{BB962C8B-B14F-4D97-AF65-F5344CB8AC3E}">
        <p14:creationId xmlns:p14="http://schemas.microsoft.com/office/powerpoint/2010/main" val="29661264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089091"/>
            <a:ext cx="8229600" cy="824382"/>
          </a:xfrm>
        </p:spPr>
        <p:txBody>
          <a:bodyPr>
            <a:normAutofit fontScale="90000"/>
          </a:bodyPr>
          <a:lstStyle/>
          <a:p>
            <a:r>
              <a:rPr lang="en-US" dirty="0" smtClean="0"/>
              <a:t>Commutative Property of Addition and the Equal Sign</a:t>
            </a:r>
            <a:endParaRPr lang="en-US" dirty="0"/>
          </a:p>
        </p:txBody>
      </p:sp>
      <p:sp>
        <p:nvSpPr>
          <p:cNvPr id="8" name="Content Placeholder 7"/>
          <p:cNvSpPr>
            <a:spLocks noGrp="1"/>
          </p:cNvSpPr>
          <p:nvPr>
            <p:ph idx="4294967295"/>
          </p:nvPr>
        </p:nvSpPr>
        <p:spPr>
          <a:xfrm>
            <a:off x="457200" y="2243667"/>
            <a:ext cx="8229600" cy="893234"/>
          </a:xfrm>
        </p:spPr>
        <p:txBody>
          <a:bodyPr/>
          <a:lstStyle/>
          <a:p>
            <a:r>
              <a:rPr lang="en-US" sz="2400" dirty="0" smtClean="0">
                <a:latin typeface="Arial" panose="020B0604020202020204" pitchFamily="34" charset="0"/>
                <a:cs typeface="Arial" panose="020B0604020202020204" pitchFamily="34" charset="0"/>
              </a:rPr>
              <a:t>Pairs of Expressions and the Meaning of the Equal Sign</a:t>
            </a:r>
          </a:p>
          <a:p>
            <a:endParaRPr lang="en-US" sz="2400" dirty="0" smtClean="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
        <p:nvSpPr>
          <p:cNvPr id="5" name="Text Placeholder 4"/>
          <p:cNvSpPr>
            <a:spLocks noGrp="1"/>
          </p:cNvSpPr>
          <p:nvPr>
            <p:ph type="body" sz="quarter" idx="4294967295"/>
          </p:nvPr>
        </p:nvSpPr>
        <p:spPr>
          <a:xfrm>
            <a:off x="457200" y="5439882"/>
            <a:ext cx="8229600" cy="825500"/>
          </a:xfrm>
        </p:spPr>
        <p:txBody>
          <a:bodyPr>
            <a:normAutofit/>
          </a:bodyPr>
          <a:lstStyle/>
          <a:p>
            <a:r>
              <a:rPr lang="en-US" sz="2400" dirty="0" smtClean="0">
                <a:latin typeface="Arial" panose="020B0604020202020204" pitchFamily="34" charset="0"/>
                <a:cs typeface="Arial" panose="020B0604020202020204" pitchFamily="34" charset="0"/>
              </a:rPr>
              <a:t>Lesson 17</a:t>
            </a:r>
            <a:endParaRPr lang="en-US" sz="2400" dirty="0">
              <a:latin typeface="Arial" panose="020B0604020202020204" pitchFamily="34" charset="0"/>
              <a:cs typeface="Arial" panose="020B0604020202020204" pitchFamily="34" charset="0"/>
            </a:endParaRPr>
          </a:p>
        </p:txBody>
      </p:sp>
      <p:pic>
        <p:nvPicPr>
          <p:cNvPr id="3" name="Picture 2" descr="linkingcubes.jpg"/>
          <p:cNvPicPr>
            <a:picLocks noChangeAspect="1"/>
          </p:cNvPicPr>
          <p:nvPr/>
        </p:nvPicPr>
        <p:blipFill rotWithShape="1">
          <a:blip r:embed="rId3">
            <a:extLst>
              <a:ext uri="{28A0092B-C50C-407E-A947-70E740481C1C}">
                <a14:useLocalDpi xmlns:a14="http://schemas.microsoft.com/office/drawing/2010/main" val="0"/>
              </a:ext>
            </a:extLst>
          </a:blip>
          <a:srcRect l="29306" t="34206" r="28611" b="52778"/>
          <a:stretch/>
        </p:blipFill>
        <p:spPr>
          <a:xfrm>
            <a:off x="2209800" y="4365104"/>
            <a:ext cx="3848100" cy="892696"/>
          </a:xfrm>
          <a:prstGeom prst="rect">
            <a:avLst/>
          </a:prstGeom>
        </p:spPr>
      </p:pic>
      <p:pic>
        <p:nvPicPr>
          <p:cNvPr id="9" name="Picture 8" descr="linkingcubes.jpg"/>
          <p:cNvPicPr>
            <a:picLocks noChangeAspect="1"/>
          </p:cNvPicPr>
          <p:nvPr/>
        </p:nvPicPr>
        <p:blipFill rotWithShape="1">
          <a:blip r:embed="rId3">
            <a:extLst>
              <a:ext uri="{28A0092B-C50C-407E-A947-70E740481C1C}">
                <a14:useLocalDpi xmlns:a14="http://schemas.microsoft.com/office/drawing/2010/main" val="0"/>
              </a:ext>
            </a:extLst>
          </a:blip>
          <a:srcRect l="28195" t="61725" r="29722" b="26725"/>
          <a:stretch/>
        </p:blipFill>
        <p:spPr>
          <a:xfrm>
            <a:off x="2209800" y="3140967"/>
            <a:ext cx="3848100" cy="792089"/>
          </a:xfrm>
          <a:prstGeom prst="rect">
            <a:avLst/>
          </a:prstGeom>
        </p:spPr>
      </p:pic>
    </p:spTree>
    <p:extLst>
      <p:ext uri="{BB962C8B-B14F-4D97-AF65-F5344CB8AC3E}">
        <p14:creationId xmlns:p14="http://schemas.microsoft.com/office/powerpoint/2010/main" val="35578961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089091"/>
            <a:ext cx="8229600" cy="824382"/>
          </a:xfrm>
        </p:spPr>
        <p:txBody>
          <a:bodyPr>
            <a:normAutofit fontScale="90000"/>
          </a:bodyPr>
          <a:lstStyle/>
          <a:p>
            <a:r>
              <a:rPr lang="en-US" dirty="0" smtClean="0"/>
              <a:t>Commutative Property of Addition and the Equal Sign</a:t>
            </a:r>
            <a:endParaRPr lang="en-US" dirty="0"/>
          </a:p>
        </p:txBody>
      </p:sp>
      <p:sp>
        <p:nvSpPr>
          <p:cNvPr id="8" name="Content Placeholder 7"/>
          <p:cNvSpPr>
            <a:spLocks noGrp="1"/>
          </p:cNvSpPr>
          <p:nvPr>
            <p:ph idx="4294967295"/>
          </p:nvPr>
        </p:nvSpPr>
        <p:spPr>
          <a:xfrm>
            <a:off x="457200" y="2243667"/>
            <a:ext cx="8229600" cy="690034"/>
          </a:xfrm>
        </p:spPr>
        <p:txBody>
          <a:bodyPr/>
          <a:lstStyle/>
          <a:p>
            <a:r>
              <a:rPr lang="en-US" sz="2200" dirty="0" smtClean="0">
                <a:latin typeface="Arial" panose="020B0604020202020204" pitchFamily="34" charset="0"/>
                <a:cs typeface="Arial" panose="020B0604020202020204" pitchFamily="34" charset="0"/>
              </a:rPr>
              <a:t>Pairs of Expressions and the Meaning of the Equal Sign</a:t>
            </a:r>
            <a:endParaRPr lang="en-US" sz="2200" dirty="0">
              <a:latin typeface="Arial" panose="020B0604020202020204" pitchFamily="34" charset="0"/>
              <a:cs typeface="Arial" panose="020B0604020202020204" pitchFamily="34" charset="0"/>
            </a:endParaRPr>
          </a:p>
        </p:txBody>
      </p:sp>
      <p:sp>
        <p:nvSpPr>
          <p:cNvPr id="5" name="Text Placeholder 4"/>
          <p:cNvSpPr>
            <a:spLocks noGrp="1"/>
          </p:cNvSpPr>
          <p:nvPr>
            <p:ph type="body" sz="quarter" idx="4294967295"/>
          </p:nvPr>
        </p:nvSpPr>
        <p:spPr>
          <a:xfrm>
            <a:off x="457200" y="5439882"/>
            <a:ext cx="8229600" cy="825500"/>
          </a:xfrm>
        </p:spPr>
        <p:txBody>
          <a:bodyPr>
            <a:normAutofit/>
          </a:bodyPr>
          <a:lstStyle/>
          <a:p>
            <a:r>
              <a:rPr lang="en-US" sz="2200" dirty="0" smtClean="0">
                <a:latin typeface="Arial" panose="020B0604020202020204" pitchFamily="34" charset="0"/>
                <a:cs typeface="Arial" panose="020B0604020202020204" pitchFamily="34" charset="0"/>
              </a:rPr>
              <a:t>Lesson 17</a:t>
            </a:r>
            <a:endParaRPr lang="en-US" sz="2200" dirty="0">
              <a:latin typeface="Arial" panose="020B0604020202020204" pitchFamily="34" charset="0"/>
              <a:cs typeface="Arial" panose="020B0604020202020204" pitchFamily="34" charset="0"/>
            </a:endParaRPr>
          </a:p>
        </p:txBody>
      </p:sp>
      <p:pic>
        <p:nvPicPr>
          <p:cNvPr id="15363" name="Picture 3"/>
          <p:cNvPicPr>
            <a:picLocks noChangeAspect="1" noChangeArrowheads="1"/>
          </p:cNvPicPr>
          <p:nvPr/>
        </p:nvPicPr>
        <p:blipFill>
          <a:blip r:embed="rId3"/>
          <a:srcRect/>
          <a:stretch>
            <a:fillRect/>
          </a:stretch>
        </p:blipFill>
        <p:spPr bwMode="auto">
          <a:xfrm>
            <a:off x="457201" y="2933700"/>
            <a:ext cx="6095999" cy="1943099"/>
          </a:xfrm>
          <a:prstGeom prst="rect">
            <a:avLst/>
          </a:prstGeom>
          <a:noFill/>
          <a:ln w="9525">
            <a:noFill/>
            <a:miter lim="800000"/>
            <a:headEnd/>
            <a:tailEnd/>
          </a:ln>
        </p:spPr>
      </p:pic>
      <p:sp>
        <p:nvSpPr>
          <p:cNvPr id="9" name="Freeform 8"/>
          <p:cNvSpPr/>
          <p:nvPr/>
        </p:nvSpPr>
        <p:spPr>
          <a:xfrm>
            <a:off x="1162050" y="4307479"/>
            <a:ext cx="261078" cy="465061"/>
          </a:xfrm>
          <a:custGeom>
            <a:avLst/>
            <a:gdLst>
              <a:gd name="connsiteX0" fmla="*/ 0 w 261078"/>
              <a:gd name="connsiteY0" fmla="*/ 54971 h 465061"/>
              <a:gd name="connsiteX1" fmla="*/ 57150 w 261078"/>
              <a:gd name="connsiteY1" fmla="*/ 16871 h 465061"/>
              <a:gd name="connsiteX2" fmla="*/ 190500 w 261078"/>
              <a:gd name="connsiteY2" fmla="*/ 35921 h 465061"/>
              <a:gd name="connsiteX3" fmla="*/ 114300 w 261078"/>
              <a:gd name="connsiteY3" fmla="*/ 207371 h 465061"/>
              <a:gd name="connsiteX4" fmla="*/ 228600 w 261078"/>
              <a:gd name="connsiteY4" fmla="*/ 264521 h 465061"/>
              <a:gd name="connsiteX5" fmla="*/ 247650 w 261078"/>
              <a:gd name="connsiteY5" fmla="*/ 321671 h 465061"/>
              <a:gd name="connsiteX6" fmla="*/ 190500 w 261078"/>
              <a:gd name="connsiteY6" fmla="*/ 455021 h 465061"/>
              <a:gd name="connsiteX7" fmla="*/ 38100 w 261078"/>
              <a:gd name="connsiteY7" fmla="*/ 435971 h 465061"/>
              <a:gd name="connsiteX8" fmla="*/ 0 w 261078"/>
              <a:gd name="connsiteY8" fmla="*/ 397871 h 465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078" h="465061">
                <a:moveTo>
                  <a:pt x="0" y="54971"/>
                </a:moveTo>
                <a:cubicBezTo>
                  <a:pt x="19050" y="42271"/>
                  <a:pt x="34368" y="19149"/>
                  <a:pt x="57150" y="16871"/>
                </a:cubicBezTo>
                <a:cubicBezTo>
                  <a:pt x="101828" y="12403"/>
                  <a:pt x="163559" y="0"/>
                  <a:pt x="190500" y="35921"/>
                </a:cubicBezTo>
                <a:cubicBezTo>
                  <a:pt x="261078" y="130025"/>
                  <a:pt x="161457" y="175933"/>
                  <a:pt x="114300" y="207371"/>
                </a:cubicBezTo>
                <a:cubicBezTo>
                  <a:pt x="151948" y="219920"/>
                  <a:pt x="201743" y="230949"/>
                  <a:pt x="228600" y="264521"/>
                </a:cubicBezTo>
                <a:cubicBezTo>
                  <a:pt x="241144" y="280201"/>
                  <a:pt x="241300" y="302621"/>
                  <a:pt x="247650" y="321671"/>
                </a:cubicBezTo>
                <a:cubicBezTo>
                  <a:pt x="243634" y="337736"/>
                  <a:pt x="225120" y="448097"/>
                  <a:pt x="190500" y="455021"/>
                </a:cubicBezTo>
                <a:cubicBezTo>
                  <a:pt x="140299" y="465061"/>
                  <a:pt x="87136" y="450682"/>
                  <a:pt x="38100" y="435971"/>
                </a:cubicBezTo>
                <a:cubicBezTo>
                  <a:pt x="20897" y="430810"/>
                  <a:pt x="12700" y="410571"/>
                  <a:pt x="0" y="397871"/>
                </a:cubicBezTo>
              </a:path>
            </a:pathLst>
          </a:custGeom>
          <a:ln w="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2" name="Group 11"/>
          <p:cNvGrpSpPr/>
          <p:nvPr/>
        </p:nvGrpSpPr>
        <p:grpSpPr>
          <a:xfrm>
            <a:off x="2292124" y="4286250"/>
            <a:ext cx="393926" cy="457200"/>
            <a:chOff x="2292124" y="4286250"/>
            <a:chExt cx="393926" cy="457200"/>
          </a:xfrm>
        </p:grpSpPr>
        <p:sp>
          <p:nvSpPr>
            <p:cNvPr id="10" name="Freeform 9"/>
            <p:cNvSpPr/>
            <p:nvPr/>
          </p:nvSpPr>
          <p:spPr>
            <a:xfrm>
              <a:off x="2292124" y="4286250"/>
              <a:ext cx="393926" cy="368042"/>
            </a:xfrm>
            <a:custGeom>
              <a:avLst/>
              <a:gdLst>
                <a:gd name="connsiteX0" fmla="*/ 70076 w 393926"/>
                <a:gd name="connsiteY0" fmla="*/ 0 h 368042"/>
                <a:gd name="connsiteX1" fmla="*/ 393926 w 393926"/>
                <a:gd name="connsiteY1" fmla="*/ 266700 h 368042"/>
              </a:gdLst>
              <a:ahLst/>
              <a:cxnLst>
                <a:cxn ang="0">
                  <a:pos x="connsiteX0" y="connsiteY0"/>
                </a:cxn>
                <a:cxn ang="0">
                  <a:pos x="connsiteX1" y="connsiteY1"/>
                </a:cxn>
              </a:cxnLst>
              <a:rect l="l" t="t" r="r" b="b"/>
              <a:pathLst>
                <a:path w="393926" h="368042">
                  <a:moveTo>
                    <a:pt x="70076" y="0"/>
                  </a:moveTo>
                  <a:cubicBezTo>
                    <a:pt x="96365" y="368042"/>
                    <a:pt x="0" y="266700"/>
                    <a:pt x="393926" y="266700"/>
                  </a:cubicBezTo>
                </a:path>
              </a:pathLst>
            </a:custGeom>
            <a:ln w="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Freeform 10"/>
            <p:cNvSpPr/>
            <p:nvPr/>
          </p:nvSpPr>
          <p:spPr>
            <a:xfrm>
              <a:off x="2533650" y="4305300"/>
              <a:ext cx="0" cy="438150"/>
            </a:xfrm>
            <a:custGeom>
              <a:avLst/>
              <a:gdLst>
                <a:gd name="connsiteX0" fmla="*/ 0 w 0"/>
                <a:gd name="connsiteY0" fmla="*/ 0 h 438150"/>
                <a:gd name="connsiteX1" fmla="*/ 0 w 0"/>
                <a:gd name="connsiteY1" fmla="*/ 438150 h 438150"/>
              </a:gdLst>
              <a:ahLst/>
              <a:cxnLst>
                <a:cxn ang="0">
                  <a:pos x="connsiteX0" y="connsiteY0"/>
                </a:cxn>
                <a:cxn ang="0">
                  <a:pos x="connsiteX1" y="connsiteY1"/>
                </a:cxn>
              </a:cxnLst>
              <a:rect l="l" t="t" r="r" b="b"/>
              <a:pathLst>
                <a:path h="438150">
                  <a:moveTo>
                    <a:pt x="0" y="0"/>
                  </a:moveTo>
                  <a:lnTo>
                    <a:pt x="0" y="438150"/>
                  </a:lnTo>
                </a:path>
              </a:pathLst>
            </a:custGeom>
            <a:ln w="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3" name="Freeform 12"/>
          <p:cNvSpPr/>
          <p:nvPr/>
        </p:nvSpPr>
        <p:spPr>
          <a:xfrm>
            <a:off x="4591050" y="4253616"/>
            <a:ext cx="285750" cy="494881"/>
          </a:xfrm>
          <a:custGeom>
            <a:avLst/>
            <a:gdLst>
              <a:gd name="connsiteX0" fmla="*/ 0 w 285750"/>
              <a:gd name="connsiteY0" fmla="*/ 165984 h 494881"/>
              <a:gd name="connsiteX1" fmla="*/ 19050 w 285750"/>
              <a:gd name="connsiteY1" fmla="*/ 70734 h 494881"/>
              <a:gd name="connsiteX2" fmla="*/ 209550 w 285750"/>
              <a:gd name="connsiteY2" fmla="*/ 51684 h 494881"/>
              <a:gd name="connsiteX3" fmla="*/ 190500 w 285750"/>
              <a:gd name="connsiteY3" fmla="*/ 185034 h 494881"/>
              <a:gd name="connsiteX4" fmla="*/ 171450 w 285750"/>
              <a:gd name="connsiteY4" fmla="*/ 242184 h 494881"/>
              <a:gd name="connsiteX5" fmla="*/ 114300 w 285750"/>
              <a:gd name="connsiteY5" fmla="*/ 280284 h 494881"/>
              <a:gd name="connsiteX6" fmla="*/ 95250 w 285750"/>
              <a:gd name="connsiteY6" fmla="*/ 337434 h 494881"/>
              <a:gd name="connsiteX7" fmla="*/ 0 w 285750"/>
              <a:gd name="connsiteY7" fmla="*/ 451734 h 494881"/>
              <a:gd name="connsiteX8" fmla="*/ 285750 w 285750"/>
              <a:gd name="connsiteY8" fmla="*/ 470784 h 494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750" h="494881">
                <a:moveTo>
                  <a:pt x="0" y="165984"/>
                </a:moveTo>
                <a:cubicBezTo>
                  <a:pt x="6350" y="134234"/>
                  <a:pt x="2986" y="98847"/>
                  <a:pt x="19050" y="70734"/>
                </a:cubicBezTo>
                <a:cubicBezTo>
                  <a:pt x="59469" y="0"/>
                  <a:pt x="159615" y="44550"/>
                  <a:pt x="209550" y="51684"/>
                </a:cubicBezTo>
                <a:cubicBezTo>
                  <a:pt x="203200" y="96134"/>
                  <a:pt x="199306" y="141005"/>
                  <a:pt x="190500" y="185034"/>
                </a:cubicBezTo>
                <a:cubicBezTo>
                  <a:pt x="186562" y="204725"/>
                  <a:pt x="183994" y="226504"/>
                  <a:pt x="171450" y="242184"/>
                </a:cubicBezTo>
                <a:cubicBezTo>
                  <a:pt x="157147" y="260062"/>
                  <a:pt x="133350" y="267584"/>
                  <a:pt x="114300" y="280284"/>
                </a:cubicBezTo>
                <a:cubicBezTo>
                  <a:pt x="107950" y="299334"/>
                  <a:pt x="104230" y="319473"/>
                  <a:pt x="95250" y="337434"/>
                </a:cubicBezTo>
                <a:cubicBezTo>
                  <a:pt x="68728" y="390478"/>
                  <a:pt x="42131" y="409603"/>
                  <a:pt x="0" y="451734"/>
                </a:cubicBezTo>
                <a:cubicBezTo>
                  <a:pt x="129440" y="494881"/>
                  <a:pt x="37070" y="470784"/>
                  <a:pt x="285750" y="470784"/>
                </a:cubicBezTo>
              </a:path>
            </a:pathLst>
          </a:custGeom>
          <a:ln w="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a:off x="5800526" y="4248150"/>
            <a:ext cx="321557" cy="476602"/>
          </a:xfrm>
          <a:custGeom>
            <a:avLst/>
            <a:gdLst>
              <a:gd name="connsiteX0" fmla="*/ 257374 w 321557"/>
              <a:gd name="connsiteY0" fmla="*/ 19050 h 476602"/>
              <a:gd name="connsiteX1" fmla="*/ 66874 w 321557"/>
              <a:gd name="connsiteY1" fmla="*/ 0 h 476602"/>
              <a:gd name="connsiteX2" fmla="*/ 9724 w 321557"/>
              <a:gd name="connsiteY2" fmla="*/ 19050 h 476602"/>
              <a:gd name="connsiteX3" fmla="*/ 28774 w 321557"/>
              <a:gd name="connsiteY3" fmla="*/ 95250 h 476602"/>
              <a:gd name="connsiteX4" fmla="*/ 47824 w 321557"/>
              <a:gd name="connsiteY4" fmla="*/ 228600 h 476602"/>
              <a:gd name="connsiteX5" fmla="*/ 276424 w 321557"/>
              <a:gd name="connsiteY5" fmla="*/ 209550 h 476602"/>
              <a:gd name="connsiteX6" fmla="*/ 276424 w 321557"/>
              <a:gd name="connsiteY6" fmla="*/ 419100 h 476602"/>
              <a:gd name="connsiteX7" fmla="*/ 219274 w 321557"/>
              <a:gd name="connsiteY7" fmla="*/ 438150 h 476602"/>
              <a:gd name="connsiteX8" fmla="*/ 47824 w 321557"/>
              <a:gd name="connsiteY8" fmla="*/ 400050 h 47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1557" h="476602">
                <a:moveTo>
                  <a:pt x="257374" y="19050"/>
                </a:moveTo>
                <a:cubicBezTo>
                  <a:pt x="193874" y="12700"/>
                  <a:pt x="130691" y="0"/>
                  <a:pt x="66874" y="0"/>
                </a:cubicBezTo>
                <a:cubicBezTo>
                  <a:pt x="46794" y="0"/>
                  <a:pt x="17182" y="406"/>
                  <a:pt x="9724" y="19050"/>
                </a:cubicBezTo>
                <a:cubicBezTo>
                  <a:pt x="0" y="43359"/>
                  <a:pt x="24090" y="69491"/>
                  <a:pt x="28774" y="95250"/>
                </a:cubicBezTo>
                <a:cubicBezTo>
                  <a:pt x="36806" y="139427"/>
                  <a:pt x="41474" y="184150"/>
                  <a:pt x="47824" y="228600"/>
                </a:cubicBezTo>
                <a:cubicBezTo>
                  <a:pt x="198767" y="178286"/>
                  <a:pt x="122510" y="183898"/>
                  <a:pt x="276424" y="209550"/>
                </a:cubicBezTo>
                <a:cubicBezTo>
                  <a:pt x="302410" y="287507"/>
                  <a:pt x="321557" y="317551"/>
                  <a:pt x="276424" y="419100"/>
                </a:cubicBezTo>
                <a:cubicBezTo>
                  <a:pt x="268269" y="437450"/>
                  <a:pt x="238324" y="431800"/>
                  <a:pt x="219274" y="438150"/>
                </a:cubicBezTo>
                <a:cubicBezTo>
                  <a:pt x="41513" y="418399"/>
                  <a:pt x="47824" y="476602"/>
                  <a:pt x="47824" y="400050"/>
                </a:cubicBezTo>
              </a:path>
            </a:pathLst>
          </a:custGeom>
          <a:ln w="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7" name="Group 16"/>
          <p:cNvGrpSpPr/>
          <p:nvPr/>
        </p:nvGrpSpPr>
        <p:grpSpPr>
          <a:xfrm>
            <a:off x="3505200" y="4362450"/>
            <a:ext cx="361950" cy="209550"/>
            <a:chOff x="3505200" y="4362450"/>
            <a:chExt cx="361950" cy="209550"/>
          </a:xfrm>
        </p:grpSpPr>
        <p:sp>
          <p:nvSpPr>
            <p:cNvPr id="15" name="Freeform 14"/>
            <p:cNvSpPr/>
            <p:nvPr/>
          </p:nvSpPr>
          <p:spPr>
            <a:xfrm>
              <a:off x="3505200" y="4362450"/>
              <a:ext cx="342900" cy="0"/>
            </a:xfrm>
            <a:custGeom>
              <a:avLst/>
              <a:gdLst>
                <a:gd name="connsiteX0" fmla="*/ 0 w 342900"/>
                <a:gd name="connsiteY0" fmla="*/ 0 h 0"/>
                <a:gd name="connsiteX1" fmla="*/ 342900 w 342900"/>
                <a:gd name="connsiteY1" fmla="*/ 0 h 0"/>
              </a:gdLst>
              <a:ahLst/>
              <a:cxnLst>
                <a:cxn ang="0">
                  <a:pos x="connsiteX0" y="connsiteY0"/>
                </a:cxn>
                <a:cxn ang="0">
                  <a:pos x="connsiteX1" y="connsiteY1"/>
                </a:cxn>
              </a:cxnLst>
              <a:rect l="l" t="t" r="r" b="b"/>
              <a:pathLst>
                <a:path w="342900">
                  <a:moveTo>
                    <a:pt x="0" y="0"/>
                  </a:moveTo>
                  <a:lnTo>
                    <a:pt x="342900" y="0"/>
                  </a:lnTo>
                </a:path>
              </a:pathLst>
            </a:custGeom>
            <a:ln w="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Freeform 15"/>
            <p:cNvSpPr/>
            <p:nvPr/>
          </p:nvSpPr>
          <p:spPr>
            <a:xfrm>
              <a:off x="3524250" y="4572000"/>
              <a:ext cx="342900" cy="0"/>
            </a:xfrm>
            <a:custGeom>
              <a:avLst/>
              <a:gdLst>
                <a:gd name="connsiteX0" fmla="*/ 0 w 342900"/>
                <a:gd name="connsiteY0" fmla="*/ 0 h 0"/>
                <a:gd name="connsiteX1" fmla="*/ 342900 w 342900"/>
                <a:gd name="connsiteY1" fmla="*/ 0 h 0"/>
              </a:gdLst>
              <a:ahLst/>
              <a:cxnLst>
                <a:cxn ang="0">
                  <a:pos x="connsiteX0" y="connsiteY0"/>
                </a:cxn>
                <a:cxn ang="0">
                  <a:pos x="connsiteX1" y="connsiteY1"/>
                </a:cxn>
              </a:cxnLst>
              <a:rect l="l" t="t" r="r" b="b"/>
              <a:pathLst>
                <a:path w="342900">
                  <a:moveTo>
                    <a:pt x="0" y="0"/>
                  </a:moveTo>
                  <a:lnTo>
                    <a:pt x="342900" y="0"/>
                  </a:lnTo>
                </a:path>
              </a:pathLst>
            </a:custGeom>
            <a:ln w="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pic>
        <p:nvPicPr>
          <p:cNvPr id="15364" name="Picture 4"/>
          <p:cNvPicPr>
            <a:picLocks noChangeAspect="1" noChangeArrowheads="1"/>
          </p:cNvPicPr>
          <p:nvPr/>
        </p:nvPicPr>
        <p:blipFill>
          <a:blip r:embed="rId4"/>
          <a:srcRect/>
          <a:stretch>
            <a:fillRect/>
          </a:stretch>
        </p:blipFill>
        <p:spPr bwMode="auto">
          <a:xfrm>
            <a:off x="279173" y="2933700"/>
            <a:ext cx="6095999" cy="2238536"/>
          </a:xfrm>
          <a:prstGeom prst="rect">
            <a:avLst/>
          </a:prstGeom>
          <a:noFill/>
          <a:ln w="9525">
            <a:noFill/>
            <a:miter lim="800000"/>
            <a:headEnd/>
            <a:tailEnd/>
          </a:ln>
        </p:spPr>
      </p:pic>
      <p:sp>
        <p:nvSpPr>
          <p:cNvPr id="18" name="Freeform 17"/>
          <p:cNvSpPr/>
          <p:nvPr/>
        </p:nvSpPr>
        <p:spPr>
          <a:xfrm>
            <a:off x="4370865" y="4424818"/>
            <a:ext cx="321557" cy="549067"/>
          </a:xfrm>
          <a:custGeom>
            <a:avLst/>
            <a:gdLst>
              <a:gd name="connsiteX0" fmla="*/ 257374 w 321557"/>
              <a:gd name="connsiteY0" fmla="*/ 19050 h 476602"/>
              <a:gd name="connsiteX1" fmla="*/ 66874 w 321557"/>
              <a:gd name="connsiteY1" fmla="*/ 0 h 476602"/>
              <a:gd name="connsiteX2" fmla="*/ 9724 w 321557"/>
              <a:gd name="connsiteY2" fmla="*/ 19050 h 476602"/>
              <a:gd name="connsiteX3" fmla="*/ 28774 w 321557"/>
              <a:gd name="connsiteY3" fmla="*/ 95250 h 476602"/>
              <a:gd name="connsiteX4" fmla="*/ 47824 w 321557"/>
              <a:gd name="connsiteY4" fmla="*/ 228600 h 476602"/>
              <a:gd name="connsiteX5" fmla="*/ 276424 w 321557"/>
              <a:gd name="connsiteY5" fmla="*/ 209550 h 476602"/>
              <a:gd name="connsiteX6" fmla="*/ 276424 w 321557"/>
              <a:gd name="connsiteY6" fmla="*/ 419100 h 476602"/>
              <a:gd name="connsiteX7" fmla="*/ 219274 w 321557"/>
              <a:gd name="connsiteY7" fmla="*/ 438150 h 476602"/>
              <a:gd name="connsiteX8" fmla="*/ 47824 w 321557"/>
              <a:gd name="connsiteY8" fmla="*/ 400050 h 47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1557" h="476602">
                <a:moveTo>
                  <a:pt x="257374" y="19050"/>
                </a:moveTo>
                <a:cubicBezTo>
                  <a:pt x="193874" y="12700"/>
                  <a:pt x="130691" y="0"/>
                  <a:pt x="66874" y="0"/>
                </a:cubicBezTo>
                <a:cubicBezTo>
                  <a:pt x="46794" y="0"/>
                  <a:pt x="17182" y="406"/>
                  <a:pt x="9724" y="19050"/>
                </a:cubicBezTo>
                <a:cubicBezTo>
                  <a:pt x="0" y="43359"/>
                  <a:pt x="24090" y="69491"/>
                  <a:pt x="28774" y="95250"/>
                </a:cubicBezTo>
                <a:cubicBezTo>
                  <a:pt x="36806" y="139427"/>
                  <a:pt x="41474" y="184150"/>
                  <a:pt x="47824" y="228600"/>
                </a:cubicBezTo>
                <a:cubicBezTo>
                  <a:pt x="198767" y="178286"/>
                  <a:pt x="122510" y="183898"/>
                  <a:pt x="276424" y="209550"/>
                </a:cubicBezTo>
                <a:cubicBezTo>
                  <a:pt x="302410" y="287507"/>
                  <a:pt x="321557" y="317551"/>
                  <a:pt x="276424" y="419100"/>
                </a:cubicBezTo>
                <a:cubicBezTo>
                  <a:pt x="268269" y="437450"/>
                  <a:pt x="238324" y="431800"/>
                  <a:pt x="219274" y="438150"/>
                </a:cubicBezTo>
                <a:cubicBezTo>
                  <a:pt x="41513" y="418399"/>
                  <a:pt x="47824" y="476602"/>
                  <a:pt x="47824" y="400050"/>
                </a:cubicBezTo>
              </a:path>
            </a:pathLst>
          </a:custGeom>
          <a:ln w="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a:off x="5669032" y="4402825"/>
            <a:ext cx="261078" cy="535771"/>
          </a:xfrm>
          <a:custGeom>
            <a:avLst/>
            <a:gdLst>
              <a:gd name="connsiteX0" fmla="*/ 0 w 261078"/>
              <a:gd name="connsiteY0" fmla="*/ 54971 h 465061"/>
              <a:gd name="connsiteX1" fmla="*/ 57150 w 261078"/>
              <a:gd name="connsiteY1" fmla="*/ 16871 h 465061"/>
              <a:gd name="connsiteX2" fmla="*/ 190500 w 261078"/>
              <a:gd name="connsiteY2" fmla="*/ 35921 h 465061"/>
              <a:gd name="connsiteX3" fmla="*/ 114300 w 261078"/>
              <a:gd name="connsiteY3" fmla="*/ 207371 h 465061"/>
              <a:gd name="connsiteX4" fmla="*/ 228600 w 261078"/>
              <a:gd name="connsiteY4" fmla="*/ 264521 h 465061"/>
              <a:gd name="connsiteX5" fmla="*/ 247650 w 261078"/>
              <a:gd name="connsiteY5" fmla="*/ 321671 h 465061"/>
              <a:gd name="connsiteX6" fmla="*/ 190500 w 261078"/>
              <a:gd name="connsiteY6" fmla="*/ 455021 h 465061"/>
              <a:gd name="connsiteX7" fmla="*/ 38100 w 261078"/>
              <a:gd name="connsiteY7" fmla="*/ 435971 h 465061"/>
              <a:gd name="connsiteX8" fmla="*/ 0 w 261078"/>
              <a:gd name="connsiteY8" fmla="*/ 397871 h 465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078" h="465061">
                <a:moveTo>
                  <a:pt x="0" y="54971"/>
                </a:moveTo>
                <a:cubicBezTo>
                  <a:pt x="19050" y="42271"/>
                  <a:pt x="34368" y="19149"/>
                  <a:pt x="57150" y="16871"/>
                </a:cubicBezTo>
                <a:cubicBezTo>
                  <a:pt x="101828" y="12403"/>
                  <a:pt x="163559" y="0"/>
                  <a:pt x="190500" y="35921"/>
                </a:cubicBezTo>
                <a:cubicBezTo>
                  <a:pt x="261078" y="130025"/>
                  <a:pt x="161457" y="175933"/>
                  <a:pt x="114300" y="207371"/>
                </a:cubicBezTo>
                <a:cubicBezTo>
                  <a:pt x="151948" y="219920"/>
                  <a:pt x="201743" y="230949"/>
                  <a:pt x="228600" y="264521"/>
                </a:cubicBezTo>
                <a:cubicBezTo>
                  <a:pt x="241144" y="280201"/>
                  <a:pt x="241300" y="302621"/>
                  <a:pt x="247650" y="321671"/>
                </a:cubicBezTo>
                <a:cubicBezTo>
                  <a:pt x="243634" y="337736"/>
                  <a:pt x="225120" y="448097"/>
                  <a:pt x="190500" y="455021"/>
                </a:cubicBezTo>
                <a:cubicBezTo>
                  <a:pt x="140299" y="465061"/>
                  <a:pt x="87136" y="450682"/>
                  <a:pt x="38100" y="435971"/>
                </a:cubicBezTo>
                <a:cubicBezTo>
                  <a:pt x="20897" y="430810"/>
                  <a:pt x="12700" y="410571"/>
                  <a:pt x="0" y="397871"/>
                </a:cubicBezTo>
              </a:path>
            </a:pathLst>
          </a:custGeom>
          <a:ln w="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a:off x="2149249" y="4426473"/>
            <a:ext cx="285750" cy="570125"/>
          </a:xfrm>
          <a:custGeom>
            <a:avLst/>
            <a:gdLst>
              <a:gd name="connsiteX0" fmla="*/ 0 w 285750"/>
              <a:gd name="connsiteY0" fmla="*/ 165984 h 494881"/>
              <a:gd name="connsiteX1" fmla="*/ 19050 w 285750"/>
              <a:gd name="connsiteY1" fmla="*/ 70734 h 494881"/>
              <a:gd name="connsiteX2" fmla="*/ 209550 w 285750"/>
              <a:gd name="connsiteY2" fmla="*/ 51684 h 494881"/>
              <a:gd name="connsiteX3" fmla="*/ 190500 w 285750"/>
              <a:gd name="connsiteY3" fmla="*/ 185034 h 494881"/>
              <a:gd name="connsiteX4" fmla="*/ 171450 w 285750"/>
              <a:gd name="connsiteY4" fmla="*/ 242184 h 494881"/>
              <a:gd name="connsiteX5" fmla="*/ 114300 w 285750"/>
              <a:gd name="connsiteY5" fmla="*/ 280284 h 494881"/>
              <a:gd name="connsiteX6" fmla="*/ 95250 w 285750"/>
              <a:gd name="connsiteY6" fmla="*/ 337434 h 494881"/>
              <a:gd name="connsiteX7" fmla="*/ 0 w 285750"/>
              <a:gd name="connsiteY7" fmla="*/ 451734 h 494881"/>
              <a:gd name="connsiteX8" fmla="*/ 285750 w 285750"/>
              <a:gd name="connsiteY8" fmla="*/ 470784 h 494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750" h="494881">
                <a:moveTo>
                  <a:pt x="0" y="165984"/>
                </a:moveTo>
                <a:cubicBezTo>
                  <a:pt x="6350" y="134234"/>
                  <a:pt x="2986" y="98847"/>
                  <a:pt x="19050" y="70734"/>
                </a:cubicBezTo>
                <a:cubicBezTo>
                  <a:pt x="59469" y="0"/>
                  <a:pt x="159615" y="44550"/>
                  <a:pt x="209550" y="51684"/>
                </a:cubicBezTo>
                <a:cubicBezTo>
                  <a:pt x="203200" y="96134"/>
                  <a:pt x="199306" y="141005"/>
                  <a:pt x="190500" y="185034"/>
                </a:cubicBezTo>
                <a:cubicBezTo>
                  <a:pt x="186562" y="204725"/>
                  <a:pt x="183994" y="226504"/>
                  <a:pt x="171450" y="242184"/>
                </a:cubicBezTo>
                <a:cubicBezTo>
                  <a:pt x="157147" y="260062"/>
                  <a:pt x="133350" y="267584"/>
                  <a:pt x="114300" y="280284"/>
                </a:cubicBezTo>
                <a:cubicBezTo>
                  <a:pt x="107950" y="299334"/>
                  <a:pt x="104230" y="319473"/>
                  <a:pt x="95250" y="337434"/>
                </a:cubicBezTo>
                <a:cubicBezTo>
                  <a:pt x="68728" y="390478"/>
                  <a:pt x="42131" y="409603"/>
                  <a:pt x="0" y="451734"/>
                </a:cubicBezTo>
                <a:cubicBezTo>
                  <a:pt x="129440" y="494881"/>
                  <a:pt x="37070" y="470784"/>
                  <a:pt x="285750" y="470784"/>
                </a:cubicBezTo>
              </a:path>
            </a:pathLst>
          </a:custGeom>
          <a:ln w="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21" name="Group 20"/>
          <p:cNvGrpSpPr/>
          <p:nvPr/>
        </p:nvGrpSpPr>
        <p:grpSpPr>
          <a:xfrm>
            <a:off x="3275856" y="4581128"/>
            <a:ext cx="361950" cy="241411"/>
            <a:chOff x="3505200" y="4362450"/>
            <a:chExt cx="361950" cy="209550"/>
          </a:xfrm>
        </p:grpSpPr>
        <p:sp>
          <p:nvSpPr>
            <p:cNvPr id="22" name="Freeform 21"/>
            <p:cNvSpPr/>
            <p:nvPr/>
          </p:nvSpPr>
          <p:spPr>
            <a:xfrm>
              <a:off x="3505200" y="4362450"/>
              <a:ext cx="342900" cy="0"/>
            </a:xfrm>
            <a:custGeom>
              <a:avLst/>
              <a:gdLst>
                <a:gd name="connsiteX0" fmla="*/ 0 w 342900"/>
                <a:gd name="connsiteY0" fmla="*/ 0 h 0"/>
                <a:gd name="connsiteX1" fmla="*/ 342900 w 342900"/>
                <a:gd name="connsiteY1" fmla="*/ 0 h 0"/>
              </a:gdLst>
              <a:ahLst/>
              <a:cxnLst>
                <a:cxn ang="0">
                  <a:pos x="connsiteX0" y="connsiteY0"/>
                </a:cxn>
                <a:cxn ang="0">
                  <a:pos x="connsiteX1" y="connsiteY1"/>
                </a:cxn>
              </a:cxnLst>
              <a:rect l="l" t="t" r="r" b="b"/>
              <a:pathLst>
                <a:path w="342900">
                  <a:moveTo>
                    <a:pt x="0" y="0"/>
                  </a:moveTo>
                  <a:lnTo>
                    <a:pt x="342900" y="0"/>
                  </a:lnTo>
                </a:path>
              </a:pathLst>
            </a:custGeom>
            <a:ln w="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Freeform 22"/>
            <p:cNvSpPr/>
            <p:nvPr/>
          </p:nvSpPr>
          <p:spPr>
            <a:xfrm>
              <a:off x="3524250" y="4572000"/>
              <a:ext cx="342900" cy="0"/>
            </a:xfrm>
            <a:custGeom>
              <a:avLst/>
              <a:gdLst>
                <a:gd name="connsiteX0" fmla="*/ 0 w 342900"/>
                <a:gd name="connsiteY0" fmla="*/ 0 h 0"/>
                <a:gd name="connsiteX1" fmla="*/ 342900 w 342900"/>
                <a:gd name="connsiteY1" fmla="*/ 0 h 0"/>
              </a:gdLst>
              <a:ahLst/>
              <a:cxnLst>
                <a:cxn ang="0">
                  <a:pos x="connsiteX0" y="connsiteY0"/>
                </a:cxn>
                <a:cxn ang="0">
                  <a:pos x="connsiteX1" y="connsiteY1"/>
                </a:cxn>
              </a:cxnLst>
              <a:rect l="l" t="t" r="r" b="b"/>
              <a:pathLst>
                <a:path w="342900">
                  <a:moveTo>
                    <a:pt x="0" y="0"/>
                  </a:moveTo>
                  <a:lnTo>
                    <a:pt x="342900" y="0"/>
                  </a:lnTo>
                </a:path>
              </a:pathLst>
            </a:custGeom>
            <a:ln w="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4" name="Freeform 23"/>
          <p:cNvSpPr/>
          <p:nvPr/>
        </p:nvSpPr>
        <p:spPr>
          <a:xfrm>
            <a:off x="881738" y="4411238"/>
            <a:ext cx="324762" cy="560249"/>
          </a:xfrm>
          <a:custGeom>
            <a:avLst/>
            <a:gdLst>
              <a:gd name="connsiteX0" fmla="*/ 321474 w 324762"/>
              <a:gd name="connsiteY0" fmla="*/ 48158 h 486308"/>
              <a:gd name="connsiteX1" fmla="*/ 35724 w 324762"/>
              <a:gd name="connsiteY1" fmla="*/ 124358 h 486308"/>
              <a:gd name="connsiteX2" fmla="*/ 16674 w 324762"/>
              <a:gd name="connsiteY2" fmla="*/ 181508 h 486308"/>
              <a:gd name="connsiteX3" fmla="*/ 35724 w 324762"/>
              <a:gd name="connsiteY3" fmla="*/ 448208 h 486308"/>
              <a:gd name="connsiteX4" fmla="*/ 150024 w 324762"/>
              <a:gd name="connsiteY4" fmla="*/ 486308 h 486308"/>
              <a:gd name="connsiteX5" fmla="*/ 264324 w 324762"/>
              <a:gd name="connsiteY5" fmla="*/ 467258 h 486308"/>
              <a:gd name="connsiteX6" fmla="*/ 283374 w 324762"/>
              <a:gd name="connsiteY6" fmla="*/ 295808 h 486308"/>
              <a:gd name="connsiteX7" fmla="*/ 226224 w 324762"/>
              <a:gd name="connsiteY7" fmla="*/ 276758 h 486308"/>
              <a:gd name="connsiteX8" fmla="*/ 35724 w 324762"/>
              <a:gd name="connsiteY8" fmla="*/ 276758 h 48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762" h="486308">
                <a:moveTo>
                  <a:pt x="321474" y="48158"/>
                </a:moveTo>
                <a:cubicBezTo>
                  <a:pt x="129998" y="62887"/>
                  <a:pt x="97903" y="0"/>
                  <a:pt x="35724" y="124358"/>
                </a:cubicBezTo>
                <a:cubicBezTo>
                  <a:pt x="26744" y="142319"/>
                  <a:pt x="23024" y="162458"/>
                  <a:pt x="16674" y="181508"/>
                </a:cubicBezTo>
                <a:cubicBezTo>
                  <a:pt x="23024" y="270408"/>
                  <a:pt x="0" y="366554"/>
                  <a:pt x="35724" y="448208"/>
                </a:cubicBezTo>
                <a:cubicBezTo>
                  <a:pt x="51821" y="485002"/>
                  <a:pt x="150024" y="486308"/>
                  <a:pt x="150024" y="486308"/>
                </a:cubicBezTo>
                <a:cubicBezTo>
                  <a:pt x="188124" y="479958"/>
                  <a:pt x="229776" y="484532"/>
                  <a:pt x="264324" y="467258"/>
                </a:cubicBezTo>
                <a:cubicBezTo>
                  <a:pt x="324762" y="437039"/>
                  <a:pt x="304649" y="333038"/>
                  <a:pt x="283374" y="295808"/>
                </a:cubicBezTo>
                <a:cubicBezTo>
                  <a:pt x="273411" y="278373"/>
                  <a:pt x="246245" y="278298"/>
                  <a:pt x="226224" y="276758"/>
                </a:cubicBezTo>
                <a:cubicBezTo>
                  <a:pt x="162911" y="271888"/>
                  <a:pt x="99224" y="276758"/>
                  <a:pt x="35724" y="276758"/>
                </a:cubicBezTo>
              </a:path>
            </a:pathLst>
          </a:custGeom>
          <a:ln w="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651928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3"/>
                                        </p:tgtEl>
                                        <p:attrNameLst>
                                          <p:attrName>style.visibility</p:attrName>
                                        </p:attrNameLst>
                                      </p:cBhvr>
                                      <p:to>
                                        <p:strVal val="visible"/>
                                      </p:to>
                                    </p:set>
                                    <p:anim calcmode="lin" valueType="num">
                                      <p:cBhvr additive="base">
                                        <p:cTn id="7" dur="500" fill="hold"/>
                                        <p:tgtEl>
                                          <p:spTgt spid="15363"/>
                                        </p:tgtEl>
                                        <p:attrNameLst>
                                          <p:attrName>ppt_x</p:attrName>
                                        </p:attrNameLst>
                                      </p:cBhvr>
                                      <p:tavLst>
                                        <p:tav tm="0">
                                          <p:val>
                                            <p:strVal val="#ppt_x"/>
                                          </p:val>
                                        </p:tav>
                                        <p:tav tm="100000">
                                          <p:val>
                                            <p:strVal val="#ppt_x"/>
                                          </p:val>
                                        </p:tav>
                                      </p:tavLst>
                                    </p:anim>
                                    <p:anim calcmode="lin" valueType="num">
                                      <p:cBhvr additive="base">
                                        <p:cTn id="8" dur="500" fill="hold"/>
                                        <p:tgtEl>
                                          <p:spTgt spid="1536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par>
                                <p:cTn id="14" presetID="9"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dissolv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dissolve">
                                      <p:cBhvr>
                                        <p:cTn id="21" dur="500"/>
                                        <p:tgtEl>
                                          <p:spTgt spid="13"/>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dissolv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dissolv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5364"/>
                                        </p:tgtEl>
                                        <p:attrNameLst>
                                          <p:attrName>style.visibility</p:attrName>
                                        </p:attrNameLst>
                                      </p:cBhvr>
                                      <p:to>
                                        <p:strVal val="visible"/>
                                      </p:to>
                                    </p:set>
                                    <p:anim calcmode="lin" valueType="num">
                                      <p:cBhvr additive="base">
                                        <p:cTn id="34" dur="500" fill="hold"/>
                                        <p:tgtEl>
                                          <p:spTgt spid="15364"/>
                                        </p:tgtEl>
                                        <p:attrNameLst>
                                          <p:attrName>ppt_x</p:attrName>
                                        </p:attrNameLst>
                                      </p:cBhvr>
                                      <p:tavLst>
                                        <p:tav tm="0">
                                          <p:val>
                                            <p:strVal val="#ppt_x"/>
                                          </p:val>
                                        </p:tav>
                                        <p:tav tm="100000">
                                          <p:val>
                                            <p:strVal val="#ppt_x"/>
                                          </p:val>
                                        </p:tav>
                                      </p:tavLst>
                                    </p:anim>
                                    <p:anim calcmode="lin" valueType="num">
                                      <p:cBhvr additive="base">
                                        <p:cTn id="35" dur="500" fill="hold"/>
                                        <p:tgtEl>
                                          <p:spTgt spid="15364"/>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dissolve">
                                      <p:cBhvr>
                                        <p:cTn id="40" dur="500"/>
                                        <p:tgtEl>
                                          <p:spTgt spid="24"/>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dissolve">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dissolve">
                                      <p:cBhvr>
                                        <p:cTn id="48" dur="500"/>
                                        <p:tgtEl>
                                          <p:spTgt spid="18"/>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dissolve">
                                      <p:cBhvr>
                                        <p:cTn id="51" dur="5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nodeType="click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dissolve">
                                      <p:cBhvr>
                                        <p:cTn id="5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animBg="1"/>
      <p:bldP spid="18" grpId="0" animBg="1"/>
      <p:bldP spid="19" grpId="0" animBg="1"/>
      <p:bldP spid="20" grpId="0" animBg="1"/>
      <p:bldP spid="2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859170"/>
            <a:ext cx="8229600" cy="824382"/>
          </a:xfrm>
        </p:spPr>
        <p:txBody>
          <a:bodyPr>
            <a:normAutofit fontScale="90000"/>
          </a:bodyPr>
          <a:lstStyle/>
          <a:p>
            <a:r>
              <a:rPr lang="en-US" dirty="0" smtClean="0"/>
              <a:t>Commutative Property of Addition and the Equal Sign</a:t>
            </a:r>
            <a:endParaRPr lang="en-US" dirty="0"/>
          </a:p>
        </p:txBody>
      </p:sp>
      <p:sp>
        <p:nvSpPr>
          <p:cNvPr id="8" name="Content Placeholder 7"/>
          <p:cNvSpPr>
            <a:spLocks noGrp="1"/>
          </p:cNvSpPr>
          <p:nvPr>
            <p:ph idx="4294967295"/>
          </p:nvPr>
        </p:nvSpPr>
        <p:spPr>
          <a:xfrm>
            <a:off x="457200" y="2243667"/>
            <a:ext cx="8229600" cy="690034"/>
          </a:xfrm>
        </p:spPr>
        <p:txBody>
          <a:bodyPr/>
          <a:lstStyle/>
          <a:p>
            <a:r>
              <a:rPr lang="en-US" sz="2400" dirty="0" smtClean="0">
                <a:latin typeface="Arial" panose="020B0604020202020204" pitchFamily="34" charset="0"/>
                <a:cs typeface="Arial" panose="020B0604020202020204" pitchFamily="34" charset="0"/>
              </a:rPr>
              <a:t>True and False Number Sentences</a:t>
            </a:r>
            <a:endParaRPr lang="en-US" sz="2400" dirty="0">
              <a:latin typeface="Arial" panose="020B0604020202020204" pitchFamily="34" charset="0"/>
              <a:cs typeface="Arial" panose="020B0604020202020204" pitchFamily="34" charset="0"/>
            </a:endParaRPr>
          </a:p>
        </p:txBody>
      </p:sp>
      <p:sp>
        <p:nvSpPr>
          <p:cNvPr id="5" name="Text Placeholder 4"/>
          <p:cNvSpPr>
            <a:spLocks noGrp="1"/>
          </p:cNvSpPr>
          <p:nvPr>
            <p:ph type="body" sz="quarter" idx="4294967295"/>
          </p:nvPr>
        </p:nvSpPr>
        <p:spPr>
          <a:xfrm>
            <a:off x="457200" y="5439882"/>
            <a:ext cx="8229600" cy="825500"/>
          </a:xfrm>
        </p:spPr>
        <p:txBody>
          <a:bodyPr>
            <a:normAutofit/>
          </a:bodyPr>
          <a:lstStyle/>
          <a:p>
            <a:r>
              <a:rPr lang="en-US" sz="2400" dirty="0" smtClean="0">
                <a:latin typeface="Arial" panose="020B0604020202020204" pitchFamily="34" charset="0"/>
                <a:cs typeface="Arial" panose="020B0604020202020204" pitchFamily="34" charset="0"/>
              </a:rPr>
              <a:t>Lesson 18</a:t>
            </a:r>
            <a:endParaRPr lang="en-US" sz="2400" dirty="0">
              <a:latin typeface="Arial" panose="020B0604020202020204" pitchFamily="34" charset="0"/>
              <a:cs typeface="Arial" panose="020B0604020202020204" pitchFamily="34" charset="0"/>
            </a:endParaRPr>
          </a:p>
        </p:txBody>
      </p:sp>
      <p:sp>
        <p:nvSpPr>
          <p:cNvPr id="2" name="TextBox 1"/>
          <p:cNvSpPr txBox="1"/>
          <p:nvPr/>
        </p:nvSpPr>
        <p:spPr>
          <a:xfrm>
            <a:off x="1625600" y="3136900"/>
            <a:ext cx="5130800" cy="830997"/>
          </a:xfrm>
          <a:prstGeom prst="rect">
            <a:avLst/>
          </a:prstGeom>
          <a:noFill/>
        </p:spPr>
        <p:txBody>
          <a:bodyPr wrap="square" rtlCol="0">
            <a:spAutoFit/>
          </a:bodyPr>
          <a:lstStyle/>
          <a:p>
            <a:r>
              <a:rPr lang="en-US" sz="4800" b="1" baseline="0" dirty="0" smtClean="0">
                <a:solidFill>
                  <a:srgbClr val="404040"/>
                </a:solidFill>
                <a:latin typeface="+mn-lt"/>
              </a:rPr>
              <a:t>7 + 1 = __ + __</a:t>
            </a:r>
            <a:endParaRPr lang="en-US" sz="4800" b="1" baseline="0" dirty="0">
              <a:solidFill>
                <a:srgbClr val="404040"/>
              </a:solidFill>
              <a:latin typeface="+mn-lt"/>
            </a:endParaRPr>
          </a:p>
        </p:txBody>
      </p:sp>
      <p:sp>
        <p:nvSpPr>
          <p:cNvPr id="9" name="TextBox 8"/>
          <p:cNvSpPr txBox="1"/>
          <p:nvPr/>
        </p:nvSpPr>
        <p:spPr>
          <a:xfrm>
            <a:off x="1625600" y="3314335"/>
            <a:ext cx="4660900" cy="830997"/>
          </a:xfrm>
          <a:prstGeom prst="rect">
            <a:avLst/>
          </a:prstGeom>
          <a:solidFill>
            <a:schemeClr val="bg1"/>
          </a:solidFill>
        </p:spPr>
        <p:txBody>
          <a:bodyPr wrap="square" rtlCol="0">
            <a:spAutoFit/>
          </a:bodyPr>
          <a:lstStyle/>
          <a:p>
            <a:r>
              <a:rPr lang="en-US" sz="4800" b="1" baseline="0" dirty="0" smtClean="0">
                <a:solidFill>
                  <a:srgbClr val="404040"/>
                </a:solidFill>
                <a:latin typeface="+mn-lt"/>
              </a:rPr>
              <a:t>4 + 2 = 5 + 3</a:t>
            </a:r>
            <a:endParaRPr lang="en-US" sz="4800" b="1" baseline="0" dirty="0">
              <a:solidFill>
                <a:srgbClr val="404040"/>
              </a:solidFill>
              <a:latin typeface="+mn-lt"/>
            </a:endParaRPr>
          </a:p>
        </p:txBody>
      </p:sp>
      <p:pic>
        <p:nvPicPr>
          <p:cNvPr id="16388" name="Picture 4"/>
          <p:cNvPicPr>
            <a:picLocks noChangeAspect="1" noChangeArrowheads="1"/>
          </p:cNvPicPr>
          <p:nvPr/>
        </p:nvPicPr>
        <p:blipFill>
          <a:blip r:embed="rId3"/>
          <a:srcRect/>
          <a:stretch>
            <a:fillRect/>
          </a:stretch>
        </p:blipFill>
        <p:spPr bwMode="auto">
          <a:xfrm>
            <a:off x="1162050" y="2831735"/>
            <a:ext cx="4200525" cy="1872523"/>
          </a:xfrm>
          <a:prstGeom prst="rect">
            <a:avLst/>
          </a:prstGeom>
          <a:noFill/>
          <a:ln w="9525">
            <a:noFill/>
            <a:miter lim="800000"/>
            <a:headEnd/>
            <a:tailEnd/>
          </a:ln>
        </p:spPr>
      </p:pic>
    </p:spTree>
    <p:extLst>
      <p:ext uri="{BB962C8B-B14F-4D97-AF65-F5344CB8AC3E}">
        <p14:creationId xmlns:p14="http://schemas.microsoft.com/office/powerpoint/2010/main" val="1565441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859170"/>
            <a:ext cx="8229600" cy="824382"/>
          </a:xfrm>
        </p:spPr>
        <p:txBody>
          <a:bodyPr>
            <a:normAutofit fontScale="90000"/>
          </a:bodyPr>
          <a:lstStyle/>
          <a:p>
            <a:r>
              <a:rPr lang="en-US" dirty="0" smtClean="0"/>
              <a:t>Commutative Property of Addition and the Equal Sign – HIDDEN SLIDE (p. 2 of notes)</a:t>
            </a:r>
            <a:endParaRPr lang="en-US" dirty="0"/>
          </a:p>
        </p:txBody>
      </p:sp>
      <p:sp>
        <p:nvSpPr>
          <p:cNvPr id="8" name="Content Placeholder 7"/>
          <p:cNvSpPr>
            <a:spLocks noGrp="1"/>
          </p:cNvSpPr>
          <p:nvPr>
            <p:ph idx="4294967295"/>
          </p:nvPr>
        </p:nvSpPr>
        <p:spPr>
          <a:xfrm>
            <a:off x="457200" y="2243667"/>
            <a:ext cx="8229600" cy="690034"/>
          </a:xfrm>
        </p:spPr>
        <p:txBody>
          <a:bodyPr/>
          <a:lstStyle/>
          <a:p>
            <a:r>
              <a:rPr lang="en-US" sz="2400" dirty="0" smtClean="0">
                <a:latin typeface="Arial" panose="020B0604020202020204" pitchFamily="34" charset="0"/>
                <a:cs typeface="Arial" panose="020B0604020202020204" pitchFamily="34" charset="0"/>
              </a:rPr>
              <a:t>True and False Number Sentences</a:t>
            </a:r>
            <a:endParaRPr lang="en-US" sz="2400" dirty="0">
              <a:latin typeface="Arial" panose="020B0604020202020204" pitchFamily="34" charset="0"/>
              <a:cs typeface="Arial" panose="020B0604020202020204" pitchFamily="34" charset="0"/>
            </a:endParaRPr>
          </a:p>
        </p:txBody>
      </p:sp>
      <p:sp>
        <p:nvSpPr>
          <p:cNvPr id="5" name="Text Placeholder 4"/>
          <p:cNvSpPr>
            <a:spLocks noGrp="1"/>
          </p:cNvSpPr>
          <p:nvPr>
            <p:ph type="body" sz="quarter" idx="4294967295"/>
          </p:nvPr>
        </p:nvSpPr>
        <p:spPr>
          <a:xfrm>
            <a:off x="457200" y="5439882"/>
            <a:ext cx="8229600" cy="825500"/>
          </a:xfrm>
        </p:spPr>
        <p:txBody>
          <a:bodyPr>
            <a:normAutofit/>
          </a:bodyPr>
          <a:lstStyle/>
          <a:p>
            <a:r>
              <a:rPr lang="en-US" sz="2400" dirty="0" smtClean="0">
                <a:latin typeface="Arial" panose="020B0604020202020204" pitchFamily="34" charset="0"/>
                <a:cs typeface="Arial" panose="020B0604020202020204" pitchFamily="34" charset="0"/>
              </a:rPr>
              <a:t>Lesson 18</a:t>
            </a:r>
            <a:endParaRPr lang="en-US" sz="2400" dirty="0">
              <a:latin typeface="Arial" panose="020B0604020202020204" pitchFamily="34" charset="0"/>
              <a:cs typeface="Arial" panose="020B0604020202020204" pitchFamily="34" charset="0"/>
            </a:endParaRPr>
          </a:p>
        </p:txBody>
      </p:sp>
      <p:sp>
        <p:nvSpPr>
          <p:cNvPr id="2" name="TextBox 1"/>
          <p:cNvSpPr txBox="1"/>
          <p:nvPr/>
        </p:nvSpPr>
        <p:spPr>
          <a:xfrm>
            <a:off x="1625600" y="3136900"/>
            <a:ext cx="5130800" cy="830997"/>
          </a:xfrm>
          <a:prstGeom prst="rect">
            <a:avLst/>
          </a:prstGeom>
          <a:noFill/>
        </p:spPr>
        <p:txBody>
          <a:bodyPr wrap="square" rtlCol="0">
            <a:spAutoFit/>
          </a:bodyPr>
          <a:lstStyle/>
          <a:p>
            <a:r>
              <a:rPr lang="en-US" sz="4800" b="1" baseline="0" dirty="0" smtClean="0">
                <a:solidFill>
                  <a:srgbClr val="404040"/>
                </a:solidFill>
                <a:latin typeface="+mn-lt"/>
              </a:rPr>
              <a:t>7 + 1 = __ + __</a:t>
            </a:r>
            <a:endParaRPr lang="en-US" sz="4800" b="1" baseline="0" dirty="0">
              <a:solidFill>
                <a:srgbClr val="404040"/>
              </a:solidFill>
              <a:latin typeface="+mn-lt"/>
            </a:endParaRPr>
          </a:p>
        </p:txBody>
      </p:sp>
      <p:sp>
        <p:nvSpPr>
          <p:cNvPr id="9" name="TextBox 8"/>
          <p:cNvSpPr txBox="1"/>
          <p:nvPr/>
        </p:nvSpPr>
        <p:spPr>
          <a:xfrm>
            <a:off x="1625600" y="3314335"/>
            <a:ext cx="4660900" cy="830997"/>
          </a:xfrm>
          <a:prstGeom prst="rect">
            <a:avLst/>
          </a:prstGeom>
          <a:solidFill>
            <a:schemeClr val="bg1"/>
          </a:solidFill>
        </p:spPr>
        <p:txBody>
          <a:bodyPr wrap="square" rtlCol="0">
            <a:spAutoFit/>
          </a:bodyPr>
          <a:lstStyle/>
          <a:p>
            <a:r>
              <a:rPr lang="en-US" sz="4800" b="1" baseline="0" dirty="0" smtClean="0">
                <a:solidFill>
                  <a:srgbClr val="404040"/>
                </a:solidFill>
                <a:latin typeface="+mn-lt"/>
              </a:rPr>
              <a:t>4 + 2 = 5 + 3</a:t>
            </a:r>
            <a:endParaRPr lang="en-US" sz="4800" b="1" baseline="0" dirty="0">
              <a:solidFill>
                <a:srgbClr val="404040"/>
              </a:solidFill>
              <a:latin typeface="+mn-lt"/>
            </a:endParaRPr>
          </a:p>
        </p:txBody>
      </p:sp>
      <p:pic>
        <p:nvPicPr>
          <p:cNvPr id="16388" name="Picture 4"/>
          <p:cNvPicPr>
            <a:picLocks noChangeAspect="1" noChangeArrowheads="1"/>
          </p:cNvPicPr>
          <p:nvPr/>
        </p:nvPicPr>
        <p:blipFill>
          <a:blip r:embed="rId3"/>
          <a:srcRect/>
          <a:stretch>
            <a:fillRect/>
          </a:stretch>
        </p:blipFill>
        <p:spPr bwMode="auto">
          <a:xfrm>
            <a:off x="1162050" y="2831735"/>
            <a:ext cx="4200525" cy="1872523"/>
          </a:xfrm>
          <a:prstGeom prst="rect">
            <a:avLst/>
          </a:prstGeom>
          <a:noFill/>
          <a:ln w="9525">
            <a:noFill/>
            <a:miter lim="800000"/>
            <a:headEnd/>
            <a:tailEnd/>
          </a:ln>
        </p:spPr>
      </p:pic>
    </p:spTree>
    <p:extLst>
      <p:ext uri="{BB962C8B-B14F-4D97-AF65-F5344CB8AC3E}">
        <p14:creationId xmlns:p14="http://schemas.microsoft.com/office/powerpoint/2010/main" val="432553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76250" y="884804"/>
            <a:ext cx="8229600" cy="824382"/>
          </a:xfrm>
        </p:spPr>
        <p:txBody>
          <a:bodyPr>
            <a:normAutofit fontScale="90000"/>
          </a:bodyPr>
          <a:lstStyle/>
          <a:p>
            <a:r>
              <a:rPr lang="en-US" dirty="0" smtClean="0"/>
              <a:t>Commutative Property of Addition and the Equal Sign</a:t>
            </a:r>
            <a:endParaRPr lang="en-US" dirty="0"/>
          </a:p>
        </p:txBody>
      </p:sp>
      <p:sp>
        <p:nvSpPr>
          <p:cNvPr id="8" name="Content Placeholder 7"/>
          <p:cNvSpPr>
            <a:spLocks noGrp="1"/>
          </p:cNvSpPr>
          <p:nvPr>
            <p:ph idx="4294967295"/>
          </p:nvPr>
        </p:nvSpPr>
        <p:spPr>
          <a:xfrm>
            <a:off x="457200" y="2243667"/>
            <a:ext cx="8229600" cy="747184"/>
          </a:xfrm>
        </p:spPr>
        <p:txBody>
          <a:bodyPr/>
          <a:lstStyle/>
          <a:p>
            <a:r>
              <a:rPr lang="en-US" sz="2200" dirty="0" smtClean="0">
                <a:latin typeface="Arial" panose="020B0604020202020204" pitchFamily="34" charset="0"/>
                <a:cs typeface="Arial" panose="020B0604020202020204" pitchFamily="34" charset="0"/>
              </a:rPr>
              <a:t>True and False Number Sentences</a:t>
            </a:r>
            <a:endParaRPr lang="en-US" sz="2200" dirty="0">
              <a:latin typeface="Arial" panose="020B0604020202020204" pitchFamily="34" charset="0"/>
              <a:cs typeface="Arial" panose="020B0604020202020204" pitchFamily="34" charset="0"/>
            </a:endParaRPr>
          </a:p>
        </p:txBody>
      </p:sp>
      <p:sp>
        <p:nvSpPr>
          <p:cNvPr id="5" name="Text Placeholder 4"/>
          <p:cNvSpPr>
            <a:spLocks noGrp="1"/>
          </p:cNvSpPr>
          <p:nvPr>
            <p:ph type="body" sz="quarter" idx="4294967295"/>
          </p:nvPr>
        </p:nvSpPr>
        <p:spPr>
          <a:xfrm>
            <a:off x="457200" y="5439882"/>
            <a:ext cx="8229600" cy="825500"/>
          </a:xfrm>
        </p:spPr>
        <p:txBody>
          <a:bodyPr>
            <a:normAutofit/>
          </a:bodyPr>
          <a:lstStyle/>
          <a:p>
            <a:r>
              <a:rPr lang="en-US" sz="2200" dirty="0" smtClean="0">
                <a:latin typeface="Arial" panose="020B0604020202020204" pitchFamily="34" charset="0"/>
                <a:cs typeface="Arial" panose="020B0604020202020204" pitchFamily="34" charset="0"/>
              </a:rPr>
              <a:t>Lesson 18</a:t>
            </a:r>
            <a:endParaRPr lang="en-US" sz="2200" dirty="0">
              <a:latin typeface="Arial" panose="020B0604020202020204" pitchFamily="34" charset="0"/>
              <a:cs typeface="Arial" panose="020B0604020202020204" pitchFamily="34" charset="0"/>
            </a:endParaRPr>
          </a:p>
        </p:txBody>
      </p:sp>
      <p:pic>
        <p:nvPicPr>
          <p:cNvPr id="6"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83000"/>
                    </a14:imgEffect>
                    <a14:imgEffect>
                      <a14:brightnessContrast bright="-30000" contrast="72000"/>
                    </a14:imgEffect>
                  </a14:imgLayer>
                </a14:imgProps>
              </a:ext>
            </a:extLst>
          </a:blip>
          <a:srcRect/>
          <a:stretch>
            <a:fillRect/>
          </a:stretch>
        </p:blipFill>
        <p:spPr bwMode="auto">
          <a:xfrm>
            <a:off x="457200" y="2933701"/>
            <a:ext cx="2914650" cy="2535068"/>
          </a:xfrm>
          <a:prstGeom prst="rect">
            <a:avLst/>
          </a:prstGeom>
          <a:noFill/>
          <a:ln w="9525">
            <a:noFill/>
            <a:miter lim="800000"/>
            <a:headEnd/>
            <a:tailEnd/>
          </a:ln>
        </p:spPr>
      </p:pic>
      <p:pic>
        <p:nvPicPr>
          <p:cNvPr id="9" name="Picture 3"/>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100000"/>
                    </a14:imgEffect>
                    <a14:imgEffect>
                      <a14:brightnessContrast contrast="-17000"/>
                    </a14:imgEffect>
                  </a14:imgLayer>
                </a14:imgProps>
              </a:ext>
            </a:extLst>
          </a:blip>
          <a:srcRect/>
          <a:stretch>
            <a:fillRect/>
          </a:stretch>
        </p:blipFill>
        <p:spPr bwMode="auto">
          <a:xfrm>
            <a:off x="3376613" y="3781424"/>
            <a:ext cx="3327700" cy="1209676"/>
          </a:xfrm>
          <a:prstGeom prst="rect">
            <a:avLst/>
          </a:prstGeom>
          <a:noFill/>
          <a:ln w="9525">
            <a:noFill/>
            <a:miter lim="800000"/>
            <a:headEnd/>
            <a:tailEnd/>
          </a:ln>
        </p:spPr>
      </p:pic>
    </p:spTree>
    <p:extLst>
      <p:ext uri="{BB962C8B-B14F-4D97-AF65-F5344CB8AC3E}">
        <p14:creationId xmlns:p14="http://schemas.microsoft.com/office/powerpoint/2010/main" val="7219144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089091"/>
            <a:ext cx="8229600" cy="824382"/>
          </a:xfrm>
        </p:spPr>
        <p:txBody>
          <a:bodyPr>
            <a:normAutofit fontScale="90000"/>
          </a:bodyPr>
          <a:lstStyle/>
          <a:p>
            <a:r>
              <a:rPr lang="en-US" dirty="0"/>
              <a:t>Commutative Property of Addition and the Equal Sign</a:t>
            </a:r>
          </a:p>
        </p:txBody>
      </p:sp>
      <p:sp>
        <p:nvSpPr>
          <p:cNvPr id="8" name="Content Placeholder 7"/>
          <p:cNvSpPr>
            <a:spLocks noGrp="1"/>
          </p:cNvSpPr>
          <p:nvPr>
            <p:ph idx="4294967295"/>
          </p:nvPr>
        </p:nvSpPr>
        <p:spPr>
          <a:xfrm>
            <a:off x="457200" y="2286000"/>
            <a:ext cx="8229600" cy="3005667"/>
          </a:xfrm>
        </p:spPr>
        <p:txBody>
          <a:bodyPr/>
          <a:lstStyle/>
          <a:p>
            <a:r>
              <a:rPr lang="en-US" sz="2200" dirty="0" smtClean="0">
                <a:latin typeface="Arial" panose="020B0604020202020204" pitchFamily="34" charset="0"/>
                <a:cs typeface="Arial" panose="020B0604020202020204" pitchFamily="34" charset="0"/>
              </a:rPr>
              <a:t>The Commutative Property</a:t>
            </a:r>
            <a:endParaRPr lang="en-US" sz="2200" dirty="0">
              <a:latin typeface="Arial" panose="020B0604020202020204" pitchFamily="34" charset="0"/>
              <a:cs typeface="Arial" panose="020B0604020202020204" pitchFamily="34" charset="0"/>
            </a:endParaRPr>
          </a:p>
        </p:txBody>
      </p:sp>
      <p:sp>
        <p:nvSpPr>
          <p:cNvPr id="5" name="Text Placeholder 4"/>
          <p:cNvSpPr>
            <a:spLocks noGrp="1"/>
          </p:cNvSpPr>
          <p:nvPr>
            <p:ph type="body" sz="quarter" idx="4294967295"/>
          </p:nvPr>
        </p:nvSpPr>
        <p:spPr>
          <a:xfrm>
            <a:off x="457200" y="5439882"/>
            <a:ext cx="8229600" cy="825500"/>
          </a:xfrm>
        </p:spPr>
        <p:txBody>
          <a:bodyPr>
            <a:normAutofit/>
          </a:bodyPr>
          <a:lstStyle/>
          <a:p>
            <a:r>
              <a:rPr lang="en-US" sz="2200" dirty="0" smtClean="0">
                <a:latin typeface="Arial" panose="020B0604020202020204" pitchFamily="34" charset="0"/>
                <a:cs typeface="Arial" panose="020B0604020202020204" pitchFamily="34" charset="0"/>
              </a:rPr>
              <a:t>Lesson 19</a:t>
            </a:r>
            <a:endParaRPr lang="en-US" sz="2200" dirty="0">
              <a:latin typeface="Arial" panose="020B0604020202020204" pitchFamily="34" charset="0"/>
              <a:cs typeface="Arial" panose="020B0604020202020204" pitchFamily="34" charset="0"/>
            </a:endParaRPr>
          </a:p>
        </p:txBody>
      </p:sp>
      <p:grpSp>
        <p:nvGrpSpPr>
          <p:cNvPr id="11" name="Group 10"/>
          <p:cNvGrpSpPr/>
          <p:nvPr/>
        </p:nvGrpSpPr>
        <p:grpSpPr>
          <a:xfrm>
            <a:off x="1282701" y="3261735"/>
            <a:ext cx="6267450" cy="1562100"/>
            <a:chOff x="457201" y="3409950"/>
            <a:chExt cx="6267450" cy="1562100"/>
          </a:xfrm>
        </p:grpSpPr>
        <p:pic>
          <p:nvPicPr>
            <p:cNvPr id="17410" name="Picture 2"/>
            <p:cNvPicPr>
              <a:picLocks noChangeAspect="1" noChangeArrowheads="1"/>
            </p:cNvPicPr>
            <p:nvPr/>
          </p:nvPicPr>
          <p:blipFill>
            <a:blip r:embed="rId3"/>
            <a:srcRect/>
            <a:stretch>
              <a:fillRect/>
            </a:stretch>
          </p:blipFill>
          <p:spPr bwMode="auto">
            <a:xfrm>
              <a:off x="457201" y="3429000"/>
              <a:ext cx="6267450" cy="1543050"/>
            </a:xfrm>
            <a:prstGeom prst="rect">
              <a:avLst/>
            </a:prstGeom>
            <a:noFill/>
            <a:ln w="9525">
              <a:noFill/>
              <a:miter lim="800000"/>
              <a:headEnd/>
              <a:tailEnd/>
            </a:ln>
          </p:spPr>
        </p:pic>
        <p:sp>
          <p:nvSpPr>
            <p:cNvPr id="10" name="TextBox 9"/>
            <p:cNvSpPr txBox="1"/>
            <p:nvPr/>
          </p:nvSpPr>
          <p:spPr>
            <a:xfrm>
              <a:off x="457201" y="3409950"/>
              <a:ext cx="323849" cy="276999"/>
            </a:xfrm>
            <a:prstGeom prst="rect">
              <a:avLst/>
            </a:prstGeom>
            <a:solidFill>
              <a:schemeClr val="bg1"/>
            </a:solidFill>
            <a:ln>
              <a:noFill/>
            </a:ln>
          </p:spPr>
          <p:txBody>
            <a:bodyPr wrap="square" rtlCol="0">
              <a:spAutoFit/>
            </a:bodyPr>
            <a:lstStyle/>
            <a:p>
              <a:endParaRPr lang="en-US" dirty="0"/>
            </a:p>
          </p:txBody>
        </p:sp>
      </p:grpSp>
      <p:pic>
        <p:nvPicPr>
          <p:cNvPr id="17411" name="Picture 3"/>
          <p:cNvPicPr>
            <a:picLocks noChangeAspect="1" noChangeArrowheads="1"/>
          </p:cNvPicPr>
          <p:nvPr/>
        </p:nvPicPr>
        <p:blipFill>
          <a:blip r:embed="rId4"/>
          <a:srcRect/>
          <a:stretch>
            <a:fillRect/>
          </a:stretch>
        </p:blipFill>
        <p:spPr bwMode="auto">
          <a:xfrm>
            <a:off x="1092201" y="3366510"/>
            <a:ext cx="6724651" cy="1457325"/>
          </a:xfrm>
          <a:prstGeom prst="rect">
            <a:avLst/>
          </a:prstGeom>
          <a:noFill/>
          <a:ln w="9525">
            <a:noFill/>
            <a:miter lim="800000"/>
            <a:headEnd/>
            <a:tailEnd/>
          </a:ln>
        </p:spPr>
      </p:pic>
    </p:spTree>
    <p:extLst>
      <p:ext uri="{BB962C8B-B14F-4D97-AF65-F5344CB8AC3E}">
        <p14:creationId xmlns:p14="http://schemas.microsoft.com/office/powerpoint/2010/main" val="287695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wipe(down)">
                                      <p:cBhvr>
                                        <p:cTn id="7" dur="500"/>
                                        <p:tgtEl>
                                          <p:spTgt spid="1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091"/>
            <a:ext cx="8229600" cy="824382"/>
          </a:xfrm>
        </p:spPr>
        <p:txBody>
          <a:bodyPr/>
          <a:lstStyle/>
          <a:p>
            <a:r>
              <a:rPr lang="en-US" dirty="0" smtClean="0"/>
              <a:t>Agenda</a:t>
            </a:r>
            <a:endParaRPr lang="en-US" dirty="0"/>
          </a:p>
        </p:txBody>
      </p:sp>
      <p:sp>
        <p:nvSpPr>
          <p:cNvPr id="4" name="Content Placeholder 3"/>
          <p:cNvSpPr>
            <a:spLocks noGrp="1"/>
          </p:cNvSpPr>
          <p:nvPr>
            <p:ph idx="4294967295"/>
          </p:nvPr>
        </p:nvSpPr>
        <p:spPr>
          <a:xfrm>
            <a:off x="457200" y="1913474"/>
            <a:ext cx="8229600" cy="4019126"/>
          </a:xfrm>
        </p:spPr>
        <p:txBody>
          <a:bodyPr>
            <a:normAutofit/>
          </a:bodyPr>
          <a:lstStyle/>
          <a:p>
            <a:pPr algn="ctr"/>
            <a:r>
              <a:rPr lang="en-US" sz="2400" b="1" dirty="0" smtClean="0">
                <a:effectLst>
                  <a:glow rad="228600">
                    <a:srgbClr val="B38395">
                      <a:alpha val="40000"/>
                    </a:srgbClr>
                  </a:glow>
                </a:effectLst>
                <a:latin typeface="Arial" panose="020B0604020202020204" pitchFamily="34" charset="0"/>
                <a:cs typeface="Arial" panose="020B0604020202020204" pitchFamily="34" charset="0"/>
              </a:rPr>
              <a:t>Lesson Structure</a:t>
            </a:r>
          </a:p>
          <a:p>
            <a:pPr algn="ctr"/>
            <a:r>
              <a:rPr lang="en-US" sz="2400" b="1" dirty="0" smtClean="0">
                <a:effectLst/>
                <a:latin typeface="Arial" panose="020B0604020202020204" pitchFamily="34" charset="0"/>
                <a:cs typeface="Arial" panose="020B0604020202020204" pitchFamily="34" charset="0"/>
              </a:rPr>
              <a:t>Instructional Sequence</a:t>
            </a:r>
          </a:p>
          <a:p>
            <a:pPr algn="ctr"/>
            <a:r>
              <a:rPr lang="en-US" sz="2400" b="1" dirty="0" smtClean="0">
                <a:latin typeface="Arial" panose="020B0604020202020204" pitchFamily="34" charset="0"/>
                <a:cs typeface="Arial" panose="020B0604020202020204" pitchFamily="34" charset="0"/>
              </a:rPr>
              <a:t>Module Review</a:t>
            </a:r>
          </a:p>
          <a:p>
            <a:pPr algn="ctr"/>
            <a:r>
              <a:rPr lang="en-US" sz="2400" b="1" dirty="0" smtClean="0">
                <a:latin typeface="Arial" panose="020B0604020202020204" pitchFamily="34" charset="0"/>
                <a:cs typeface="Arial" panose="020B0604020202020204" pitchFamily="34" charset="0"/>
              </a:rPr>
              <a:t>Preparation for Implementation</a:t>
            </a:r>
            <a:endParaRPr lang="en-US" sz="2400" b="1"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345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921000" y="2963333"/>
            <a:ext cx="3259667" cy="55033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457200" y="1089091"/>
            <a:ext cx="8229600" cy="824382"/>
          </a:xfrm>
        </p:spPr>
        <p:txBody>
          <a:bodyPr>
            <a:normAutofit fontScale="90000"/>
          </a:bodyPr>
          <a:lstStyle/>
          <a:p>
            <a:r>
              <a:rPr lang="en-US" dirty="0"/>
              <a:t>Commutative Property of Addition and the Equal Sign</a:t>
            </a:r>
          </a:p>
        </p:txBody>
      </p:sp>
      <p:sp>
        <p:nvSpPr>
          <p:cNvPr id="8" name="Content Placeholder 7"/>
          <p:cNvSpPr>
            <a:spLocks noGrp="1"/>
          </p:cNvSpPr>
          <p:nvPr>
            <p:ph idx="4294967295"/>
          </p:nvPr>
        </p:nvSpPr>
        <p:spPr>
          <a:xfrm>
            <a:off x="457200" y="2387600"/>
            <a:ext cx="8229600" cy="3465032"/>
          </a:xfrm>
        </p:spPr>
        <p:txBody>
          <a:bodyPr/>
          <a:lstStyle/>
          <a:p>
            <a:pPr marL="68263" indent="-4763">
              <a:tabLst>
                <a:tab pos="169863" algn="l"/>
              </a:tabLst>
            </a:pPr>
            <a:r>
              <a:rPr lang="en-US" dirty="0" smtClean="0">
                <a:latin typeface="Arial" panose="020B0604020202020204" pitchFamily="34" charset="0"/>
                <a:cs typeface="Arial" panose="020B0604020202020204" pitchFamily="34" charset="0"/>
              </a:rPr>
              <a:t>Counting On from the Larger Addend</a:t>
            </a:r>
            <a:endParaRPr lang="en-US" dirty="0">
              <a:latin typeface="Arial" panose="020B0604020202020204" pitchFamily="34" charset="0"/>
              <a:cs typeface="Arial" panose="020B0604020202020204" pitchFamily="34" charset="0"/>
            </a:endParaRPr>
          </a:p>
          <a:p>
            <a:pPr marL="68263" indent="-4763" algn="ctr">
              <a:tabLst>
                <a:tab pos="169863" algn="l"/>
              </a:tabLst>
            </a:pPr>
            <a:r>
              <a:rPr lang="en-US" sz="4400" dirty="0" smtClean="0">
                <a:latin typeface="Arial" panose="020B0604020202020204" pitchFamily="34" charset="0"/>
                <a:cs typeface="Arial" panose="020B0604020202020204" pitchFamily="34" charset="0"/>
              </a:rPr>
              <a:t>1 + 7 = 7 + 1</a:t>
            </a:r>
          </a:p>
        </p:txBody>
      </p:sp>
      <p:sp>
        <p:nvSpPr>
          <p:cNvPr id="5" name="Text Placeholder 4"/>
          <p:cNvSpPr>
            <a:spLocks noGrp="1"/>
          </p:cNvSpPr>
          <p:nvPr>
            <p:ph type="body" sz="quarter" idx="4294967295"/>
          </p:nvPr>
        </p:nvSpPr>
        <p:spPr>
          <a:xfrm>
            <a:off x="457200" y="5630382"/>
            <a:ext cx="8229600" cy="825500"/>
          </a:xfrm>
        </p:spPr>
        <p:txBody>
          <a:bodyPr/>
          <a:lstStyle/>
          <a:p>
            <a:r>
              <a:rPr lang="en-US" dirty="0" smtClean="0">
                <a:latin typeface="Arial" panose="020B0604020202020204" pitchFamily="34" charset="0"/>
                <a:cs typeface="Arial" panose="020B0604020202020204" pitchFamily="34" charset="0"/>
              </a:rPr>
              <a:t>Lesson 20</a:t>
            </a:r>
            <a:endParaRPr lang="en-US" dirty="0">
              <a:latin typeface="Arial" panose="020B0604020202020204" pitchFamily="34" charset="0"/>
              <a:cs typeface="Arial" panose="020B0604020202020204" pitchFamily="34" charset="0"/>
            </a:endParaRPr>
          </a:p>
        </p:txBody>
      </p:sp>
      <p:sp>
        <p:nvSpPr>
          <p:cNvPr id="9" name="Content Placeholder 7"/>
          <p:cNvSpPr txBox="1">
            <a:spLocks/>
          </p:cNvSpPr>
          <p:nvPr/>
        </p:nvSpPr>
        <p:spPr bwMode="auto">
          <a:xfrm>
            <a:off x="457199" y="3577169"/>
            <a:ext cx="8229601" cy="2095498"/>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800" kern="1200">
                <a:solidFill>
                  <a:srgbClr val="0A2D6B"/>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sz="2400"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20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800" kern="1200">
                <a:solidFill>
                  <a:srgbClr val="7B083C"/>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8263" indent="-4763">
              <a:tabLst>
                <a:tab pos="169863" algn="l"/>
              </a:tabLst>
            </a:pPr>
            <a:r>
              <a:rPr lang="en-US" baseline="0" dirty="0" smtClean="0"/>
              <a:t>Knowing 1 + 7 is the same as 7 + 1, which would be a faster way to find out the total? </a:t>
            </a:r>
          </a:p>
          <a:p>
            <a:pPr marL="520700" indent="-457200">
              <a:buFont typeface="Arial"/>
              <a:buChar char="•"/>
              <a:tabLst>
                <a:tab pos="169863" algn="l"/>
              </a:tabLst>
            </a:pPr>
            <a:r>
              <a:rPr lang="en-US" baseline="0" dirty="0" smtClean="0"/>
              <a:t>Should we start at 1 and count on 7? </a:t>
            </a:r>
          </a:p>
          <a:p>
            <a:pPr marL="520700" indent="-457200">
              <a:buFont typeface="Arial"/>
              <a:buChar char="•"/>
              <a:tabLst>
                <a:tab pos="169863" algn="l"/>
              </a:tabLst>
            </a:pPr>
            <a:r>
              <a:rPr lang="en-US" baseline="0" dirty="0" smtClean="0"/>
              <a:t>Should we start at 7 and count on 1?</a:t>
            </a:r>
          </a:p>
        </p:txBody>
      </p:sp>
    </p:spTree>
    <p:extLst>
      <p:ext uri="{BB962C8B-B14F-4D97-AF65-F5344CB8AC3E}">
        <p14:creationId xmlns:p14="http://schemas.microsoft.com/office/powerpoint/2010/main" val="86530119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672963"/>
            <a:ext cx="8686800" cy="824382"/>
          </a:xfrm>
        </p:spPr>
        <p:txBody>
          <a:bodyPr>
            <a:normAutofit fontScale="90000"/>
          </a:bodyPr>
          <a:lstStyle/>
          <a:p>
            <a:r>
              <a:rPr lang="en-US" dirty="0" smtClean="0"/>
              <a:t>Development of Addition Fluency Within 10</a:t>
            </a:r>
            <a:endParaRPr lang="en-US" dirty="0"/>
          </a:p>
        </p:txBody>
      </p:sp>
      <p:sp>
        <p:nvSpPr>
          <p:cNvPr id="8" name="Content Placeholder 7"/>
          <p:cNvSpPr>
            <a:spLocks noGrp="1"/>
          </p:cNvSpPr>
          <p:nvPr>
            <p:ph idx="4294967295"/>
          </p:nvPr>
        </p:nvSpPr>
        <p:spPr>
          <a:xfrm>
            <a:off x="457200" y="1913474"/>
            <a:ext cx="8229600" cy="1066209"/>
          </a:xfrm>
        </p:spPr>
        <p:txBody>
          <a:bodyPr/>
          <a:lstStyle/>
          <a:p>
            <a:r>
              <a:rPr lang="en-US" sz="2200" dirty="0" smtClean="0">
                <a:latin typeface="Arial" panose="020B0604020202020204" pitchFamily="34" charset="0"/>
                <a:cs typeface="Arial" panose="020B0604020202020204" pitchFamily="34" charset="0"/>
              </a:rPr>
              <a:t>Using one math fact to solve another:</a:t>
            </a:r>
          </a:p>
          <a:p>
            <a:r>
              <a:rPr lang="en-US" sz="2200" dirty="0" smtClean="0">
                <a:latin typeface="Arial" panose="020B0604020202020204" pitchFamily="34" charset="0"/>
                <a:cs typeface="Arial" panose="020B0604020202020204" pitchFamily="34" charset="0"/>
              </a:rPr>
              <a:t>Use Doubles……</a:t>
            </a:r>
          </a:p>
          <a:p>
            <a:endParaRPr lang="en-US" sz="2200" dirty="0">
              <a:latin typeface="Arial" panose="020B0604020202020204" pitchFamily="34" charset="0"/>
              <a:cs typeface="Arial" panose="020B0604020202020204" pitchFamily="34" charset="0"/>
            </a:endParaRPr>
          </a:p>
        </p:txBody>
      </p:sp>
      <p:sp>
        <p:nvSpPr>
          <p:cNvPr id="5" name="Text Placeholder 4"/>
          <p:cNvSpPr>
            <a:spLocks noGrp="1"/>
          </p:cNvSpPr>
          <p:nvPr>
            <p:ph type="body" sz="quarter" idx="4294967295"/>
          </p:nvPr>
        </p:nvSpPr>
        <p:spPr>
          <a:xfrm>
            <a:off x="457200" y="5439882"/>
            <a:ext cx="8229600" cy="825500"/>
          </a:xfrm>
        </p:spPr>
        <p:txBody>
          <a:bodyPr>
            <a:normAutofit/>
          </a:bodyPr>
          <a:lstStyle/>
          <a:p>
            <a:r>
              <a:rPr lang="en-US" sz="2200" dirty="0" smtClean="0">
                <a:latin typeface="Arial" panose="020B0604020202020204" pitchFamily="34" charset="0"/>
                <a:cs typeface="Arial" panose="020B0604020202020204" pitchFamily="34" charset="0"/>
              </a:rPr>
              <a:t>Lesson 21</a:t>
            </a:r>
            <a:endParaRPr lang="en-US" sz="2200" dirty="0">
              <a:latin typeface="Arial" panose="020B0604020202020204" pitchFamily="34" charset="0"/>
              <a:cs typeface="Arial" panose="020B0604020202020204" pitchFamily="34" charset="0"/>
            </a:endParaRPr>
          </a:p>
        </p:txBody>
      </p:sp>
      <p:pic>
        <p:nvPicPr>
          <p:cNvPr id="7170" name="Picture 2"/>
          <p:cNvPicPr>
            <a:picLocks noChangeAspect="1" noChangeArrowheads="1"/>
          </p:cNvPicPr>
          <p:nvPr/>
        </p:nvPicPr>
        <p:blipFill>
          <a:blip r:embed="rId3"/>
          <a:srcRect/>
          <a:stretch>
            <a:fillRect/>
          </a:stretch>
        </p:blipFill>
        <p:spPr bwMode="auto">
          <a:xfrm>
            <a:off x="252241" y="2987559"/>
            <a:ext cx="6400801" cy="1143001"/>
          </a:xfrm>
          <a:prstGeom prst="rect">
            <a:avLst/>
          </a:prstGeom>
          <a:noFill/>
          <a:ln w="9525">
            <a:noFill/>
            <a:miter lim="800000"/>
            <a:headEnd/>
            <a:tailEnd/>
          </a:ln>
        </p:spPr>
      </p:pic>
    </p:spTree>
    <p:extLst>
      <p:ext uri="{BB962C8B-B14F-4D97-AF65-F5344CB8AC3E}">
        <p14:creationId xmlns:p14="http://schemas.microsoft.com/office/powerpoint/2010/main" val="339746826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653684" y="2979683"/>
            <a:ext cx="1599933" cy="1599933"/>
          </a:xfrm>
          <a:prstGeom prst="rect">
            <a:avLst/>
          </a:prstGeom>
          <a:solidFill>
            <a:schemeClr val="bg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1481959" y="2979683"/>
            <a:ext cx="1599933" cy="1599933"/>
          </a:xfrm>
          <a:prstGeom prst="rect">
            <a:avLst/>
          </a:prstGeom>
          <a:solidFill>
            <a:schemeClr val="bg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457200" y="783660"/>
            <a:ext cx="8686800" cy="824382"/>
          </a:xfrm>
        </p:spPr>
        <p:txBody>
          <a:bodyPr>
            <a:normAutofit fontScale="90000"/>
          </a:bodyPr>
          <a:lstStyle/>
          <a:p>
            <a:r>
              <a:rPr lang="en-US" dirty="0" smtClean="0"/>
              <a:t>Development of Addition Fluency within 10</a:t>
            </a:r>
            <a:endParaRPr lang="en-US" dirty="0"/>
          </a:p>
        </p:txBody>
      </p:sp>
      <p:sp>
        <p:nvSpPr>
          <p:cNvPr id="8" name="Content Placeholder 7"/>
          <p:cNvSpPr>
            <a:spLocks noGrp="1"/>
          </p:cNvSpPr>
          <p:nvPr>
            <p:ph idx="4294967295"/>
          </p:nvPr>
        </p:nvSpPr>
        <p:spPr>
          <a:xfrm>
            <a:off x="457200" y="1913474"/>
            <a:ext cx="8229600" cy="1066209"/>
          </a:xfrm>
        </p:spPr>
        <p:txBody>
          <a:bodyPr>
            <a:normAutofit/>
          </a:bodyPr>
          <a:lstStyle/>
          <a:p>
            <a:r>
              <a:rPr lang="en-US" sz="2400" dirty="0" smtClean="0">
                <a:latin typeface="Arial" panose="020B0604020202020204" pitchFamily="34" charset="0"/>
                <a:cs typeface="Arial" panose="020B0604020202020204" pitchFamily="34" charset="0"/>
              </a:rPr>
              <a:t>Using one math fact to solve another:</a:t>
            </a:r>
          </a:p>
          <a:p>
            <a:r>
              <a:rPr lang="en-US" sz="2400" dirty="0" smtClean="0">
                <a:latin typeface="Arial" panose="020B0604020202020204" pitchFamily="34" charset="0"/>
                <a:cs typeface="Arial" panose="020B0604020202020204" pitchFamily="34" charset="0"/>
              </a:rPr>
              <a:t>….To Solve Doubles Plus One</a:t>
            </a:r>
          </a:p>
          <a:p>
            <a:endParaRPr lang="en-US" sz="2400" dirty="0">
              <a:latin typeface="Arial" panose="020B0604020202020204" pitchFamily="34" charset="0"/>
              <a:cs typeface="Arial" panose="020B0604020202020204" pitchFamily="34" charset="0"/>
            </a:endParaRPr>
          </a:p>
        </p:txBody>
      </p:sp>
      <p:sp>
        <p:nvSpPr>
          <p:cNvPr id="5" name="Text Placeholder 4"/>
          <p:cNvSpPr>
            <a:spLocks noGrp="1"/>
          </p:cNvSpPr>
          <p:nvPr>
            <p:ph type="body" sz="quarter" idx="4294967295"/>
          </p:nvPr>
        </p:nvSpPr>
        <p:spPr>
          <a:xfrm>
            <a:off x="457200" y="5439882"/>
            <a:ext cx="8229600" cy="825500"/>
          </a:xfrm>
        </p:spPr>
        <p:txBody>
          <a:bodyPr/>
          <a:lstStyle/>
          <a:p>
            <a:r>
              <a:rPr lang="en-US" sz="2400" dirty="0" smtClean="0">
                <a:latin typeface="Arial" panose="020B0604020202020204" pitchFamily="34" charset="0"/>
                <a:cs typeface="Arial" panose="020B0604020202020204" pitchFamily="34" charset="0"/>
              </a:rPr>
              <a:t>Lesson 21</a:t>
            </a:r>
            <a:endParaRPr lang="en-US" sz="2400" dirty="0">
              <a:latin typeface="Arial" panose="020B0604020202020204" pitchFamily="34" charset="0"/>
              <a:cs typeface="Arial" panose="020B0604020202020204" pitchFamily="34" charset="0"/>
            </a:endParaRPr>
          </a:p>
        </p:txBody>
      </p:sp>
      <p:sp>
        <p:nvSpPr>
          <p:cNvPr id="6" name="Content Placeholder 7"/>
          <p:cNvSpPr txBox="1">
            <a:spLocks/>
          </p:cNvSpPr>
          <p:nvPr/>
        </p:nvSpPr>
        <p:spPr bwMode="auto">
          <a:xfrm>
            <a:off x="457200" y="4373673"/>
            <a:ext cx="8229600" cy="1066209"/>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ct val="0"/>
              </a:spcAft>
              <a:buClrTx/>
              <a:buSzTx/>
              <a:buFont typeface="Arial" charset="0"/>
              <a:buNone/>
              <a:tabLst/>
              <a:defRPr/>
            </a:pPr>
            <a:endParaRPr kumimoji="0" lang="en-US" sz="2800" b="0" i="0" u="none" strike="noStrike" kern="1200" cap="none" spc="0" normalizeH="0" baseline="0" noProof="0" dirty="0" smtClean="0">
              <a:ln>
                <a:noFill/>
              </a:ln>
              <a:solidFill>
                <a:srgbClr val="0A2D6B"/>
              </a:solidFill>
              <a:effectLst/>
              <a:uLnTx/>
              <a:uFillTx/>
              <a:latin typeface="Calibri"/>
              <a:ea typeface="ＭＳ Ｐゴシック" charset="-128"/>
              <a:cs typeface="Calibri"/>
            </a:endParaRPr>
          </a:p>
          <a:p>
            <a:pPr marL="342900" marR="0" lvl="0" indent="-342900" algn="l" defTabSz="457200" rtl="0" eaLnBrk="0" fontAlgn="base" latinLnBrk="0" hangingPunct="0">
              <a:lnSpc>
                <a:spcPct val="100000"/>
              </a:lnSpc>
              <a:spcBef>
                <a:spcPct val="20000"/>
              </a:spcBef>
              <a:spcAft>
                <a:spcPct val="0"/>
              </a:spcAft>
              <a:buClrTx/>
              <a:buSzTx/>
              <a:buFont typeface="Arial" charset="0"/>
              <a:buNone/>
              <a:tabLst/>
              <a:defRPr/>
            </a:pPr>
            <a:r>
              <a:rPr kumimoji="0" lang="en-US" sz="2800" b="0" i="0" u="none" strike="noStrike" kern="1200" cap="none" spc="0" normalizeH="0" baseline="0" noProof="0" dirty="0" smtClean="0">
                <a:ln>
                  <a:noFill/>
                </a:ln>
                <a:solidFill>
                  <a:srgbClr val="0A2D6B"/>
                </a:solidFill>
                <a:effectLst/>
                <a:uLnTx/>
                <a:uFillTx/>
                <a:latin typeface="Calibri"/>
                <a:ea typeface="ＭＳ Ｐゴシック" charset="-128"/>
                <a:cs typeface="Calibri"/>
              </a:rPr>
              <a:t>4 + 4 =                                 4 + 5 = </a:t>
            </a:r>
          </a:p>
          <a:p>
            <a:pPr marL="342900" marR="0" lvl="0" indent="-342900" algn="l" defTabSz="457200" rtl="0" eaLnBrk="0" fontAlgn="base" latinLnBrk="0" hangingPunct="0">
              <a:lnSpc>
                <a:spcPct val="100000"/>
              </a:lnSpc>
              <a:spcBef>
                <a:spcPct val="20000"/>
              </a:spcBef>
              <a:spcAft>
                <a:spcPct val="0"/>
              </a:spcAft>
              <a:buClrTx/>
              <a:buSzTx/>
              <a:buFont typeface="Arial" charset="0"/>
              <a:buNone/>
              <a:tabLst/>
              <a:defRPr/>
            </a:pPr>
            <a:endParaRPr kumimoji="0" lang="en-US" sz="2800" b="0" i="0" u="none" strike="noStrike" kern="1200" cap="none" spc="0" normalizeH="0" baseline="0" noProof="0" dirty="0">
              <a:ln>
                <a:noFill/>
              </a:ln>
              <a:solidFill>
                <a:srgbClr val="0A2D6B"/>
              </a:solidFill>
              <a:effectLst/>
              <a:uLnTx/>
              <a:uFillTx/>
              <a:latin typeface="Calibri"/>
              <a:ea typeface="ＭＳ Ｐゴシック" charset="-128"/>
              <a:cs typeface="Calibri"/>
            </a:endParaRPr>
          </a:p>
        </p:txBody>
      </p:sp>
      <p:grpSp>
        <p:nvGrpSpPr>
          <p:cNvPr id="12" name="Group 11"/>
          <p:cNvGrpSpPr/>
          <p:nvPr/>
        </p:nvGrpSpPr>
        <p:grpSpPr>
          <a:xfrm>
            <a:off x="1481959" y="4878185"/>
            <a:ext cx="4240923" cy="513637"/>
            <a:chOff x="1481959" y="4373673"/>
            <a:chExt cx="4240923" cy="513637"/>
          </a:xfrm>
        </p:grpSpPr>
        <p:sp>
          <p:nvSpPr>
            <p:cNvPr id="10" name="Rectangle 9"/>
            <p:cNvSpPr/>
            <p:nvPr/>
          </p:nvSpPr>
          <p:spPr>
            <a:xfrm>
              <a:off x="1481959" y="4373673"/>
              <a:ext cx="567558" cy="51363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155324" y="4373673"/>
              <a:ext cx="567558" cy="51363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 name="Picture 1"/>
          <p:cNvPicPr>
            <a:picLocks noChangeAspect="1"/>
          </p:cNvPicPr>
          <p:nvPr/>
        </p:nvPicPr>
        <p:blipFill rotWithShape="1">
          <a:blip r:embed="rId3"/>
          <a:srcRect r="16671"/>
          <a:stretch/>
        </p:blipFill>
        <p:spPr>
          <a:xfrm>
            <a:off x="1524294" y="3285115"/>
            <a:ext cx="1333208" cy="863600"/>
          </a:xfrm>
          <a:prstGeom prst="rect">
            <a:avLst/>
          </a:prstGeom>
        </p:spPr>
      </p:pic>
      <p:pic>
        <p:nvPicPr>
          <p:cNvPr id="13" name="Picture 12"/>
          <p:cNvPicPr>
            <a:picLocks noChangeAspect="1"/>
          </p:cNvPicPr>
          <p:nvPr/>
        </p:nvPicPr>
        <p:blipFill rotWithShape="1">
          <a:blip r:embed="rId3"/>
          <a:srcRect r="9317"/>
          <a:stretch/>
        </p:blipFill>
        <p:spPr>
          <a:xfrm>
            <a:off x="3725626" y="3285115"/>
            <a:ext cx="1450865" cy="863600"/>
          </a:xfrm>
          <a:prstGeom prst="rect">
            <a:avLst/>
          </a:prstGeom>
        </p:spPr>
      </p:pic>
    </p:spTree>
    <p:extLst>
      <p:ext uri="{BB962C8B-B14F-4D97-AF65-F5344CB8AC3E}">
        <p14:creationId xmlns:p14="http://schemas.microsoft.com/office/powerpoint/2010/main" val="389118029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567807"/>
            <a:ext cx="8686800" cy="824382"/>
          </a:xfrm>
        </p:spPr>
        <p:txBody>
          <a:bodyPr>
            <a:normAutofit fontScale="90000"/>
          </a:bodyPr>
          <a:lstStyle/>
          <a:p>
            <a:r>
              <a:rPr lang="en-US" dirty="0" smtClean="0"/>
              <a:t>Development of Addition Fluency within 10</a:t>
            </a:r>
            <a:endParaRPr lang="en-US" dirty="0"/>
          </a:p>
        </p:txBody>
      </p:sp>
      <p:sp>
        <p:nvSpPr>
          <p:cNvPr id="8" name="Content Placeholder 7"/>
          <p:cNvSpPr>
            <a:spLocks noGrp="1"/>
          </p:cNvSpPr>
          <p:nvPr>
            <p:ph idx="4294967295"/>
          </p:nvPr>
        </p:nvSpPr>
        <p:spPr>
          <a:xfrm>
            <a:off x="465740" y="1607733"/>
            <a:ext cx="8229600" cy="482885"/>
          </a:xfrm>
        </p:spPr>
        <p:txBody>
          <a:bodyPr>
            <a:normAutofit/>
          </a:bodyPr>
          <a:lstStyle/>
          <a:p>
            <a:r>
              <a:rPr lang="en-US" sz="2200" dirty="0" smtClean="0">
                <a:latin typeface="Arial" panose="020B0604020202020204" pitchFamily="34" charset="0"/>
                <a:cs typeface="Arial" panose="020B0604020202020204" pitchFamily="34" charset="0"/>
              </a:rPr>
              <a:t>Using one math fact to solve another:</a:t>
            </a:r>
          </a:p>
          <a:p>
            <a:endParaRPr lang="en-US" sz="2200" dirty="0">
              <a:latin typeface="Arial" panose="020B0604020202020204" pitchFamily="34" charset="0"/>
              <a:cs typeface="Arial" panose="020B0604020202020204" pitchFamily="34" charset="0"/>
            </a:endParaRPr>
          </a:p>
          <a:p>
            <a:endParaRPr lang="en-US" sz="2200" dirty="0">
              <a:latin typeface="Arial" panose="020B0604020202020204" pitchFamily="34" charset="0"/>
              <a:cs typeface="Arial" panose="020B0604020202020204" pitchFamily="34" charset="0"/>
            </a:endParaRPr>
          </a:p>
        </p:txBody>
      </p:sp>
      <p:sp>
        <p:nvSpPr>
          <p:cNvPr id="5" name="Text Placeholder 4"/>
          <p:cNvSpPr>
            <a:spLocks noGrp="1"/>
          </p:cNvSpPr>
          <p:nvPr>
            <p:ph type="body" sz="quarter" idx="4294967295"/>
          </p:nvPr>
        </p:nvSpPr>
        <p:spPr>
          <a:xfrm>
            <a:off x="465740" y="5728831"/>
            <a:ext cx="8229600" cy="825500"/>
          </a:xfrm>
        </p:spPr>
        <p:txBody>
          <a:bodyPr>
            <a:normAutofit/>
          </a:bodyPr>
          <a:lstStyle/>
          <a:p>
            <a:r>
              <a:rPr lang="en-US" sz="2200" dirty="0" smtClean="0">
                <a:latin typeface="Arial" panose="020B0604020202020204" pitchFamily="34" charset="0"/>
                <a:cs typeface="Arial" panose="020B0604020202020204" pitchFamily="34" charset="0"/>
              </a:rPr>
              <a:t>Lesson 22</a:t>
            </a:r>
            <a:endParaRPr lang="en-US" sz="2200" dirty="0">
              <a:latin typeface="Arial" panose="020B0604020202020204" pitchFamily="34" charset="0"/>
              <a:cs typeface="Arial" panose="020B0604020202020204" pitchFamily="34" charset="0"/>
            </a:endParaRPr>
          </a:p>
        </p:txBody>
      </p:sp>
      <p:pic>
        <p:nvPicPr>
          <p:cNvPr id="8194" name="Picture 2"/>
          <p:cNvPicPr>
            <a:picLocks noChangeAspect="1" noChangeArrowheads="1"/>
          </p:cNvPicPr>
          <p:nvPr/>
        </p:nvPicPr>
        <p:blipFill>
          <a:blip r:embed="rId3"/>
          <a:srcRect/>
          <a:stretch>
            <a:fillRect/>
          </a:stretch>
        </p:blipFill>
        <p:spPr bwMode="auto">
          <a:xfrm>
            <a:off x="987152" y="2224909"/>
            <a:ext cx="4483481" cy="3321840"/>
          </a:xfrm>
          <a:prstGeom prst="rect">
            <a:avLst/>
          </a:prstGeom>
          <a:noFill/>
          <a:ln w="9525">
            <a:noFill/>
            <a:miter lim="800000"/>
            <a:headEnd/>
            <a:tailEnd/>
          </a:ln>
        </p:spPr>
      </p:pic>
      <p:sp>
        <p:nvSpPr>
          <p:cNvPr id="10" name="Snip Single Corner Rectangle 9"/>
          <p:cNvSpPr/>
          <p:nvPr/>
        </p:nvSpPr>
        <p:spPr>
          <a:xfrm>
            <a:off x="1513490" y="2224909"/>
            <a:ext cx="4303986" cy="3321840"/>
          </a:xfrm>
          <a:prstGeom prst="snip1Rect">
            <a:avLst/>
          </a:prstGeom>
          <a:solidFill>
            <a:srgbClr val="C59FA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567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grpId="1" nodeType="clickEffect">
                                  <p:stCondLst>
                                    <p:cond delay="0"/>
                                  </p:stCondLst>
                                  <p:childTnLst>
                                    <p:animMotion origin="layout" path="M 0 0 L 0.04392 0 " pathEditMode="relative" ptsTypes="AA">
                                      <p:cBhvr>
                                        <p:cTn id="11" dur="2000" fill="hold"/>
                                        <p:tgtEl>
                                          <p:spTgt spid="1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93605" y="652219"/>
            <a:ext cx="8686800" cy="824382"/>
          </a:xfrm>
        </p:spPr>
        <p:txBody>
          <a:bodyPr>
            <a:normAutofit fontScale="90000"/>
          </a:bodyPr>
          <a:lstStyle/>
          <a:p>
            <a:r>
              <a:rPr lang="en-US" dirty="0" smtClean="0"/>
              <a:t>Development of Addition Fluency within 10</a:t>
            </a:r>
            <a:endParaRPr lang="en-US" dirty="0"/>
          </a:p>
        </p:txBody>
      </p:sp>
      <p:sp>
        <p:nvSpPr>
          <p:cNvPr id="5" name="Text Placeholder 4"/>
          <p:cNvSpPr>
            <a:spLocks noGrp="1"/>
          </p:cNvSpPr>
          <p:nvPr>
            <p:ph type="body" sz="quarter" idx="4294967295"/>
          </p:nvPr>
        </p:nvSpPr>
        <p:spPr>
          <a:xfrm>
            <a:off x="393605" y="5632647"/>
            <a:ext cx="8229600" cy="825500"/>
          </a:xfrm>
        </p:spPr>
        <p:txBody>
          <a:bodyPr>
            <a:normAutofit/>
          </a:bodyPr>
          <a:lstStyle/>
          <a:p>
            <a:r>
              <a:rPr lang="en-US" sz="2200" dirty="0" smtClean="0">
                <a:latin typeface="Arial" panose="020B0604020202020204" pitchFamily="34" charset="0"/>
                <a:cs typeface="Arial" panose="020B0604020202020204" pitchFamily="34" charset="0"/>
              </a:rPr>
              <a:t>Lesson 22</a:t>
            </a:r>
            <a:endParaRPr lang="en-US" sz="2200" dirty="0">
              <a:latin typeface="Arial" panose="020B0604020202020204" pitchFamily="34" charset="0"/>
              <a:cs typeface="Arial" panose="020B0604020202020204" pitchFamily="34" charset="0"/>
            </a:endParaRPr>
          </a:p>
        </p:txBody>
      </p:sp>
      <p:pic>
        <p:nvPicPr>
          <p:cNvPr id="9218" name="Picture 2"/>
          <p:cNvPicPr>
            <a:picLocks noChangeAspect="1" noChangeArrowheads="1"/>
          </p:cNvPicPr>
          <p:nvPr/>
        </p:nvPicPr>
        <p:blipFill>
          <a:blip r:embed="rId3"/>
          <a:srcRect/>
          <a:stretch>
            <a:fillRect/>
          </a:stretch>
        </p:blipFill>
        <p:spPr bwMode="auto">
          <a:xfrm>
            <a:off x="457201" y="1827925"/>
            <a:ext cx="5738648" cy="3630912"/>
          </a:xfrm>
          <a:prstGeom prst="rect">
            <a:avLst/>
          </a:prstGeom>
          <a:noFill/>
          <a:ln w="9525">
            <a:noFill/>
            <a:miter lim="800000"/>
            <a:headEnd/>
            <a:tailEnd/>
          </a:ln>
        </p:spPr>
      </p:pic>
      <p:sp>
        <p:nvSpPr>
          <p:cNvPr id="2" name="Rectangle 1"/>
          <p:cNvSpPr/>
          <p:nvPr/>
        </p:nvSpPr>
        <p:spPr>
          <a:xfrm>
            <a:off x="1050049" y="1913473"/>
            <a:ext cx="586407" cy="3459743"/>
          </a:xfrm>
          <a:prstGeom prst="rect">
            <a:avLst/>
          </a:prstGeom>
          <a:solidFill>
            <a:schemeClr val="accent6">
              <a:lumMod val="75000"/>
              <a:alpha val="41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88855" y="1915012"/>
            <a:ext cx="586407" cy="3459743"/>
          </a:xfrm>
          <a:prstGeom prst="rect">
            <a:avLst/>
          </a:prstGeom>
          <a:solidFill>
            <a:srgbClr val="FF0000">
              <a:alpha val="4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rot="5400000">
            <a:off x="3678611" y="-128684"/>
            <a:ext cx="363399" cy="4447713"/>
          </a:xfrm>
          <a:prstGeom prst="rect">
            <a:avLst/>
          </a:prstGeom>
          <a:solidFill>
            <a:schemeClr val="accent6">
              <a:lumMod val="75000"/>
              <a:alpha val="41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1636454" y="2286000"/>
            <a:ext cx="586403" cy="2751667"/>
          </a:xfrm>
          <a:prstGeom prst="rect">
            <a:avLst/>
          </a:prstGeom>
          <a:solidFill>
            <a:srgbClr val="FFFF00">
              <a:alpha val="4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rot="5400000">
            <a:off x="3702563" y="806296"/>
            <a:ext cx="363399" cy="3322808"/>
          </a:xfrm>
          <a:prstGeom prst="rect">
            <a:avLst/>
          </a:prstGeom>
          <a:solidFill>
            <a:srgbClr val="FFFF00">
              <a:alpha val="4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2222859" y="2687638"/>
            <a:ext cx="476934" cy="1905529"/>
          </a:xfrm>
          <a:prstGeom prst="rect">
            <a:avLst/>
          </a:prstGeom>
          <a:solidFill>
            <a:srgbClr val="008000">
              <a:alpha val="4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2699794" y="2687638"/>
            <a:ext cx="2253206" cy="381529"/>
          </a:xfrm>
          <a:prstGeom prst="rect">
            <a:avLst/>
          </a:prstGeom>
          <a:solidFill>
            <a:srgbClr val="008000">
              <a:alpha val="4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2699794" y="3110972"/>
            <a:ext cx="576062" cy="1182124"/>
          </a:xfrm>
          <a:prstGeom prst="rect">
            <a:avLst/>
          </a:prstGeom>
          <a:solidFill>
            <a:srgbClr val="0000FF">
              <a:alpha val="4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3275856" y="3110972"/>
            <a:ext cx="576062" cy="741361"/>
          </a:xfrm>
          <a:prstGeom prst="rect">
            <a:avLst/>
          </a:prstGeom>
          <a:solidFill>
            <a:srgbClr val="0000FF">
              <a:alpha val="4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3851918" y="3110973"/>
            <a:ext cx="576062" cy="390036"/>
          </a:xfrm>
          <a:prstGeom prst="rect">
            <a:avLst/>
          </a:prstGeom>
          <a:solidFill>
            <a:srgbClr val="0000FF">
              <a:alpha val="4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5882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dissolve">
                                      <p:cBhvr>
                                        <p:cTn id="20" dur="500"/>
                                        <p:tgtEl>
                                          <p:spTgt spid="11"/>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500"/>
                                        <p:tgtEl>
                                          <p:spTgt spid="13"/>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dissolve">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dissolve">
                                      <p:cBhvr>
                                        <p:cTn id="36" dur="500"/>
                                        <p:tgtEl>
                                          <p:spTgt spid="15"/>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dissolve">
                                      <p:cBhvr>
                                        <p:cTn id="39" dur="500"/>
                                        <p:tgtEl>
                                          <p:spTgt spid="16"/>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dissolve">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707795"/>
            <a:ext cx="8686800" cy="824382"/>
          </a:xfrm>
        </p:spPr>
        <p:txBody>
          <a:bodyPr>
            <a:normAutofit fontScale="90000"/>
          </a:bodyPr>
          <a:lstStyle/>
          <a:p>
            <a:r>
              <a:rPr lang="en-US" dirty="0" smtClean="0"/>
              <a:t>Development of Addition Fluency within 10</a:t>
            </a:r>
            <a:endParaRPr lang="en-US" dirty="0"/>
          </a:p>
        </p:txBody>
      </p:sp>
      <p:sp>
        <p:nvSpPr>
          <p:cNvPr id="8" name="Content Placeholder 7"/>
          <p:cNvSpPr>
            <a:spLocks noGrp="1"/>
          </p:cNvSpPr>
          <p:nvPr>
            <p:ph idx="4294967295"/>
          </p:nvPr>
        </p:nvSpPr>
        <p:spPr>
          <a:xfrm>
            <a:off x="457200" y="1629686"/>
            <a:ext cx="8229600" cy="482885"/>
          </a:xfrm>
        </p:spPr>
        <p:txBody>
          <a:bodyPr>
            <a:normAutofit/>
          </a:bodyPr>
          <a:lstStyle/>
          <a:p>
            <a:r>
              <a:rPr lang="en-US" sz="2200" dirty="0" smtClean="0">
                <a:latin typeface="Arial" panose="020B0604020202020204" pitchFamily="34" charset="0"/>
                <a:cs typeface="Arial" panose="020B0604020202020204" pitchFamily="34" charset="0"/>
              </a:rPr>
              <a:t>Using one math fact to solve another:</a:t>
            </a:r>
            <a:endParaRPr lang="en-US" sz="2200" dirty="0">
              <a:latin typeface="Arial" panose="020B0604020202020204" pitchFamily="34" charset="0"/>
              <a:cs typeface="Arial" panose="020B0604020202020204" pitchFamily="34" charset="0"/>
            </a:endParaRPr>
          </a:p>
          <a:p>
            <a:endParaRPr lang="en-US" sz="2200" dirty="0" smtClean="0">
              <a:latin typeface="Arial" panose="020B0604020202020204" pitchFamily="34" charset="0"/>
              <a:cs typeface="Arial" panose="020B0604020202020204" pitchFamily="34" charset="0"/>
            </a:endParaRPr>
          </a:p>
          <a:p>
            <a:endParaRPr lang="en-US" sz="2200" dirty="0">
              <a:latin typeface="Arial" panose="020B0604020202020204" pitchFamily="34" charset="0"/>
              <a:cs typeface="Arial" panose="020B0604020202020204" pitchFamily="34" charset="0"/>
            </a:endParaRPr>
          </a:p>
        </p:txBody>
      </p:sp>
      <p:sp>
        <p:nvSpPr>
          <p:cNvPr id="5" name="Text Placeholder 4"/>
          <p:cNvSpPr>
            <a:spLocks noGrp="1"/>
          </p:cNvSpPr>
          <p:nvPr>
            <p:ph type="body" sz="quarter" idx="4294967295"/>
          </p:nvPr>
        </p:nvSpPr>
        <p:spPr>
          <a:xfrm>
            <a:off x="457200" y="5801832"/>
            <a:ext cx="8229600" cy="825500"/>
          </a:xfrm>
        </p:spPr>
        <p:txBody>
          <a:bodyPr/>
          <a:lstStyle/>
          <a:p>
            <a:r>
              <a:rPr lang="en-US" dirty="0" smtClean="0"/>
              <a:t>Lesson 23</a:t>
            </a:r>
            <a:endParaRPr lang="en-US" dirty="0"/>
          </a:p>
        </p:txBody>
      </p:sp>
      <p:pic>
        <p:nvPicPr>
          <p:cNvPr id="10243" name="Picture 3"/>
          <p:cNvPicPr>
            <a:picLocks noChangeAspect="1" noChangeArrowheads="1"/>
          </p:cNvPicPr>
          <p:nvPr/>
        </p:nvPicPr>
        <p:blipFill>
          <a:blip r:embed="rId3"/>
          <a:srcRect/>
          <a:stretch>
            <a:fillRect/>
          </a:stretch>
        </p:blipFill>
        <p:spPr bwMode="auto">
          <a:xfrm>
            <a:off x="709448" y="2205269"/>
            <a:ext cx="5770180" cy="3486083"/>
          </a:xfrm>
          <a:prstGeom prst="rect">
            <a:avLst/>
          </a:prstGeom>
          <a:noFill/>
          <a:ln w="9525">
            <a:noFill/>
            <a:miter lim="800000"/>
            <a:headEnd/>
            <a:tailEnd/>
          </a:ln>
        </p:spPr>
      </p:pic>
      <p:sp>
        <p:nvSpPr>
          <p:cNvPr id="6" name="Rectangle 5"/>
          <p:cNvSpPr/>
          <p:nvPr/>
        </p:nvSpPr>
        <p:spPr>
          <a:xfrm>
            <a:off x="3560146" y="3745973"/>
            <a:ext cx="576062" cy="390036"/>
          </a:xfrm>
          <a:prstGeom prst="rect">
            <a:avLst/>
          </a:prstGeom>
          <a:solidFill>
            <a:srgbClr val="FF0000">
              <a:alpha val="4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136208" y="3386134"/>
            <a:ext cx="576062" cy="390036"/>
          </a:xfrm>
          <a:prstGeom prst="rect">
            <a:avLst/>
          </a:prstGeom>
          <a:solidFill>
            <a:srgbClr val="FF0000">
              <a:alpha val="4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4699570" y="3009361"/>
            <a:ext cx="576062" cy="390036"/>
          </a:xfrm>
          <a:prstGeom prst="rect">
            <a:avLst/>
          </a:prstGeom>
          <a:solidFill>
            <a:srgbClr val="FF0000">
              <a:alpha val="4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5254465" y="2645289"/>
            <a:ext cx="576062" cy="390036"/>
          </a:xfrm>
          <a:prstGeom prst="rect">
            <a:avLst/>
          </a:prstGeom>
          <a:solidFill>
            <a:srgbClr val="FF0000">
              <a:alpha val="4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5822060" y="2264283"/>
            <a:ext cx="576062" cy="390036"/>
          </a:xfrm>
          <a:prstGeom prst="rect">
            <a:avLst/>
          </a:prstGeom>
          <a:solidFill>
            <a:srgbClr val="FF0000">
              <a:alpha val="4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3009804" y="4136009"/>
            <a:ext cx="576062" cy="390036"/>
          </a:xfrm>
          <a:prstGeom prst="rect">
            <a:avLst/>
          </a:prstGeom>
          <a:solidFill>
            <a:srgbClr val="FF0000">
              <a:alpha val="4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2459462" y="4526045"/>
            <a:ext cx="576062" cy="390036"/>
          </a:xfrm>
          <a:prstGeom prst="rect">
            <a:avLst/>
          </a:prstGeom>
          <a:solidFill>
            <a:srgbClr val="FF0000">
              <a:alpha val="4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1896420" y="4877981"/>
            <a:ext cx="576062" cy="390036"/>
          </a:xfrm>
          <a:prstGeom prst="rect">
            <a:avLst/>
          </a:prstGeom>
          <a:solidFill>
            <a:srgbClr val="FF0000">
              <a:alpha val="4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1337611" y="5244864"/>
            <a:ext cx="576062" cy="390036"/>
          </a:xfrm>
          <a:prstGeom prst="rect">
            <a:avLst/>
          </a:prstGeom>
          <a:solidFill>
            <a:srgbClr val="FF0000">
              <a:alpha val="4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001018" y="3745973"/>
            <a:ext cx="576062" cy="390036"/>
          </a:xfrm>
          <a:prstGeom prst="rect">
            <a:avLst/>
          </a:prstGeom>
          <a:solidFill>
            <a:srgbClr val="FF6600">
              <a:alpha val="4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3577080" y="3348034"/>
            <a:ext cx="576062" cy="390036"/>
          </a:xfrm>
          <a:prstGeom prst="rect">
            <a:avLst/>
          </a:prstGeom>
          <a:solidFill>
            <a:srgbClr val="FF6600">
              <a:alpha val="4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4153142" y="2996661"/>
            <a:ext cx="576062" cy="390036"/>
          </a:xfrm>
          <a:prstGeom prst="rect">
            <a:avLst/>
          </a:prstGeom>
          <a:solidFill>
            <a:srgbClr val="FF6600">
              <a:alpha val="4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4708037" y="2607189"/>
            <a:ext cx="576062" cy="390036"/>
          </a:xfrm>
          <a:prstGeom prst="rect">
            <a:avLst/>
          </a:prstGeom>
          <a:solidFill>
            <a:srgbClr val="FF6600">
              <a:alpha val="4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5262932" y="2251583"/>
            <a:ext cx="576062" cy="390036"/>
          </a:xfrm>
          <a:prstGeom prst="rect">
            <a:avLst/>
          </a:prstGeom>
          <a:solidFill>
            <a:srgbClr val="FF6600">
              <a:alpha val="4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2450676" y="4110609"/>
            <a:ext cx="576062" cy="390036"/>
          </a:xfrm>
          <a:prstGeom prst="rect">
            <a:avLst/>
          </a:prstGeom>
          <a:solidFill>
            <a:srgbClr val="FF6600">
              <a:alpha val="4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1900334" y="4500645"/>
            <a:ext cx="576062" cy="390036"/>
          </a:xfrm>
          <a:prstGeom prst="rect">
            <a:avLst/>
          </a:prstGeom>
          <a:solidFill>
            <a:srgbClr val="FF6600">
              <a:alpha val="4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1349992" y="4877981"/>
            <a:ext cx="576062" cy="390036"/>
          </a:xfrm>
          <a:prstGeom prst="rect">
            <a:avLst/>
          </a:prstGeom>
          <a:solidFill>
            <a:srgbClr val="FF6600">
              <a:alpha val="4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778483" y="5232164"/>
            <a:ext cx="576062" cy="390036"/>
          </a:xfrm>
          <a:prstGeom prst="rect">
            <a:avLst/>
          </a:prstGeom>
          <a:solidFill>
            <a:srgbClr val="FF6600">
              <a:alpha val="4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2429189" y="3745973"/>
            <a:ext cx="576062" cy="390036"/>
          </a:xfrm>
          <a:prstGeom prst="rect">
            <a:avLst/>
          </a:prstGeom>
          <a:solidFill>
            <a:srgbClr val="FFFF00">
              <a:alpha val="4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3005251" y="3386134"/>
            <a:ext cx="576062" cy="390036"/>
          </a:xfrm>
          <a:prstGeom prst="rect">
            <a:avLst/>
          </a:prstGeom>
          <a:solidFill>
            <a:srgbClr val="FFFF00">
              <a:alpha val="4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3581313" y="2971261"/>
            <a:ext cx="576062" cy="390036"/>
          </a:xfrm>
          <a:prstGeom prst="rect">
            <a:avLst/>
          </a:prstGeom>
          <a:solidFill>
            <a:srgbClr val="FFFF00">
              <a:alpha val="4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4136208" y="2619889"/>
            <a:ext cx="576062" cy="390036"/>
          </a:xfrm>
          <a:prstGeom prst="rect">
            <a:avLst/>
          </a:prstGeom>
          <a:solidFill>
            <a:srgbClr val="FFFF00">
              <a:alpha val="4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4691103" y="2238883"/>
            <a:ext cx="576062" cy="390036"/>
          </a:xfrm>
          <a:prstGeom prst="rect">
            <a:avLst/>
          </a:prstGeom>
          <a:solidFill>
            <a:srgbClr val="FFFF00">
              <a:alpha val="4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1878847" y="4136009"/>
            <a:ext cx="576062" cy="390036"/>
          </a:xfrm>
          <a:prstGeom prst="rect">
            <a:avLst/>
          </a:prstGeom>
          <a:solidFill>
            <a:srgbClr val="FFFF00">
              <a:alpha val="4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1328505" y="4513345"/>
            <a:ext cx="576062" cy="390036"/>
          </a:xfrm>
          <a:prstGeom prst="rect">
            <a:avLst/>
          </a:prstGeom>
          <a:solidFill>
            <a:srgbClr val="FFFF00">
              <a:alpha val="4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778163" y="4852581"/>
            <a:ext cx="576062" cy="390036"/>
          </a:xfrm>
          <a:prstGeom prst="rect">
            <a:avLst/>
          </a:prstGeom>
          <a:solidFill>
            <a:srgbClr val="FFFF00">
              <a:alpha val="4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570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dissolve">
                                      <p:cBhvr>
                                        <p:cTn id="17" dur="500"/>
                                        <p:tgtEl>
                                          <p:spTgt spid="14"/>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dissolve">
                                      <p:cBhvr>
                                        <p:cTn id="20" dur="500"/>
                                        <p:tgtEl>
                                          <p:spTgt spid="11"/>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500"/>
                                        <p:tgtEl>
                                          <p:spTgt spid="12"/>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dissolve">
                                      <p:cBhvr>
                                        <p:cTn id="26" dur="500"/>
                                        <p:tgtEl>
                                          <p:spTgt spid="13"/>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dissolve">
                                      <p:cBhvr>
                                        <p:cTn id="29" dur="500"/>
                                        <p:tgtEl>
                                          <p:spTgt spid="15"/>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dissolve">
                                      <p:cBhvr>
                                        <p:cTn id="32" dur="500"/>
                                        <p:tgtEl>
                                          <p:spTgt spid="16"/>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dissolve">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dissolve">
                                      <p:cBhvr>
                                        <p:cTn id="40" dur="500"/>
                                        <p:tgtEl>
                                          <p:spTgt spid="18"/>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dissolve">
                                      <p:cBhvr>
                                        <p:cTn id="43" dur="500"/>
                                        <p:tgtEl>
                                          <p:spTgt spid="19"/>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dissolve">
                                      <p:cBhvr>
                                        <p:cTn id="46" dur="500"/>
                                        <p:tgtEl>
                                          <p:spTgt spid="23"/>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dissolve">
                                      <p:cBhvr>
                                        <p:cTn id="49" dur="500"/>
                                        <p:tgtEl>
                                          <p:spTgt spid="20"/>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dissolve">
                                      <p:cBhvr>
                                        <p:cTn id="52" dur="500"/>
                                        <p:tgtEl>
                                          <p:spTgt spid="21"/>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dissolve">
                                      <p:cBhvr>
                                        <p:cTn id="55" dur="500"/>
                                        <p:tgtEl>
                                          <p:spTgt spid="22"/>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dissolve">
                                      <p:cBhvr>
                                        <p:cTn id="58" dur="500"/>
                                        <p:tgtEl>
                                          <p:spTgt spid="24"/>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dissolve">
                                      <p:cBhvr>
                                        <p:cTn id="61" dur="500"/>
                                        <p:tgtEl>
                                          <p:spTgt spid="25"/>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dissolve">
                                      <p:cBhvr>
                                        <p:cTn id="64" dur="500"/>
                                        <p:tgtEl>
                                          <p:spTgt spid="26"/>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grpId="0" nodeType="click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dissolve">
                                      <p:cBhvr>
                                        <p:cTn id="69" dur="500"/>
                                        <p:tgtEl>
                                          <p:spTgt spid="2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dissolve">
                                      <p:cBhvr>
                                        <p:cTn id="72" dur="500"/>
                                        <p:tgtEl>
                                          <p:spTgt spid="28"/>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dissolve">
                                      <p:cBhvr>
                                        <p:cTn id="75" dur="500"/>
                                        <p:tgtEl>
                                          <p:spTgt spid="32"/>
                                        </p:tgtEl>
                                      </p:cBhvr>
                                    </p:animEffect>
                                  </p:childTnLst>
                                </p:cTn>
                              </p:par>
                              <p:par>
                                <p:cTn id="76" presetID="9" presetClass="entr" presetSubtype="0" fill="hold" grpId="0" nodeType="withEffect">
                                  <p:stCondLst>
                                    <p:cond delay="0"/>
                                  </p:stCondLst>
                                  <p:childTnLst>
                                    <p:set>
                                      <p:cBhvr>
                                        <p:cTn id="77" dur="1" fill="hold">
                                          <p:stCondLst>
                                            <p:cond delay="0"/>
                                          </p:stCondLst>
                                        </p:cTn>
                                        <p:tgtEl>
                                          <p:spTgt spid="29"/>
                                        </p:tgtEl>
                                        <p:attrNameLst>
                                          <p:attrName>style.visibility</p:attrName>
                                        </p:attrNameLst>
                                      </p:cBhvr>
                                      <p:to>
                                        <p:strVal val="visible"/>
                                      </p:to>
                                    </p:set>
                                    <p:animEffect transition="in" filter="dissolve">
                                      <p:cBhvr>
                                        <p:cTn id="78" dur="500"/>
                                        <p:tgtEl>
                                          <p:spTgt spid="29"/>
                                        </p:tgtEl>
                                      </p:cBhvr>
                                    </p:animEffect>
                                  </p:childTnLst>
                                </p:cTn>
                              </p:par>
                              <p:par>
                                <p:cTn id="79" presetID="9" presetClass="entr" presetSubtype="0"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dissolve">
                                      <p:cBhvr>
                                        <p:cTn id="81" dur="500"/>
                                        <p:tgtEl>
                                          <p:spTgt spid="30"/>
                                        </p:tgtEl>
                                      </p:cBhvr>
                                    </p:animEffect>
                                  </p:childTnLst>
                                </p:cTn>
                              </p:par>
                              <p:par>
                                <p:cTn id="82" presetID="9" presetClass="entr" presetSubtype="0" fill="hold" grpId="0" nodeType="with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dissolve">
                                      <p:cBhvr>
                                        <p:cTn id="84" dur="500"/>
                                        <p:tgtEl>
                                          <p:spTgt spid="31"/>
                                        </p:tgtEl>
                                      </p:cBhvr>
                                    </p:animEffect>
                                  </p:childTnLst>
                                </p:cTn>
                              </p:par>
                              <p:par>
                                <p:cTn id="85" presetID="9" presetClass="entr" presetSubtype="0" fill="hold" grpId="0" nodeType="with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dissolve">
                                      <p:cBhvr>
                                        <p:cTn id="87" dur="500"/>
                                        <p:tgtEl>
                                          <p:spTgt spid="33"/>
                                        </p:tgtEl>
                                      </p:cBhvr>
                                    </p:animEffect>
                                  </p:childTnLst>
                                </p:cTn>
                              </p:par>
                              <p:par>
                                <p:cTn id="88" presetID="9" presetClass="entr" presetSubtype="0" fill="hold" grpId="0" nodeType="with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dissolve">
                                      <p:cBhvr>
                                        <p:cTn id="9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805624"/>
            <a:ext cx="8686800" cy="824382"/>
          </a:xfrm>
        </p:spPr>
        <p:txBody>
          <a:bodyPr>
            <a:normAutofit fontScale="90000"/>
          </a:bodyPr>
          <a:lstStyle/>
          <a:p>
            <a:r>
              <a:rPr lang="en-US" dirty="0" smtClean="0"/>
              <a:t>Development of Addition Fluency within 10</a:t>
            </a:r>
            <a:endParaRPr lang="en-US" dirty="0"/>
          </a:p>
        </p:txBody>
      </p:sp>
      <p:sp>
        <p:nvSpPr>
          <p:cNvPr id="8" name="Content Placeholder 7"/>
          <p:cNvSpPr>
            <a:spLocks noGrp="1"/>
          </p:cNvSpPr>
          <p:nvPr>
            <p:ph idx="4294967295"/>
          </p:nvPr>
        </p:nvSpPr>
        <p:spPr>
          <a:xfrm>
            <a:off x="457200" y="1913474"/>
            <a:ext cx="8229600" cy="545947"/>
          </a:xfrm>
        </p:spPr>
        <p:txBody>
          <a:bodyPr/>
          <a:lstStyle/>
          <a:p>
            <a:r>
              <a:rPr lang="en-US" sz="2200" dirty="0" smtClean="0">
                <a:latin typeface="Arial" panose="020B0604020202020204" pitchFamily="34" charset="0"/>
                <a:cs typeface="Arial" panose="020B0604020202020204" pitchFamily="34" charset="0"/>
              </a:rPr>
              <a:t>Using one math fact to solve another:</a:t>
            </a:r>
          </a:p>
          <a:p>
            <a:endParaRPr lang="en-US" sz="2200" dirty="0">
              <a:latin typeface="Arial" panose="020B0604020202020204" pitchFamily="34" charset="0"/>
              <a:cs typeface="Arial" panose="020B0604020202020204" pitchFamily="34" charset="0"/>
            </a:endParaRPr>
          </a:p>
          <a:p>
            <a:endParaRPr lang="en-US" sz="2200" dirty="0" smtClean="0">
              <a:latin typeface="Arial" panose="020B0604020202020204" pitchFamily="34" charset="0"/>
              <a:cs typeface="Arial" panose="020B0604020202020204" pitchFamily="34" charset="0"/>
            </a:endParaRPr>
          </a:p>
          <a:p>
            <a:endParaRPr lang="en-US" sz="2200" dirty="0">
              <a:latin typeface="Arial" panose="020B0604020202020204" pitchFamily="34" charset="0"/>
              <a:cs typeface="Arial" panose="020B0604020202020204" pitchFamily="34" charset="0"/>
            </a:endParaRPr>
          </a:p>
        </p:txBody>
      </p:sp>
      <p:sp>
        <p:nvSpPr>
          <p:cNvPr id="5" name="Text Placeholder 4"/>
          <p:cNvSpPr>
            <a:spLocks noGrp="1"/>
          </p:cNvSpPr>
          <p:nvPr>
            <p:ph type="body" sz="quarter" idx="4294967295"/>
          </p:nvPr>
        </p:nvSpPr>
        <p:spPr>
          <a:xfrm>
            <a:off x="457200" y="5439882"/>
            <a:ext cx="8229600" cy="825500"/>
          </a:xfrm>
        </p:spPr>
        <p:txBody>
          <a:bodyPr>
            <a:normAutofit/>
          </a:bodyPr>
          <a:lstStyle/>
          <a:p>
            <a:r>
              <a:rPr lang="en-US" sz="2200" dirty="0" smtClean="0">
                <a:latin typeface="Arial" panose="020B0604020202020204" pitchFamily="34" charset="0"/>
                <a:cs typeface="Arial" panose="020B0604020202020204" pitchFamily="34" charset="0"/>
              </a:rPr>
              <a:t>Lesson 23</a:t>
            </a:r>
            <a:endParaRPr lang="en-US" sz="2200" dirty="0">
              <a:latin typeface="Arial" panose="020B0604020202020204" pitchFamily="34" charset="0"/>
              <a:cs typeface="Arial" panose="020B0604020202020204" pitchFamily="34" charset="0"/>
            </a:endParaRPr>
          </a:p>
        </p:txBody>
      </p:sp>
      <p:pic>
        <p:nvPicPr>
          <p:cNvPr id="11266" name="Picture 2"/>
          <p:cNvPicPr>
            <a:picLocks noChangeAspect="1" noChangeArrowheads="1"/>
          </p:cNvPicPr>
          <p:nvPr/>
        </p:nvPicPr>
        <p:blipFill>
          <a:blip r:embed="rId3"/>
          <a:srcRect t="17581"/>
          <a:stretch>
            <a:fillRect/>
          </a:stretch>
        </p:blipFill>
        <p:spPr bwMode="auto">
          <a:xfrm>
            <a:off x="2189108" y="2475181"/>
            <a:ext cx="4324350" cy="3446342"/>
          </a:xfrm>
          <a:prstGeom prst="rect">
            <a:avLst/>
          </a:prstGeom>
          <a:noFill/>
          <a:ln w="9525">
            <a:noFill/>
            <a:miter lim="800000"/>
            <a:headEnd/>
            <a:tailEnd/>
          </a:ln>
        </p:spPr>
      </p:pic>
    </p:spTree>
    <p:extLst>
      <p:ext uri="{BB962C8B-B14F-4D97-AF65-F5344CB8AC3E}">
        <p14:creationId xmlns:p14="http://schemas.microsoft.com/office/powerpoint/2010/main" val="372747645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861298"/>
            <a:ext cx="8686800" cy="824382"/>
          </a:xfrm>
        </p:spPr>
        <p:txBody>
          <a:bodyPr>
            <a:normAutofit fontScale="90000"/>
          </a:bodyPr>
          <a:lstStyle/>
          <a:p>
            <a:r>
              <a:rPr lang="en-US" dirty="0" smtClean="0"/>
              <a:t>Development of Addition Fluency within 10</a:t>
            </a:r>
            <a:endParaRPr lang="en-US" dirty="0"/>
          </a:p>
        </p:txBody>
      </p:sp>
      <p:sp>
        <p:nvSpPr>
          <p:cNvPr id="8" name="Content Placeholder 7"/>
          <p:cNvSpPr>
            <a:spLocks noGrp="1"/>
          </p:cNvSpPr>
          <p:nvPr>
            <p:ph idx="4294967295"/>
          </p:nvPr>
        </p:nvSpPr>
        <p:spPr>
          <a:xfrm>
            <a:off x="457200" y="1913474"/>
            <a:ext cx="8229600" cy="451354"/>
          </a:xfrm>
        </p:spPr>
        <p:txBody>
          <a:bodyPr>
            <a:normAutofit/>
          </a:bodyPr>
          <a:lstStyle/>
          <a:p>
            <a:r>
              <a:rPr lang="en-US" sz="2200" dirty="0" smtClean="0">
                <a:latin typeface="Arial" panose="020B0604020202020204" pitchFamily="34" charset="0"/>
                <a:cs typeface="Arial" panose="020B0604020202020204" pitchFamily="34" charset="0"/>
              </a:rPr>
              <a:t>Using one math fact to solve another:</a:t>
            </a:r>
          </a:p>
          <a:p>
            <a:endParaRPr lang="en-US" sz="2200" dirty="0">
              <a:latin typeface="Arial" panose="020B0604020202020204" pitchFamily="34" charset="0"/>
              <a:cs typeface="Arial" panose="020B0604020202020204" pitchFamily="34" charset="0"/>
            </a:endParaRPr>
          </a:p>
          <a:p>
            <a:endParaRPr lang="en-US" sz="2200" dirty="0">
              <a:latin typeface="Arial" panose="020B0604020202020204" pitchFamily="34" charset="0"/>
              <a:cs typeface="Arial" panose="020B0604020202020204" pitchFamily="34" charset="0"/>
            </a:endParaRPr>
          </a:p>
          <a:p>
            <a:endParaRPr lang="en-US" sz="2200" dirty="0">
              <a:latin typeface="Arial" panose="020B0604020202020204" pitchFamily="34" charset="0"/>
              <a:cs typeface="Arial" panose="020B0604020202020204" pitchFamily="34" charset="0"/>
            </a:endParaRPr>
          </a:p>
        </p:txBody>
      </p:sp>
      <p:sp>
        <p:nvSpPr>
          <p:cNvPr id="5" name="Text Placeholder 4"/>
          <p:cNvSpPr>
            <a:spLocks noGrp="1"/>
          </p:cNvSpPr>
          <p:nvPr>
            <p:ph type="body" sz="quarter" idx="4294967295"/>
          </p:nvPr>
        </p:nvSpPr>
        <p:spPr>
          <a:xfrm>
            <a:off x="457200" y="5439882"/>
            <a:ext cx="8229600" cy="825500"/>
          </a:xfrm>
        </p:spPr>
        <p:txBody>
          <a:bodyPr>
            <a:normAutofit/>
          </a:bodyPr>
          <a:lstStyle/>
          <a:p>
            <a:r>
              <a:rPr lang="en-US" sz="2200" dirty="0" smtClean="0">
                <a:latin typeface="Arial" panose="020B0604020202020204" pitchFamily="34" charset="0"/>
                <a:cs typeface="Arial" panose="020B0604020202020204" pitchFamily="34" charset="0"/>
              </a:rPr>
              <a:t>Lesson 24</a:t>
            </a:r>
            <a:endParaRPr lang="en-US" sz="2200" dirty="0">
              <a:latin typeface="Arial" panose="020B0604020202020204" pitchFamily="34" charset="0"/>
              <a:cs typeface="Arial" panose="020B0604020202020204" pitchFamily="34" charset="0"/>
            </a:endParaRPr>
          </a:p>
        </p:txBody>
      </p:sp>
      <p:pic>
        <p:nvPicPr>
          <p:cNvPr id="12290" name="Picture 2"/>
          <p:cNvPicPr>
            <a:picLocks noChangeAspect="1" noChangeArrowheads="1"/>
          </p:cNvPicPr>
          <p:nvPr/>
        </p:nvPicPr>
        <p:blipFill rotWithShape="1">
          <a:blip r:embed="rId3"/>
          <a:srcRect t="4618"/>
          <a:stretch/>
        </p:blipFill>
        <p:spPr bwMode="auto">
          <a:xfrm>
            <a:off x="3294994" y="2463800"/>
            <a:ext cx="1834220" cy="3573788"/>
          </a:xfrm>
          <a:prstGeom prst="rect">
            <a:avLst/>
          </a:prstGeom>
          <a:noFill/>
          <a:ln w="9525">
            <a:noFill/>
            <a:miter lim="800000"/>
            <a:headEnd/>
            <a:tailEnd/>
          </a:ln>
        </p:spPr>
      </p:pic>
    </p:spTree>
    <p:extLst>
      <p:ext uri="{BB962C8B-B14F-4D97-AF65-F5344CB8AC3E}">
        <p14:creationId xmlns:p14="http://schemas.microsoft.com/office/powerpoint/2010/main" val="29174302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866406"/>
            <a:ext cx="8686800" cy="824382"/>
          </a:xfrm>
        </p:spPr>
        <p:txBody>
          <a:bodyPr>
            <a:normAutofit fontScale="90000"/>
          </a:bodyPr>
          <a:lstStyle/>
          <a:p>
            <a:r>
              <a:rPr lang="en-US" dirty="0" smtClean="0"/>
              <a:t>Development of Addition Fluency within 10</a:t>
            </a:r>
            <a:endParaRPr lang="en-US" dirty="0"/>
          </a:p>
        </p:txBody>
      </p:sp>
      <p:sp>
        <p:nvSpPr>
          <p:cNvPr id="8" name="Content Placeholder 7"/>
          <p:cNvSpPr>
            <a:spLocks noGrp="1"/>
          </p:cNvSpPr>
          <p:nvPr>
            <p:ph idx="4294967295"/>
          </p:nvPr>
        </p:nvSpPr>
        <p:spPr>
          <a:xfrm>
            <a:off x="457200" y="1913474"/>
            <a:ext cx="8229600" cy="498650"/>
          </a:xfrm>
        </p:spPr>
        <p:txBody>
          <a:bodyPr>
            <a:normAutofit/>
          </a:bodyPr>
          <a:lstStyle/>
          <a:p>
            <a:r>
              <a:rPr lang="en-US" sz="2200" dirty="0" smtClean="0">
                <a:latin typeface="Arial" panose="020B0604020202020204" pitchFamily="34" charset="0"/>
                <a:cs typeface="Arial" panose="020B0604020202020204" pitchFamily="34" charset="0"/>
              </a:rPr>
              <a:t>Using one math fact to solve another:</a:t>
            </a:r>
            <a:endParaRPr lang="en-US" sz="2200" dirty="0">
              <a:latin typeface="Arial" panose="020B0604020202020204" pitchFamily="34" charset="0"/>
              <a:cs typeface="Arial" panose="020B0604020202020204" pitchFamily="34" charset="0"/>
            </a:endParaRPr>
          </a:p>
          <a:p>
            <a:endParaRPr lang="en-US" sz="2200" dirty="0">
              <a:latin typeface="Arial" panose="020B0604020202020204" pitchFamily="34" charset="0"/>
              <a:cs typeface="Arial" panose="020B0604020202020204" pitchFamily="34" charset="0"/>
            </a:endParaRPr>
          </a:p>
          <a:p>
            <a:endParaRPr lang="en-US" sz="2200" dirty="0">
              <a:latin typeface="Arial" panose="020B0604020202020204" pitchFamily="34" charset="0"/>
              <a:cs typeface="Arial" panose="020B0604020202020204" pitchFamily="34" charset="0"/>
            </a:endParaRPr>
          </a:p>
        </p:txBody>
      </p:sp>
      <p:sp>
        <p:nvSpPr>
          <p:cNvPr id="5" name="Text Placeholder 4"/>
          <p:cNvSpPr>
            <a:spLocks noGrp="1"/>
          </p:cNvSpPr>
          <p:nvPr>
            <p:ph type="body" sz="quarter" idx="4294967295"/>
          </p:nvPr>
        </p:nvSpPr>
        <p:spPr>
          <a:xfrm>
            <a:off x="457200" y="5439882"/>
            <a:ext cx="8229600" cy="825500"/>
          </a:xfrm>
        </p:spPr>
        <p:txBody>
          <a:bodyPr>
            <a:normAutofit/>
          </a:bodyPr>
          <a:lstStyle/>
          <a:p>
            <a:r>
              <a:rPr lang="en-US" sz="2200" dirty="0" smtClean="0">
                <a:latin typeface="Arial" panose="020B0604020202020204" pitchFamily="34" charset="0"/>
                <a:cs typeface="Arial" panose="020B0604020202020204" pitchFamily="34" charset="0"/>
              </a:rPr>
              <a:t>Lesson 24</a:t>
            </a:r>
            <a:endParaRPr lang="en-US" sz="2200" dirty="0">
              <a:latin typeface="Arial" panose="020B0604020202020204" pitchFamily="34" charset="0"/>
              <a:cs typeface="Arial" panose="020B0604020202020204" pitchFamily="34" charset="0"/>
            </a:endParaRPr>
          </a:p>
        </p:txBody>
      </p:sp>
      <p:pic>
        <p:nvPicPr>
          <p:cNvPr id="13315" name="Picture 3"/>
          <p:cNvPicPr>
            <a:picLocks noChangeAspect="1" noChangeArrowheads="1"/>
          </p:cNvPicPr>
          <p:nvPr/>
        </p:nvPicPr>
        <p:blipFill rotWithShape="1">
          <a:blip r:embed="rId3"/>
          <a:srcRect l="46610" t="31830"/>
          <a:stretch/>
        </p:blipFill>
        <p:spPr bwMode="auto">
          <a:xfrm>
            <a:off x="3785332" y="2837424"/>
            <a:ext cx="1230252" cy="2236954"/>
          </a:xfrm>
          <a:prstGeom prst="rect">
            <a:avLst/>
          </a:prstGeom>
          <a:noFill/>
          <a:ln w="9525">
            <a:noFill/>
            <a:miter lim="800000"/>
            <a:headEnd/>
            <a:tailEnd/>
          </a:ln>
        </p:spPr>
      </p:pic>
      <p:pic>
        <p:nvPicPr>
          <p:cNvPr id="9" name="Picture 3"/>
          <p:cNvPicPr>
            <a:picLocks noChangeAspect="1" noChangeArrowheads="1"/>
          </p:cNvPicPr>
          <p:nvPr/>
        </p:nvPicPr>
        <p:blipFill rotWithShape="1">
          <a:blip r:embed="rId3"/>
          <a:srcRect t="31830" r="47878"/>
          <a:stretch/>
        </p:blipFill>
        <p:spPr bwMode="auto">
          <a:xfrm>
            <a:off x="1719961" y="2837424"/>
            <a:ext cx="1201037" cy="2236954"/>
          </a:xfrm>
          <a:prstGeom prst="rect">
            <a:avLst/>
          </a:prstGeom>
          <a:noFill/>
          <a:ln w="9525">
            <a:noFill/>
            <a:miter lim="800000"/>
            <a:headEnd/>
            <a:tailEnd/>
          </a:ln>
        </p:spPr>
      </p:pic>
    </p:spTree>
    <p:extLst>
      <p:ext uri="{BB962C8B-B14F-4D97-AF65-F5344CB8AC3E}">
        <p14:creationId xmlns:p14="http://schemas.microsoft.com/office/powerpoint/2010/main" val="221867330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582736"/>
            <a:ext cx="8229600" cy="824382"/>
          </a:xfrm>
        </p:spPr>
        <p:txBody>
          <a:bodyPr/>
          <a:lstStyle/>
          <a:p>
            <a:r>
              <a:rPr lang="en-US" dirty="0" smtClean="0"/>
              <a:t>Subtraction as an Unknown Addend</a:t>
            </a:r>
            <a:endParaRPr lang="en-US" dirty="0"/>
          </a:p>
        </p:txBody>
      </p:sp>
      <p:sp>
        <p:nvSpPr>
          <p:cNvPr id="8" name="Content Placeholder 7"/>
          <p:cNvSpPr>
            <a:spLocks noGrp="1"/>
          </p:cNvSpPr>
          <p:nvPr>
            <p:ph idx="4294967295"/>
          </p:nvPr>
        </p:nvSpPr>
        <p:spPr>
          <a:xfrm>
            <a:off x="457200" y="1739900"/>
            <a:ext cx="8229600" cy="4192700"/>
          </a:xfrm>
        </p:spPr>
        <p:txBody>
          <a:bodyPr>
            <a:normAutofit/>
          </a:bodyPr>
          <a:lstStyle/>
          <a:p>
            <a:pPr marL="0" indent="0">
              <a:spcBef>
                <a:spcPts val="0"/>
              </a:spcBef>
            </a:pPr>
            <a:r>
              <a:rPr lang="en-US" sz="2200" i="1" dirty="0" smtClean="0">
                <a:latin typeface="Arial" panose="020B0604020202020204" pitchFamily="34" charset="0"/>
                <a:cs typeface="Arial" panose="020B0604020202020204" pitchFamily="34" charset="0"/>
              </a:rPr>
              <a:t>Once upon a time, 4 little bears went to play tag in the forest.  Some more bears came over.  In the end, there were 6 little bears playing tag in the woods. </a:t>
            </a:r>
            <a:endParaRPr lang="en-US" sz="2200" i="1" dirty="0">
              <a:latin typeface="Arial" panose="020B0604020202020204" pitchFamily="34" charset="0"/>
              <a:cs typeface="Arial" panose="020B0604020202020204" pitchFamily="34" charset="0"/>
            </a:endParaRPr>
          </a:p>
          <a:p>
            <a:pPr marL="0" indent="0">
              <a:spcBef>
                <a:spcPts val="0"/>
              </a:spcBef>
            </a:pPr>
            <a:endParaRPr lang="en-US" sz="2200" i="1" dirty="0" smtClean="0">
              <a:latin typeface="Arial" panose="020B0604020202020204" pitchFamily="34" charset="0"/>
              <a:cs typeface="Arial" panose="020B0604020202020204" pitchFamily="34" charset="0"/>
            </a:endParaRPr>
          </a:p>
          <a:p>
            <a:pPr marL="0" indent="0">
              <a:spcBef>
                <a:spcPts val="0"/>
              </a:spcBef>
            </a:pPr>
            <a:r>
              <a:rPr lang="en-US" sz="2200" i="1" dirty="0" smtClean="0">
                <a:latin typeface="Arial" panose="020B0604020202020204" pitchFamily="34" charset="0"/>
                <a:cs typeface="Arial" panose="020B0604020202020204" pitchFamily="34" charset="0"/>
              </a:rPr>
              <a:t>How many more bears came to play? </a:t>
            </a:r>
          </a:p>
        </p:txBody>
      </p:sp>
      <p:sp>
        <p:nvSpPr>
          <p:cNvPr id="5" name="Text Placeholder 4"/>
          <p:cNvSpPr>
            <a:spLocks noGrp="1"/>
          </p:cNvSpPr>
          <p:nvPr>
            <p:ph type="body" sz="quarter" idx="4294967295"/>
          </p:nvPr>
        </p:nvSpPr>
        <p:spPr>
          <a:xfrm>
            <a:off x="457200" y="5439882"/>
            <a:ext cx="8229600" cy="825500"/>
          </a:xfrm>
        </p:spPr>
        <p:txBody>
          <a:bodyPr>
            <a:normAutofit/>
          </a:bodyPr>
          <a:lstStyle/>
          <a:p>
            <a:r>
              <a:rPr lang="en-US" sz="2200" dirty="0" smtClean="0">
                <a:latin typeface="Arial" panose="020B0604020202020204" pitchFamily="34" charset="0"/>
                <a:cs typeface="Arial" panose="020B0604020202020204" pitchFamily="34" charset="0"/>
              </a:rPr>
              <a:t>Lesson 25</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19342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8074"/>
            <a:ext cx="8229600" cy="824382"/>
          </a:xfrm>
        </p:spPr>
        <p:txBody>
          <a:bodyPr/>
          <a:lstStyle/>
          <a:p>
            <a:r>
              <a:rPr lang="en-US" dirty="0"/>
              <a:t>Introduction to the Lesson Structure</a:t>
            </a:r>
          </a:p>
        </p:txBody>
      </p:sp>
      <p:sp>
        <p:nvSpPr>
          <p:cNvPr id="4" name="Content Placeholder 3"/>
          <p:cNvSpPr>
            <a:spLocks noGrp="1"/>
          </p:cNvSpPr>
          <p:nvPr>
            <p:ph idx="4294967295"/>
          </p:nvPr>
        </p:nvSpPr>
        <p:spPr>
          <a:xfrm>
            <a:off x="457200" y="1913474"/>
            <a:ext cx="8229600" cy="672071"/>
          </a:xfrm>
        </p:spPr>
        <p:txBody>
          <a:bodyPr/>
          <a:lstStyle/>
          <a:p>
            <a:r>
              <a:rPr lang="en-US" sz="2400" dirty="0" smtClean="0">
                <a:latin typeface="Arial" panose="020B0604020202020204" pitchFamily="34" charset="0"/>
                <a:cs typeface="Arial" panose="020B0604020202020204" pitchFamily="34" charset="0"/>
              </a:rPr>
              <a:t>Math Fingers Flash</a:t>
            </a:r>
            <a:endParaRPr lang="en-US" sz="2400" dirty="0">
              <a:latin typeface="Arial" panose="020B0604020202020204" pitchFamily="34" charset="0"/>
              <a:cs typeface="Arial" panose="020B0604020202020204" pitchFamily="34" charset="0"/>
            </a:endParaRPr>
          </a:p>
        </p:txBody>
      </p:sp>
      <p:sp>
        <p:nvSpPr>
          <p:cNvPr id="5" name="Text Placeholder 4"/>
          <p:cNvSpPr>
            <a:spLocks noGrp="1"/>
          </p:cNvSpPr>
          <p:nvPr>
            <p:ph type="body" sz="quarter" idx="4294967295"/>
          </p:nvPr>
        </p:nvSpPr>
        <p:spPr>
          <a:xfrm>
            <a:off x="457200" y="5439882"/>
            <a:ext cx="8229600" cy="825500"/>
          </a:xfrm>
        </p:spPr>
        <p:txBody>
          <a:bodyPr>
            <a:normAutofit/>
          </a:bodyPr>
          <a:lstStyle/>
          <a:p>
            <a:r>
              <a:rPr lang="en-US" sz="2400" dirty="0" smtClean="0">
                <a:latin typeface="Arial" panose="020B0604020202020204" pitchFamily="34" charset="0"/>
                <a:cs typeface="Arial" panose="020B0604020202020204" pitchFamily="34" charset="0"/>
              </a:rPr>
              <a:t>Lesson 1, Fluency Practice</a:t>
            </a:r>
            <a:endParaRPr lang="en-US" sz="2400"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3"/>
          <a:srcRect/>
          <a:stretch>
            <a:fillRect/>
          </a:stretch>
        </p:blipFill>
        <p:spPr bwMode="auto">
          <a:xfrm>
            <a:off x="457200" y="2585545"/>
            <a:ext cx="1791586" cy="2256933"/>
          </a:xfrm>
          <a:prstGeom prst="rect">
            <a:avLst/>
          </a:prstGeom>
          <a:noFill/>
          <a:ln w="9525">
            <a:noFill/>
            <a:miter lim="800000"/>
            <a:headEnd/>
            <a:tailEnd/>
          </a:ln>
        </p:spPr>
      </p:pic>
      <p:pic>
        <p:nvPicPr>
          <p:cNvPr id="1027" name="Picture 3"/>
          <p:cNvPicPr>
            <a:picLocks noChangeAspect="1" noChangeArrowheads="1"/>
          </p:cNvPicPr>
          <p:nvPr/>
        </p:nvPicPr>
        <p:blipFill>
          <a:blip r:embed="rId4"/>
          <a:srcRect/>
          <a:stretch>
            <a:fillRect/>
          </a:stretch>
        </p:blipFill>
        <p:spPr bwMode="auto">
          <a:xfrm>
            <a:off x="3363100" y="2727433"/>
            <a:ext cx="3148060" cy="1844566"/>
          </a:xfrm>
          <a:prstGeom prst="rect">
            <a:avLst/>
          </a:prstGeom>
          <a:noFill/>
          <a:ln w="9525">
            <a:noFill/>
            <a:miter lim="800000"/>
            <a:headEnd/>
            <a:tailEnd/>
          </a:ln>
        </p:spPr>
      </p:pic>
    </p:spTree>
    <p:extLst>
      <p:ext uri="{BB962C8B-B14F-4D97-AF65-F5344CB8AC3E}">
        <p14:creationId xmlns:p14="http://schemas.microsoft.com/office/powerpoint/2010/main" val="423913380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582736"/>
            <a:ext cx="8229600" cy="824382"/>
          </a:xfrm>
        </p:spPr>
        <p:txBody>
          <a:bodyPr>
            <a:normAutofit fontScale="90000"/>
          </a:bodyPr>
          <a:lstStyle/>
          <a:p>
            <a:r>
              <a:rPr lang="en-US" dirty="0" smtClean="0"/>
              <a:t>Subtraction as an Unknown Addend  - HIDDEN SLIDE (p.2 of notes)</a:t>
            </a:r>
            <a:endParaRPr lang="en-US" dirty="0"/>
          </a:p>
        </p:txBody>
      </p:sp>
      <p:sp>
        <p:nvSpPr>
          <p:cNvPr id="8" name="Content Placeholder 7"/>
          <p:cNvSpPr>
            <a:spLocks noGrp="1"/>
          </p:cNvSpPr>
          <p:nvPr>
            <p:ph idx="4294967295"/>
          </p:nvPr>
        </p:nvSpPr>
        <p:spPr>
          <a:xfrm>
            <a:off x="457200" y="1739900"/>
            <a:ext cx="8229600" cy="4192700"/>
          </a:xfrm>
        </p:spPr>
        <p:txBody>
          <a:bodyPr>
            <a:normAutofit/>
          </a:bodyPr>
          <a:lstStyle/>
          <a:p>
            <a:pPr marL="0" indent="0">
              <a:spcBef>
                <a:spcPts val="0"/>
              </a:spcBef>
            </a:pPr>
            <a:r>
              <a:rPr lang="en-US" sz="2200" i="1" dirty="0" smtClean="0">
                <a:latin typeface="Arial" panose="020B0604020202020204" pitchFamily="34" charset="0"/>
                <a:cs typeface="Arial" panose="020B0604020202020204" pitchFamily="34" charset="0"/>
              </a:rPr>
              <a:t>Once upon a time, 4 little bears went to play tag in the forest.  Some more bears came over.  In the end, there were 6 little bears playing tag in the woods. </a:t>
            </a:r>
            <a:endParaRPr lang="en-US" sz="2200" i="1" dirty="0">
              <a:latin typeface="Arial" panose="020B0604020202020204" pitchFamily="34" charset="0"/>
              <a:cs typeface="Arial" panose="020B0604020202020204" pitchFamily="34" charset="0"/>
            </a:endParaRPr>
          </a:p>
          <a:p>
            <a:pPr marL="0" indent="0">
              <a:spcBef>
                <a:spcPts val="0"/>
              </a:spcBef>
            </a:pPr>
            <a:endParaRPr lang="en-US" sz="2200" i="1" dirty="0" smtClean="0">
              <a:latin typeface="Arial" panose="020B0604020202020204" pitchFamily="34" charset="0"/>
              <a:cs typeface="Arial" panose="020B0604020202020204" pitchFamily="34" charset="0"/>
            </a:endParaRPr>
          </a:p>
          <a:p>
            <a:pPr marL="0" indent="0">
              <a:spcBef>
                <a:spcPts val="0"/>
              </a:spcBef>
            </a:pPr>
            <a:r>
              <a:rPr lang="en-US" sz="2200" i="1" dirty="0" smtClean="0">
                <a:latin typeface="Arial" panose="020B0604020202020204" pitchFamily="34" charset="0"/>
                <a:cs typeface="Arial" panose="020B0604020202020204" pitchFamily="34" charset="0"/>
              </a:rPr>
              <a:t>How many more bears came to play? </a:t>
            </a:r>
          </a:p>
        </p:txBody>
      </p:sp>
      <p:sp>
        <p:nvSpPr>
          <p:cNvPr id="5" name="Text Placeholder 4"/>
          <p:cNvSpPr>
            <a:spLocks noGrp="1"/>
          </p:cNvSpPr>
          <p:nvPr>
            <p:ph type="body" sz="quarter" idx="4294967295"/>
          </p:nvPr>
        </p:nvSpPr>
        <p:spPr>
          <a:xfrm>
            <a:off x="457200" y="5439882"/>
            <a:ext cx="8229600" cy="825500"/>
          </a:xfrm>
        </p:spPr>
        <p:txBody>
          <a:bodyPr>
            <a:normAutofit/>
          </a:bodyPr>
          <a:lstStyle/>
          <a:p>
            <a:r>
              <a:rPr lang="en-US" sz="2200" dirty="0" smtClean="0">
                <a:latin typeface="Arial" panose="020B0604020202020204" pitchFamily="34" charset="0"/>
                <a:cs typeface="Arial" panose="020B0604020202020204" pitchFamily="34" charset="0"/>
              </a:rPr>
              <a:t>Lesson 25</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1897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796937"/>
            <a:ext cx="8229600" cy="824382"/>
          </a:xfrm>
        </p:spPr>
        <p:txBody>
          <a:bodyPr/>
          <a:lstStyle/>
          <a:p>
            <a:r>
              <a:rPr lang="en-US" dirty="0" smtClean="0"/>
              <a:t>Subtraction as an Unknown Addend</a:t>
            </a:r>
            <a:endParaRPr lang="en-US" dirty="0"/>
          </a:p>
        </p:txBody>
      </p:sp>
      <p:sp>
        <p:nvSpPr>
          <p:cNvPr id="8" name="Content Placeholder 7"/>
          <p:cNvSpPr>
            <a:spLocks noGrp="1"/>
          </p:cNvSpPr>
          <p:nvPr>
            <p:ph idx="4294967295"/>
          </p:nvPr>
        </p:nvSpPr>
        <p:spPr>
          <a:xfrm>
            <a:off x="457200" y="1913474"/>
            <a:ext cx="8229600" cy="609009"/>
          </a:xfrm>
        </p:spPr>
        <p:txBody>
          <a:bodyPr/>
          <a:lstStyle/>
          <a:p>
            <a:r>
              <a:rPr lang="en-US" sz="2200" dirty="0" smtClean="0">
                <a:latin typeface="Arial" panose="020B0604020202020204" pitchFamily="34" charset="0"/>
                <a:cs typeface="Arial" panose="020B0604020202020204" pitchFamily="34" charset="0"/>
              </a:rPr>
              <a:t>Using a Number Path</a:t>
            </a:r>
            <a:endParaRPr lang="en-US" sz="2200" dirty="0">
              <a:latin typeface="Arial" panose="020B0604020202020204" pitchFamily="34" charset="0"/>
              <a:cs typeface="Arial" panose="020B0604020202020204" pitchFamily="34" charset="0"/>
            </a:endParaRPr>
          </a:p>
        </p:txBody>
      </p:sp>
      <p:sp>
        <p:nvSpPr>
          <p:cNvPr id="5" name="Text Placeholder 4"/>
          <p:cNvSpPr>
            <a:spLocks noGrp="1"/>
          </p:cNvSpPr>
          <p:nvPr>
            <p:ph type="body" sz="quarter" idx="4294967295"/>
          </p:nvPr>
        </p:nvSpPr>
        <p:spPr>
          <a:xfrm>
            <a:off x="457200" y="5439882"/>
            <a:ext cx="8229600" cy="825500"/>
          </a:xfrm>
        </p:spPr>
        <p:txBody>
          <a:bodyPr>
            <a:normAutofit/>
          </a:bodyPr>
          <a:lstStyle/>
          <a:p>
            <a:r>
              <a:rPr lang="en-US" sz="2200" dirty="0" smtClean="0">
                <a:latin typeface="Arial" panose="020B0604020202020204" pitchFamily="34" charset="0"/>
                <a:cs typeface="Arial" panose="020B0604020202020204" pitchFamily="34" charset="0"/>
              </a:rPr>
              <a:t>Lesson 26 and 27</a:t>
            </a:r>
            <a:endParaRPr lang="en-US" sz="2200" dirty="0">
              <a:latin typeface="Arial" panose="020B0604020202020204" pitchFamily="34" charset="0"/>
              <a:cs typeface="Arial" panose="020B0604020202020204" pitchFamily="34" charset="0"/>
            </a:endParaRPr>
          </a:p>
        </p:txBody>
      </p:sp>
      <p:pic>
        <p:nvPicPr>
          <p:cNvPr id="14338" name="Picture 2"/>
          <p:cNvPicPr>
            <a:picLocks noChangeAspect="1" noChangeArrowheads="1"/>
          </p:cNvPicPr>
          <p:nvPr/>
        </p:nvPicPr>
        <p:blipFill>
          <a:blip r:embed="rId3"/>
          <a:srcRect/>
          <a:stretch>
            <a:fillRect/>
          </a:stretch>
        </p:blipFill>
        <p:spPr bwMode="auto">
          <a:xfrm>
            <a:off x="353233" y="2814638"/>
            <a:ext cx="6299802" cy="1915017"/>
          </a:xfrm>
          <a:prstGeom prst="rect">
            <a:avLst/>
          </a:prstGeom>
          <a:noFill/>
          <a:ln w="9525">
            <a:noFill/>
            <a:miter lim="800000"/>
            <a:headEnd/>
            <a:tailEnd/>
          </a:ln>
        </p:spPr>
      </p:pic>
    </p:spTree>
    <p:extLst>
      <p:ext uri="{BB962C8B-B14F-4D97-AF65-F5344CB8AC3E}">
        <p14:creationId xmlns:p14="http://schemas.microsoft.com/office/powerpoint/2010/main" val="75173434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686229"/>
            <a:ext cx="8229600" cy="824382"/>
          </a:xfrm>
        </p:spPr>
        <p:txBody>
          <a:bodyPr/>
          <a:lstStyle/>
          <a:p>
            <a:r>
              <a:rPr lang="en-US" dirty="0" smtClean="0"/>
              <a:t>Subtraction as an Unknown Addend</a:t>
            </a:r>
            <a:endParaRPr lang="en-US" dirty="0"/>
          </a:p>
        </p:txBody>
      </p:sp>
      <p:sp>
        <p:nvSpPr>
          <p:cNvPr id="8" name="Content Placeholder 7"/>
          <p:cNvSpPr>
            <a:spLocks noGrp="1"/>
          </p:cNvSpPr>
          <p:nvPr>
            <p:ph idx="4294967295"/>
          </p:nvPr>
        </p:nvSpPr>
        <p:spPr>
          <a:xfrm>
            <a:off x="441440" y="4735912"/>
            <a:ext cx="8229600" cy="902297"/>
          </a:xfrm>
        </p:spPr>
        <p:txBody>
          <a:bodyPr>
            <a:normAutofit/>
          </a:bodyPr>
          <a:lstStyle/>
          <a:p>
            <a:r>
              <a:rPr lang="en-US" sz="2200" dirty="0" smtClean="0">
                <a:latin typeface="Arial" panose="020B0604020202020204" pitchFamily="34" charset="0"/>
                <a:cs typeface="Arial" panose="020B0604020202020204" pitchFamily="34" charset="0"/>
              </a:rPr>
              <a:t>What about 9 – 2?</a:t>
            </a:r>
            <a:endParaRPr lang="en-US" sz="2200" dirty="0">
              <a:latin typeface="Arial" panose="020B0604020202020204" pitchFamily="34" charset="0"/>
              <a:cs typeface="Arial" panose="020B0604020202020204" pitchFamily="34" charset="0"/>
            </a:endParaRPr>
          </a:p>
          <a:p>
            <a:endParaRPr lang="en-US" sz="2200" dirty="0" smtClean="0">
              <a:latin typeface="Arial" panose="020B0604020202020204" pitchFamily="34" charset="0"/>
              <a:cs typeface="Arial" panose="020B0604020202020204" pitchFamily="34" charset="0"/>
            </a:endParaRPr>
          </a:p>
          <a:p>
            <a:endParaRPr lang="en-US" sz="2200" dirty="0" smtClean="0">
              <a:latin typeface="Arial" panose="020B0604020202020204" pitchFamily="34" charset="0"/>
              <a:cs typeface="Arial" panose="020B0604020202020204" pitchFamily="34" charset="0"/>
            </a:endParaRPr>
          </a:p>
          <a:p>
            <a:endParaRPr lang="en-US" sz="2200" dirty="0" smtClean="0">
              <a:latin typeface="Arial" panose="020B0604020202020204" pitchFamily="34" charset="0"/>
              <a:cs typeface="Arial" panose="020B0604020202020204" pitchFamily="34" charset="0"/>
            </a:endParaRPr>
          </a:p>
          <a:p>
            <a:endParaRPr lang="en-US" sz="2200" dirty="0" smtClean="0">
              <a:latin typeface="Arial" panose="020B0604020202020204" pitchFamily="34" charset="0"/>
              <a:cs typeface="Arial" panose="020B0604020202020204" pitchFamily="34" charset="0"/>
            </a:endParaRPr>
          </a:p>
        </p:txBody>
      </p:sp>
      <p:sp>
        <p:nvSpPr>
          <p:cNvPr id="5" name="Text Placeholder 4"/>
          <p:cNvSpPr>
            <a:spLocks noGrp="1"/>
          </p:cNvSpPr>
          <p:nvPr>
            <p:ph type="body" sz="quarter" idx="4294967295"/>
          </p:nvPr>
        </p:nvSpPr>
        <p:spPr>
          <a:xfrm>
            <a:off x="457200" y="5439882"/>
            <a:ext cx="8229600" cy="825500"/>
          </a:xfrm>
        </p:spPr>
        <p:txBody>
          <a:bodyPr/>
          <a:lstStyle/>
          <a:p>
            <a:r>
              <a:rPr lang="en-US" sz="2200" dirty="0" smtClean="0">
                <a:latin typeface="Arial" panose="020B0604020202020204" pitchFamily="34" charset="0"/>
                <a:cs typeface="Arial" panose="020B0604020202020204" pitchFamily="34" charset="0"/>
              </a:rPr>
              <a:t>Lesson 26 and 27</a:t>
            </a:r>
            <a:endParaRPr lang="en-US" sz="2200" dirty="0">
              <a:latin typeface="Arial" panose="020B0604020202020204" pitchFamily="34" charset="0"/>
              <a:cs typeface="Arial" panose="020B0604020202020204" pitchFamily="34" charset="0"/>
            </a:endParaRPr>
          </a:p>
        </p:txBody>
      </p:sp>
      <p:pic>
        <p:nvPicPr>
          <p:cNvPr id="15363" name="Picture 3"/>
          <p:cNvPicPr>
            <a:picLocks noChangeAspect="1" noChangeArrowheads="1"/>
          </p:cNvPicPr>
          <p:nvPr/>
        </p:nvPicPr>
        <p:blipFill>
          <a:blip r:embed="rId3"/>
          <a:srcRect/>
          <a:stretch>
            <a:fillRect/>
          </a:stretch>
        </p:blipFill>
        <p:spPr bwMode="auto">
          <a:xfrm>
            <a:off x="1289612" y="2771292"/>
            <a:ext cx="4778100" cy="955620"/>
          </a:xfrm>
          <a:prstGeom prst="rect">
            <a:avLst/>
          </a:prstGeom>
          <a:noFill/>
          <a:ln w="9525">
            <a:noFill/>
            <a:miter lim="800000"/>
            <a:headEnd/>
            <a:tailEnd/>
          </a:ln>
        </p:spPr>
      </p:pic>
      <p:pic>
        <p:nvPicPr>
          <p:cNvPr id="15365" name="Picture 5"/>
          <p:cNvPicPr>
            <a:picLocks noChangeAspect="1" noChangeArrowheads="1"/>
          </p:cNvPicPr>
          <p:nvPr/>
        </p:nvPicPr>
        <p:blipFill>
          <a:blip r:embed="rId4"/>
          <a:srcRect/>
          <a:stretch>
            <a:fillRect/>
          </a:stretch>
        </p:blipFill>
        <p:spPr bwMode="auto">
          <a:xfrm>
            <a:off x="1400628" y="3758444"/>
            <a:ext cx="4604020" cy="977469"/>
          </a:xfrm>
          <a:prstGeom prst="rect">
            <a:avLst/>
          </a:prstGeom>
          <a:noFill/>
          <a:ln w="9525">
            <a:noFill/>
            <a:miter lim="800000"/>
            <a:headEnd/>
            <a:tailEnd/>
          </a:ln>
        </p:spPr>
      </p:pic>
      <p:sp>
        <p:nvSpPr>
          <p:cNvPr id="10" name="Content Placeholder 7"/>
          <p:cNvSpPr txBox="1">
            <a:spLocks/>
          </p:cNvSpPr>
          <p:nvPr/>
        </p:nvSpPr>
        <p:spPr bwMode="auto">
          <a:xfrm>
            <a:off x="457200" y="1913473"/>
            <a:ext cx="8229600" cy="1192332"/>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ct val="0"/>
              </a:spcAft>
              <a:buClrTx/>
              <a:buSzTx/>
              <a:buFont typeface="Arial" charset="0"/>
              <a:buNone/>
              <a:tabLst/>
              <a:defRPr/>
            </a:pPr>
            <a:r>
              <a:rPr kumimoji="0" lang="en-US" sz="2800" b="0" i="0" u="none" strike="noStrike" kern="1200" cap="none" spc="0" normalizeH="0" baseline="0" noProof="0" dirty="0" smtClean="0">
                <a:ln>
                  <a:noFill/>
                </a:ln>
                <a:solidFill>
                  <a:srgbClr val="0A2D6B"/>
                </a:solidFill>
                <a:effectLst/>
                <a:uLnTx/>
                <a:uFillTx/>
                <a:latin typeface="Calibri"/>
                <a:ea typeface="ＭＳ Ｐゴシック" charset="-128"/>
                <a:cs typeface="Calibri"/>
              </a:rPr>
              <a:t>Should we count on or count back?</a:t>
            </a:r>
          </a:p>
          <a:p>
            <a:pPr marL="342900" marR="0" lvl="0" indent="-342900" algn="l" defTabSz="457200" rtl="0" eaLnBrk="0" fontAlgn="base" latinLnBrk="0" hangingPunct="0">
              <a:lnSpc>
                <a:spcPct val="100000"/>
              </a:lnSpc>
              <a:spcBef>
                <a:spcPct val="20000"/>
              </a:spcBef>
              <a:spcAft>
                <a:spcPct val="0"/>
              </a:spcAft>
              <a:buClrTx/>
              <a:buSzTx/>
              <a:buFont typeface="Arial" charset="0"/>
              <a:buNone/>
              <a:tabLst/>
              <a:defRPr/>
            </a:pPr>
            <a:r>
              <a:rPr kumimoji="0" lang="en-US" sz="2800" b="0" i="0" u="none" strike="noStrike" kern="1200" cap="none" spc="0" normalizeH="0" baseline="0" noProof="0" dirty="0" smtClean="0">
                <a:ln>
                  <a:noFill/>
                </a:ln>
                <a:solidFill>
                  <a:srgbClr val="0A2D6B"/>
                </a:solidFill>
                <a:effectLst/>
                <a:uLnTx/>
                <a:uFillTx/>
                <a:latin typeface="Calibri"/>
                <a:ea typeface="ＭＳ Ｐゴシック" charset="-128"/>
                <a:cs typeface="Calibri"/>
              </a:rPr>
              <a:t>9 – 8  </a:t>
            </a:r>
          </a:p>
          <a:p>
            <a:pPr marL="342900" marR="0" lvl="0" indent="-342900" algn="l" defTabSz="457200" rtl="0" eaLnBrk="0" fontAlgn="base" latinLnBrk="0" hangingPunct="0">
              <a:lnSpc>
                <a:spcPct val="100000"/>
              </a:lnSpc>
              <a:spcBef>
                <a:spcPct val="20000"/>
              </a:spcBef>
              <a:spcAft>
                <a:spcPct val="0"/>
              </a:spcAft>
              <a:buClrTx/>
              <a:buSzTx/>
              <a:buFont typeface="Arial" charset="0"/>
              <a:buNone/>
              <a:tabLst/>
              <a:defRPr/>
            </a:pPr>
            <a:endParaRPr kumimoji="0" lang="en-US" sz="2800" b="0" i="0" u="none" strike="noStrike" kern="1200" cap="none" spc="0" normalizeH="0" baseline="0" noProof="0" dirty="0" smtClean="0">
              <a:ln>
                <a:noFill/>
              </a:ln>
              <a:solidFill>
                <a:srgbClr val="0A2D6B"/>
              </a:solidFill>
              <a:effectLst/>
              <a:uLnTx/>
              <a:uFillTx/>
              <a:latin typeface="Calibri"/>
              <a:ea typeface="ＭＳ Ｐゴシック" charset="-128"/>
              <a:cs typeface="Calibri"/>
            </a:endParaRPr>
          </a:p>
          <a:p>
            <a:pPr marL="342900" marR="0" lvl="0" indent="-342900" algn="l" defTabSz="457200" rtl="0" eaLnBrk="0" fontAlgn="base" latinLnBrk="0" hangingPunct="0">
              <a:lnSpc>
                <a:spcPct val="100000"/>
              </a:lnSpc>
              <a:spcBef>
                <a:spcPct val="20000"/>
              </a:spcBef>
              <a:spcAft>
                <a:spcPct val="0"/>
              </a:spcAft>
              <a:buClrTx/>
              <a:buSzTx/>
              <a:buFont typeface="Arial" charset="0"/>
              <a:buNone/>
              <a:tabLst/>
              <a:defRPr/>
            </a:pPr>
            <a:endParaRPr kumimoji="0" lang="en-US" sz="2800" b="0" i="0" u="none" strike="noStrike" kern="1200" cap="none" spc="0" normalizeH="0" baseline="0" noProof="0" dirty="0" smtClean="0">
              <a:ln>
                <a:noFill/>
              </a:ln>
              <a:solidFill>
                <a:srgbClr val="0A2D6B"/>
              </a:solidFill>
              <a:effectLst/>
              <a:uLnTx/>
              <a:uFillTx/>
              <a:latin typeface="Calibri"/>
              <a:ea typeface="ＭＳ Ｐゴシック" charset="-128"/>
              <a:cs typeface="Calibri"/>
            </a:endParaRPr>
          </a:p>
          <a:p>
            <a:pPr marL="342900" marR="0" lvl="0" indent="-342900" algn="l" defTabSz="457200" rtl="0" eaLnBrk="0" fontAlgn="base" latinLnBrk="0" hangingPunct="0">
              <a:lnSpc>
                <a:spcPct val="100000"/>
              </a:lnSpc>
              <a:spcBef>
                <a:spcPct val="20000"/>
              </a:spcBef>
              <a:spcAft>
                <a:spcPct val="0"/>
              </a:spcAft>
              <a:buClrTx/>
              <a:buSzTx/>
              <a:buFont typeface="Arial" charset="0"/>
              <a:buNone/>
              <a:tabLst/>
              <a:defRPr/>
            </a:pPr>
            <a:endParaRPr kumimoji="0" lang="en-US" sz="2800" b="0" i="0" u="none" strike="noStrike" kern="1200" cap="none" spc="0" normalizeH="0" baseline="0" noProof="0" dirty="0" smtClean="0">
              <a:ln>
                <a:noFill/>
              </a:ln>
              <a:solidFill>
                <a:srgbClr val="0A2D6B"/>
              </a:solidFill>
              <a:effectLst/>
              <a:uLnTx/>
              <a:uFillTx/>
              <a:latin typeface="Calibri"/>
              <a:ea typeface="ＭＳ Ｐゴシック" charset="-128"/>
              <a:cs typeface="Calibri"/>
            </a:endParaRPr>
          </a:p>
          <a:p>
            <a:pPr marL="342900" marR="0" lvl="0" indent="-342900" algn="l" defTabSz="457200" rtl="0" eaLnBrk="0" fontAlgn="base" latinLnBrk="0" hangingPunct="0">
              <a:lnSpc>
                <a:spcPct val="100000"/>
              </a:lnSpc>
              <a:spcBef>
                <a:spcPct val="20000"/>
              </a:spcBef>
              <a:spcAft>
                <a:spcPct val="0"/>
              </a:spcAft>
              <a:buClrTx/>
              <a:buSzTx/>
              <a:buFont typeface="Arial" charset="0"/>
              <a:buNone/>
              <a:tabLst/>
              <a:defRPr/>
            </a:pPr>
            <a:endParaRPr kumimoji="0" lang="en-US" sz="2800" b="0" i="0" u="none" strike="noStrike" kern="1200" cap="none" spc="0" normalizeH="0" baseline="0" noProof="0" dirty="0" smtClean="0">
              <a:ln>
                <a:noFill/>
              </a:ln>
              <a:solidFill>
                <a:srgbClr val="0A2D6B"/>
              </a:solidFill>
              <a:effectLst/>
              <a:uLnTx/>
              <a:uFillTx/>
              <a:latin typeface="Calibri"/>
              <a:ea typeface="ＭＳ Ｐゴシック" charset="-128"/>
              <a:cs typeface="Calibri"/>
            </a:endParaRPr>
          </a:p>
        </p:txBody>
      </p:sp>
    </p:spTree>
    <p:extLst>
      <p:ext uri="{BB962C8B-B14F-4D97-AF65-F5344CB8AC3E}">
        <p14:creationId xmlns:p14="http://schemas.microsoft.com/office/powerpoint/2010/main" val="3604135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wipe(down)">
                                      <p:cBhvr>
                                        <p:cTn id="7" dur="500"/>
                                        <p:tgtEl>
                                          <p:spTgt spid="1536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365"/>
                                        </p:tgtEl>
                                        <p:attrNameLst>
                                          <p:attrName>style.visibility</p:attrName>
                                        </p:attrNameLst>
                                      </p:cBhvr>
                                      <p:to>
                                        <p:strVal val="visible"/>
                                      </p:to>
                                    </p:set>
                                    <p:animEffect transition="in" filter="wipe(down)">
                                      <p:cBhvr>
                                        <p:cTn id="12" dur="500"/>
                                        <p:tgtEl>
                                          <p:spTgt spid="1536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down)">
                                      <p:cBhvr>
                                        <p:cTn id="1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816701"/>
            <a:ext cx="8229600" cy="824382"/>
          </a:xfrm>
        </p:spPr>
        <p:txBody>
          <a:bodyPr/>
          <a:lstStyle/>
          <a:p>
            <a:r>
              <a:rPr lang="en-US" dirty="0" smtClean="0"/>
              <a:t>Subtraction Word Problems</a:t>
            </a:r>
            <a:endParaRPr lang="en-US" dirty="0"/>
          </a:p>
        </p:txBody>
      </p:sp>
      <p:sp>
        <p:nvSpPr>
          <p:cNvPr id="8" name="Content Placeholder 7"/>
          <p:cNvSpPr>
            <a:spLocks noGrp="1"/>
          </p:cNvSpPr>
          <p:nvPr>
            <p:ph idx="4294967295"/>
          </p:nvPr>
        </p:nvSpPr>
        <p:spPr>
          <a:xfrm>
            <a:off x="457200" y="1913474"/>
            <a:ext cx="8229600" cy="4019126"/>
          </a:xfrm>
        </p:spPr>
        <p:txBody>
          <a:bodyPr>
            <a:normAutofit/>
          </a:bodyPr>
          <a:lstStyle/>
          <a:p>
            <a:r>
              <a:rPr lang="en-US" sz="2200" dirty="0" smtClean="0">
                <a:latin typeface="Arial" panose="020B0604020202020204" pitchFamily="34" charset="0"/>
                <a:cs typeface="Arial" panose="020B0604020202020204" pitchFamily="34" charset="0"/>
              </a:rPr>
              <a:t>Take From with Result Unknown</a:t>
            </a:r>
            <a:endParaRPr lang="en-US" sz="2200" dirty="0">
              <a:latin typeface="Arial" panose="020B0604020202020204" pitchFamily="34" charset="0"/>
              <a:cs typeface="Arial" panose="020B0604020202020204" pitchFamily="34" charset="0"/>
            </a:endParaRPr>
          </a:p>
          <a:p>
            <a:endParaRPr lang="en-US" sz="2200" dirty="0" smtClean="0">
              <a:latin typeface="Arial" panose="020B0604020202020204" pitchFamily="34" charset="0"/>
              <a:cs typeface="Arial" panose="020B0604020202020204" pitchFamily="34" charset="0"/>
            </a:endParaRPr>
          </a:p>
          <a:p>
            <a:r>
              <a:rPr lang="en-US" sz="2200" dirty="0" smtClean="0">
                <a:latin typeface="Arial" panose="020B0604020202020204" pitchFamily="34" charset="0"/>
                <a:cs typeface="Arial" panose="020B0604020202020204" pitchFamily="34" charset="0"/>
              </a:rPr>
              <a:t>Put Together/Take Apart with Addend Unknown</a:t>
            </a:r>
          </a:p>
          <a:p>
            <a:endParaRPr lang="en-US" sz="2200" dirty="0" smtClean="0">
              <a:latin typeface="Arial" panose="020B0604020202020204" pitchFamily="34" charset="0"/>
              <a:cs typeface="Arial" panose="020B0604020202020204" pitchFamily="34" charset="0"/>
            </a:endParaRPr>
          </a:p>
          <a:p>
            <a:r>
              <a:rPr lang="en-US" sz="2200" dirty="0" smtClean="0">
                <a:latin typeface="Arial" panose="020B0604020202020204" pitchFamily="34" charset="0"/>
                <a:cs typeface="Arial" panose="020B0604020202020204" pitchFamily="34" charset="0"/>
              </a:rPr>
              <a:t>Add To with Change Unknown</a:t>
            </a:r>
          </a:p>
          <a:p>
            <a:endParaRPr lang="en-US" sz="2200" dirty="0" smtClean="0">
              <a:latin typeface="Arial" panose="020B0604020202020204" pitchFamily="34" charset="0"/>
              <a:cs typeface="Arial" panose="020B0604020202020204" pitchFamily="34" charset="0"/>
            </a:endParaRPr>
          </a:p>
          <a:p>
            <a:r>
              <a:rPr lang="en-US" sz="2200" dirty="0" smtClean="0">
                <a:latin typeface="Arial" panose="020B0604020202020204" pitchFamily="34" charset="0"/>
                <a:cs typeface="Arial" panose="020B0604020202020204" pitchFamily="34" charset="0"/>
              </a:rPr>
              <a:t>Take From with Change Unknown</a:t>
            </a:r>
          </a:p>
        </p:txBody>
      </p:sp>
      <p:sp>
        <p:nvSpPr>
          <p:cNvPr id="5" name="Text Placeholder 4"/>
          <p:cNvSpPr>
            <a:spLocks noGrp="1"/>
          </p:cNvSpPr>
          <p:nvPr>
            <p:ph type="body" sz="quarter" idx="4294967295"/>
          </p:nvPr>
        </p:nvSpPr>
        <p:spPr>
          <a:xfrm>
            <a:off x="457200" y="5439882"/>
            <a:ext cx="8229600" cy="825500"/>
          </a:xfrm>
        </p:spPr>
        <p:txBody>
          <a:bodyPr>
            <a:normAutofit/>
          </a:bodyPr>
          <a:lstStyle/>
          <a:p>
            <a:r>
              <a:rPr lang="en-US" sz="2200" dirty="0" smtClean="0">
                <a:latin typeface="Arial" panose="020B0604020202020204" pitchFamily="34" charset="0"/>
                <a:cs typeface="Arial" panose="020B0604020202020204" pitchFamily="34" charset="0"/>
              </a:rPr>
              <a:t>Lessons 28 - 32</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255074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591218"/>
            <a:ext cx="8229600" cy="824382"/>
          </a:xfrm>
        </p:spPr>
        <p:txBody>
          <a:bodyPr/>
          <a:lstStyle/>
          <a:p>
            <a:r>
              <a:rPr lang="en-US" dirty="0" smtClean="0"/>
              <a:t>Subtraction Word Problems</a:t>
            </a:r>
            <a:endParaRPr lang="en-US" dirty="0"/>
          </a:p>
        </p:txBody>
      </p:sp>
      <p:sp>
        <p:nvSpPr>
          <p:cNvPr id="8" name="Content Placeholder 7"/>
          <p:cNvSpPr>
            <a:spLocks noGrp="1"/>
          </p:cNvSpPr>
          <p:nvPr>
            <p:ph idx="4294967295"/>
          </p:nvPr>
        </p:nvSpPr>
        <p:spPr>
          <a:xfrm>
            <a:off x="457200" y="1667511"/>
            <a:ext cx="8229600" cy="3272359"/>
          </a:xfrm>
        </p:spPr>
        <p:txBody>
          <a:bodyPr>
            <a:normAutofit/>
          </a:bodyPr>
          <a:lstStyle/>
          <a:p>
            <a:r>
              <a:rPr lang="en-US" sz="2200" dirty="0" smtClean="0">
                <a:latin typeface="Arial" panose="020B0604020202020204" pitchFamily="34" charset="0"/>
                <a:cs typeface="Arial" panose="020B0604020202020204" pitchFamily="34" charset="0"/>
              </a:rPr>
              <a:t>Is this a </a:t>
            </a:r>
            <a:r>
              <a:rPr lang="en-US" sz="2200" b="1" dirty="0" smtClean="0">
                <a:latin typeface="Arial" panose="020B0604020202020204" pitchFamily="34" charset="0"/>
                <a:cs typeface="Arial" panose="020B0604020202020204" pitchFamily="34" charset="0"/>
              </a:rPr>
              <a:t>Take From </a:t>
            </a:r>
            <a:r>
              <a:rPr lang="en-US" sz="2200" dirty="0" smtClean="0">
                <a:latin typeface="Arial" panose="020B0604020202020204" pitchFamily="34" charset="0"/>
                <a:cs typeface="Arial" panose="020B0604020202020204" pitchFamily="34" charset="0"/>
              </a:rPr>
              <a:t>or </a:t>
            </a:r>
            <a:r>
              <a:rPr lang="en-US" sz="2200" b="1" dirty="0" smtClean="0">
                <a:latin typeface="Arial" panose="020B0604020202020204" pitchFamily="34" charset="0"/>
                <a:cs typeface="Arial" panose="020B0604020202020204" pitchFamily="34" charset="0"/>
              </a:rPr>
              <a:t>Take Apart </a:t>
            </a:r>
            <a:r>
              <a:rPr lang="en-US" sz="2200" dirty="0" smtClean="0">
                <a:latin typeface="Arial" panose="020B0604020202020204" pitchFamily="34" charset="0"/>
                <a:cs typeface="Arial" panose="020B0604020202020204" pitchFamily="34" charset="0"/>
              </a:rPr>
              <a:t>Problem?</a:t>
            </a:r>
            <a:endParaRPr lang="en-US" sz="2200" dirty="0">
              <a:latin typeface="Arial" panose="020B0604020202020204" pitchFamily="34" charset="0"/>
              <a:cs typeface="Arial" panose="020B0604020202020204" pitchFamily="34" charset="0"/>
            </a:endParaRPr>
          </a:p>
        </p:txBody>
      </p:sp>
      <p:sp>
        <p:nvSpPr>
          <p:cNvPr id="5" name="Text Placeholder 4"/>
          <p:cNvSpPr>
            <a:spLocks noGrp="1"/>
          </p:cNvSpPr>
          <p:nvPr>
            <p:ph type="body" sz="quarter" idx="4294967295"/>
          </p:nvPr>
        </p:nvSpPr>
        <p:spPr>
          <a:xfrm>
            <a:off x="457200" y="5644047"/>
            <a:ext cx="8229600" cy="825500"/>
          </a:xfrm>
        </p:spPr>
        <p:txBody>
          <a:bodyPr>
            <a:normAutofit/>
          </a:bodyPr>
          <a:lstStyle/>
          <a:p>
            <a:r>
              <a:rPr lang="en-US" sz="2200" dirty="0" smtClean="0">
                <a:latin typeface="Arial" panose="020B0604020202020204" pitchFamily="34" charset="0"/>
                <a:cs typeface="Arial" panose="020B0604020202020204" pitchFamily="34" charset="0"/>
              </a:rPr>
              <a:t>Lessons 28</a:t>
            </a:r>
            <a:endParaRPr lang="en-US" sz="2200" dirty="0">
              <a:latin typeface="Arial" panose="020B0604020202020204" pitchFamily="34" charset="0"/>
              <a:cs typeface="Arial" panose="020B0604020202020204" pitchFamily="34" charset="0"/>
            </a:endParaRPr>
          </a:p>
        </p:txBody>
      </p:sp>
      <p:pic>
        <p:nvPicPr>
          <p:cNvPr id="16386" name="Picture 2"/>
          <p:cNvPicPr>
            <a:picLocks noChangeAspect="1" noChangeArrowheads="1"/>
          </p:cNvPicPr>
          <p:nvPr/>
        </p:nvPicPr>
        <p:blipFill>
          <a:blip r:embed="rId3"/>
          <a:srcRect/>
          <a:stretch>
            <a:fillRect/>
          </a:stretch>
        </p:blipFill>
        <p:spPr bwMode="auto">
          <a:xfrm>
            <a:off x="457200" y="2286000"/>
            <a:ext cx="6211614" cy="3358047"/>
          </a:xfrm>
          <a:prstGeom prst="rect">
            <a:avLst/>
          </a:prstGeom>
          <a:noFill/>
          <a:ln w="9525">
            <a:noFill/>
            <a:miter lim="800000"/>
            <a:headEnd/>
            <a:tailEnd/>
          </a:ln>
        </p:spPr>
      </p:pic>
    </p:spTree>
    <p:extLst>
      <p:ext uri="{BB962C8B-B14F-4D97-AF65-F5344CB8AC3E}">
        <p14:creationId xmlns:p14="http://schemas.microsoft.com/office/powerpoint/2010/main" val="132278743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765539"/>
            <a:ext cx="8229600" cy="824382"/>
          </a:xfrm>
        </p:spPr>
        <p:txBody>
          <a:bodyPr/>
          <a:lstStyle/>
          <a:p>
            <a:r>
              <a:rPr lang="en-US" dirty="0" smtClean="0"/>
              <a:t>Subtraction Word Problems</a:t>
            </a:r>
            <a:endParaRPr lang="en-US" dirty="0"/>
          </a:p>
        </p:txBody>
      </p:sp>
      <p:sp>
        <p:nvSpPr>
          <p:cNvPr id="8" name="Content Placeholder 7"/>
          <p:cNvSpPr>
            <a:spLocks noGrp="1"/>
          </p:cNvSpPr>
          <p:nvPr>
            <p:ph idx="4294967295"/>
          </p:nvPr>
        </p:nvSpPr>
        <p:spPr>
          <a:xfrm>
            <a:off x="457200" y="1913474"/>
            <a:ext cx="8229600" cy="4019126"/>
          </a:xfrm>
        </p:spPr>
        <p:txBody>
          <a:bodyPr>
            <a:normAutofit/>
          </a:bodyPr>
          <a:lstStyle/>
          <a:p>
            <a:r>
              <a:rPr lang="en-US" sz="2200" dirty="0" smtClean="0">
                <a:latin typeface="Arial" panose="020B0604020202020204" pitchFamily="34" charset="0"/>
                <a:cs typeface="Arial" panose="020B0604020202020204" pitchFamily="34" charset="0"/>
              </a:rPr>
              <a:t>Is this a </a:t>
            </a:r>
            <a:r>
              <a:rPr lang="en-US" sz="2200" b="1" dirty="0" smtClean="0">
                <a:latin typeface="Arial" panose="020B0604020202020204" pitchFamily="34" charset="0"/>
                <a:cs typeface="Arial" panose="020B0604020202020204" pitchFamily="34" charset="0"/>
              </a:rPr>
              <a:t>Take </a:t>
            </a:r>
            <a:r>
              <a:rPr lang="en-US" sz="2200" b="1" dirty="0">
                <a:latin typeface="Arial" panose="020B0604020202020204" pitchFamily="34" charset="0"/>
                <a:cs typeface="Arial" panose="020B0604020202020204" pitchFamily="34" charset="0"/>
              </a:rPr>
              <a:t>From </a:t>
            </a:r>
            <a:r>
              <a:rPr lang="en-US" sz="2200" dirty="0">
                <a:latin typeface="Arial" panose="020B0604020202020204" pitchFamily="34" charset="0"/>
                <a:cs typeface="Arial" panose="020B0604020202020204" pitchFamily="34" charset="0"/>
              </a:rPr>
              <a:t>or </a:t>
            </a:r>
            <a:r>
              <a:rPr lang="en-US" sz="2200" b="1" dirty="0">
                <a:latin typeface="Arial" panose="020B0604020202020204" pitchFamily="34" charset="0"/>
                <a:cs typeface="Arial" panose="020B0604020202020204" pitchFamily="34" charset="0"/>
              </a:rPr>
              <a:t>Take Apart </a:t>
            </a:r>
            <a:r>
              <a:rPr lang="en-US" sz="2200" dirty="0">
                <a:latin typeface="Arial" panose="020B0604020202020204" pitchFamily="34" charset="0"/>
                <a:cs typeface="Arial" panose="020B0604020202020204" pitchFamily="34" charset="0"/>
              </a:rPr>
              <a:t>Problem?</a:t>
            </a:r>
          </a:p>
        </p:txBody>
      </p:sp>
      <p:sp>
        <p:nvSpPr>
          <p:cNvPr id="5" name="Text Placeholder 4"/>
          <p:cNvSpPr>
            <a:spLocks noGrp="1"/>
          </p:cNvSpPr>
          <p:nvPr>
            <p:ph type="body" sz="quarter" idx="4294967295"/>
          </p:nvPr>
        </p:nvSpPr>
        <p:spPr>
          <a:xfrm>
            <a:off x="457200" y="5592282"/>
            <a:ext cx="8229600" cy="825500"/>
          </a:xfrm>
        </p:spPr>
        <p:txBody>
          <a:bodyPr>
            <a:normAutofit/>
          </a:bodyPr>
          <a:lstStyle/>
          <a:p>
            <a:r>
              <a:rPr lang="en-US" sz="2200" dirty="0" smtClean="0">
                <a:latin typeface="Arial" panose="020B0604020202020204" pitchFamily="34" charset="0"/>
                <a:cs typeface="Arial" panose="020B0604020202020204" pitchFamily="34" charset="0"/>
              </a:rPr>
              <a:t>Lessons 29</a:t>
            </a:r>
            <a:endParaRPr lang="en-US" sz="2200" dirty="0">
              <a:latin typeface="Arial" panose="020B0604020202020204" pitchFamily="34" charset="0"/>
              <a:cs typeface="Arial" panose="020B0604020202020204" pitchFamily="34" charset="0"/>
            </a:endParaRPr>
          </a:p>
        </p:txBody>
      </p:sp>
      <p:pic>
        <p:nvPicPr>
          <p:cNvPr id="17410" name="Picture 2"/>
          <p:cNvPicPr>
            <a:picLocks noChangeAspect="1" noChangeArrowheads="1"/>
          </p:cNvPicPr>
          <p:nvPr/>
        </p:nvPicPr>
        <p:blipFill>
          <a:blip r:embed="rId3"/>
          <a:srcRect/>
          <a:stretch>
            <a:fillRect/>
          </a:stretch>
        </p:blipFill>
        <p:spPr bwMode="auto">
          <a:xfrm>
            <a:off x="457199" y="2620360"/>
            <a:ext cx="6227379" cy="2999309"/>
          </a:xfrm>
          <a:prstGeom prst="rect">
            <a:avLst/>
          </a:prstGeom>
          <a:noFill/>
          <a:ln w="9525">
            <a:noFill/>
            <a:miter lim="800000"/>
            <a:headEnd/>
            <a:tailEnd/>
          </a:ln>
        </p:spPr>
      </p:pic>
      <p:sp>
        <p:nvSpPr>
          <p:cNvPr id="6" name="Freeform 5"/>
          <p:cNvSpPr/>
          <p:nvPr/>
        </p:nvSpPr>
        <p:spPr>
          <a:xfrm>
            <a:off x="4716016" y="2469595"/>
            <a:ext cx="1673668" cy="1498798"/>
          </a:xfrm>
          <a:custGeom>
            <a:avLst/>
            <a:gdLst>
              <a:gd name="connsiteX0" fmla="*/ 756745 w 1628498"/>
              <a:gd name="connsiteY0" fmla="*/ 100184 h 1498798"/>
              <a:gd name="connsiteX1" fmla="*/ 693683 w 1628498"/>
              <a:gd name="connsiteY1" fmla="*/ 68653 h 1498798"/>
              <a:gd name="connsiteX2" fmla="*/ 157655 w 1628498"/>
              <a:gd name="connsiteY2" fmla="*/ 68653 h 1498798"/>
              <a:gd name="connsiteX3" fmla="*/ 94593 w 1628498"/>
              <a:gd name="connsiteY3" fmla="*/ 147481 h 1498798"/>
              <a:gd name="connsiteX4" fmla="*/ 47297 w 1628498"/>
              <a:gd name="connsiteY4" fmla="*/ 179012 h 1498798"/>
              <a:gd name="connsiteX5" fmla="*/ 0 w 1628498"/>
              <a:gd name="connsiteY5" fmla="*/ 383964 h 1498798"/>
              <a:gd name="connsiteX6" fmla="*/ 31531 w 1628498"/>
              <a:gd name="connsiteY6" fmla="*/ 730805 h 1498798"/>
              <a:gd name="connsiteX7" fmla="*/ 47297 w 1628498"/>
              <a:gd name="connsiteY7" fmla="*/ 793867 h 1498798"/>
              <a:gd name="connsiteX8" fmla="*/ 63062 w 1628498"/>
              <a:gd name="connsiteY8" fmla="*/ 904226 h 1498798"/>
              <a:gd name="connsiteX9" fmla="*/ 110359 w 1628498"/>
              <a:gd name="connsiteY9" fmla="*/ 1046115 h 1498798"/>
              <a:gd name="connsiteX10" fmla="*/ 157655 w 1628498"/>
              <a:gd name="connsiteY10" fmla="*/ 1140708 h 1498798"/>
              <a:gd name="connsiteX11" fmla="*/ 204952 w 1628498"/>
              <a:gd name="connsiteY11" fmla="*/ 1172239 h 1498798"/>
              <a:gd name="connsiteX12" fmla="*/ 236483 w 1628498"/>
              <a:gd name="connsiteY12" fmla="*/ 1203771 h 1498798"/>
              <a:gd name="connsiteX13" fmla="*/ 283780 w 1628498"/>
              <a:gd name="connsiteY13" fmla="*/ 1235302 h 1498798"/>
              <a:gd name="connsiteX14" fmla="*/ 394138 w 1628498"/>
              <a:gd name="connsiteY14" fmla="*/ 1298364 h 1498798"/>
              <a:gd name="connsiteX15" fmla="*/ 536028 w 1628498"/>
              <a:gd name="connsiteY15" fmla="*/ 1408722 h 1498798"/>
              <a:gd name="connsiteX16" fmla="*/ 662152 w 1628498"/>
              <a:gd name="connsiteY16" fmla="*/ 1440253 h 1498798"/>
              <a:gd name="connsiteX17" fmla="*/ 709448 w 1628498"/>
              <a:gd name="connsiteY17" fmla="*/ 1456019 h 1498798"/>
              <a:gd name="connsiteX18" fmla="*/ 867104 w 1628498"/>
              <a:gd name="connsiteY18" fmla="*/ 1487550 h 1498798"/>
              <a:gd name="connsiteX19" fmla="*/ 1387366 w 1628498"/>
              <a:gd name="connsiteY19" fmla="*/ 1456019 h 1498798"/>
              <a:gd name="connsiteX20" fmla="*/ 1529255 w 1628498"/>
              <a:gd name="connsiteY20" fmla="*/ 1377191 h 1498798"/>
              <a:gd name="connsiteX21" fmla="*/ 1576552 w 1628498"/>
              <a:gd name="connsiteY21" fmla="*/ 1345660 h 1498798"/>
              <a:gd name="connsiteX22" fmla="*/ 1592317 w 1628498"/>
              <a:gd name="connsiteY22" fmla="*/ 1298364 h 1498798"/>
              <a:gd name="connsiteX23" fmla="*/ 1623848 w 1628498"/>
              <a:gd name="connsiteY23" fmla="*/ 1251067 h 1498798"/>
              <a:gd name="connsiteX24" fmla="*/ 1608083 w 1628498"/>
              <a:gd name="connsiteY24" fmla="*/ 888460 h 1498798"/>
              <a:gd name="connsiteX25" fmla="*/ 1592317 w 1628498"/>
              <a:gd name="connsiteY25" fmla="*/ 825398 h 1498798"/>
              <a:gd name="connsiteX26" fmla="*/ 1560786 w 1628498"/>
              <a:gd name="connsiteY26" fmla="*/ 778102 h 1498798"/>
              <a:gd name="connsiteX27" fmla="*/ 1529255 w 1628498"/>
              <a:gd name="connsiteY27" fmla="*/ 683508 h 1498798"/>
              <a:gd name="connsiteX28" fmla="*/ 1513490 w 1628498"/>
              <a:gd name="connsiteY28" fmla="*/ 636212 h 1498798"/>
              <a:gd name="connsiteX29" fmla="*/ 1450428 w 1628498"/>
              <a:gd name="connsiteY29" fmla="*/ 541619 h 1498798"/>
              <a:gd name="connsiteX30" fmla="*/ 1308538 w 1628498"/>
              <a:gd name="connsiteY30" fmla="*/ 415495 h 1498798"/>
              <a:gd name="connsiteX31" fmla="*/ 1229711 w 1628498"/>
              <a:gd name="connsiteY31" fmla="*/ 336667 h 1498798"/>
              <a:gd name="connsiteX32" fmla="*/ 1182414 w 1628498"/>
              <a:gd name="connsiteY32" fmla="*/ 289371 h 1498798"/>
              <a:gd name="connsiteX33" fmla="*/ 1087821 w 1628498"/>
              <a:gd name="connsiteY33" fmla="*/ 242074 h 1498798"/>
              <a:gd name="connsiteX34" fmla="*/ 1040524 w 1628498"/>
              <a:gd name="connsiteY34" fmla="*/ 210543 h 1498798"/>
              <a:gd name="connsiteX35" fmla="*/ 867104 w 1628498"/>
              <a:gd name="connsiteY35" fmla="*/ 163246 h 1498798"/>
              <a:gd name="connsiteX36" fmla="*/ 756745 w 1628498"/>
              <a:gd name="connsiteY36" fmla="*/ 100184 h 1498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628498" h="1498798">
                <a:moveTo>
                  <a:pt x="756745" y="100184"/>
                </a:moveTo>
                <a:cubicBezTo>
                  <a:pt x="727842" y="84419"/>
                  <a:pt x="715285" y="77911"/>
                  <a:pt x="693683" y="68653"/>
                </a:cubicBezTo>
                <a:cubicBezTo>
                  <a:pt x="533491" y="0"/>
                  <a:pt x="253646" y="65557"/>
                  <a:pt x="157655" y="68653"/>
                </a:cubicBezTo>
                <a:cubicBezTo>
                  <a:pt x="22113" y="159015"/>
                  <a:pt x="181622" y="38694"/>
                  <a:pt x="94593" y="147481"/>
                </a:cubicBezTo>
                <a:cubicBezTo>
                  <a:pt x="82757" y="162277"/>
                  <a:pt x="63062" y="168502"/>
                  <a:pt x="47297" y="179012"/>
                </a:cubicBezTo>
                <a:cubicBezTo>
                  <a:pt x="4015" y="308858"/>
                  <a:pt x="20466" y="240702"/>
                  <a:pt x="0" y="383964"/>
                </a:cubicBezTo>
                <a:cubicBezTo>
                  <a:pt x="7940" y="495116"/>
                  <a:pt x="12847" y="618701"/>
                  <a:pt x="31531" y="730805"/>
                </a:cubicBezTo>
                <a:cubicBezTo>
                  <a:pt x="35093" y="752178"/>
                  <a:pt x="43421" y="772549"/>
                  <a:pt x="47297" y="793867"/>
                </a:cubicBezTo>
                <a:cubicBezTo>
                  <a:pt x="53944" y="830427"/>
                  <a:pt x="54706" y="868018"/>
                  <a:pt x="63062" y="904226"/>
                </a:cubicBezTo>
                <a:cubicBezTo>
                  <a:pt x="63067" y="904248"/>
                  <a:pt x="102473" y="1022456"/>
                  <a:pt x="110359" y="1046115"/>
                </a:cubicBezTo>
                <a:cubicBezTo>
                  <a:pt x="123182" y="1084584"/>
                  <a:pt x="127091" y="1110145"/>
                  <a:pt x="157655" y="1140708"/>
                </a:cubicBezTo>
                <a:cubicBezTo>
                  <a:pt x="171053" y="1154106"/>
                  <a:pt x="190156" y="1160402"/>
                  <a:pt x="204952" y="1172239"/>
                </a:cubicBezTo>
                <a:cubicBezTo>
                  <a:pt x="216559" y="1181525"/>
                  <a:pt x="224876" y="1194485"/>
                  <a:pt x="236483" y="1203771"/>
                </a:cubicBezTo>
                <a:cubicBezTo>
                  <a:pt x="251279" y="1215608"/>
                  <a:pt x="267329" y="1225901"/>
                  <a:pt x="283780" y="1235302"/>
                </a:cubicBezTo>
                <a:cubicBezTo>
                  <a:pt x="332846" y="1263340"/>
                  <a:pt x="352234" y="1263444"/>
                  <a:pt x="394138" y="1298364"/>
                </a:cubicBezTo>
                <a:cubicBezTo>
                  <a:pt x="441850" y="1338124"/>
                  <a:pt x="467724" y="1391646"/>
                  <a:pt x="536028" y="1408722"/>
                </a:cubicBezTo>
                <a:cubicBezTo>
                  <a:pt x="578069" y="1419232"/>
                  <a:pt x="621041" y="1426549"/>
                  <a:pt x="662152" y="1440253"/>
                </a:cubicBezTo>
                <a:cubicBezTo>
                  <a:pt x="677917" y="1445508"/>
                  <a:pt x="693255" y="1452282"/>
                  <a:pt x="709448" y="1456019"/>
                </a:cubicBezTo>
                <a:cubicBezTo>
                  <a:pt x="761668" y="1468070"/>
                  <a:pt x="867104" y="1487550"/>
                  <a:pt x="867104" y="1487550"/>
                </a:cubicBezTo>
                <a:cubicBezTo>
                  <a:pt x="1049097" y="1481050"/>
                  <a:pt x="1216249" y="1498798"/>
                  <a:pt x="1387366" y="1456019"/>
                </a:cubicBezTo>
                <a:cubicBezTo>
                  <a:pt x="1453961" y="1439370"/>
                  <a:pt x="1458807" y="1424156"/>
                  <a:pt x="1529255" y="1377191"/>
                </a:cubicBezTo>
                <a:lnTo>
                  <a:pt x="1576552" y="1345660"/>
                </a:lnTo>
                <a:cubicBezTo>
                  <a:pt x="1581807" y="1329895"/>
                  <a:pt x="1584885" y="1313228"/>
                  <a:pt x="1592317" y="1298364"/>
                </a:cubicBezTo>
                <a:cubicBezTo>
                  <a:pt x="1600791" y="1281416"/>
                  <a:pt x="1623120" y="1270001"/>
                  <a:pt x="1623848" y="1251067"/>
                </a:cubicBezTo>
                <a:cubicBezTo>
                  <a:pt x="1628498" y="1130173"/>
                  <a:pt x="1617020" y="1009113"/>
                  <a:pt x="1608083" y="888460"/>
                </a:cubicBezTo>
                <a:cubicBezTo>
                  <a:pt x="1606482" y="866852"/>
                  <a:pt x="1600852" y="845314"/>
                  <a:pt x="1592317" y="825398"/>
                </a:cubicBezTo>
                <a:cubicBezTo>
                  <a:pt x="1584853" y="807982"/>
                  <a:pt x="1571296" y="793867"/>
                  <a:pt x="1560786" y="778102"/>
                </a:cubicBezTo>
                <a:lnTo>
                  <a:pt x="1529255" y="683508"/>
                </a:lnTo>
                <a:cubicBezTo>
                  <a:pt x="1524000" y="667743"/>
                  <a:pt x="1522708" y="650039"/>
                  <a:pt x="1513490" y="636212"/>
                </a:cubicBezTo>
                <a:cubicBezTo>
                  <a:pt x="1492469" y="604681"/>
                  <a:pt x="1477224" y="568415"/>
                  <a:pt x="1450428" y="541619"/>
                </a:cubicBezTo>
                <a:cubicBezTo>
                  <a:pt x="1342437" y="433628"/>
                  <a:pt x="1392938" y="471761"/>
                  <a:pt x="1308538" y="415495"/>
                </a:cubicBezTo>
                <a:cubicBezTo>
                  <a:pt x="1250733" y="328786"/>
                  <a:pt x="1308536" y="402354"/>
                  <a:pt x="1229711" y="336667"/>
                </a:cubicBezTo>
                <a:cubicBezTo>
                  <a:pt x="1212583" y="322394"/>
                  <a:pt x="1199542" y="303644"/>
                  <a:pt x="1182414" y="289371"/>
                </a:cubicBezTo>
                <a:cubicBezTo>
                  <a:pt x="1141662" y="255411"/>
                  <a:pt x="1135226" y="257875"/>
                  <a:pt x="1087821" y="242074"/>
                </a:cubicBezTo>
                <a:cubicBezTo>
                  <a:pt x="1072055" y="231564"/>
                  <a:pt x="1057839" y="218238"/>
                  <a:pt x="1040524" y="210543"/>
                </a:cubicBezTo>
                <a:cubicBezTo>
                  <a:pt x="939638" y="165705"/>
                  <a:pt x="963101" y="189427"/>
                  <a:pt x="867104" y="163246"/>
                </a:cubicBezTo>
                <a:cubicBezTo>
                  <a:pt x="789561" y="142098"/>
                  <a:pt x="785649" y="115950"/>
                  <a:pt x="756745" y="100184"/>
                </a:cubicBezTo>
                <a:close/>
              </a:path>
            </a:pathLst>
          </a:cu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87704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807991"/>
            <a:ext cx="8229600" cy="824382"/>
          </a:xfrm>
        </p:spPr>
        <p:txBody>
          <a:bodyPr/>
          <a:lstStyle/>
          <a:p>
            <a:r>
              <a:rPr lang="en-US" dirty="0" smtClean="0"/>
              <a:t>Subtraction Word Problems</a:t>
            </a:r>
            <a:endParaRPr lang="en-US" dirty="0"/>
          </a:p>
        </p:txBody>
      </p:sp>
      <p:sp>
        <p:nvSpPr>
          <p:cNvPr id="8" name="Content Placeholder 7"/>
          <p:cNvSpPr>
            <a:spLocks noGrp="1"/>
          </p:cNvSpPr>
          <p:nvPr>
            <p:ph idx="4294967295"/>
          </p:nvPr>
        </p:nvSpPr>
        <p:spPr>
          <a:xfrm>
            <a:off x="457200" y="1913474"/>
            <a:ext cx="8229600" cy="4019126"/>
          </a:xfrm>
        </p:spPr>
        <p:txBody>
          <a:bodyPr>
            <a:normAutofit/>
          </a:bodyPr>
          <a:lstStyle/>
          <a:p>
            <a:r>
              <a:rPr lang="en-US" sz="2200" b="1" dirty="0" smtClean="0">
                <a:latin typeface="Arial" panose="020B0604020202020204" pitchFamily="34" charset="0"/>
                <a:cs typeface="Arial" panose="020B0604020202020204" pitchFamily="34" charset="0"/>
              </a:rPr>
              <a:t>Add To </a:t>
            </a:r>
            <a:r>
              <a:rPr lang="en-US" sz="2200" dirty="0" smtClean="0">
                <a:latin typeface="Arial" panose="020B0604020202020204" pitchFamily="34" charset="0"/>
                <a:cs typeface="Arial" panose="020B0604020202020204" pitchFamily="34" charset="0"/>
              </a:rPr>
              <a:t>with </a:t>
            </a:r>
            <a:r>
              <a:rPr lang="en-US" sz="2200" b="1" i="1" dirty="0" smtClean="0">
                <a:latin typeface="Arial" panose="020B0604020202020204" pitchFamily="34" charset="0"/>
                <a:cs typeface="Arial" panose="020B0604020202020204" pitchFamily="34" charset="0"/>
              </a:rPr>
              <a:t>Change Unknown</a:t>
            </a:r>
          </a:p>
        </p:txBody>
      </p:sp>
      <p:sp>
        <p:nvSpPr>
          <p:cNvPr id="5" name="Text Placeholder 4"/>
          <p:cNvSpPr>
            <a:spLocks noGrp="1"/>
          </p:cNvSpPr>
          <p:nvPr>
            <p:ph type="body" sz="quarter" idx="4294967295"/>
          </p:nvPr>
        </p:nvSpPr>
        <p:spPr>
          <a:xfrm>
            <a:off x="457200" y="5770143"/>
            <a:ext cx="8229600" cy="825500"/>
          </a:xfrm>
        </p:spPr>
        <p:txBody>
          <a:bodyPr>
            <a:normAutofit/>
          </a:bodyPr>
          <a:lstStyle/>
          <a:p>
            <a:r>
              <a:rPr lang="en-US" sz="2200" dirty="0" smtClean="0">
                <a:latin typeface="Arial" panose="020B0604020202020204" pitchFamily="34" charset="0"/>
                <a:cs typeface="Arial" panose="020B0604020202020204" pitchFamily="34" charset="0"/>
              </a:rPr>
              <a:t>Lessons 30</a:t>
            </a:r>
            <a:endParaRPr lang="en-US" sz="2200" dirty="0">
              <a:latin typeface="Arial" panose="020B0604020202020204" pitchFamily="34" charset="0"/>
              <a:cs typeface="Arial" panose="020B0604020202020204" pitchFamily="34" charset="0"/>
            </a:endParaRP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42899" y="2444868"/>
            <a:ext cx="6230851" cy="3206631"/>
          </a:xfrm>
          <a:prstGeom prst="rect">
            <a:avLst/>
          </a:prstGeom>
          <a:noFill/>
          <a:ln w="9525">
            <a:noFill/>
            <a:miter lim="800000"/>
            <a:headEnd/>
            <a:tailEnd/>
          </a:ln>
        </p:spPr>
      </p:pic>
    </p:spTree>
    <p:extLst>
      <p:ext uri="{BB962C8B-B14F-4D97-AF65-F5344CB8AC3E}">
        <p14:creationId xmlns:p14="http://schemas.microsoft.com/office/powerpoint/2010/main" val="62610239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676900"/>
            <a:ext cx="8229600" cy="824382"/>
          </a:xfrm>
        </p:spPr>
        <p:txBody>
          <a:bodyPr/>
          <a:lstStyle/>
          <a:p>
            <a:r>
              <a:rPr lang="en-US" dirty="0" smtClean="0"/>
              <a:t>Subtraction Word Problems</a:t>
            </a:r>
            <a:endParaRPr lang="en-US" dirty="0"/>
          </a:p>
        </p:txBody>
      </p:sp>
      <p:sp>
        <p:nvSpPr>
          <p:cNvPr id="8" name="Content Placeholder 7"/>
          <p:cNvSpPr>
            <a:spLocks noGrp="1"/>
          </p:cNvSpPr>
          <p:nvPr>
            <p:ph idx="4294967295"/>
          </p:nvPr>
        </p:nvSpPr>
        <p:spPr>
          <a:xfrm>
            <a:off x="457200" y="1913474"/>
            <a:ext cx="8229600" cy="4019126"/>
          </a:xfrm>
        </p:spPr>
        <p:txBody>
          <a:bodyPr>
            <a:normAutofit/>
          </a:bodyPr>
          <a:lstStyle/>
          <a:p>
            <a:r>
              <a:rPr lang="en-US" sz="2200" dirty="0" smtClean="0">
                <a:latin typeface="Arial" panose="020B0604020202020204" pitchFamily="34" charset="0"/>
                <a:cs typeface="Arial" panose="020B0604020202020204" pitchFamily="34" charset="0"/>
              </a:rPr>
              <a:t>Take From with Change Unknown</a:t>
            </a:r>
          </a:p>
        </p:txBody>
      </p:sp>
      <p:sp>
        <p:nvSpPr>
          <p:cNvPr id="5" name="Text Placeholder 4"/>
          <p:cNvSpPr>
            <a:spLocks noGrp="1"/>
          </p:cNvSpPr>
          <p:nvPr>
            <p:ph type="body" sz="quarter" idx="4294967295"/>
          </p:nvPr>
        </p:nvSpPr>
        <p:spPr>
          <a:xfrm>
            <a:off x="457200" y="5744682"/>
            <a:ext cx="8229600" cy="825500"/>
          </a:xfrm>
        </p:spPr>
        <p:txBody>
          <a:bodyPr>
            <a:normAutofit/>
          </a:bodyPr>
          <a:lstStyle/>
          <a:p>
            <a:r>
              <a:rPr lang="en-US" sz="2200" dirty="0" smtClean="0">
                <a:latin typeface="Arial" panose="020B0604020202020204" pitchFamily="34" charset="0"/>
                <a:cs typeface="Arial" panose="020B0604020202020204" pitchFamily="34" charset="0"/>
              </a:rPr>
              <a:t>Lessons 31</a:t>
            </a:r>
            <a:endParaRPr lang="en-US" sz="2200" dirty="0">
              <a:latin typeface="Arial" panose="020B0604020202020204" pitchFamily="34" charset="0"/>
              <a:cs typeface="Arial" panose="020B0604020202020204" pitchFamily="34" charset="0"/>
            </a:endParaRPr>
          </a:p>
        </p:txBody>
      </p:sp>
      <p:pic>
        <p:nvPicPr>
          <p:cNvPr id="19458" name="Picture 2"/>
          <p:cNvPicPr>
            <a:picLocks noChangeAspect="1" noChangeArrowheads="1"/>
          </p:cNvPicPr>
          <p:nvPr/>
        </p:nvPicPr>
        <p:blipFill>
          <a:blip r:embed="rId3"/>
          <a:srcRect/>
          <a:stretch>
            <a:fillRect/>
          </a:stretch>
        </p:blipFill>
        <p:spPr bwMode="auto">
          <a:xfrm>
            <a:off x="457200" y="2496657"/>
            <a:ext cx="6096000" cy="3226226"/>
          </a:xfrm>
          <a:prstGeom prst="rect">
            <a:avLst/>
          </a:prstGeom>
          <a:noFill/>
          <a:ln w="9525">
            <a:noFill/>
            <a:miter lim="800000"/>
            <a:headEnd/>
            <a:tailEnd/>
          </a:ln>
        </p:spPr>
      </p:pic>
    </p:spTree>
    <p:extLst>
      <p:ext uri="{BB962C8B-B14F-4D97-AF65-F5344CB8AC3E}">
        <p14:creationId xmlns:p14="http://schemas.microsoft.com/office/powerpoint/2010/main" val="393557926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846554"/>
            <a:ext cx="8229600" cy="824382"/>
          </a:xfrm>
        </p:spPr>
        <p:txBody>
          <a:bodyPr>
            <a:normAutofit fontScale="90000"/>
          </a:bodyPr>
          <a:lstStyle/>
          <a:p>
            <a:r>
              <a:rPr lang="en-US" dirty="0" smtClean="0"/>
              <a:t>Decomposition Strategies for Subtraction</a:t>
            </a:r>
            <a:endParaRPr lang="en-US" dirty="0"/>
          </a:p>
        </p:txBody>
      </p:sp>
      <p:sp>
        <p:nvSpPr>
          <p:cNvPr id="8" name="Content Placeholder 7"/>
          <p:cNvSpPr>
            <a:spLocks noGrp="1"/>
          </p:cNvSpPr>
          <p:nvPr>
            <p:ph idx="4294967295"/>
          </p:nvPr>
        </p:nvSpPr>
        <p:spPr>
          <a:xfrm>
            <a:off x="457200" y="1807639"/>
            <a:ext cx="8229600" cy="3526408"/>
          </a:xfrm>
        </p:spPr>
        <p:txBody>
          <a:bodyPr/>
          <a:lstStyle/>
          <a:p>
            <a:pPr marL="4763" indent="-4763" defTabSz="233363"/>
            <a:r>
              <a:rPr lang="en-US" sz="2200" dirty="0" smtClean="0">
                <a:latin typeface="Arial" panose="020B0604020202020204" pitchFamily="34" charset="0"/>
                <a:cs typeface="Arial" panose="020B0604020202020204" pitchFamily="34" charset="0"/>
              </a:rPr>
              <a:t>How many beads on our number bracelet? Take one bead away. How many beads do you have now?</a:t>
            </a:r>
          </a:p>
        </p:txBody>
      </p:sp>
      <p:sp>
        <p:nvSpPr>
          <p:cNvPr id="5" name="Text Placeholder 4"/>
          <p:cNvSpPr>
            <a:spLocks noGrp="1"/>
          </p:cNvSpPr>
          <p:nvPr>
            <p:ph type="body" sz="quarter" idx="4294967295"/>
          </p:nvPr>
        </p:nvSpPr>
        <p:spPr>
          <a:xfrm>
            <a:off x="457200" y="5439882"/>
            <a:ext cx="8229600" cy="825500"/>
          </a:xfrm>
        </p:spPr>
        <p:txBody>
          <a:bodyPr>
            <a:normAutofit/>
          </a:bodyPr>
          <a:lstStyle/>
          <a:p>
            <a:r>
              <a:rPr lang="en-US" sz="2200" dirty="0" smtClean="0">
                <a:latin typeface="Arial" panose="020B0604020202020204" pitchFamily="34" charset="0"/>
                <a:cs typeface="Arial" panose="020B0604020202020204" pitchFamily="34" charset="0"/>
              </a:rPr>
              <a:t>Lessons 33</a:t>
            </a:r>
            <a:endParaRPr lang="en-US" sz="22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457200" y="2857496"/>
            <a:ext cx="1850393" cy="2137833"/>
          </a:xfrm>
          <a:prstGeom prst="rect">
            <a:avLst/>
          </a:prstGeom>
        </p:spPr>
      </p:pic>
      <p:pic>
        <p:nvPicPr>
          <p:cNvPr id="3" name="Picture 2"/>
          <p:cNvPicPr>
            <a:picLocks noChangeAspect="1"/>
          </p:cNvPicPr>
          <p:nvPr/>
        </p:nvPicPr>
        <p:blipFill>
          <a:blip r:embed="rId3"/>
          <a:stretch>
            <a:fillRect/>
          </a:stretch>
        </p:blipFill>
        <p:spPr>
          <a:xfrm>
            <a:off x="2662766" y="2857496"/>
            <a:ext cx="1850393" cy="2137833"/>
          </a:xfrm>
          <a:prstGeom prst="rect">
            <a:avLst/>
          </a:prstGeom>
        </p:spPr>
      </p:pic>
      <p:sp>
        <p:nvSpPr>
          <p:cNvPr id="9" name="Content Placeholder 7"/>
          <p:cNvSpPr txBox="1">
            <a:spLocks/>
          </p:cNvSpPr>
          <p:nvPr/>
        </p:nvSpPr>
        <p:spPr bwMode="auto">
          <a:xfrm>
            <a:off x="4986865" y="2878662"/>
            <a:ext cx="2675467" cy="2023527"/>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800" kern="1200">
                <a:solidFill>
                  <a:srgbClr val="0A2D6B"/>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sz="2400"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20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800" kern="1200">
                <a:solidFill>
                  <a:srgbClr val="7B083C"/>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763" indent="-4763" defTabSz="233363"/>
            <a:r>
              <a:rPr lang="en-US" sz="3200" baseline="0" dirty="0" smtClean="0"/>
              <a:t>10 – 1 = 9</a:t>
            </a:r>
          </a:p>
          <a:p>
            <a:pPr marL="4763" indent="-4763" defTabSz="233363"/>
            <a:r>
              <a:rPr lang="en-US" sz="3200" baseline="0" dirty="0" smtClean="0"/>
              <a:t>  9 – 1 = 8</a:t>
            </a:r>
          </a:p>
          <a:p>
            <a:pPr marL="4763" indent="-4763" defTabSz="233363"/>
            <a:r>
              <a:rPr lang="en-US" sz="3200" baseline="0" dirty="0" smtClean="0"/>
              <a:t>  8 – 1 = 7</a:t>
            </a:r>
          </a:p>
          <a:p>
            <a:pPr marL="4763" indent="-4763" defTabSz="233363"/>
            <a:r>
              <a:rPr lang="en-US" sz="3200" baseline="0" dirty="0"/>
              <a:t> </a:t>
            </a:r>
            <a:r>
              <a:rPr lang="en-US" sz="3200" baseline="0" dirty="0" smtClean="0"/>
              <a:t> 7 – 1 = 6  </a:t>
            </a:r>
          </a:p>
        </p:txBody>
      </p:sp>
    </p:spTree>
    <p:extLst>
      <p:ext uri="{BB962C8B-B14F-4D97-AF65-F5344CB8AC3E}">
        <p14:creationId xmlns:p14="http://schemas.microsoft.com/office/powerpoint/2010/main" val="2736203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936691"/>
            <a:ext cx="8229600" cy="824382"/>
          </a:xfrm>
        </p:spPr>
        <p:txBody>
          <a:bodyPr>
            <a:normAutofit fontScale="90000"/>
          </a:bodyPr>
          <a:lstStyle/>
          <a:p>
            <a:r>
              <a:rPr lang="en-US" dirty="0" smtClean="0"/>
              <a:t>Decomposition Strategies for Subtraction</a:t>
            </a:r>
            <a:endParaRPr lang="en-US" dirty="0"/>
          </a:p>
        </p:txBody>
      </p:sp>
      <p:sp>
        <p:nvSpPr>
          <p:cNvPr id="8" name="Content Placeholder 7"/>
          <p:cNvSpPr>
            <a:spLocks noGrp="1"/>
          </p:cNvSpPr>
          <p:nvPr>
            <p:ph idx="4294967295"/>
          </p:nvPr>
        </p:nvSpPr>
        <p:spPr>
          <a:xfrm>
            <a:off x="457200" y="1744138"/>
            <a:ext cx="8229600" cy="3526408"/>
          </a:xfrm>
        </p:spPr>
        <p:txBody>
          <a:bodyPr/>
          <a:lstStyle/>
          <a:p>
            <a:pPr marL="4763" indent="-4763" defTabSz="233363"/>
            <a:r>
              <a:rPr lang="en-US" sz="2200" dirty="0" smtClean="0">
                <a:latin typeface="Arial" panose="020B0604020202020204" pitchFamily="34" charset="0"/>
                <a:cs typeface="Arial" panose="020B0604020202020204" pitchFamily="34" charset="0"/>
              </a:rPr>
              <a:t>Take away 0 beads. How many beads do we have now?</a:t>
            </a:r>
          </a:p>
        </p:txBody>
      </p:sp>
      <p:sp>
        <p:nvSpPr>
          <p:cNvPr id="5" name="Text Placeholder 4"/>
          <p:cNvSpPr>
            <a:spLocks noGrp="1"/>
          </p:cNvSpPr>
          <p:nvPr>
            <p:ph type="body" sz="quarter" idx="4294967295"/>
          </p:nvPr>
        </p:nvSpPr>
        <p:spPr>
          <a:xfrm>
            <a:off x="457200" y="5439882"/>
            <a:ext cx="8229600" cy="825500"/>
          </a:xfrm>
        </p:spPr>
        <p:txBody>
          <a:bodyPr>
            <a:normAutofit/>
          </a:bodyPr>
          <a:lstStyle/>
          <a:p>
            <a:r>
              <a:rPr lang="en-US" sz="2200" dirty="0" smtClean="0">
                <a:latin typeface="Arial" panose="020B0604020202020204" pitchFamily="34" charset="0"/>
                <a:cs typeface="Arial" panose="020B0604020202020204" pitchFamily="34" charset="0"/>
              </a:rPr>
              <a:t>Lessons 33</a:t>
            </a:r>
            <a:endParaRPr lang="en-US" sz="2200" dirty="0">
              <a:latin typeface="Arial" panose="020B0604020202020204" pitchFamily="34" charset="0"/>
              <a:cs typeface="Arial" panose="020B0604020202020204" pitchFamily="34" charset="0"/>
            </a:endParaRPr>
          </a:p>
        </p:txBody>
      </p:sp>
      <p:sp>
        <p:nvSpPr>
          <p:cNvPr id="9" name="Content Placeholder 7"/>
          <p:cNvSpPr txBox="1">
            <a:spLocks/>
          </p:cNvSpPr>
          <p:nvPr/>
        </p:nvSpPr>
        <p:spPr bwMode="auto">
          <a:xfrm>
            <a:off x="4457698" y="2131723"/>
            <a:ext cx="2675467" cy="2023527"/>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800" kern="1200">
                <a:solidFill>
                  <a:srgbClr val="0A2D6B"/>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sz="2400"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20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800" kern="1200">
                <a:solidFill>
                  <a:srgbClr val="7B083C"/>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763" indent="-4763" defTabSz="233363"/>
            <a:r>
              <a:rPr lang="en-US" sz="3200" baseline="0" dirty="0" smtClean="0"/>
              <a:t>4 – 0 = 4</a:t>
            </a:r>
            <a:endParaRPr lang="en-US" sz="3200" baseline="0" dirty="0"/>
          </a:p>
          <a:p>
            <a:pPr marL="4763" indent="-4763" defTabSz="233363"/>
            <a:r>
              <a:rPr lang="en-US" sz="3200" baseline="0" dirty="0" smtClean="0"/>
              <a:t>5 – 0 = 5</a:t>
            </a:r>
          </a:p>
          <a:p>
            <a:pPr marL="4763" indent="-4763" defTabSz="233363"/>
            <a:r>
              <a:rPr lang="en-US" sz="3200" baseline="0" dirty="0" smtClean="0"/>
              <a:t>6 – 0 = 6</a:t>
            </a:r>
          </a:p>
          <a:p>
            <a:pPr marL="4763" indent="-4763" defTabSz="233363"/>
            <a:r>
              <a:rPr lang="en-US" sz="3200" baseline="0" dirty="0" smtClean="0"/>
              <a:t>7 – 0 = 7</a:t>
            </a:r>
          </a:p>
          <a:p>
            <a:pPr marL="4763" indent="-4763" defTabSz="233363"/>
            <a:r>
              <a:rPr lang="en-US" sz="3200" baseline="0" dirty="0" smtClean="0"/>
              <a:t>8 – 0 = 8</a:t>
            </a:r>
          </a:p>
          <a:p>
            <a:pPr marL="4763" indent="-4763" defTabSz="233363"/>
            <a:r>
              <a:rPr lang="en-US" sz="3200" baseline="0" dirty="0" smtClean="0"/>
              <a:t>9 – 0 = 9</a:t>
            </a:r>
          </a:p>
          <a:p>
            <a:pPr marL="4763" indent="-4763" defTabSz="233363"/>
            <a:r>
              <a:rPr lang="en-US" sz="3200" baseline="0" dirty="0" smtClean="0"/>
              <a:t>10 – 0 = 10</a:t>
            </a:r>
          </a:p>
          <a:p>
            <a:pPr marL="4763" indent="-4763" defTabSz="233363"/>
            <a:endParaRPr lang="en-US" sz="3200" baseline="0" dirty="0" smtClean="0"/>
          </a:p>
        </p:txBody>
      </p:sp>
      <p:pic>
        <p:nvPicPr>
          <p:cNvPr id="4" name="Picture 3"/>
          <p:cNvPicPr>
            <a:picLocks noChangeAspect="1"/>
          </p:cNvPicPr>
          <p:nvPr/>
        </p:nvPicPr>
        <p:blipFill rotWithShape="1">
          <a:blip r:embed="rId3"/>
          <a:srcRect t="25592" b="27353"/>
          <a:stretch/>
        </p:blipFill>
        <p:spPr>
          <a:xfrm>
            <a:off x="457200" y="2533893"/>
            <a:ext cx="3634250" cy="514106"/>
          </a:xfrm>
          <a:prstGeom prst="rect">
            <a:avLst/>
          </a:prstGeom>
        </p:spPr>
      </p:pic>
    </p:spTree>
    <p:extLst>
      <p:ext uri="{BB962C8B-B14F-4D97-AF65-F5344CB8AC3E}">
        <p14:creationId xmlns:p14="http://schemas.microsoft.com/office/powerpoint/2010/main" val="236389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8541"/>
            <a:ext cx="8229600" cy="824382"/>
          </a:xfrm>
        </p:spPr>
        <p:txBody>
          <a:bodyPr/>
          <a:lstStyle/>
          <a:p>
            <a:r>
              <a:rPr lang="en-US" dirty="0"/>
              <a:t>Introduction to the Lesson Structure</a:t>
            </a:r>
          </a:p>
        </p:txBody>
      </p:sp>
      <p:sp>
        <p:nvSpPr>
          <p:cNvPr id="4" name="Content Placeholder 3"/>
          <p:cNvSpPr>
            <a:spLocks noGrp="1"/>
          </p:cNvSpPr>
          <p:nvPr>
            <p:ph idx="4294967295"/>
          </p:nvPr>
        </p:nvSpPr>
        <p:spPr>
          <a:xfrm>
            <a:off x="457200" y="1692750"/>
            <a:ext cx="8229600" cy="545947"/>
          </a:xfrm>
        </p:spPr>
        <p:txBody>
          <a:bodyPr/>
          <a:lstStyle/>
          <a:p>
            <a:r>
              <a:rPr lang="en-US" dirty="0" smtClean="0">
                <a:latin typeface="Arial" panose="020B0604020202020204" pitchFamily="34" charset="0"/>
                <a:cs typeface="Arial" panose="020B0604020202020204" pitchFamily="34" charset="0"/>
              </a:rPr>
              <a:t>SPRINT: Count Dots</a:t>
            </a:r>
            <a:endParaRPr lang="en-US" dirty="0">
              <a:latin typeface="Arial" panose="020B0604020202020204" pitchFamily="34" charset="0"/>
              <a:cs typeface="Arial" panose="020B0604020202020204" pitchFamily="34" charset="0"/>
            </a:endParaRPr>
          </a:p>
        </p:txBody>
      </p:sp>
      <p:sp>
        <p:nvSpPr>
          <p:cNvPr id="5" name="Text Placeholder 4"/>
          <p:cNvSpPr>
            <a:spLocks noGrp="1"/>
          </p:cNvSpPr>
          <p:nvPr>
            <p:ph type="body" sz="quarter" idx="4294967295"/>
          </p:nvPr>
        </p:nvSpPr>
        <p:spPr>
          <a:xfrm>
            <a:off x="457200" y="5699750"/>
            <a:ext cx="8229600" cy="825500"/>
          </a:xfrm>
        </p:spPr>
        <p:txBody>
          <a:bodyPr/>
          <a:lstStyle/>
          <a:p>
            <a:r>
              <a:rPr lang="en-US" dirty="0" smtClean="0">
                <a:latin typeface="Arial" panose="020B0604020202020204" pitchFamily="34" charset="0"/>
                <a:cs typeface="Arial" panose="020B0604020202020204" pitchFamily="34" charset="0"/>
              </a:rPr>
              <a:t>Lesson 1, Fluency Practice</a:t>
            </a:r>
            <a:endParaRPr lang="en-US"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3"/>
          <a:srcRect/>
          <a:stretch>
            <a:fillRect/>
          </a:stretch>
        </p:blipFill>
        <p:spPr bwMode="auto">
          <a:xfrm>
            <a:off x="457201" y="2161195"/>
            <a:ext cx="2822028" cy="3482860"/>
          </a:xfrm>
          <a:prstGeom prst="rect">
            <a:avLst/>
          </a:prstGeom>
          <a:noFill/>
          <a:ln w="9525">
            <a:noFill/>
            <a:miter lim="800000"/>
            <a:headEnd/>
            <a:tailEnd/>
          </a:ln>
        </p:spPr>
      </p:pic>
      <p:pic>
        <p:nvPicPr>
          <p:cNvPr id="2051" name="Picture 3"/>
          <p:cNvPicPr>
            <a:picLocks noChangeAspect="1" noChangeArrowheads="1"/>
          </p:cNvPicPr>
          <p:nvPr/>
        </p:nvPicPr>
        <p:blipFill>
          <a:blip r:embed="rId4"/>
          <a:srcRect/>
          <a:stretch>
            <a:fillRect/>
          </a:stretch>
        </p:blipFill>
        <p:spPr bwMode="auto">
          <a:xfrm>
            <a:off x="3522279" y="1692750"/>
            <a:ext cx="2957348" cy="3951305"/>
          </a:xfrm>
          <a:prstGeom prst="rect">
            <a:avLst/>
          </a:prstGeom>
          <a:noFill/>
          <a:ln w="9525">
            <a:noFill/>
            <a:miter lim="800000"/>
            <a:headEnd/>
            <a:tailEnd/>
          </a:ln>
        </p:spPr>
      </p:pic>
    </p:spTree>
    <p:extLst>
      <p:ext uri="{BB962C8B-B14F-4D97-AF65-F5344CB8AC3E}">
        <p14:creationId xmlns:p14="http://schemas.microsoft.com/office/powerpoint/2010/main" val="138359045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23850" y="706513"/>
            <a:ext cx="8229600" cy="824382"/>
          </a:xfrm>
        </p:spPr>
        <p:txBody>
          <a:bodyPr>
            <a:normAutofit fontScale="90000"/>
          </a:bodyPr>
          <a:lstStyle/>
          <a:p>
            <a:r>
              <a:rPr lang="en-US" dirty="0" smtClean="0"/>
              <a:t>Decomposition Strategies for Subtraction</a:t>
            </a:r>
            <a:endParaRPr lang="en-US" dirty="0"/>
          </a:p>
        </p:txBody>
      </p:sp>
      <p:sp>
        <p:nvSpPr>
          <p:cNvPr id="8" name="Content Placeholder 7"/>
          <p:cNvSpPr>
            <a:spLocks noGrp="1"/>
          </p:cNvSpPr>
          <p:nvPr>
            <p:ph idx="4294967295"/>
          </p:nvPr>
        </p:nvSpPr>
        <p:spPr>
          <a:xfrm>
            <a:off x="457200" y="1530895"/>
            <a:ext cx="8229600" cy="4076696"/>
          </a:xfrm>
        </p:spPr>
        <p:txBody>
          <a:bodyPr>
            <a:normAutofit/>
          </a:bodyPr>
          <a:lstStyle/>
          <a:p>
            <a:r>
              <a:rPr lang="en-US" sz="2200" dirty="0" smtClean="0">
                <a:latin typeface="Arial" panose="020B0604020202020204" pitchFamily="34" charset="0"/>
                <a:cs typeface="Arial" panose="020B0604020202020204" pitchFamily="34" charset="0"/>
              </a:rPr>
              <a:t>How many beads do we have on our bracelet?</a:t>
            </a:r>
          </a:p>
          <a:p>
            <a:endParaRPr lang="en-US" sz="2200" dirty="0">
              <a:latin typeface="Arial" panose="020B0604020202020204" pitchFamily="34" charset="0"/>
              <a:cs typeface="Arial" panose="020B0604020202020204" pitchFamily="34" charset="0"/>
            </a:endParaRPr>
          </a:p>
          <a:p>
            <a:endParaRPr lang="en-US" sz="2200" dirty="0" smtClean="0">
              <a:latin typeface="Arial" panose="020B0604020202020204" pitchFamily="34" charset="0"/>
              <a:cs typeface="Arial" panose="020B0604020202020204" pitchFamily="34" charset="0"/>
            </a:endParaRPr>
          </a:p>
          <a:p>
            <a:endParaRPr lang="en-US" sz="2200" dirty="0" smtClean="0">
              <a:latin typeface="Arial" panose="020B0604020202020204" pitchFamily="34" charset="0"/>
              <a:cs typeface="Arial" panose="020B0604020202020204" pitchFamily="34" charset="0"/>
            </a:endParaRPr>
          </a:p>
          <a:p>
            <a:r>
              <a:rPr lang="en-US" sz="2200" dirty="0" smtClean="0">
                <a:latin typeface="Arial" panose="020B0604020202020204" pitchFamily="34" charset="0"/>
                <a:cs typeface="Arial" panose="020B0604020202020204" pitchFamily="34" charset="0"/>
              </a:rPr>
              <a:t>Take away 10 beads. </a:t>
            </a:r>
          </a:p>
          <a:p>
            <a:r>
              <a:rPr lang="en-US" sz="2200" dirty="0" smtClean="0">
                <a:latin typeface="Arial" panose="020B0604020202020204" pitchFamily="34" charset="0"/>
                <a:cs typeface="Arial" panose="020B0604020202020204" pitchFamily="34" charset="0"/>
              </a:rPr>
              <a:t>How many do we have now?</a:t>
            </a:r>
          </a:p>
          <a:p>
            <a:r>
              <a:rPr lang="en-US" sz="2200" dirty="0" smtClean="0">
                <a:latin typeface="Arial" panose="020B0604020202020204" pitchFamily="34" charset="0"/>
                <a:cs typeface="Arial" panose="020B0604020202020204" pitchFamily="34" charset="0"/>
              </a:rPr>
              <a:t>10 – 10 = 0</a:t>
            </a:r>
          </a:p>
          <a:p>
            <a:r>
              <a:rPr lang="en-US" sz="2200" dirty="0" smtClean="0">
                <a:latin typeface="Arial" panose="020B0604020202020204" pitchFamily="34" charset="0"/>
                <a:cs typeface="Arial" panose="020B0604020202020204" pitchFamily="34" charset="0"/>
              </a:rPr>
              <a:t>9 – 9 = 0</a:t>
            </a:r>
          </a:p>
          <a:p>
            <a:r>
              <a:rPr lang="en-US" sz="2200" dirty="0" smtClean="0">
                <a:latin typeface="Arial" panose="020B0604020202020204" pitchFamily="34" charset="0"/>
                <a:cs typeface="Arial" panose="020B0604020202020204" pitchFamily="34" charset="0"/>
              </a:rPr>
              <a:t>8 – 8 = 0</a:t>
            </a:r>
          </a:p>
          <a:p>
            <a:r>
              <a:rPr lang="en-US" sz="2200" dirty="0" smtClean="0">
                <a:latin typeface="Arial" panose="020B0604020202020204" pitchFamily="34" charset="0"/>
                <a:cs typeface="Arial" panose="020B0604020202020204" pitchFamily="34" charset="0"/>
              </a:rPr>
              <a:t>7 – 7 = 0</a:t>
            </a:r>
          </a:p>
        </p:txBody>
      </p:sp>
      <p:sp>
        <p:nvSpPr>
          <p:cNvPr id="5" name="Text Placeholder 4"/>
          <p:cNvSpPr>
            <a:spLocks noGrp="1"/>
          </p:cNvSpPr>
          <p:nvPr>
            <p:ph type="body" sz="quarter" idx="4294967295"/>
          </p:nvPr>
        </p:nvSpPr>
        <p:spPr>
          <a:xfrm>
            <a:off x="438149" y="5606473"/>
            <a:ext cx="8229600" cy="825500"/>
          </a:xfrm>
        </p:spPr>
        <p:txBody>
          <a:bodyPr>
            <a:normAutofit/>
          </a:bodyPr>
          <a:lstStyle/>
          <a:p>
            <a:r>
              <a:rPr lang="en-US" sz="2200" dirty="0" smtClean="0">
                <a:latin typeface="Arial" panose="020B0604020202020204" pitchFamily="34" charset="0"/>
                <a:cs typeface="Arial" panose="020B0604020202020204" pitchFamily="34" charset="0"/>
              </a:rPr>
              <a:t>Lessons 34</a:t>
            </a:r>
            <a:endParaRPr lang="en-US" sz="22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3"/>
          <a:srcRect t="27901" b="16667"/>
          <a:stretch/>
        </p:blipFill>
        <p:spPr>
          <a:xfrm>
            <a:off x="1523999" y="1964270"/>
            <a:ext cx="4910666" cy="982132"/>
          </a:xfrm>
          <a:prstGeom prst="rect">
            <a:avLst/>
          </a:prstGeom>
        </p:spPr>
      </p:pic>
      <p:sp>
        <p:nvSpPr>
          <p:cNvPr id="3" name="Cloud Callout 2"/>
          <p:cNvSpPr/>
          <p:nvPr/>
        </p:nvSpPr>
        <p:spPr>
          <a:xfrm>
            <a:off x="3450168" y="4191000"/>
            <a:ext cx="3556000" cy="1587500"/>
          </a:xfrm>
          <a:prstGeom prst="cloudCallout">
            <a:avLst>
              <a:gd name="adj1" fmla="val -83459"/>
              <a:gd name="adj2" fmla="val 211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aseline="0" dirty="0"/>
              <a:t>How are these problems similar to each other?</a:t>
            </a:r>
          </a:p>
          <a:p>
            <a:pPr algn="ctr"/>
            <a:endParaRPr lang="en-US" dirty="0"/>
          </a:p>
        </p:txBody>
      </p:sp>
    </p:spTree>
    <p:extLst>
      <p:ext uri="{BB962C8B-B14F-4D97-AF65-F5344CB8AC3E}">
        <p14:creationId xmlns:p14="http://schemas.microsoft.com/office/powerpoint/2010/main" val="3643747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551437"/>
            <a:ext cx="8229600" cy="824382"/>
          </a:xfrm>
        </p:spPr>
        <p:txBody>
          <a:bodyPr>
            <a:normAutofit fontScale="90000"/>
          </a:bodyPr>
          <a:lstStyle/>
          <a:p>
            <a:r>
              <a:rPr lang="en-US" dirty="0" smtClean="0"/>
              <a:t>Decomposition Strategies for Subtraction</a:t>
            </a:r>
            <a:endParaRPr lang="en-US" dirty="0"/>
          </a:p>
        </p:txBody>
      </p:sp>
      <p:sp>
        <p:nvSpPr>
          <p:cNvPr id="8" name="Content Placeholder 7"/>
          <p:cNvSpPr>
            <a:spLocks noGrp="1"/>
          </p:cNvSpPr>
          <p:nvPr>
            <p:ph idx="4294967295"/>
          </p:nvPr>
        </p:nvSpPr>
        <p:spPr>
          <a:xfrm>
            <a:off x="457200" y="1594899"/>
            <a:ext cx="8229600" cy="4076696"/>
          </a:xfrm>
        </p:spPr>
        <p:txBody>
          <a:bodyPr>
            <a:normAutofit/>
          </a:bodyPr>
          <a:lstStyle/>
          <a:p>
            <a:r>
              <a:rPr lang="en-US" sz="2200" dirty="0" smtClean="0">
                <a:latin typeface="Arial" panose="020B0604020202020204" pitchFamily="34" charset="0"/>
                <a:cs typeface="Arial" panose="020B0604020202020204" pitchFamily="34" charset="0"/>
              </a:rPr>
              <a:t>How many beads do we have on our bracelet?</a:t>
            </a:r>
          </a:p>
          <a:p>
            <a:endParaRPr lang="en-US" sz="2200" dirty="0" smtClean="0">
              <a:latin typeface="Arial" panose="020B0604020202020204" pitchFamily="34" charset="0"/>
              <a:cs typeface="Arial" panose="020B0604020202020204" pitchFamily="34" charset="0"/>
            </a:endParaRPr>
          </a:p>
          <a:p>
            <a:endParaRPr lang="en-US" sz="2200" dirty="0">
              <a:latin typeface="Arial" panose="020B0604020202020204" pitchFamily="34" charset="0"/>
              <a:cs typeface="Arial" panose="020B0604020202020204" pitchFamily="34" charset="0"/>
            </a:endParaRPr>
          </a:p>
          <a:p>
            <a:endParaRPr lang="en-US" sz="2200" dirty="0" smtClean="0">
              <a:latin typeface="Arial" panose="020B0604020202020204" pitchFamily="34" charset="0"/>
              <a:cs typeface="Arial" panose="020B0604020202020204" pitchFamily="34" charset="0"/>
            </a:endParaRPr>
          </a:p>
          <a:p>
            <a:r>
              <a:rPr lang="en-US" sz="2200" dirty="0" smtClean="0">
                <a:latin typeface="Arial" panose="020B0604020202020204" pitchFamily="34" charset="0"/>
                <a:cs typeface="Arial" panose="020B0604020202020204" pitchFamily="34" charset="0"/>
              </a:rPr>
              <a:t>Take away 9 beads. </a:t>
            </a:r>
          </a:p>
          <a:p>
            <a:r>
              <a:rPr lang="en-US" sz="2200" dirty="0" smtClean="0">
                <a:latin typeface="Arial" panose="020B0604020202020204" pitchFamily="34" charset="0"/>
                <a:cs typeface="Arial" panose="020B0604020202020204" pitchFamily="34" charset="0"/>
              </a:rPr>
              <a:t>How many do we have now?</a:t>
            </a:r>
          </a:p>
          <a:p>
            <a:r>
              <a:rPr lang="en-US" sz="2200" dirty="0" smtClean="0">
                <a:latin typeface="Arial" panose="020B0604020202020204" pitchFamily="34" charset="0"/>
                <a:cs typeface="Arial" panose="020B0604020202020204" pitchFamily="34" charset="0"/>
              </a:rPr>
              <a:t>10 – 9 = 1</a:t>
            </a:r>
          </a:p>
          <a:p>
            <a:r>
              <a:rPr lang="en-US" sz="2200" dirty="0" smtClean="0">
                <a:latin typeface="Arial" panose="020B0604020202020204" pitchFamily="34" charset="0"/>
                <a:cs typeface="Arial" panose="020B0604020202020204" pitchFamily="34" charset="0"/>
              </a:rPr>
              <a:t>8 – 7 = 1</a:t>
            </a:r>
          </a:p>
          <a:p>
            <a:r>
              <a:rPr lang="en-US" sz="2200" dirty="0" smtClean="0">
                <a:latin typeface="Arial" panose="020B0604020202020204" pitchFamily="34" charset="0"/>
                <a:cs typeface="Arial" panose="020B0604020202020204" pitchFamily="34" charset="0"/>
              </a:rPr>
              <a:t>7 – 6 = 1</a:t>
            </a:r>
          </a:p>
        </p:txBody>
      </p:sp>
      <p:sp>
        <p:nvSpPr>
          <p:cNvPr id="5" name="Text Placeholder 4"/>
          <p:cNvSpPr>
            <a:spLocks noGrp="1"/>
          </p:cNvSpPr>
          <p:nvPr>
            <p:ph type="body" sz="quarter" idx="4294967295"/>
          </p:nvPr>
        </p:nvSpPr>
        <p:spPr>
          <a:xfrm>
            <a:off x="457200" y="5439882"/>
            <a:ext cx="8229600" cy="825500"/>
          </a:xfrm>
        </p:spPr>
        <p:txBody>
          <a:bodyPr>
            <a:normAutofit/>
          </a:bodyPr>
          <a:lstStyle/>
          <a:p>
            <a:r>
              <a:rPr lang="en-US" sz="2200" dirty="0" smtClean="0">
                <a:latin typeface="Arial" panose="020B0604020202020204" pitchFamily="34" charset="0"/>
                <a:cs typeface="Arial" panose="020B0604020202020204" pitchFamily="34" charset="0"/>
              </a:rPr>
              <a:t>Lessons 34</a:t>
            </a:r>
            <a:endParaRPr lang="en-US" sz="22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3"/>
          <a:srcRect t="27901" b="16667"/>
          <a:stretch/>
        </p:blipFill>
        <p:spPr>
          <a:xfrm>
            <a:off x="1523999" y="2093361"/>
            <a:ext cx="4910666" cy="982132"/>
          </a:xfrm>
          <a:prstGeom prst="rect">
            <a:avLst/>
          </a:prstGeom>
        </p:spPr>
      </p:pic>
      <p:sp>
        <p:nvSpPr>
          <p:cNvPr id="3" name="Cloud Callout 2"/>
          <p:cNvSpPr/>
          <p:nvPr/>
        </p:nvSpPr>
        <p:spPr>
          <a:xfrm>
            <a:off x="3450168" y="4191000"/>
            <a:ext cx="3556000" cy="1587500"/>
          </a:xfrm>
          <a:prstGeom prst="cloudCallout">
            <a:avLst>
              <a:gd name="adj1" fmla="val -83459"/>
              <a:gd name="adj2" fmla="val 211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aseline="0" dirty="0"/>
              <a:t>How are these problems similar to each other?</a:t>
            </a:r>
          </a:p>
          <a:p>
            <a:pPr algn="ctr"/>
            <a:endParaRPr lang="en-US" dirty="0"/>
          </a:p>
        </p:txBody>
      </p:sp>
    </p:spTree>
    <p:extLst>
      <p:ext uri="{BB962C8B-B14F-4D97-AF65-F5344CB8AC3E}">
        <p14:creationId xmlns:p14="http://schemas.microsoft.com/office/powerpoint/2010/main" val="3780212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675783"/>
            <a:ext cx="8229600" cy="824382"/>
          </a:xfrm>
        </p:spPr>
        <p:txBody>
          <a:bodyPr>
            <a:normAutofit fontScale="90000"/>
          </a:bodyPr>
          <a:lstStyle/>
          <a:p>
            <a:r>
              <a:rPr lang="en-US" dirty="0" smtClean="0"/>
              <a:t>Decomposition Strategies for Subtraction</a:t>
            </a:r>
            <a:endParaRPr lang="en-US" dirty="0"/>
          </a:p>
        </p:txBody>
      </p:sp>
      <p:sp>
        <p:nvSpPr>
          <p:cNvPr id="8" name="Content Placeholder 7"/>
          <p:cNvSpPr>
            <a:spLocks noGrp="1"/>
          </p:cNvSpPr>
          <p:nvPr>
            <p:ph idx="4294967295"/>
          </p:nvPr>
        </p:nvSpPr>
        <p:spPr>
          <a:xfrm>
            <a:off x="457200" y="1913474"/>
            <a:ext cx="8229600" cy="3526408"/>
          </a:xfrm>
        </p:spPr>
        <p:txBody>
          <a:bodyPr>
            <a:normAutofit/>
          </a:bodyPr>
          <a:lstStyle/>
          <a:p>
            <a:r>
              <a:rPr lang="en-US" sz="2200" dirty="0" smtClean="0">
                <a:latin typeface="Arial" panose="020B0604020202020204" pitchFamily="34" charset="0"/>
                <a:cs typeface="Arial" panose="020B0604020202020204" pitchFamily="34" charset="0"/>
              </a:rPr>
              <a:t>Show 7 on your hands the Math Way. </a:t>
            </a:r>
          </a:p>
          <a:p>
            <a:r>
              <a:rPr lang="en-US" sz="2200" dirty="0" smtClean="0">
                <a:latin typeface="Arial" panose="020B0604020202020204" pitchFamily="34" charset="0"/>
                <a:cs typeface="Arial" panose="020B0604020202020204" pitchFamily="34" charset="0"/>
              </a:rPr>
              <a:t>Use your hands to show 7 – 5.</a:t>
            </a:r>
          </a:p>
          <a:p>
            <a:r>
              <a:rPr lang="en-US" sz="2200" dirty="0" smtClean="0">
                <a:latin typeface="Arial" panose="020B0604020202020204" pitchFamily="34" charset="0"/>
                <a:cs typeface="Arial" panose="020B0604020202020204" pitchFamily="34" charset="0"/>
              </a:rPr>
              <a:t>7 – 5 = 2</a:t>
            </a:r>
          </a:p>
          <a:p>
            <a:r>
              <a:rPr lang="en-US" sz="2200" dirty="0" smtClean="0">
                <a:latin typeface="Arial" panose="020B0604020202020204" pitchFamily="34" charset="0"/>
                <a:cs typeface="Arial" panose="020B0604020202020204" pitchFamily="34" charset="0"/>
              </a:rPr>
              <a:t>Use your hands to show 7 – 2. </a:t>
            </a:r>
          </a:p>
          <a:p>
            <a:r>
              <a:rPr lang="en-US" sz="2200" dirty="0" smtClean="0">
                <a:latin typeface="Arial" panose="020B0604020202020204" pitchFamily="34" charset="0"/>
                <a:cs typeface="Arial" panose="020B0604020202020204" pitchFamily="34" charset="0"/>
              </a:rPr>
              <a:t>7 – 2 = 5</a:t>
            </a:r>
          </a:p>
        </p:txBody>
      </p:sp>
      <p:sp>
        <p:nvSpPr>
          <p:cNvPr id="5" name="Text Placeholder 4"/>
          <p:cNvSpPr>
            <a:spLocks noGrp="1"/>
          </p:cNvSpPr>
          <p:nvPr>
            <p:ph type="body" sz="quarter" idx="4294967295"/>
          </p:nvPr>
        </p:nvSpPr>
        <p:spPr>
          <a:xfrm>
            <a:off x="457200" y="5439882"/>
            <a:ext cx="8229600" cy="825500"/>
          </a:xfrm>
        </p:spPr>
        <p:txBody>
          <a:bodyPr/>
          <a:lstStyle/>
          <a:p>
            <a:r>
              <a:rPr lang="en-US" sz="2200" dirty="0" smtClean="0">
                <a:latin typeface="Arial" panose="020B0604020202020204" pitchFamily="34" charset="0"/>
                <a:cs typeface="Arial" panose="020B0604020202020204" pitchFamily="34" charset="0"/>
              </a:rPr>
              <a:t>Lessons 35</a:t>
            </a:r>
            <a:endParaRPr lang="en-US" sz="22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rotWithShape="1">
          <a:blip r:embed="rId3"/>
          <a:srcRect t="25592" b="27353"/>
          <a:stretch/>
        </p:blipFill>
        <p:spPr>
          <a:xfrm>
            <a:off x="1049867" y="4472434"/>
            <a:ext cx="4559300" cy="644965"/>
          </a:xfrm>
          <a:prstGeom prst="rect">
            <a:avLst/>
          </a:prstGeom>
        </p:spPr>
      </p:pic>
    </p:spTree>
    <p:extLst>
      <p:ext uri="{BB962C8B-B14F-4D97-AF65-F5344CB8AC3E}">
        <p14:creationId xmlns:p14="http://schemas.microsoft.com/office/powerpoint/2010/main" val="187712867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756310"/>
            <a:ext cx="8229600" cy="824382"/>
          </a:xfrm>
        </p:spPr>
        <p:txBody>
          <a:bodyPr>
            <a:normAutofit fontScale="90000"/>
          </a:bodyPr>
          <a:lstStyle/>
          <a:p>
            <a:r>
              <a:rPr lang="en-US" dirty="0" smtClean="0"/>
              <a:t>Decomposition Strategies for Subtraction</a:t>
            </a:r>
            <a:endParaRPr lang="en-US" dirty="0"/>
          </a:p>
        </p:txBody>
      </p:sp>
      <p:sp>
        <p:nvSpPr>
          <p:cNvPr id="8" name="Content Placeholder 7"/>
          <p:cNvSpPr>
            <a:spLocks noGrp="1"/>
          </p:cNvSpPr>
          <p:nvPr>
            <p:ph idx="4294967295"/>
          </p:nvPr>
        </p:nvSpPr>
        <p:spPr>
          <a:xfrm>
            <a:off x="457200" y="1913474"/>
            <a:ext cx="8229600" cy="4019126"/>
          </a:xfrm>
        </p:spPr>
        <p:txBody>
          <a:bodyPr>
            <a:normAutofit/>
          </a:bodyPr>
          <a:lstStyle/>
          <a:p>
            <a:r>
              <a:rPr lang="en-US" sz="2200" dirty="0" smtClean="0">
                <a:latin typeface="Arial" panose="020B0604020202020204" pitchFamily="34" charset="0"/>
                <a:cs typeface="Arial" panose="020B0604020202020204" pitchFamily="34" charset="0"/>
              </a:rPr>
              <a:t>Consider doubles when subtracting….</a:t>
            </a:r>
          </a:p>
          <a:p>
            <a:endParaRPr lang="en-US" sz="2200" dirty="0" smtClean="0">
              <a:latin typeface="Arial" panose="020B0604020202020204" pitchFamily="34" charset="0"/>
              <a:cs typeface="Arial" panose="020B0604020202020204" pitchFamily="34" charset="0"/>
            </a:endParaRPr>
          </a:p>
          <a:p>
            <a:endParaRPr lang="en-US" sz="2200" dirty="0" smtClean="0">
              <a:latin typeface="Arial" panose="020B0604020202020204" pitchFamily="34" charset="0"/>
              <a:cs typeface="Arial" panose="020B0604020202020204" pitchFamily="34" charset="0"/>
            </a:endParaRPr>
          </a:p>
          <a:p>
            <a:endParaRPr lang="en-US" sz="2200" dirty="0" smtClean="0">
              <a:latin typeface="Arial" panose="020B0604020202020204" pitchFamily="34" charset="0"/>
              <a:cs typeface="Arial" panose="020B0604020202020204" pitchFamily="34" charset="0"/>
            </a:endParaRPr>
          </a:p>
          <a:p>
            <a:pPr marL="68263" indent="-4763"/>
            <a:r>
              <a:rPr lang="en-US" sz="2200" dirty="0" smtClean="0">
                <a:latin typeface="Arial" panose="020B0604020202020204" pitchFamily="34" charset="0"/>
                <a:cs typeface="Arial" panose="020B0604020202020204" pitchFamily="34" charset="0"/>
              </a:rPr>
              <a:t>Which of the expressions below is made by splitting up a double?</a:t>
            </a:r>
          </a:p>
          <a:p>
            <a:pPr marL="68263" indent="-4763"/>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  		   7 – 3			   8 – 4			    9 – 2 </a:t>
            </a:r>
          </a:p>
        </p:txBody>
      </p:sp>
      <p:sp>
        <p:nvSpPr>
          <p:cNvPr id="5" name="Text Placeholder 4"/>
          <p:cNvSpPr>
            <a:spLocks noGrp="1"/>
          </p:cNvSpPr>
          <p:nvPr>
            <p:ph type="body" sz="quarter" idx="4294967295"/>
          </p:nvPr>
        </p:nvSpPr>
        <p:spPr>
          <a:xfrm>
            <a:off x="457200" y="5439882"/>
            <a:ext cx="8229600" cy="825500"/>
          </a:xfrm>
        </p:spPr>
        <p:txBody>
          <a:bodyPr>
            <a:normAutofit/>
          </a:bodyPr>
          <a:lstStyle/>
          <a:p>
            <a:r>
              <a:rPr lang="en-US" sz="2200" dirty="0" smtClean="0">
                <a:latin typeface="Arial" panose="020B0604020202020204" pitchFamily="34" charset="0"/>
                <a:cs typeface="Arial" panose="020B0604020202020204" pitchFamily="34" charset="0"/>
              </a:rPr>
              <a:t>Lessons 35</a:t>
            </a:r>
            <a:endParaRPr lang="en-US" sz="22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6210300" y="1708150"/>
            <a:ext cx="2298700" cy="1714500"/>
          </a:xfrm>
          <a:prstGeom prst="rect">
            <a:avLst/>
          </a:prstGeom>
        </p:spPr>
      </p:pic>
    </p:spTree>
    <p:extLst>
      <p:ext uri="{BB962C8B-B14F-4D97-AF65-F5344CB8AC3E}">
        <p14:creationId xmlns:p14="http://schemas.microsoft.com/office/powerpoint/2010/main" val="162716310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756310"/>
            <a:ext cx="8229600" cy="824382"/>
          </a:xfrm>
        </p:spPr>
        <p:txBody>
          <a:bodyPr>
            <a:normAutofit fontScale="90000"/>
          </a:bodyPr>
          <a:lstStyle/>
          <a:p>
            <a:r>
              <a:rPr lang="en-US" dirty="0" smtClean="0"/>
              <a:t>Decomposition Strategies for Subtraction</a:t>
            </a:r>
            <a:endParaRPr lang="en-US" dirty="0"/>
          </a:p>
        </p:txBody>
      </p:sp>
      <p:sp>
        <p:nvSpPr>
          <p:cNvPr id="8" name="Content Placeholder 7"/>
          <p:cNvSpPr>
            <a:spLocks noGrp="1"/>
          </p:cNvSpPr>
          <p:nvPr>
            <p:ph idx="4294967295"/>
          </p:nvPr>
        </p:nvSpPr>
        <p:spPr>
          <a:xfrm>
            <a:off x="457200" y="1913474"/>
            <a:ext cx="8229600" cy="4019126"/>
          </a:xfrm>
        </p:spPr>
        <p:txBody>
          <a:bodyPr/>
          <a:lstStyle/>
          <a:p>
            <a:r>
              <a:rPr lang="en-US" sz="2200" dirty="0" smtClean="0">
                <a:latin typeface="Arial" panose="020B0604020202020204" pitchFamily="34" charset="0"/>
                <a:cs typeface="Arial" panose="020B0604020202020204" pitchFamily="34" charset="0"/>
              </a:rPr>
              <a:t>Subtracting from 10 using partners </a:t>
            </a:r>
          </a:p>
        </p:txBody>
      </p:sp>
      <p:sp>
        <p:nvSpPr>
          <p:cNvPr id="5" name="Text Placeholder 4"/>
          <p:cNvSpPr>
            <a:spLocks noGrp="1"/>
          </p:cNvSpPr>
          <p:nvPr>
            <p:ph type="body" sz="quarter" idx="4294967295"/>
          </p:nvPr>
        </p:nvSpPr>
        <p:spPr>
          <a:xfrm>
            <a:off x="457200" y="5439882"/>
            <a:ext cx="8229600" cy="825500"/>
          </a:xfrm>
        </p:spPr>
        <p:txBody>
          <a:bodyPr>
            <a:normAutofit/>
          </a:bodyPr>
          <a:lstStyle/>
          <a:p>
            <a:r>
              <a:rPr lang="en-US" sz="2200" dirty="0" smtClean="0">
                <a:latin typeface="Arial" panose="020B0604020202020204" pitchFamily="34" charset="0"/>
                <a:cs typeface="Arial" panose="020B0604020202020204" pitchFamily="34" charset="0"/>
              </a:rPr>
              <a:t>Lessons 36</a:t>
            </a:r>
            <a:endParaRPr lang="en-US" sz="2200" dirty="0">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a:blip r:embed="rId3"/>
          <a:srcRect/>
          <a:stretch>
            <a:fillRect/>
          </a:stretch>
        </p:blipFill>
        <p:spPr bwMode="auto">
          <a:xfrm>
            <a:off x="2015844" y="2353541"/>
            <a:ext cx="6089073" cy="3579388"/>
          </a:xfrm>
          <a:prstGeom prst="rect">
            <a:avLst/>
          </a:prstGeom>
          <a:noFill/>
          <a:ln w="9525">
            <a:noFill/>
            <a:miter lim="800000"/>
            <a:headEnd/>
            <a:tailEnd/>
          </a:ln>
        </p:spPr>
      </p:pic>
    </p:spTree>
    <p:extLst>
      <p:ext uri="{BB962C8B-B14F-4D97-AF65-F5344CB8AC3E}">
        <p14:creationId xmlns:p14="http://schemas.microsoft.com/office/powerpoint/2010/main" val="140977858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676900"/>
            <a:ext cx="8229600" cy="824382"/>
          </a:xfrm>
        </p:spPr>
        <p:txBody>
          <a:bodyPr>
            <a:normAutofit fontScale="90000"/>
          </a:bodyPr>
          <a:lstStyle/>
          <a:p>
            <a:r>
              <a:rPr lang="en-US" dirty="0" smtClean="0"/>
              <a:t>Decomposition Strategies for Subtraction</a:t>
            </a:r>
            <a:endParaRPr lang="en-US" dirty="0"/>
          </a:p>
        </p:txBody>
      </p:sp>
      <p:sp>
        <p:nvSpPr>
          <p:cNvPr id="8" name="Content Placeholder 7"/>
          <p:cNvSpPr>
            <a:spLocks noGrp="1"/>
          </p:cNvSpPr>
          <p:nvPr>
            <p:ph idx="4294967295"/>
          </p:nvPr>
        </p:nvSpPr>
        <p:spPr>
          <a:xfrm>
            <a:off x="457200" y="1913474"/>
            <a:ext cx="8229600" cy="4019126"/>
          </a:xfrm>
        </p:spPr>
        <p:txBody>
          <a:bodyPr/>
          <a:lstStyle/>
          <a:p>
            <a:r>
              <a:rPr lang="en-US" sz="2200" dirty="0" smtClean="0">
                <a:latin typeface="Arial" panose="020B0604020202020204" pitchFamily="34" charset="0"/>
                <a:cs typeface="Arial" panose="020B0604020202020204" pitchFamily="34" charset="0"/>
              </a:rPr>
              <a:t>Subtracting from 9 using partners</a:t>
            </a:r>
          </a:p>
        </p:txBody>
      </p:sp>
      <p:sp>
        <p:nvSpPr>
          <p:cNvPr id="5" name="Text Placeholder 4"/>
          <p:cNvSpPr>
            <a:spLocks noGrp="1"/>
          </p:cNvSpPr>
          <p:nvPr>
            <p:ph type="body" sz="quarter" idx="4294967295"/>
          </p:nvPr>
        </p:nvSpPr>
        <p:spPr>
          <a:xfrm>
            <a:off x="457200" y="5439882"/>
            <a:ext cx="8229600" cy="825500"/>
          </a:xfrm>
        </p:spPr>
        <p:txBody>
          <a:bodyPr>
            <a:normAutofit/>
          </a:bodyPr>
          <a:lstStyle/>
          <a:p>
            <a:r>
              <a:rPr lang="en-US" sz="2200" dirty="0" smtClean="0">
                <a:latin typeface="Arial" panose="020B0604020202020204" pitchFamily="34" charset="0"/>
                <a:cs typeface="Arial" panose="020B0604020202020204" pitchFamily="34" charset="0"/>
              </a:rPr>
              <a:t>Lessons 36</a:t>
            </a:r>
            <a:endParaRPr lang="en-US" sz="22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3"/>
          <a:srcRect t="20987" r="39542" b="52470"/>
          <a:stretch/>
        </p:blipFill>
        <p:spPr>
          <a:xfrm>
            <a:off x="2319866" y="2645832"/>
            <a:ext cx="5998633" cy="3407417"/>
          </a:xfrm>
          <a:prstGeom prst="rect">
            <a:avLst/>
          </a:prstGeom>
        </p:spPr>
      </p:pic>
    </p:spTree>
    <p:extLst>
      <p:ext uri="{BB962C8B-B14F-4D97-AF65-F5344CB8AC3E}">
        <p14:creationId xmlns:p14="http://schemas.microsoft.com/office/powerpoint/2010/main" val="234350585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66700" y="523304"/>
            <a:ext cx="8801100" cy="824382"/>
          </a:xfrm>
        </p:spPr>
        <p:txBody>
          <a:bodyPr>
            <a:normAutofit fontScale="90000"/>
          </a:bodyPr>
          <a:lstStyle/>
          <a:p>
            <a:r>
              <a:rPr lang="en-US" dirty="0" smtClean="0"/>
              <a:t>Development of Subtraction Fluency Within 10</a:t>
            </a:r>
            <a:endParaRPr lang="en-US" dirty="0"/>
          </a:p>
        </p:txBody>
      </p:sp>
      <p:sp>
        <p:nvSpPr>
          <p:cNvPr id="5" name="Text Placeholder 4"/>
          <p:cNvSpPr>
            <a:spLocks noGrp="1"/>
          </p:cNvSpPr>
          <p:nvPr>
            <p:ph type="body" sz="quarter" idx="4294967295"/>
          </p:nvPr>
        </p:nvSpPr>
        <p:spPr>
          <a:xfrm>
            <a:off x="457200" y="5439882"/>
            <a:ext cx="8229600" cy="825500"/>
          </a:xfrm>
        </p:spPr>
        <p:txBody>
          <a:bodyPr>
            <a:normAutofit/>
          </a:bodyPr>
          <a:lstStyle/>
          <a:p>
            <a:r>
              <a:rPr lang="en-US" sz="2200" dirty="0" smtClean="0">
                <a:latin typeface="Arial" panose="020B0604020202020204" pitchFamily="34" charset="0"/>
                <a:cs typeface="Arial" panose="020B0604020202020204" pitchFamily="34" charset="0"/>
              </a:rPr>
              <a:t>Lesson 38 &amp; 39</a:t>
            </a:r>
            <a:endParaRPr lang="en-US" sz="2200" dirty="0">
              <a:latin typeface="Arial" panose="020B0604020202020204" pitchFamily="34" charset="0"/>
              <a:cs typeface="Arial" panose="020B0604020202020204" pitchFamily="34" charset="0"/>
            </a:endParaRPr>
          </a:p>
        </p:txBody>
      </p:sp>
      <p:pic>
        <p:nvPicPr>
          <p:cNvPr id="3077" name="Picture 5"/>
          <p:cNvPicPr>
            <a:picLocks noChangeAspect="1" noChangeArrowheads="1"/>
          </p:cNvPicPr>
          <p:nvPr/>
        </p:nvPicPr>
        <p:blipFill>
          <a:blip r:embed="rId3"/>
          <a:srcRect/>
          <a:stretch>
            <a:fillRect/>
          </a:stretch>
        </p:blipFill>
        <p:spPr bwMode="auto">
          <a:xfrm rot="5400000">
            <a:off x="3291054" y="1074301"/>
            <a:ext cx="4359513" cy="5489866"/>
          </a:xfrm>
          <a:prstGeom prst="rect">
            <a:avLst/>
          </a:prstGeom>
          <a:noFill/>
          <a:ln w="9525">
            <a:noFill/>
            <a:miter lim="800000"/>
            <a:headEnd/>
            <a:tailEnd/>
          </a:ln>
        </p:spPr>
      </p:pic>
    </p:spTree>
    <p:extLst>
      <p:ext uri="{BB962C8B-B14F-4D97-AF65-F5344CB8AC3E}">
        <p14:creationId xmlns:p14="http://schemas.microsoft.com/office/powerpoint/2010/main" val="177275976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a:srcRect t="69439" b="-1319"/>
          <a:stretch>
            <a:fillRect/>
          </a:stretch>
        </p:blipFill>
        <p:spPr bwMode="auto">
          <a:xfrm>
            <a:off x="886693" y="4294919"/>
            <a:ext cx="6858426" cy="1435918"/>
          </a:xfrm>
          <a:prstGeom prst="rect">
            <a:avLst/>
          </a:prstGeom>
          <a:noFill/>
          <a:ln w="9525">
            <a:noFill/>
            <a:miter lim="800000"/>
            <a:headEnd/>
            <a:tailEnd/>
          </a:ln>
        </p:spPr>
      </p:pic>
      <p:sp>
        <p:nvSpPr>
          <p:cNvPr id="3" name="Cloud Callout 2"/>
          <p:cNvSpPr/>
          <p:nvPr/>
        </p:nvSpPr>
        <p:spPr>
          <a:xfrm>
            <a:off x="5224155" y="4800600"/>
            <a:ext cx="3589645" cy="1464782"/>
          </a:xfrm>
          <a:prstGeom prst="cloudCallout">
            <a:avLst>
              <a:gd name="adj1" fmla="val -55859"/>
              <a:gd name="adj2" fmla="val -4587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457200" y="704719"/>
            <a:ext cx="8229600" cy="824382"/>
          </a:xfrm>
        </p:spPr>
        <p:txBody>
          <a:bodyPr/>
          <a:lstStyle/>
          <a:p>
            <a:r>
              <a:rPr lang="en-US" dirty="0" smtClean="0"/>
              <a:t>End-of-Module Assessment</a:t>
            </a:r>
            <a:endParaRPr lang="en-US" dirty="0"/>
          </a:p>
        </p:txBody>
      </p:sp>
      <p:sp>
        <p:nvSpPr>
          <p:cNvPr id="8" name="Content Placeholder 7"/>
          <p:cNvSpPr>
            <a:spLocks noGrp="1"/>
          </p:cNvSpPr>
          <p:nvPr>
            <p:ph idx="4294967295"/>
          </p:nvPr>
        </p:nvSpPr>
        <p:spPr>
          <a:xfrm>
            <a:off x="5224155" y="5031369"/>
            <a:ext cx="3754965" cy="817026"/>
          </a:xfrm>
        </p:spPr>
        <p:txBody>
          <a:bodyPr>
            <a:normAutofit/>
          </a:bodyPr>
          <a:lstStyle/>
          <a:p>
            <a:pPr indent="0">
              <a:tabLst>
                <a:tab pos="114300" algn="l"/>
              </a:tabLst>
            </a:pPr>
            <a:r>
              <a:rPr lang="en-US" i="1" dirty="0" smtClean="0"/>
              <a:t>How would you solve this problem?</a:t>
            </a:r>
            <a:endParaRPr lang="en-US" i="1" dirty="0"/>
          </a:p>
        </p:txBody>
      </p:sp>
      <p:sp>
        <p:nvSpPr>
          <p:cNvPr id="5" name="Text Placeholder 4"/>
          <p:cNvSpPr>
            <a:spLocks noGrp="1"/>
          </p:cNvSpPr>
          <p:nvPr>
            <p:ph type="body" sz="quarter" idx="4294967295"/>
          </p:nvPr>
        </p:nvSpPr>
        <p:spPr>
          <a:xfrm>
            <a:off x="457200" y="5730837"/>
            <a:ext cx="8229600" cy="825500"/>
          </a:xfrm>
        </p:spPr>
        <p:txBody>
          <a:bodyPr/>
          <a:lstStyle/>
          <a:p>
            <a:r>
              <a:rPr lang="en-US" sz="2200" dirty="0" smtClean="0">
                <a:latin typeface="Arial" panose="020B0604020202020204" pitchFamily="34" charset="0"/>
                <a:cs typeface="Arial" panose="020B0604020202020204" pitchFamily="34" charset="0"/>
              </a:rPr>
              <a:t>End-of-Module</a:t>
            </a:r>
            <a:r>
              <a:rPr lang="en-US" dirty="0" smtClean="0"/>
              <a:t> Assessment</a:t>
            </a:r>
            <a:endParaRPr lang="en-US" dirty="0"/>
          </a:p>
        </p:txBody>
      </p:sp>
      <p:pic>
        <p:nvPicPr>
          <p:cNvPr id="2050" name="Picture 2"/>
          <p:cNvPicPr>
            <a:picLocks noChangeAspect="1" noChangeArrowheads="1"/>
          </p:cNvPicPr>
          <p:nvPr/>
        </p:nvPicPr>
        <p:blipFill>
          <a:blip r:embed="rId3"/>
          <a:srcRect b="73684"/>
          <a:stretch>
            <a:fillRect/>
          </a:stretch>
        </p:blipFill>
        <p:spPr bwMode="auto">
          <a:xfrm>
            <a:off x="886692" y="1733357"/>
            <a:ext cx="7042872" cy="1217189"/>
          </a:xfrm>
          <a:prstGeom prst="rect">
            <a:avLst/>
          </a:prstGeom>
          <a:noFill/>
          <a:ln w="9525">
            <a:noFill/>
            <a:miter lim="800000"/>
            <a:headEnd/>
            <a:tailEnd/>
          </a:ln>
        </p:spPr>
      </p:pic>
    </p:spTree>
    <p:extLst>
      <p:ext uri="{BB962C8B-B14F-4D97-AF65-F5344CB8AC3E}">
        <p14:creationId xmlns:p14="http://schemas.microsoft.com/office/powerpoint/2010/main" val="306883339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091"/>
            <a:ext cx="8229600" cy="824382"/>
          </a:xfrm>
        </p:spPr>
        <p:txBody>
          <a:bodyPr/>
          <a:lstStyle/>
          <a:p>
            <a:r>
              <a:rPr lang="en-US" dirty="0" smtClean="0"/>
              <a:t>Agenda</a:t>
            </a:r>
            <a:endParaRPr lang="en-US" dirty="0"/>
          </a:p>
        </p:txBody>
      </p:sp>
      <p:sp>
        <p:nvSpPr>
          <p:cNvPr id="4" name="Content Placeholder 3"/>
          <p:cNvSpPr>
            <a:spLocks noGrp="1"/>
          </p:cNvSpPr>
          <p:nvPr>
            <p:ph idx="4294967295"/>
          </p:nvPr>
        </p:nvSpPr>
        <p:spPr>
          <a:xfrm>
            <a:off x="457200" y="1913474"/>
            <a:ext cx="8229600" cy="4019126"/>
          </a:xfrm>
          <a:effectLst/>
        </p:spPr>
        <p:txBody>
          <a:bodyPr>
            <a:normAutofit/>
          </a:bodyPr>
          <a:lstStyle/>
          <a:p>
            <a:pPr algn="ctr"/>
            <a:r>
              <a:rPr lang="en-US" sz="2400" b="1" dirty="0" smtClean="0">
                <a:effectLst/>
                <a:latin typeface="Arial" panose="020B0604020202020204" pitchFamily="34" charset="0"/>
                <a:cs typeface="Arial" panose="020B0604020202020204" pitchFamily="34" charset="0"/>
              </a:rPr>
              <a:t>Lesson Structure</a:t>
            </a:r>
          </a:p>
          <a:p>
            <a:pPr algn="ctr"/>
            <a:r>
              <a:rPr lang="en-US" sz="2400" b="1" dirty="0" smtClean="0">
                <a:effectLst/>
                <a:latin typeface="Arial" panose="020B0604020202020204" pitchFamily="34" charset="0"/>
                <a:cs typeface="Arial" panose="020B0604020202020204" pitchFamily="34" charset="0"/>
              </a:rPr>
              <a:t>Instructional Sequence</a:t>
            </a:r>
          </a:p>
          <a:p>
            <a:pPr algn="ctr"/>
            <a:r>
              <a:rPr lang="en-US" sz="2400" b="1" dirty="0" smtClean="0">
                <a:effectLst>
                  <a:glow rad="228600">
                    <a:srgbClr val="B38395">
                      <a:alpha val="40000"/>
                    </a:srgbClr>
                  </a:glow>
                </a:effectLst>
                <a:latin typeface="Arial" panose="020B0604020202020204" pitchFamily="34" charset="0"/>
                <a:cs typeface="Arial" panose="020B0604020202020204" pitchFamily="34" charset="0"/>
              </a:rPr>
              <a:t>Module Review</a:t>
            </a:r>
          </a:p>
          <a:p>
            <a:pPr algn="ctr"/>
            <a:r>
              <a:rPr lang="en-US" sz="2400" b="1" dirty="0" smtClean="0">
                <a:latin typeface="Arial" panose="020B0604020202020204" pitchFamily="34" charset="0"/>
                <a:cs typeface="Arial" panose="020B0604020202020204" pitchFamily="34" charset="0"/>
              </a:rPr>
              <a:t>Preparation for Implementation</a:t>
            </a:r>
            <a:endParaRPr lang="en-US" sz="2400" b="1"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8438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4">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9250"/>
            <a:ext cx="8229600" cy="824382"/>
          </a:xfrm>
        </p:spPr>
        <p:txBody>
          <a:bodyPr/>
          <a:lstStyle/>
          <a:p>
            <a:r>
              <a:rPr lang="en-US" dirty="0" smtClean="0"/>
              <a:t>Progression Study</a:t>
            </a:r>
            <a:endParaRPr lang="en-US" dirty="0"/>
          </a:p>
        </p:txBody>
      </p:sp>
      <p:sp>
        <p:nvSpPr>
          <p:cNvPr id="3" name="Slide Number Placeholder 2"/>
          <p:cNvSpPr>
            <a:spLocks noGrp="1"/>
          </p:cNvSpPr>
          <p:nvPr>
            <p:ph type="sldNum" sz="quarter" idx="12"/>
          </p:nvPr>
        </p:nvSpPr>
        <p:spPr>
          <a:xfrm>
            <a:off x="8434949" y="6115471"/>
            <a:ext cx="496903" cy="366713"/>
          </a:xfrm>
          <a:prstGeom prst="rect">
            <a:avLst/>
          </a:prstGeom>
        </p:spPr>
        <p:txBody>
          <a:bodyPr/>
          <a:lstStyle/>
          <a:p>
            <a:pPr>
              <a:defRPr/>
            </a:pPr>
            <a:fld id="{6F00AB01-4170-4D6E-91C0-E0BCC4030175}" type="slidenum">
              <a:rPr lang="en-US" smtClean="0"/>
              <a:pPr>
                <a:defRPr/>
              </a:pPr>
              <a:t>79</a:t>
            </a:fld>
            <a:endParaRPr lang="en-US" dirty="0"/>
          </a:p>
        </p:txBody>
      </p:sp>
      <p:sp>
        <p:nvSpPr>
          <p:cNvPr id="4" name="Content Placeholder 3"/>
          <p:cNvSpPr>
            <a:spLocks noGrp="1"/>
          </p:cNvSpPr>
          <p:nvPr>
            <p:ph idx="4294967295"/>
          </p:nvPr>
        </p:nvSpPr>
        <p:spPr>
          <a:xfrm>
            <a:off x="457200" y="1334637"/>
            <a:ext cx="5998633" cy="4201997"/>
          </a:xfrm>
        </p:spPr>
        <p:txBody>
          <a:bodyPr>
            <a:noAutofit/>
          </a:bodyPr>
          <a:lstStyle/>
          <a:p>
            <a:pPr marL="457200" indent="-457200">
              <a:spcAft>
                <a:spcPts val="1200"/>
              </a:spcAft>
              <a:buFont typeface="Arial" pitchFamily="34" charset="0"/>
              <a:buChar char="•"/>
            </a:pPr>
            <a:r>
              <a:rPr lang="en-US" sz="2400" dirty="0" smtClean="0">
                <a:solidFill>
                  <a:schemeClr val="accent3">
                    <a:lumMod val="50000"/>
                  </a:schemeClr>
                </a:solidFill>
                <a:latin typeface="Arial" panose="020B0604020202020204" pitchFamily="34" charset="0"/>
                <a:cs typeface="Arial" panose="020B0604020202020204" pitchFamily="34" charset="0"/>
              </a:rPr>
              <a:t>What are the Progressions?</a:t>
            </a:r>
          </a:p>
          <a:p>
            <a:pPr marL="457200" indent="-457200">
              <a:spcAft>
                <a:spcPts val="1200"/>
              </a:spcAft>
              <a:buFont typeface="Arial" pitchFamily="34" charset="0"/>
              <a:buChar char="•"/>
            </a:pPr>
            <a:r>
              <a:rPr lang="en-US" sz="2400" dirty="0" smtClean="0">
                <a:solidFill>
                  <a:schemeClr val="accent3">
                    <a:lumMod val="50000"/>
                  </a:schemeClr>
                </a:solidFill>
                <a:latin typeface="Arial" panose="020B0604020202020204" pitchFamily="34" charset="0"/>
                <a:cs typeface="Arial" panose="020B0604020202020204" pitchFamily="34" charset="0"/>
              </a:rPr>
              <a:t>Explore: </a:t>
            </a:r>
            <a:r>
              <a:rPr lang="en-US" sz="2400" i="1" dirty="0" smtClean="0">
                <a:solidFill>
                  <a:schemeClr val="accent3">
                    <a:lumMod val="50000"/>
                  </a:schemeClr>
                </a:solidFill>
                <a:latin typeface="Arial" panose="020B0604020202020204" pitchFamily="34" charset="0"/>
                <a:cs typeface="Arial" panose="020B0604020202020204" pitchFamily="34" charset="0"/>
              </a:rPr>
              <a:t>K-5, Operations and Algebraic Thinking Progression</a:t>
            </a:r>
            <a:endParaRPr lang="en-US" sz="2400" dirty="0" smtClean="0">
              <a:solidFill>
                <a:schemeClr val="accent3">
                  <a:lumMod val="50000"/>
                </a:schemeClr>
              </a:solidFill>
              <a:latin typeface="Arial" panose="020B0604020202020204" pitchFamily="34" charset="0"/>
              <a:cs typeface="Arial" panose="020B0604020202020204" pitchFamily="34" charset="0"/>
            </a:endParaRPr>
          </a:p>
          <a:p>
            <a:pPr marL="1144588" lvl="3" indent="-457200">
              <a:spcAft>
                <a:spcPts val="1200"/>
              </a:spcAft>
              <a:buFont typeface="Arial" pitchFamily="34" charset="0"/>
              <a:buChar char="•"/>
            </a:pPr>
            <a:r>
              <a:rPr lang="en-US" sz="2200" dirty="0" smtClean="0">
                <a:solidFill>
                  <a:schemeClr val="accent1">
                    <a:lumMod val="50000"/>
                  </a:schemeClr>
                </a:solidFill>
                <a:latin typeface="Arial" panose="020B0604020202020204" pitchFamily="34" charset="0"/>
                <a:cs typeface="Arial" panose="020B0604020202020204" pitchFamily="34" charset="0"/>
              </a:rPr>
              <a:t>Read page 6</a:t>
            </a:r>
          </a:p>
          <a:p>
            <a:pPr marL="1144588" lvl="3" indent="-457200">
              <a:spcAft>
                <a:spcPts val="1200"/>
              </a:spcAft>
              <a:buFont typeface="Arial" pitchFamily="34" charset="0"/>
              <a:buChar char="•"/>
            </a:pPr>
            <a:r>
              <a:rPr lang="en-US" sz="2200" dirty="0" smtClean="0">
                <a:solidFill>
                  <a:schemeClr val="accent1">
                    <a:lumMod val="50000"/>
                  </a:schemeClr>
                </a:solidFill>
                <a:latin typeface="Arial" panose="020B0604020202020204" pitchFamily="34" charset="0"/>
                <a:cs typeface="Arial" panose="020B0604020202020204" pitchFamily="34" charset="0"/>
              </a:rPr>
              <a:t>Scan page 9</a:t>
            </a:r>
          </a:p>
          <a:p>
            <a:pPr marL="1144588" lvl="3" indent="-457200">
              <a:spcAft>
                <a:spcPts val="1200"/>
              </a:spcAft>
              <a:buFont typeface="Arial" pitchFamily="34" charset="0"/>
              <a:buChar char="•"/>
            </a:pPr>
            <a:r>
              <a:rPr lang="en-US" sz="2200" dirty="0" smtClean="0">
                <a:solidFill>
                  <a:schemeClr val="accent1">
                    <a:lumMod val="50000"/>
                  </a:schemeClr>
                </a:solidFill>
                <a:latin typeface="Arial" panose="020B0604020202020204" pitchFamily="34" charset="0"/>
                <a:cs typeface="Arial" panose="020B0604020202020204" pitchFamily="34" charset="0"/>
              </a:rPr>
              <a:t>Read pages 13-15 (starting with the 2</a:t>
            </a:r>
            <a:r>
              <a:rPr lang="en-US" sz="2200" baseline="30000" dirty="0" smtClean="0">
                <a:solidFill>
                  <a:schemeClr val="accent1">
                    <a:lumMod val="50000"/>
                  </a:schemeClr>
                </a:solidFill>
                <a:latin typeface="Arial" panose="020B0604020202020204" pitchFamily="34" charset="0"/>
                <a:cs typeface="Arial" panose="020B0604020202020204" pitchFamily="34" charset="0"/>
              </a:rPr>
              <a:t>nd</a:t>
            </a:r>
            <a:r>
              <a:rPr lang="en-US" sz="2200" dirty="0" smtClean="0">
                <a:solidFill>
                  <a:schemeClr val="accent1">
                    <a:lumMod val="50000"/>
                  </a:schemeClr>
                </a:solidFill>
                <a:latin typeface="Arial" panose="020B0604020202020204" pitchFamily="34" charset="0"/>
                <a:cs typeface="Arial" panose="020B0604020202020204" pitchFamily="34" charset="0"/>
              </a:rPr>
              <a:t> full paragraph</a:t>
            </a:r>
            <a:r>
              <a:rPr lang="en-US" sz="2200" dirty="0">
                <a:solidFill>
                  <a:schemeClr val="accent1">
                    <a:lumMod val="50000"/>
                  </a:schemeClr>
                </a:solidFill>
                <a:latin typeface="Arial" panose="020B0604020202020204" pitchFamily="34" charset="0"/>
                <a:cs typeface="Arial" panose="020B0604020202020204" pitchFamily="34" charset="0"/>
              </a:rPr>
              <a:t> </a:t>
            </a:r>
            <a:r>
              <a:rPr lang="en-US" sz="2200" dirty="0" smtClean="0">
                <a:solidFill>
                  <a:schemeClr val="accent1">
                    <a:lumMod val="50000"/>
                  </a:schemeClr>
                </a:solidFill>
                <a:latin typeface="Arial" panose="020B0604020202020204" pitchFamily="34" charset="0"/>
                <a:cs typeface="Arial" panose="020B0604020202020204" pitchFamily="34" charset="0"/>
              </a:rPr>
              <a:t>on p.13, ending with the 2</a:t>
            </a:r>
            <a:r>
              <a:rPr lang="en-US" sz="2200" baseline="30000" dirty="0" smtClean="0">
                <a:solidFill>
                  <a:schemeClr val="accent1">
                    <a:lumMod val="50000"/>
                  </a:schemeClr>
                </a:solidFill>
                <a:latin typeface="Arial" panose="020B0604020202020204" pitchFamily="34" charset="0"/>
                <a:cs typeface="Arial" panose="020B0604020202020204" pitchFamily="34" charset="0"/>
              </a:rPr>
              <a:t>nd</a:t>
            </a:r>
            <a:r>
              <a:rPr lang="en-US" sz="2200" dirty="0" smtClean="0">
                <a:solidFill>
                  <a:schemeClr val="accent1">
                    <a:lumMod val="50000"/>
                  </a:schemeClr>
                </a:solidFill>
                <a:latin typeface="Arial" panose="020B0604020202020204" pitchFamily="34" charset="0"/>
                <a:cs typeface="Arial" panose="020B0604020202020204" pitchFamily="34" charset="0"/>
              </a:rPr>
              <a:t> full paragraph on p. 15)</a:t>
            </a:r>
          </a:p>
          <a:p>
            <a:pPr marL="573088" lvl="1" indent="-457200">
              <a:spcAft>
                <a:spcPts val="1200"/>
              </a:spcAft>
              <a:buFont typeface="Arial" pitchFamily="34" charset="0"/>
              <a:buChar char="•"/>
            </a:pPr>
            <a:r>
              <a:rPr lang="en-US" sz="2400" dirty="0" smtClean="0">
                <a:solidFill>
                  <a:schemeClr val="accent3">
                    <a:lumMod val="50000"/>
                  </a:schemeClr>
                </a:solidFill>
                <a:latin typeface="Arial" panose="020B0604020202020204" pitchFamily="34" charset="0"/>
                <a:cs typeface="Arial" panose="020B0604020202020204" pitchFamily="34" charset="0"/>
              </a:rPr>
              <a:t>Highlight the information relevant to the content of this module.</a:t>
            </a:r>
          </a:p>
        </p:txBody>
      </p:sp>
    </p:spTree>
    <p:extLst>
      <p:ext uri="{BB962C8B-B14F-4D97-AF65-F5344CB8AC3E}">
        <p14:creationId xmlns:p14="http://schemas.microsoft.com/office/powerpoint/2010/main" val="3052113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8541"/>
            <a:ext cx="8229600" cy="824382"/>
          </a:xfrm>
        </p:spPr>
        <p:txBody>
          <a:bodyPr/>
          <a:lstStyle/>
          <a:p>
            <a:r>
              <a:rPr lang="en-US" dirty="0"/>
              <a:t>Introduction to the Lesson Structure</a:t>
            </a:r>
          </a:p>
        </p:txBody>
      </p:sp>
      <p:sp>
        <p:nvSpPr>
          <p:cNvPr id="4" name="Content Placeholder 3"/>
          <p:cNvSpPr>
            <a:spLocks noGrp="1"/>
          </p:cNvSpPr>
          <p:nvPr>
            <p:ph idx="4294967295"/>
          </p:nvPr>
        </p:nvSpPr>
        <p:spPr>
          <a:xfrm>
            <a:off x="457200" y="1692750"/>
            <a:ext cx="8229600" cy="545947"/>
          </a:xfrm>
        </p:spPr>
        <p:txBody>
          <a:bodyPr/>
          <a:lstStyle/>
          <a:p>
            <a:r>
              <a:rPr lang="en-US" dirty="0" smtClean="0">
                <a:latin typeface="Arial" panose="020B0604020202020204" pitchFamily="34" charset="0"/>
                <a:cs typeface="Arial" panose="020B0604020202020204" pitchFamily="34" charset="0"/>
              </a:rPr>
              <a:t>SPRINT: Count Dots</a:t>
            </a:r>
            <a:endParaRPr lang="en-US" dirty="0">
              <a:latin typeface="Arial" panose="020B0604020202020204" pitchFamily="34" charset="0"/>
              <a:cs typeface="Arial" panose="020B0604020202020204" pitchFamily="34" charset="0"/>
            </a:endParaRPr>
          </a:p>
        </p:txBody>
      </p:sp>
      <p:sp>
        <p:nvSpPr>
          <p:cNvPr id="5" name="Text Placeholder 4"/>
          <p:cNvSpPr>
            <a:spLocks noGrp="1"/>
          </p:cNvSpPr>
          <p:nvPr>
            <p:ph type="body" sz="quarter" idx="4294967295"/>
          </p:nvPr>
        </p:nvSpPr>
        <p:spPr>
          <a:xfrm>
            <a:off x="457200" y="5699750"/>
            <a:ext cx="8229600" cy="825500"/>
          </a:xfrm>
        </p:spPr>
        <p:txBody>
          <a:bodyPr/>
          <a:lstStyle/>
          <a:p>
            <a:r>
              <a:rPr lang="en-US" dirty="0" smtClean="0">
                <a:latin typeface="Arial" panose="020B0604020202020204" pitchFamily="34" charset="0"/>
                <a:cs typeface="Arial" panose="020B0604020202020204" pitchFamily="34" charset="0"/>
              </a:rPr>
              <a:t>Lesson 1, Fluency Practice</a:t>
            </a:r>
            <a:endParaRPr lang="en-US"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3"/>
          <a:srcRect/>
          <a:stretch>
            <a:fillRect/>
          </a:stretch>
        </p:blipFill>
        <p:spPr bwMode="auto">
          <a:xfrm>
            <a:off x="457201" y="2161195"/>
            <a:ext cx="2822028" cy="3482860"/>
          </a:xfrm>
          <a:prstGeom prst="rect">
            <a:avLst/>
          </a:prstGeom>
          <a:noFill/>
          <a:ln w="9525">
            <a:noFill/>
            <a:miter lim="800000"/>
            <a:headEnd/>
            <a:tailEnd/>
          </a:ln>
        </p:spPr>
      </p:pic>
      <p:pic>
        <p:nvPicPr>
          <p:cNvPr id="2051" name="Picture 3"/>
          <p:cNvPicPr>
            <a:picLocks noChangeAspect="1" noChangeArrowheads="1"/>
          </p:cNvPicPr>
          <p:nvPr/>
        </p:nvPicPr>
        <p:blipFill>
          <a:blip r:embed="rId4"/>
          <a:srcRect/>
          <a:stretch>
            <a:fillRect/>
          </a:stretch>
        </p:blipFill>
        <p:spPr bwMode="auto">
          <a:xfrm>
            <a:off x="3522279" y="1692750"/>
            <a:ext cx="2957348" cy="3951305"/>
          </a:xfrm>
          <a:prstGeom prst="rect">
            <a:avLst/>
          </a:prstGeom>
          <a:noFill/>
          <a:ln w="9525">
            <a:noFill/>
            <a:miter lim="800000"/>
            <a:headEnd/>
            <a:tailEnd/>
          </a:ln>
        </p:spPr>
      </p:pic>
    </p:spTree>
    <p:extLst>
      <p:ext uri="{BB962C8B-B14F-4D97-AF65-F5344CB8AC3E}">
        <p14:creationId xmlns:p14="http://schemas.microsoft.com/office/powerpoint/2010/main" val="2914376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800" y="664907"/>
            <a:ext cx="8229600" cy="824382"/>
          </a:xfrm>
        </p:spPr>
        <p:txBody>
          <a:bodyPr/>
          <a:lstStyle/>
          <a:p>
            <a:r>
              <a:rPr lang="en-US" dirty="0" smtClean="0"/>
              <a:t>Progression Study</a:t>
            </a:r>
            <a:endParaRPr lang="en-US" dirty="0"/>
          </a:p>
        </p:txBody>
      </p:sp>
      <p:sp>
        <p:nvSpPr>
          <p:cNvPr id="3" name="Slide Number Placeholder 2"/>
          <p:cNvSpPr>
            <a:spLocks noGrp="1"/>
          </p:cNvSpPr>
          <p:nvPr>
            <p:ph type="sldNum" sz="quarter" idx="12"/>
          </p:nvPr>
        </p:nvSpPr>
        <p:spPr>
          <a:xfrm>
            <a:off x="8434949" y="6115471"/>
            <a:ext cx="496903" cy="366713"/>
          </a:xfrm>
          <a:prstGeom prst="rect">
            <a:avLst/>
          </a:prstGeom>
        </p:spPr>
        <p:txBody>
          <a:bodyPr/>
          <a:lstStyle/>
          <a:p>
            <a:pPr>
              <a:defRPr/>
            </a:pPr>
            <a:fld id="{6F00AB01-4170-4D6E-91C0-E0BCC4030175}" type="slidenum">
              <a:rPr lang="en-US" smtClean="0"/>
              <a:pPr>
                <a:defRPr/>
              </a:pPr>
              <a:t>80</a:t>
            </a:fld>
            <a:endParaRPr lang="en-US" dirty="0"/>
          </a:p>
        </p:txBody>
      </p:sp>
      <p:sp>
        <p:nvSpPr>
          <p:cNvPr id="4" name="Content Placeholder 3"/>
          <p:cNvSpPr>
            <a:spLocks noGrp="1"/>
          </p:cNvSpPr>
          <p:nvPr>
            <p:ph idx="4294967295"/>
          </p:nvPr>
        </p:nvSpPr>
        <p:spPr>
          <a:xfrm>
            <a:off x="457200" y="1913474"/>
            <a:ext cx="8229600" cy="4019126"/>
          </a:xfrm>
        </p:spPr>
        <p:txBody>
          <a:bodyPr/>
          <a:lstStyle/>
          <a:p>
            <a:pPr marL="0" indent="0">
              <a:spcAft>
                <a:spcPts val="1200"/>
              </a:spcAft>
            </a:pPr>
            <a:r>
              <a:rPr lang="en-US" sz="2400" dirty="0" smtClean="0">
                <a:solidFill>
                  <a:schemeClr val="accent3">
                    <a:lumMod val="50000"/>
                  </a:schemeClr>
                </a:solidFill>
                <a:latin typeface="Arial" panose="020B0604020202020204" pitchFamily="34" charset="0"/>
                <a:cs typeface="Arial" panose="020B0604020202020204" pitchFamily="34" charset="0"/>
              </a:rPr>
              <a:t>Study Lessons 6, 14, and 25.</a:t>
            </a:r>
          </a:p>
          <a:p>
            <a:pPr marL="0" indent="0">
              <a:spcAft>
                <a:spcPts val="1200"/>
              </a:spcAft>
            </a:pPr>
            <a:r>
              <a:rPr lang="en-US" sz="2400" dirty="0" smtClean="0">
                <a:solidFill>
                  <a:schemeClr val="accent3">
                    <a:lumMod val="50000"/>
                  </a:schemeClr>
                </a:solidFill>
                <a:latin typeface="Arial" panose="020B0604020202020204" pitchFamily="34" charset="0"/>
                <a:cs typeface="Arial" panose="020B0604020202020204" pitchFamily="34" charset="0"/>
              </a:rPr>
              <a:t>Then, turn and talk:</a:t>
            </a:r>
          </a:p>
          <a:p>
            <a:pPr marL="854075" lvl="2" indent="-457200">
              <a:spcAft>
                <a:spcPts val="1200"/>
              </a:spcAft>
              <a:buFont typeface="Arial" pitchFamily="34" charset="0"/>
              <a:buChar char="•"/>
            </a:pPr>
            <a:r>
              <a:rPr lang="en-US" sz="2800" dirty="0">
                <a:solidFill>
                  <a:schemeClr val="accent1">
                    <a:lumMod val="50000"/>
                  </a:schemeClr>
                </a:solidFill>
                <a:latin typeface="Arial" panose="020B0604020202020204" pitchFamily="34" charset="0"/>
                <a:cs typeface="Arial" panose="020B0604020202020204" pitchFamily="34" charset="0"/>
              </a:rPr>
              <a:t>How </a:t>
            </a:r>
            <a:r>
              <a:rPr lang="en-US" sz="2800" dirty="0" smtClean="0">
                <a:solidFill>
                  <a:schemeClr val="accent1">
                    <a:lumMod val="50000"/>
                  </a:schemeClr>
                </a:solidFill>
                <a:latin typeface="Arial" panose="020B0604020202020204" pitchFamily="34" charset="0"/>
                <a:cs typeface="Arial" panose="020B0604020202020204" pitchFamily="34" charset="0"/>
              </a:rPr>
              <a:t>do these lessons engage students in </a:t>
            </a:r>
            <a:r>
              <a:rPr lang="en-US" sz="2800" dirty="0">
                <a:solidFill>
                  <a:schemeClr val="accent1">
                    <a:lumMod val="50000"/>
                  </a:schemeClr>
                </a:solidFill>
                <a:latin typeface="Arial" panose="020B0604020202020204" pitchFamily="34" charset="0"/>
                <a:cs typeface="Arial" panose="020B0604020202020204" pitchFamily="34" charset="0"/>
              </a:rPr>
              <a:t>the </a:t>
            </a:r>
            <a:r>
              <a:rPr lang="en-US" sz="2800" dirty="0" smtClean="0">
                <a:solidFill>
                  <a:schemeClr val="accent1">
                    <a:lumMod val="50000"/>
                  </a:schemeClr>
                </a:solidFill>
                <a:latin typeface="Arial" panose="020B0604020202020204" pitchFamily="34" charset="0"/>
                <a:cs typeface="Arial" panose="020B0604020202020204" pitchFamily="34" charset="0"/>
              </a:rPr>
              <a:t>work </a:t>
            </a:r>
            <a:r>
              <a:rPr lang="en-US" sz="2800" dirty="0">
                <a:solidFill>
                  <a:schemeClr val="accent1">
                    <a:lumMod val="50000"/>
                  </a:schemeClr>
                </a:solidFill>
                <a:latin typeface="Arial" panose="020B0604020202020204" pitchFamily="34" charset="0"/>
                <a:cs typeface="Arial" panose="020B0604020202020204" pitchFamily="34" charset="0"/>
              </a:rPr>
              <a:t>described in the Progression?</a:t>
            </a:r>
          </a:p>
          <a:p>
            <a:pPr marL="854075" lvl="2" indent="-457200">
              <a:spcAft>
                <a:spcPts val="1200"/>
              </a:spcAft>
              <a:buFont typeface="Arial" pitchFamily="34" charset="0"/>
              <a:buChar char="•"/>
            </a:pPr>
            <a:endParaRPr lang="en-US" dirty="0" smtClean="0">
              <a:latin typeface="Arial" panose="020B0604020202020204" pitchFamily="34" charset="0"/>
              <a:cs typeface="Arial" panose="020B0604020202020204" pitchFamily="34" charset="0"/>
            </a:endParaRPr>
          </a:p>
          <a:p>
            <a:pPr marL="0" indent="0">
              <a:spcAft>
                <a:spcPts val="1200"/>
              </a:spcAft>
            </a:pPr>
            <a:endParaRPr lang="en-US"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58257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349" y="676900"/>
            <a:ext cx="8229600" cy="824382"/>
          </a:xfrm>
        </p:spPr>
        <p:txBody>
          <a:bodyPr/>
          <a:lstStyle/>
          <a:p>
            <a:r>
              <a:rPr lang="en-US" dirty="0" smtClean="0"/>
              <a:t>Coherence Within the Module</a:t>
            </a:r>
            <a:endParaRPr lang="en-US" dirty="0"/>
          </a:p>
        </p:txBody>
      </p:sp>
      <p:sp>
        <p:nvSpPr>
          <p:cNvPr id="3" name="Slide Number Placeholder 2"/>
          <p:cNvSpPr>
            <a:spLocks noGrp="1"/>
          </p:cNvSpPr>
          <p:nvPr>
            <p:ph type="sldNum" sz="quarter" idx="12"/>
          </p:nvPr>
        </p:nvSpPr>
        <p:spPr>
          <a:xfrm>
            <a:off x="8434949" y="6115471"/>
            <a:ext cx="496903" cy="366713"/>
          </a:xfrm>
          <a:prstGeom prst="rect">
            <a:avLst/>
          </a:prstGeom>
        </p:spPr>
        <p:txBody>
          <a:bodyPr/>
          <a:lstStyle/>
          <a:p>
            <a:pPr>
              <a:defRPr/>
            </a:pPr>
            <a:fld id="{6F00AB01-4170-4D6E-91C0-E0BCC4030175}" type="slidenum">
              <a:rPr lang="en-US" smtClean="0"/>
              <a:pPr>
                <a:defRPr/>
              </a:pPr>
              <a:t>81</a:t>
            </a:fld>
            <a:endParaRPr lang="en-US" dirty="0"/>
          </a:p>
        </p:txBody>
      </p:sp>
      <p:sp>
        <p:nvSpPr>
          <p:cNvPr id="4" name="Content Placeholder 3"/>
          <p:cNvSpPr>
            <a:spLocks noGrp="1"/>
          </p:cNvSpPr>
          <p:nvPr>
            <p:ph idx="4294967295"/>
          </p:nvPr>
        </p:nvSpPr>
        <p:spPr>
          <a:xfrm>
            <a:off x="457200" y="1749776"/>
            <a:ext cx="8229600" cy="4019126"/>
          </a:xfrm>
        </p:spPr>
        <p:txBody>
          <a:bodyPr/>
          <a:lstStyle/>
          <a:p>
            <a:pPr marL="7938" lvl="0" indent="-7938">
              <a:spcAft>
                <a:spcPts val="1200"/>
              </a:spcAft>
            </a:pPr>
            <a:r>
              <a:rPr lang="en-US" sz="2400" dirty="0">
                <a:solidFill>
                  <a:schemeClr val="accent3">
                    <a:lumMod val="50000"/>
                  </a:schemeClr>
                </a:solidFill>
                <a:latin typeface="Arial" panose="020B0604020202020204" pitchFamily="34" charset="0"/>
                <a:cs typeface="Arial" panose="020B0604020202020204" pitchFamily="34" charset="0"/>
              </a:rPr>
              <a:t>Analyze the progression of each lesson component across the </a:t>
            </a:r>
            <a:r>
              <a:rPr lang="en-US" sz="2400" dirty="0" smtClean="0">
                <a:solidFill>
                  <a:schemeClr val="accent3">
                    <a:lumMod val="50000"/>
                  </a:schemeClr>
                </a:solidFill>
                <a:latin typeface="Arial" panose="020B0604020202020204" pitchFamily="34" charset="0"/>
                <a:cs typeface="Arial" panose="020B0604020202020204" pitchFamily="34" charset="0"/>
              </a:rPr>
              <a:t>Module.</a:t>
            </a:r>
            <a:endParaRPr lang="en-US" sz="3200" dirty="0">
              <a:solidFill>
                <a:schemeClr val="accent3">
                  <a:lumMod val="50000"/>
                </a:schemeClr>
              </a:solidFill>
              <a:latin typeface="Arial" panose="020B0604020202020204" pitchFamily="34" charset="0"/>
              <a:cs typeface="Arial" panose="020B0604020202020204" pitchFamily="34" charset="0"/>
            </a:endParaRPr>
          </a:p>
          <a:p>
            <a:pPr lvl="1">
              <a:spcAft>
                <a:spcPts val="1200"/>
              </a:spcAft>
            </a:pPr>
            <a:r>
              <a:rPr lang="en-US" sz="2000" dirty="0">
                <a:solidFill>
                  <a:schemeClr val="accent1">
                    <a:lumMod val="50000"/>
                  </a:schemeClr>
                </a:solidFill>
                <a:latin typeface="Arial" panose="020B0604020202020204" pitchFamily="34" charset="0"/>
                <a:cs typeface="Arial" panose="020B0604020202020204" pitchFamily="34" charset="0"/>
              </a:rPr>
              <a:t>What does the sequence of Fluency </a:t>
            </a:r>
            <a:r>
              <a:rPr lang="en-US" sz="2000" dirty="0" smtClean="0">
                <a:solidFill>
                  <a:schemeClr val="accent1">
                    <a:lumMod val="50000"/>
                  </a:schemeClr>
                </a:solidFill>
                <a:latin typeface="Arial" panose="020B0604020202020204" pitchFamily="34" charset="0"/>
                <a:cs typeface="Arial" panose="020B0604020202020204" pitchFamily="34" charset="0"/>
              </a:rPr>
              <a:t>Practices</a:t>
            </a:r>
            <a:br>
              <a:rPr lang="en-US" sz="2000" dirty="0" smtClean="0">
                <a:solidFill>
                  <a:schemeClr val="accent1">
                    <a:lumMod val="50000"/>
                  </a:schemeClr>
                </a:solidFill>
                <a:latin typeface="Arial" panose="020B0604020202020204" pitchFamily="34" charset="0"/>
                <a:cs typeface="Arial" panose="020B0604020202020204" pitchFamily="34" charset="0"/>
              </a:rPr>
            </a:br>
            <a:r>
              <a:rPr lang="en-US" sz="2000" dirty="0" smtClean="0">
                <a:solidFill>
                  <a:schemeClr val="accent1">
                    <a:lumMod val="50000"/>
                  </a:schemeClr>
                </a:solidFill>
                <a:latin typeface="Arial" panose="020B0604020202020204" pitchFamily="34" charset="0"/>
                <a:cs typeface="Arial" panose="020B0604020202020204" pitchFamily="34" charset="0"/>
              </a:rPr>
              <a:t> </a:t>
            </a:r>
            <a:r>
              <a:rPr lang="en-US" sz="2000" dirty="0">
                <a:solidFill>
                  <a:schemeClr val="accent1">
                    <a:lumMod val="50000"/>
                  </a:schemeClr>
                </a:solidFill>
                <a:latin typeface="Arial" panose="020B0604020202020204" pitchFamily="34" charset="0"/>
                <a:cs typeface="Arial" panose="020B0604020202020204" pitchFamily="34" charset="0"/>
              </a:rPr>
              <a:t>accomplish as a whole?  </a:t>
            </a:r>
            <a:endParaRPr lang="en-US" sz="2800" dirty="0">
              <a:solidFill>
                <a:schemeClr val="accent1">
                  <a:lumMod val="50000"/>
                </a:schemeClr>
              </a:solidFill>
              <a:latin typeface="Arial" panose="020B0604020202020204" pitchFamily="34" charset="0"/>
              <a:cs typeface="Arial" panose="020B0604020202020204" pitchFamily="34" charset="0"/>
            </a:endParaRPr>
          </a:p>
          <a:p>
            <a:pPr lvl="1">
              <a:spcAft>
                <a:spcPts val="1200"/>
              </a:spcAft>
            </a:pPr>
            <a:r>
              <a:rPr lang="en-US" sz="2000" dirty="0">
                <a:solidFill>
                  <a:schemeClr val="accent1">
                    <a:lumMod val="50000"/>
                  </a:schemeClr>
                </a:solidFill>
                <a:latin typeface="Arial" panose="020B0604020202020204" pitchFamily="34" charset="0"/>
                <a:cs typeface="Arial" panose="020B0604020202020204" pitchFamily="34" charset="0"/>
              </a:rPr>
              <a:t>How does the sequence of Application </a:t>
            </a:r>
            <a:r>
              <a:rPr lang="en-US" sz="2000" dirty="0" smtClean="0">
                <a:solidFill>
                  <a:schemeClr val="accent1">
                    <a:lumMod val="50000"/>
                  </a:schemeClr>
                </a:solidFill>
                <a:latin typeface="Arial" panose="020B0604020202020204" pitchFamily="34" charset="0"/>
                <a:cs typeface="Arial" panose="020B0604020202020204" pitchFamily="34" charset="0"/>
              </a:rPr>
              <a:t/>
            </a:r>
            <a:br>
              <a:rPr lang="en-US" sz="2000" dirty="0" smtClean="0">
                <a:solidFill>
                  <a:schemeClr val="accent1">
                    <a:lumMod val="50000"/>
                  </a:schemeClr>
                </a:solidFill>
                <a:latin typeface="Arial" panose="020B0604020202020204" pitchFamily="34" charset="0"/>
                <a:cs typeface="Arial" panose="020B0604020202020204" pitchFamily="34" charset="0"/>
              </a:rPr>
            </a:br>
            <a:r>
              <a:rPr lang="en-US" sz="2000" dirty="0" smtClean="0">
                <a:solidFill>
                  <a:schemeClr val="accent1">
                    <a:lumMod val="50000"/>
                  </a:schemeClr>
                </a:solidFill>
                <a:latin typeface="Arial" panose="020B0604020202020204" pitchFamily="34" charset="0"/>
                <a:cs typeface="Arial" panose="020B0604020202020204" pitchFamily="34" charset="0"/>
              </a:rPr>
              <a:t>Problems </a:t>
            </a:r>
            <a:r>
              <a:rPr lang="en-US" sz="2000" dirty="0">
                <a:solidFill>
                  <a:schemeClr val="accent1">
                    <a:lumMod val="50000"/>
                  </a:schemeClr>
                </a:solidFill>
                <a:latin typeface="Arial" panose="020B0604020202020204" pitchFamily="34" charset="0"/>
                <a:cs typeface="Arial" panose="020B0604020202020204" pitchFamily="34" charset="0"/>
              </a:rPr>
              <a:t>connect to </a:t>
            </a:r>
            <a:r>
              <a:rPr lang="en-US" sz="2000" dirty="0" smtClean="0">
                <a:solidFill>
                  <a:schemeClr val="accent1">
                    <a:lumMod val="50000"/>
                  </a:schemeClr>
                </a:solidFill>
                <a:latin typeface="Arial" panose="020B0604020202020204" pitchFamily="34" charset="0"/>
                <a:cs typeface="Arial" panose="020B0604020202020204" pitchFamily="34" charset="0"/>
              </a:rPr>
              <a:t>topic/module?</a:t>
            </a:r>
            <a:endParaRPr lang="en-US" sz="2800" dirty="0">
              <a:solidFill>
                <a:schemeClr val="accent1">
                  <a:lumMod val="50000"/>
                </a:schemeClr>
              </a:solidFill>
              <a:latin typeface="Arial" panose="020B0604020202020204" pitchFamily="34" charset="0"/>
              <a:cs typeface="Arial" panose="020B0604020202020204" pitchFamily="34" charset="0"/>
            </a:endParaRPr>
          </a:p>
          <a:p>
            <a:pPr lvl="1">
              <a:spcAft>
                <a:spcPts val="1200"/>
              </a:spcAft>
            </a:pPr>
            <a:r>
              <a:rPr lang="en-US" sz="2000" dirty="0">
                <a:solidFill>
                  <a:schemeClr val="accent1">
                    <a:lumMod val="50000"/>
                  </a:schemeClr>
                </a:solidFill>
                <a:latin typeface="Arial" panose="020B0604020202020204" pitchFamily="34" charset="0"/>
                <a:cs typeface="Arial" panose="020B0604020202020204" pitchFamily="34" charset="0"/>
              </a:rPr>
              <a:t>How does the sequence of Concept </a:t>
            </a:r>
            <a:r>
              <a:rPr lang="en-US" sz="2000" dirty="0" smtClean="0">
                <a:solidFill>
                  <a:schemeClr val="accent1">
                    <a:lumMod val="50000"/>
                  </a:schemeClr>
                </a:solidFill>
                <a:latin typeface="Arial" panose="020B0604020202020204" pitchFamily="34" charset="0"/>
                <a:cs typeface="Arial" panose="020B0604020202020204" pitchFamily="34" charset="0"/>
              </a:rPr>
              <a:t/>
            </a:r>
            <a:br>
              <a:rPr lang="en-US" sz="2000" dirty="0" smtClean="0">
                <a:solidFill>
                  <a:schemeClr val="accent1">
                    <a:lumMod val="50000"/>
                  </a:schemeClr>
                </a:solidFill>
                <a:latin typeface="Arial" panose="020B0604020202020204" pitchFamily="34" charset="0"/>
                <a:cs typeface="Arial" panose="020B0604020202020204" pitchFamily="34" charset="0"/>
              </a:rPr>
            </a:br>
            <a:r>
              <a:rPr lang="en-US" sz="2000" dirty="0" smtClean="0">
                <a:solidFill>
                  <a:schemeClr val="accent1">
                    <a:lumMod val="50000"/>
                  </a:schemeClr>
                </a:solidFill>
                <a:latin typeface="Arial" panose="020B0604020202020204" pitchFamily="34" charset="0"/>
                <a:cs typeface="Arial" panose="020B0604020202020204" pitchFamily="34" charset="0"/>
              </a:rPr>
              <a:t>Development </a:t>
            </a:r>
            <a:r>
              <a:rPr lang="en-US" sz="2000" dirty="0">
                <a:solidFill>
                  <a:schemeClr val="accent1">
                    <a:lumMod val="50000"/>
                  </a:schemeClr>
                </a:solidFill>
                <a:latin typeface="Arial" panose="020B0604020202020204" pitchFamily="34" charset="0"/>
                <a:cs typeface="Arial" panose="020B0604020202020204" pitchFamily="34" charset="0"/>
              </a:rPr>
              <a:t>and Student Debrief build </a:t>
            </a:r>
            <a:r>
              <a:rPr lang="en-US" sz="2000" dirty="0" smtClean="0">
                <a:solidFill>
                  <a:schemeClr val="accent1">
                    <a:lumMod val="50000"/>
                  </a:schemeClr>
                </a:solidFill>
                <a:latin typeface="Arial" panose="020B0604020202020204" pitchFamily="34" charset="0"/>
                <a:cs typeface="Arial" panose="020B0604020202020204" pitchFamily="34" charset="0"/>
              </a:rPr>
              <a:t/>
            </a:r>
            <a:br>
              <a:rPr lang="en-US" sz="2000" dirty="0" smtClean="0">
                <a:solidFill>
                  <a:schemeClr val="accent1">
                    <a:lumMod val="50000"/>
                  </a:schemeClr>
                </a:solidFill>
                <a:latin typeface="Arial" panose="020B0604020202020204" pitchFamily="34" charset="0"/>
                <a:cs typeface="Arial" panose="020B0604020202020204" pitchFamily="34" charset="0"/>
              </a:rPr>
            </a:br>
            <a:r>
              <a:rPr lang="en-US" sz="2000" dirty="0" smtClean="0">
                <a:solidFill>
                  <a:schemeClr val="accent1">
                    <a:lumMod val="50000"/>
                  </a:schemeClr>
                </a:solidFill>
                <a:latin typeface="Arial" panose="020B0604020202020204" pitchFamily="34" charset="0"/>
                <a:cs typeface="Arial" panose="020B0604020202020204" pitchFamily="34" charset="0"/>
              </a:rPr>
              <a:t>toward </a:t>
            </a:r>
            <a:r>
              <a:rPr lang="en-US" sz="2000" dirty="0">
                <a:solidFill>
                  <a:schemeClr val="accent1">
                    <a:lumMod val="50000"/>
                  </a:schemeClr>
                </a:solidFill>
                <a:latin typeface="Arial" panose="020B0604020202020204" pitchFamily="34" charset="0"/>
                <a:cs typeface="Arial" panose="020B0604020202020204" pitchFamily="34" charset="0"/>
              </a:rPr>
              <a:t>mastery of the </a:t>
            </a:r>
            <a:r>
              <a:rPr lang="en-US" sz="2000" dirty="0" smtClean="0">
                <a:solidFill>
                  <a:schemeClr val="accent1">
                    <a:lumMod val="50000"/>
                  </a:schemeClr>
                </a:solidFill>
                <a:latin typeface="Arial" panose="020B0604020202020204" pitchFamily="34" charset="0"/>
                <a:cs typeface="Arial" panose="020B0604020202020204" pitchFamily="34" charset="0"/>
              </a:rPr>
              <a:t>topic/module?</a:t>
            </a:r>
            <a:endParaRPr lang="en-US" sz="2800" dirty="0">
              <a:solidFill>
                <a:schemeClr val="accent1">
                  <a:lumMod val="50000"/>
                </a:schemeClr>
              </a:solidFill>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537850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6900"/>
            <a:ext cx="8229600" cy="824382"/>
          </a:xfrm>
        </p:spPr>
        <p:txBody>
          <a:bodyPr/>
          <a:lstStyle/>
          <a:p>
            <a:r>
              <a:rPr lang="en-US" dirty="0" smtClean="0"/>
              <a:t>Coherence Within the Module</a:t>
            </a:r>
            <a:endParaRPr lang="en-US" dirty="0"/>
          </a:p>
        </p:txBody>
      </p:sp>
      <p:sp>
        <p:nvSpPr>
          <p:cNvPr id="3" name="Slide Number Placeholder 2"/>
          <p:cNvSpPr>
            <a:spLocks noGrp="1"/>
          </p:cNvSpPr>
          <p:nvPr>
            <p:ph type="sldNum" sz="quarter" idx="12"/>
          </p:nvPr>
        </p:nvSpPr>
        <p:spPr>
          <a:xfrm>
            <a:off x="8434949" y="6115471"/>
            <a:ext cx="496903" cy="366713"/>
          </a:xfrm>
          <a:prstGeom prst="rect">
            <a:avLst/>
          </a:prstGeom>
        </p:spPr>
        <p:txBody>
          <a:bodyPr/>
          <a:lstStyle/>
          <a:p>
            <a:pPr>
              <a:defRPr/>
            </a:pPr>
            <a:fld id="{6F00AB01-4170-4D6E-91C0-E0BCC4030175}" type="slidenum">
              <a:rPr lang="en-US" smtClean="0"/>
              <a:pPr>
                <a:defRPr/>
              </a:pPr>
              <a:t>82</a:t>
            </a:fld>
            <a:endParaRPr lang="en-US" dirty="0"/>
          </a:p>
        </p:txBody>
      </p:sp>
      <p:sp>
        <p:nvSpPr>
          <p:cNvPr id="4" name="Content Placeholder 3"/>
          <p:cNvSpPr>
            <a:spLocks noGrp="1"/>
          </p:cNvSpPr>
          <p:nvPr>
            <p:ph idx="4294967295"/>
          </p:nvPr>
        </p:nvSpPr>
        <p:spPr>
          <a:xfrm>
            <a:off x="457200" y="1798813"/>
            <a:ext cx="8229600" cy="4019126"/>
          </a:xfrm>
        </p:spPr>
        <p:txBody>
          <a:bodyPr/>
          <a:lstStyle/>
          <a:p>
            <a:pPr marL="7938" lvl="0" indent="-7938">
              <a:spcAft>
                <a:spcPts val="1200"/>
              </a:spcAft>
            </a:pPr>
            <a:r>
              <a:rPr lang="en-US" sz="2400" dirty="0">
                <a:solidFill>
                  <a:schemeClr val="accent3">
                    <a:lumMod val="50000"/>
                  </a:schemeClr>
                </a:solidFill>
                <a:latin typeface="Arial" panose="020B0604020202020204" pitchFamily="34" charset="0"/>
                <a:cs typeface="Arial" panose="020B0604020202020204" pitchFamily="34" charset="0"/>
              </a:rPr>
              <a:t>Analyze the progression of each lesson component across </a:t>
            </a:r>
            <a:r>
              <a:rPr lang="en-US" sz="2400" dirty="0" smtClean="0">
                <a:solidFill>
                  <a:schemeClr val="accent3">
                    <a:lumMod val="50000"/>
                  </a:schemeClr>
                </a:solidFill>
                <a:latin typeface="Arial" panose="020B0604020202020204" pitchFamily="34" charset="0"/>
                <a:cs typeface="Arial" panose="020B0604020202020204" pitchFamily="34" charset="0"/>
              </a:rPr>
              <a:t>the Module.</a:t>
            </a:r>
            <a:endParaRPr lang="en-US" sz="3200" dirty="0">
              <a:solidFill>
                <a:schemeClr val="accent3">
                  <a:lumMod val="50000"/>
                </a:schemeClr>
              </a:solidFill>
              <a:latin typeface="Arial" panose="020B0604020202020204" pitchFamily="34" charset="0"/>
              <a:cs typeface="Arial" panose="020B0604020202020204" pitchFamily="34" charset="0"/>
            </a:endParaRPr>
          </a:p>
          <a:p>
            <a:pPr lvl="1">
              <a:spcAft>
                <a:spcPts val="1200"/>
              </a:spcAft>
            </a:pPr>
            <a:r>
              <a:rPr lang="en-US" sz="2000" dirty="0">
                <a:solidFill>
                  <a:schemeClr val="accent1">
                    <a:lumMod val="50000"/>
                  </a:schemeClr>
                </a:solidFill>
                <a:latin typeface="Arial" panose="020B0604020202020204" pitchFamily="34" charset="0"/>
                <a:cs typeface="Arial" panose="020B0604020202020204" pitchFamily="34" charset="0"/>
              </a:rPr>
              <a:t>What does the sequence of Fluency </a:t>
            </a:r>
            <a:r>
              <a:rPr lang="en-US" sz="2000" dirty="0" smtClean="0">
                <a:solidFill>
                  <a:schemeClr val="accent1">
                    <a:lumMod val="50000"/>
                  </a:schemeClr>
                </a:solidFill>
                <a:latin typeface="Arial" panose="020B0604020202020204" pitchFamily="34" charset="0"/>
                <a:cs typeface="Arial" panose="020B0604020202020204" pitchFamily="34" charset="0"/>
              </a:rPr>
              <a:t>Practices</a:t>
            </a:r>
            <a:br>
              <a:rPr lang="en-US" sz="2000" dirty="0" smtClean="0">
                <a:solidFill>
                  <a:schemeClr val="accent1">
                    <a:lumMod val="50000"/>
                  </a:schemeClr>
                </a:solidFill>
                <a:latin typeface="Arial" panose="020B0604020202020204" pitchFamily="34" charset="0"/>
                <a:cs typeface="Arial" panose="020B0604020202020204" pitchFamily="34" charset="0"/>
              </a:rPr>
            </a:br>
            <a:r>
              <a:rPr lang="en-US" sz="2000" dirty="0" smtClean="0">
                <a:solidFill>
                  <a:schemeClr val="accent1">
                    <a:lumMod val="50000"/>
                  </a:schemeClr>
                </a:solidFill>
                <a:latin typeface="Arial" panose="020B0604020202020204" pitchFamily="34" charset="0"/>
                <a:cs typeface="Arial" panose="020B0604020202020204" pitchFamily="34" charset="0"/>
              </a:rPr>
              <a:t> </a:t>
            </a:r>
            <a:r>
              <a:rPr lang="en-US" sz="2000" dirty="0">
                <a:solidFill>
                  <a:schemeClr val="accent1">
                    <a:lumMod val="50000"/>
                  </a:schemeClr>
                </a:solidFill>
                <a:latin typeface="Arial" panose="020B0604020202020204" pitchFamily="34" charset="0"/>
                <a:cs typeface="Arial" panose="020B0604020202020204" pitchFamily="34" charset="0"/>
              </a:rPr>
              <a:t>accomplish as a whole?  </a:t>
            </a:r>
            <a:endParaRPr lang="en-US" sz="2800" dirty="0">
              <a:solidFill>
                <a:schemeClr val="accent1">
                  <a:lumMod val="50000"/>
                </a:schemeClr>
              </a:solidFill>
              <a:latin typeface="Arial" panose="020B0604020202020204" pitchFamily="34" charset="0"/>
              <a:cs typeface="Arial" panose="020B0604020202020204" pitchFamily="34" charset="0"/>
            </a:endParaRPr>
          </a:p>
          <a:p>
            <a:pPr lvl="1">
              <a:spcAft>
                <a:spcPts val="1200"/>
              </a:spcAft>
            </a:pPr>
            <a:r>
              <a:rPr lang="en-US" sz="2000" dirty="0">
                <a:solidFill>
                  <a:schemeClr val="accent1">
                    <a:lumMod val="50000"/>
                  </a:schemeClr>
                </a:solidFill>
                <a:latin typeface="Arial" panose="020B0604020202020204" pitchFamily="34" charset="0"/>
                <a:cs typeface="Arial" panose="020B0604020202020204" pitchFamily="34" charset="0"/>
              </a:rPr>
              <a:t>How does the sequence of Application </a:t>
            </a:r>
            <a:r>
              <a:rPr lang="en-US" sz="2000" dirty="0" smtClean="0">
                <a:solidFill>
                  <a:schemeClr val="accent1">
                    <a:lumMod val="50000"/>
                  </a:schemeClr>
                </a:solidFill>
                <a:latin typeface="Arial" panose="020B0604020202020204" pitchFamily="34" charset="0"/>
                <a:cs typeface="Arial" panose="020B0604020202020204" pitchFamily="34" charset="0"/>
              </a:rPr>
              <a:t/>
            </a:r>
            <a:br>
              <a:rPr lang="en-US" sz="2000" dirty="0" smtClean="0">
                <a:solidFill>
                  <a:schemeClr val="accent1">
                    <a:lumMod val="50000"/>
                  </a:schemeClr>
                </a:solidFill>
                <a:latin typeface="Arial" panose="020B0604020202020204" pitchFamily="34" charset="0"/>
                <a:cs typeface="Arial" panose="020B0604020202020204" pitchFamily="34" charset="0"/>
              </a:rPr>
            </a:br>
            <a:r>
              <a:rPr lang="en-US" sz="2000" dirty="0" smtClean="0">
                <a:solidFill>
                  <a:schemeClr val="accent1">
                    <a:lumMod val="50000"/>
                  </a:schemeClr>
                </a:solidFill>
                <a:latin typeface="Arial" panose="020B0604020202020204" pitchFamily="34" charset="0"/>
                <a:cs typeface="Arial" panose="020B0604020202020204" pitchFamily="34" charset="0"/>
              </a:rPr>
              <a:t>Problems </a:t>
            </a:r>
            <a:r>
              <a:rPr lang="en-US" sz="2000" dirty="0">
                <a:solidFill>
                  <a:schemeClr val="accent1">
                    <a:lumMod val="50000"/>
                  </a:schemeClr>
                </a:solidFill>
                <a:latin typeface="Arial" panose="020B0604020202020204" pitchFamily="34" charset="0"/>
                <a:cs typeface="Arial" panose="020B0604020202020204" pitchFamily="34" charset="0"/>
              </a:rPr>
              <a:t>connect to </a:t>
            </a:r>
            <a:r>
              <a:rPr lang="en-US" sz="2000" dirty="0" smtClean="0">
                <a:solidFill>
                  <a:schemeClr val="accent1">
                    <a:lumMod val="50000"/>
                  </a:schemeClr>
                </a:solidFill>
                <a:latin typeface="Arial" panose="020B0604020202020204" pitchFamily="34" charset="0"/>
                <a:cs typeface="Arial" panose="020B0604020202020204" pitchFamily="34" charset="0"/>
              </a:rPr>
              <a:t>topic/module?</a:t>
            </a:r>
            <a:endParaRPr lang="en-US" sz="2800" dirty="0">
              <a:solidFill>
                <a:schemeClr val="accent1">
                  <a:lumMod val="50000"/>
                </a:schemeClr>
              </a:solidFill>
              <a:latin typeface="Arial" panose="020B0604020202020204" pitchFamily="34" charset="0"/>
              <a:cs typeface="Arial" panose="020B0604020202020204" pitchFamily="34" charset="0"/>
            </a:endParaRPr>
          </a:p>
          <a:p>
            <a:pPr lvl="1">
              <a:spcAft>
                <a:spcPts val="1200"/>
              </a:spcAft>
            </a:pPr>
            <a:r>
              <a:rPr lang="en-US" sz="2000" dirty="0">
                <a:solidFill>
                  <a:schemeClr val="accent1">
                    <a:lumMod val="50000"/>
                  </a:schemeClr>
                </a:solidFill>
                <a:latin typeface="Arial" panose="020B0604020202020204" pitchFamily="34" charset="0"/>
                <a:cs typeface="Arial" panose="020B0604020202020204" pitchFamily="34" charset="0"/>
              </a:rPr>
              <a:t>How does the sequence of Concept </a:t>
            </a:r>
            <a:r>
              <a:rPr lang="en-US" sz="2000" dirty="0" smtClean="0">
                <a:solidFill>
                  <a:schemeClr val="accent1">
                    <a:lumMod val="50000"/>
                  </a:schemeClr>
                </a:solidFill>
                <a:latin typeface="Arial" panose="020B0604020202020204" pitchFamily="34" charset="0"/>
                <a:cs typeface="Arial" panose="020B0604020202020204" pitchFamily="34" charset="0"/>
              </a:rPr>
              <a:t/>
            </a:r>
            <a:br>
              <a:rPr lang="en-US" sz="2000" dirty="0" smtClean="0">
                <a:solidFill>
                  <a:schemeClr val="accent1">
                    <a:lumMod val="50000"/>
                  </a:schemeClr>
                </a:solidFill>
                <a:latin typeface="Arial" panose="020B0604020202020204" pitchFamily="34" charset="0"/>
                <a:cs typeface="Arial" panose="020B0604020202020204" pitchFamily="34" charset="0"/>
              </a:rPr>
            </a:br>
            <a:r>
              <a:rPr lang="en-US" sz="2000" dirty="0" smtClean="0">
                <a:solidFill>
                  <a:schemeClr val="accent1">
                    <a:lumMod val="50000"/>
                  </a:schemeClr>
                </a:solidFill>
                <a:latin typeface="Arial" panose="020B0604020202020204" pitchFamily="34" charset="0"/>
                <a:cs typeface="Arial" panose="020B0604020202020204" pitchFamily="34" charset="0"/>
              </a:rPr>
              <a:t>Development </a:t>
            </a:r>
            <a:r>
              <a:rPr lang="en-US" sz="2000" dirty="0">
                <a:solidFill>
                  <a:schemeClr val="accent1">
                    <a:lumMod val="50000"/>
                  </a:schemeClr>
                </a:solidFill>
                <a:latin typeface="Arial" panose="020B0604020202020204" pitchFamily="34" charset="0"/>
                <a:cs typeface="Arial" panose="020B0604020202020204" pitchFamily="34" charset="0"/>
              </a:rPr>
              <a:t>and Student Debrief build </a:t>
            </a:r>
            <a:r>
              <a:rPr lang="en-US" sz="2000" dirty="0" smtClean="0">
                <a:solidFill>
                  <a:schemeClr val="accent1">
                    <a:lumMod val="50000"/>
                  </a:schemeClr>
                </a:solidFill>
                <a:latin typeface="Arial" panose="020B0604020202020204" pitchFamily="34" charset="0"/>
                <a:cs typeface="Arial" panose="020B0604020202020204" pitchFamily="34" charset="0"/>
              </a:rPr>
              <a:t/>
            </a:r>
            <a:br>
              <a:rPr lang="en-US" sz="2000" dirty="0" smtClean="0">
                <a:solidFill>
                  <a:schemeClr val="accent1">
                    <a:lumMod val="50000"/>
                  </a:schemeClr>
                </a:solidFill>
                <a:latin typeface="Arial" panose="020B0604020202020204" pitchFamily="34" charset="0"/>
                <a:cs typeface="Arial" panose="020B0604020202020204" pitchFamily="34" charset="0"/>
              </a:rPr>
            </a:br>
            <a:r>
              <a:rPr lang="en-US" sz="2000" dirty="0" smtClean="0">
                <a:solidFill>
                  <a:schemeClr val="accent1">
                    <a:lumMod val="50000"/>
                  </a:schemeClr>
                </a:solidFill>
                <a:latin typeface="Arial" panose="020B0604020202020204" pitchFamily="34" charset="0"/>
                <a:cs typeface="Arial" panose="020B0604020202020204" pitchFamily="34" charset="0"/>
              </a:rPr>
              <a:t>toward </a:t>
            </a:r>
            <a:r>
              <a:rPr lang="en-US" sz="2000" dirty="0">
                <a:solidFill>
                  <a:schemeClr val="accent1">
                    <a:lumMod val="50000"/>
                  </a:schemeClr>
                </a:solidFill>
                <a:latin typeface="Arial" panose="020B0604020202020204" pitchFamily="34" charset="0"/>
                <a:cs typeface="Arial" panose="020B0604020202020204" pitchFamily="34" charset="0"/>
              </a:rPr>
              <a:t>mastery of the </a:t>
            </a:r>
            <a:r>
              <a:rPr lang="en-US" sz="2000" dirty="0" smtClean="0">
                <a:solidFill>
                  <a:schemeClr val="accent1">
                    <a:lumMod val="50000"/>
                  </a:schemeClr>
                </a:solidFill>
                <a:latin typeface="Arial" panose="020B0604020202020204" pitchFamily="34" charset="0"/>
                <a:cs typeface="Arial" panose="020B0604020202020204" pitchFamily="34" charset="0"/>
              </a:rPr>
              <a:t>topic/module?</a:t>
            </a:r>
            <a:endParaRPr lang="en-US" sz="2800" dirty="0">
              <a:solidFill>
                <a:schemeClr val="accent1">
                  <a:lumMod val="50000"/>
                </a:schemeClr>
              </a:solidFill>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6035040" y="3840480"/>
            <a:ext cx="2326943" cy="2125637"/>
          </a:xfrm>
          <a:prstGeom prst="rect">
            <a:avLst/>
          </a:prstGeom>
        </p:spPr>
      </p:pic>
    </p:spTree>
    <p:extLst>
      <p:ext uri="{BB962C8B-B14F-4D97-AF65-F5344CB8AC3E}">
        <p14:creationId xmlns:p14="http://schemas.microsoft.com/office/powerpoint/2010/main" val="419191065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091"/>
            <a:ext cx="8229600" cy="824382"/>
          </a:xfrm>
        </p:spPr>
        <p:txBody>
          <a:bodyPr/>
          <a:lstStyle/>
          <a:p>
            <a:r>
              <a:rPr lang="en-US" dirty="0" smtClean="0"/>
              <a:t>Agenda</a:t>
            </a:r>
            <a:endParaRPr lang="en-US" dirty="0"/>
          </a:p>
        </p:txBody>
      </p:sp>
      <p:sp>
        <p:nvSpPr>
          <p:cNvPr id="4" name="Content Placeholder 3"/>
          <p:cNvSpPr>
            <a:spLocks noGrp="1"/>
          </p:cNvSpPr>
          <p:nvPr>
            <p:ph idx="4294967295"/>
          </p:nvPr>
        </p:nvSpPr>
        <p:spPr>
          <a:xfrm>
            <a:off x="457200" y="1913474"/>
            <a:ext cx="8229600" cy="4019126"/>
          </a:xfrm>
          <a:effectLst/>
        </p:spPr>
        <p:txBody>
          <a:bodyPr>
            <a:normAutofit/>
          </a:bodyPr>
          <a:lstStyle/>
          <a:p>
            <a:pPr algn="ctr"/>
            <a:r>
              <a:rPr lang="en-US" sz="2400" b="1" dirty="0" smtClean="0">
                <a:effectLst/>
                <a:latin typeface="Arial" panose="020B0604020202020204" pitchFamily="34" charset="0"/>
                <a:cs typeface="Arial" panose="020B0604020202020204" pitchFamily="34" charset="0"/>
              </a:rPr>
              <a:t>Lesson Structure</a:t>
            </a:r>
          </a:p>
          <a:p>
            <a:pPr algn="ctr"/>
            <a:r>
              <a:rPr lang="en-US" sz="2400" b="1" dirty="0" smtClean="0">
                <a:effectLst/>
                <a:latin typeface="Arial" panose="020B0604020202020204" pitchFamily="34" charset="0"/>
                <a:cs typeface="Arial" panose="020B0604020202020204" pitchFamily="34" charset="0"/>
              </a:rPr>
              <a:t>Instructional Sequence</a:t>
            </a:r>
          </a:p>
          <a:p>
            <a:pPr algn="ctr"/>
            <a:r>
              <a:rPr lang="en-US" sz="2400" b="1" dirty="0" smtClean="0">
                <a:effectLst/>
                <a:latin typeface="Arial" panose="020B0604020202020204" pitchFamily="34" charset="0"/>
                <a:cs typeface="Arial" panose="020B0604020202020204" pitchFamily="34" charset="0"/>
              </a:rPr>
              <a:t>Module Review</a:t>
            </a:r>
          </a:p>
          <a:p>
            <a:pPr algn="ctr"/>
            <a:r>
              <a:rPr lang="en-US" sz="2400" b="1" dirty="0" smtClean="0">
                <a:effectLst>
                  <a:glow rad="228600">
                    <a:srgbClr val="B38395">
                      <a:alpha val="40000"/>
                    </a:srgbClr>
                  </a:glow>
                </a:effectLst>
                <a:latin typeface="Arial" panose="020B0604020202020204" pitchFamily="34" charset="0"/>
                <a:cs typeface="Arial" panose="020B0604020202020204" pitchFamily="34" charset="0"/>
              </a:rPr>
              <a:t>Preparation for Implementation</a:t>
            </a:r>
            <a:endParaRPr lang="en-US" sz="2400" b="1" dirty="0">
              <a:effectLst>
                <a:glow rad="228600">
                  <a:srgbClr val="B38395">
                    <a:alpha val="40000"/>
                  </a:srgbClr>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8115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4">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800" y="906221"/>
            <a:ext cx="8229600" cy="824382"/>
          </a:xfrm>
        </p:spPr>
        <p:txBody>
          <a:bodyPr/>
          <a:lstStyle/>
          <a:p>
            <a:r>
              <a:rPr lang="en-US" dirty="0" smtClean="0"/>
              <a:t>Practice a Planning Protocol</a:t>
            </a:r>
            <a:endParaRPr lang="en-US" dirty="0"/>
          </a:p>
        </p:txBody>
      </p:sp>
      <p:sp>
        <p:nvSpPr>
          <p:cNvPr id="3" name="Content Placeholder 2"/>
          <p:cNvSpPr>
            <a:spLocks noGrp="1"/>
          </p:cNvSpPr>
          <p:nvPr>
            <p:ph idx="4294967295"/>
          </p:nvPr>
        </p:nvSpPr>
        <p:spPr>
          <a:xfrm>
            <a:off x="457200" y="1913474"/>
            <a:ext cx="8229600" cy="4019126"/>
          </a:xfrm>
        </p:spPr>
        <p:txBody>
          <a:bodyPr/>
          <a:lstStyle/>
          <a:p>
            <a:pPr marL="457200" indent="-457200">
              <a:buFont typeface="Arial" panose="020B0604020202020204" pitchFamily="34" charset="0"/>
              <a:buChar char="•"/>
            </a:pPr>
            <a:r>
              <a:rPr lang="en-US" sz="2600" dirty="0" smtClean="0">
                <a:latin typeface="Arial" panose="020B0604020202020204" pitchFamily="34" charset="0"/>
                <a:cs typeface="Arial" panose="020B0604020202020204" pitchFamily="34" charset="0"/>
              </a:rPr>
              <a:t>With any topic from </a:t>
            </a:r>
            <a:r>
              <a:rPr lang="en-US" sz="2600" i="1" dirty="0" smtClean="0">
                <a:latin typeface="Arial" panose="020B0604020202020204" pitchFamily="34" charset="0"/>
                <a:cs typeface="Arial" panose="020B0604020202020204" pitchFamily="34" charset="0"/>
              </a:rPr>
              <a:t>A Story of Units</a:t>
            </a:r>
            <a:r>
              <a:rPr lang="en-US" sz="2600" dirty="0" smtClean="0">
                <a:latin typeface="Arial" panose="020B0604020202020204" pitchFamily="34" charset="0"/>
                <a:cs typeface="Arial" panose="020B0604020202020204" pitchFamily="34" charset="0"/>
              </a:rPr>
              <a:t>, read the module overview and the topic opener.</a:t>
            </a:r>
          </a:p>
          <a:p>
            <a:pPr marL="457200" indent="-457200">
              <a:buFont typeface="Arial" panose="020B0604020202020204" pitchFamily="34" charset="0"/>
              <a:buChar char="•"/>
            </a:pPr>
            <a:r>
              <a:rPr lang="en-US" sz="2600" dirty="0" smtClean="0">
                <a:latin typeface="Arial" panose="020B0604020202020204" pitchFamily="34" charset="0"/>
                <a:cs typeface="Arial" panose="020B0604020202020204" pitchFamily="34" charset="0"/>
              </a:rPr>
              <a:t>Study the module assessment, paying particular attention to the sample responses provided.</a:t>
            </a:r>
          </a:p>
        </p:txBody>
      </p:sp>
      <p:sp>
        <p:nvSpPr>
          <p:cNvPr id="7" name="Slide Number Placeholder 6"/>
          <p:cNvSpPr>
            <a:spLocks noGrp="1"/>
          </p:cNvSpPr>
          <p:nvPr>
            <p:ph type="sldNum" sz="quarter" idx="12"/>
          </p:nvPr>
        </p:nvSpPr>
        <p:spPr>
          <a:xfrm>
            <a:off x="8434949" y="6115471"/>
            <a:ext cx="496903" cy="366713"/>
          </a:xfrm>
          <a:prstGeom prst="rect">
            <a:avLst/>
          </a:prstGeom>
        </p:spPr>
        <p:txBody>
          <a:bodyPr/>
          <a:lstStyle/>
          <a:p>
            <a:pPr>
              <a:defRPr/>
            </a:pPr>
            <a:fld id="{6F00AB01-4170-4D6E-91C0-E0BCC4030175}" type="slidenum">
              <a:rPr lang="en-US" smtClean="0"/>
              <a:pPr>
                <a:defRPr/>
              </a:pPr>
              <a:t>84</a:t>
            </a:fld>
            <a:endParaRPr lang="en-US" dirty="0"/>
          </a:p>
        </p:txBody>
      </p:sp>
    </p:spTree>
    <p:extLst>
      <p:ext uri="{BB962C8B-B14F-4D97-AF65-F5344CB8AC3E}">
        <p14:creationId xmlns:p14="http://schemas.microsoft.com/office/powerpoint/2010/main" val="2892297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0031"/>
            <a:ext cx="8229600" cy="824382"/>
          </a:xfrm>
        </p:spPr>
        <p:txBody>
          <a:bodyPr/>
          <a:lstStyle/>
          <a:p>
            <a:r>
              <a:rPr lang="en-US" dirty="0" smtClean="0"/>
              <a:t>Practice a Planning Protocol</a:t>
            </a:r>
            <a:endParaRPr lang="en-US" dirty="0"/>
          </a:p>
        </p:txBody>
      </p:sp>
      <p:sp>
        <p:nvSpPr>
          <p:cNvPr id="3" name="Content Placeholder 2"/>
          <p:cNvSpPr>
            <a:spLocks noGrp="1"/>
          </p:cNvSpPr>
          <p:nvPr>
            <p:ph idx="4294967295"/>
          </p:nvPr>
        </p:nvSpPr>
        <p:spPr>
          <a:xfrm>
            <a:off x="457200" y="1551524"/>
            <a:ext cx="8229600" cy="4019126"/>
          </a:xfrm>
        </p:spPr>
        <p:txBody>
          <a:bodyPr/>
          <a:lstStyle/>
          <a:p>
            <a:pPr marL="457200" indent="-457200">
              <a:buFont typeface="Arial" panose="020B0604020202020204" pitchFamily="34" charset="0"/>
              <a:buChar char="•"/>
            </a:pPr>
            <a:r>
              <a:rPr lang="en-US" sz="2600" dirty="0" smtClean="0">
                <a:latin typeface="Arial" panose="020B0604020202020204" pitchFamily="34" charset="0"/>
                <a:cs typeface="Arial" panose="020B0604020202020204" pitchFamily="34" charset="0"/>
              </a:rPr>
              <a:t>Read through the first lesson of the topic.</a:t>
            </a:r>
          </a:p>
          <a:p>
            <a:pPr marL="457200" indent="-457200">
              <a:buFont typeface="Arial" panose="020B0604020202020204" pitchFamily="34" charset="0"/>
              <a:buChar char="•"/>
            </a:pPr>
            <a:r>
              <a:rPr lang="en-US" sz="2600" dirty="0" smtClean="0">
                <a:latin typeface="Arial" panose="020B0604020202020204" pitchFamily="34" charset="0"/>
                <a:cs typeface="Arial" panose="020B0604020202020204" pitchFamily="34" charset="0"/>
              </a:rPr>
              <a:t>Then, take note of the lesson objective and re-examine the exit ticket with the objective in mind.  What major concept is necessary to successfully complete the exit ticket?</a:t>
            </a:r>
          </a:p>
          <a:p>
            <a:pPr marL="457200" indent="-457200">
              <a:buFont typeface="Arial" panose="020B0604020202020204" pitchFamily="34" charset="0"/>
              <a:buChar char="•"/>
            </a:pPr>
            <a:r>
              <a:rPr lang="en-US" sz="2600" dirty="0" smtClean="0">
                <a:latin typeface="Arial" panose="020B0604020202020204" pitchFamily="34" charset="0"/>
                <a:cs typeface="Arial" panose="020B0604020202020204" pitchFamily="34" charset="0"/>
              </a:rPr>
              <a:t>Study the concept development and problem set.  How do the CD/PS develop the major concept that is required in the exit ticket?  What parts of the CD/PS go beyond this major concept?</a:t>
            </a:r>
          </a:p>
        </p:txBody>
      </p:sp>
      <p:sp>
        <p:nvSpPr>
          <p:cNvPr id="7" name="Slide Number Placeholder 6"/>
          <p:cNvSpPr>
            <a:spLocks noGrp="1"/>
          </p:cNvSpPr>
          <p:nvPr>
            <p:ph type="sldNum" sz="quarter" idx="12"/>
          </p:nvPr>
        </p:nvSpPr>
        <p:spPr>
          <a:xfrm>
            <a:off x="8434949" y="6115471"/>
            <a:ext cx="496903" cy="366713"/>
          </a:xfrm>
          <a:prstGeom prst="rect">
            <a:avLst/>
          </a:prstGeom>
        </p:spPr>
        <p:txBody>
          <a:bodyPr/>
          <a:lstStyle/>
          <a:p>
            <a:pPr>
              <a:defRPr/>
            </a:pPr>
            <a:fld id="{6F00AB01-4170-4D6E-91C0-E0BCC4030175}" type="slidenum">
              <a:rPr lang="en-US" smtClean="0"/>
              <a:pPr>
                <a:defRPr/>
              </a:pPr>
              <a:t>85</a:t>
            </a:fld>
            <a:endParaRPr lang="en-US" dirty="0"/>
          </a:p>
        </p:txBody>
      </p:sp>
    </p:spTree>
    <p:extLst>
      <p:ext uri="{BB962C8B-B14F-4D97-AF65-F5344CB8AC3E}">
        <p14:creationId xmlns:p14="http://schemas.microsoft.com/office/powerpoint/2010/main" val="400904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6900"/>
            <a:ext cx="8229600" cy="824382"/>
          </a:xfrm>
        </p:spPr>
        <p:txBody>
          <a:bodyPr/>
          <a:lstStyle/>
          <a:p>
            <a:r>
              <a:rPr lang="en-US" dirty="0"/>
              <a:t>Practice a Planning Protocol</a:t>
            </a:r>
          </a:p>
        </p:txBody>
      </p:sp>
      <p:sp>
        <p:nvSpPr>
          <p:cNvPr id="3" name="Content Placeholder 2"/>
          <p:cNvSpPr>
            <a:spLocks noGrp="1"/>
          </p:cNvSpPr>
          <p:nvPr>
            <p:ph idx="4294967295"/>
          </p:nvPr>
        </p:nvSpPr>
        <p:spPr>
          <a:xfrm>
            <a:off x="457200" y="1913474"/>
            <a:ext cx="8229600" cy="4019126"/>
          </a:xfrm>
        </p:spPr>
        <p:txBody>
          <a:bodyPr>
            <a:normAutofit fontScale="92500"/>
          </a:bodyPr>
          <a:lstStyle/>
          <a:p>
            <a:pPr marL="457200" indent="-457200">
              <a:buFont typeface="Arial" panose="020B0604020202020204" pitchFamily="34" charset="0"/>
              <a:buChar char="•"/>
            </a:pPr>
            <a:r>
              <a:rPr lang="en-US" sz="2600" dirty="0" smtClean="0">
                <a:latin typeface="Arial" panose="020B0604020202020204" pitchFamily="34" charset="0"/>
                <a:cs typeface="Arial" panose="020B0604020202020204" pitchFamily="34" charset="0"/>
              </a:rPr>
              <a:t>How will this knowledge empower teachers to support  specific groups of learners?</a:t>
            </a:r>
          </a:p>
          <a:p>
            <a:pPr marL="457200" indent="-457200">
              <a:buFont typeface="Arial" panose="020B0604020202020204" pitchFamily="34" charset="0"/>
              <a:buChar char="•"/>
            </a:pPr>
            <a:r>
              <a:rPr lang="en-US" sz="2600" dirty="0">
                <a:latin typeface="Arial" panose="020B0604020202020204" pitchFamily="34" charset="0"/>
                <a:cs typeface="Arial" panose="020B0604020202020204" pitchFamily="34" charset="0"/>
              </a:rPr>
              <a:t>Turn to the subsequent lesson, and examine the </a:t>
            </a:r>
            <a:r>
              <a:rPr lang="en-US" sz="2600" dirty="0" smtClean="0">
                <a:latin typeface="Arial" panose="020B0604020202020204" pitchFamily="34" charset="0"/>
                <a:cs typeface="Arial" panose="020B0604020202020204" pitchFamily="34" charset="0"/>
              </a:rPr>
              <a:t>exit ticket.  How does this exit ticket build on the last?  How are the two exit tickets similar and how are they different?  </a:t>
            </a:r>
          </a:p>
          <a:p>
            <a:pPr marL="457200" indent="-457200">
              <a:buFont typeface="Arial" panose="020B0604020202020204" pitchFamily="34" charset="0"/>
              <a:buChar char="•"/>
            </a:pPr>
            <a:r>
              <a:rPr lang="en-US" sz="2600" dirty="0" smtClean="0">
                <a:latin typeface="Arial" panose="020B0604020202020204" pitchFamily="34" charset="0"/>
                <a:cs typeface="Arial" panose="020B0604020202020204" pitchFamily="34" charset="0"/>
              </a:rPr>
              <a:t>Will students have an opportunity in the second lesson to continue development of the first lesson’s objective?  What level of mastery of the first lesson’s objective is necessary in preparation for the second lesson?</a:t>
            </a:r>
            <a:endParaRPr lang="en-US" sz="26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a:xfrm>
            <a:off x="8434949" y="6115471"/>
            <a:ext cx="496903" cy="366713"/>
          </a:xfrm>
          <a:prstGeom prst="rect">
            <a:avLst/>
          </a:prstGeom>
        </p:spPr>
        <p:txBody>
          <a:bodyPr/>
          <a:lstStyle/>
          <a:p>
            <a:pPr>
              <a:defRPr/>
            </a:pPr>
            <a:fld id="{6F00AB01-4170-4D6E-91C0-E0BCC4030175}" type="slidenum">
              <a:rPr lang="en-US" smtClean="0"/>
              <a:pPr>
                <a:defRPr/>
              </a:pPr>
              <a:t>86</a:t>
            </a:fld>
            <a:endParaRPr lang="en-US" dirty="0"/>
          </a:p>
        </p:txBody>
      </p:sp>
    </p:spTree>
    <p:extLst>
      <p:ext uri="{BB962C8B-B14F-4D97-AF65-F5344CB8AC3E}">
        <p14:creationId xmlns:p14="http://schemas.microsoft.com/office/powerpoint/2010/main" val="3106774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6221"/>
            <a:ext cx="8229600" cy="824382"/>
          </a:xfrm>
        </p:spPr>
        <p:txBody>
          <a:bodyPr/>
          <a:lstStyle/>
          <a:p>
            <a:r>
              <a:rPr lang="en-US" dirty="0"/>
              <a:t>Practice a Planning Protocol</a:t>
            </a:r>
          </a:p>
        </p:txBody>
      </p:sp>
      <p:sp>
        <p:nvSpPr>
          <p:cNvPr id="3" name="Content Placeholder 2"/>
          <p:cNvSpPr>
            <a:spLocks noGrp="1"/>
          </p:cNvSpPr>
          <p:nvPr>
            <p:ph idx="4294967295"/>
          </p:nvPr>
        </p:nvSpPr>
        <p:spPr>
          <a:xfrm>
            <a:off x="457200" y="1913474"/>
            <a:ext cx="8229600" cy="4019126"/>
          </a:xfrm>
        </p:spPr>
        <p:txBody>
          <a:bodyPr/>
          <a:lstStyle/>
          <a:p>
            <a:pPr marL="457200" indent="-457200">
              <a:buFont typeface="Arial" panose="020B0604020202020204" pitchFamily="34" charset="0"/>
              <a:buChar char="•"/>
            </a:pPr>
            <a:r>
              <a:rPr lang="en-US" sz="2600" dirty="0" smtClean="0">
                <a:latin typeface="Arial" panose="020B0604020202020204" pitchFamily="34" charset="0"/>
                <a:cs typeface="Arial" panose="020B0604020202020204" pitchFamily="34" charset="0"/>
              </a:rPr>
              <a:t>How does the new plan for implementation impact the student debrief?</a:t>
            </a:r>
          </a:p>
          <a:p>
            <a:pPr marL="457200" indent="-457200">
              <a:buFont typeface="Arial" panose="020B0604020202020204" pitchFamily="34" charset="0"/>
              <a:buChar char="•"/>
            </a:pPr>
            <a:r>
              <a:rPr lang="en-US" sz="2600" dirty="0" smtClean="0">
                <a:latin typeface="Arial" panose="020B0604020202020204" pitchFamily="34" charset="0"/>
                <a:cs typeface="Arial" panose="020B0604020202020204" pitchFamily="34" charset="0"/>
              </a:rPr>
              <a:t>Are any adjustments needed to the fluency and/or application components of the lesson?  </a:t>
            </a:r>
          </a:p>
        </p:txBody>
      </p:sp>
      <p:sp>
        <p:nvSpPr>
          <p:cNvPr id="4" name="Slide Number Placeholder 3"/>
          <p:cNvSpPr>
            <a:spLocks noGrp="1"/>
          </p:cNvSpPr>
          <p:nvPr>
            <p:ph type="sldNum" sz="quarter" idx="12"/>
          </p:nvPr>
        </p:nvSpPr>
        <p:spPr>
          <a:xfrm>
            <a:off x="8434949" y="6115471"/>
            <a:ext cx="496903" cy="366713"/>
          </a:xfrm>
          <a:prstGeom prst="rect">
            <a:avLst/>
          </a:prstGeom>
        </p:spPr>
        <p:txBody>
          <a:bodyPr/>
          <a:lstStyle/>
          <a:p>
            <a:pPr>
              <a:defRPr/>
            </a:pPr>
            <a:fld id="{6F00AB01-4170-4D6E-91C0-E0BCC4030175}" type="slidenum">
              <a:rPr lang="en-US" smtClean="0"/>
              <a:pPr>
                <a:defRPr/>
              </a:pPr>
              <a:t>87</a:t>
            </a:fld>
            <a:endParaRPr lang="en-US" dirty="0"/>
          </a:p>
        </p:txBody>
      </p:sp>
    </p:spTree>
    <p:extLst>
      <p:ext uri="{BB962C8B-B14F-4D97-AF65-F5344CB8AC3E}">
        <p14:creationId xmlns:p14="http://schemas.microsoft.com/office/powerpoint/2010/main" val="1047949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800" y="706100"/>
            <a:ext cx="8229600" cy="824382"/>
          </a:xfrm>
        </p:spPr>
        <p:txBody>
          <a:bodyPr/>
          <a:lstStyle/>
          <a:p>
            <a:r>
              <a:rPr lang="en-US" dirty="0" smtClean="0"/>
              <a:t>Practice a Planning Protocol</a:t>
            </a:r>
            <a:endParaRPr lang="en-US" dirty="0"/>
          </a:p>
        </p:txBody>
      </p:sp>
      <p:sp>
        <p:nvSpPr>
          <p:cNvPr id="3" name="Content Placeholder 2"/>
          <p:cNvSpPr>
            <a:spLocks noGrp="1"/>
          </p:cNvSpPr>
          <p:nvPr>
            <p:ph idx="4294967295"/>
          </p:nvPr>
        </p:nvSpPr>
        <p:spPr>
          <a:xfrm>
            <a:off x="457200" y="1913474"/>
            <a:ext cx="8229600" cy="4019126"/>
          </a:xfrm>
        </p:spPr>
        <p:txBody>
          <a:bodyPr>
            <a:normAutofit lnSpcReduction="10000"/>
          </a:bodyPr>
          <a:lstStyle/>
          <a:p>
            <a:pPr marL="0" indent="0"/>
            <a:r>
              <a:rPr lang="en-US" sz="2800" dirty="0" smtClean="0">
                <a:latin typeface="Arial" panose="020B0604020202020204" pitchFamily="34" charset="0"/>
                <a:cs typeface="Arial" panose="020B0604020202020204" pitchFamily="34" charset="0"/>
              </a:rPr>
              <a:t>Repeat this process for each lesson.</a:t>
            </a:r>
          </a:p>
          <a:p>
            <a:pPr marL="803275" lvl="2" indent="-346075">
              <a:buFont typeface="Arial" panose="020B0604020202020204" pitchFamily="34" charset="0"/>
              <a:buChar char="•"/>
            </a:pPr>
            <a:r>
              <a:rPr lang="en-US" sz="2400" dirty="0" smtClean="0">
                <a:solidFill>
                  <a:srgbClr val="404040"/>
                </a:solidFill>
                <a:latin typeface="Arial" panose="020B0604020202020204" pitchFamily="34" charset="0"/>
                <a:cs typeface="Arial" panose="020B0604020202020204" pitchFamily="34" charset="0"/>
              </a:rPr>
              <a:t>Read lesson.</a:t>
            </a:r>
          </a:p>
          <a:p>
            <a:pPr marL="803275" lvl="2" indent="-346075">
              <a:buFont typeface="Arial" panose="020B0604020202020204" pitchFamily="34" charset="0"/>
              <a:buChar char="•"/>
            </a:pPr>
            <a:r>
              <a:rPr lang="en-US" sz="2400" dirty="0" smtClean="0">
                <a:solidFill>
                  <a:srgbClr val="404040"/>
                </a:solidFill>
                <a:latin typeface="Arial" panose="020B0604020202020204" pitchFamily="34" charset="0"/>
                <a:cs typeface="Arial" panose="020B0604020202020204" pitchFamily="34" charset="0"/>
              </a:rPr>
              <a:t>Study exit ticket. Identify critical portions of concept development and problem set.</a:t>
            </a:r>
          </a:p>
          <a:p>
            <a:pPr marL="803275" lvl="2" indent="-346075">
              <a:buFont typeface="Arial" panose="020B0604020202020204" pitchFamily="34" charset="0"/>
              <a:buChar char="•"/>
            </a:pPr>
            <a:r>
              <a:rPr lang="en-US" sz="2400" dirty="0" smtClean="0">
                <a:solidFill>
                  <a:srgbClr val="404040"/>
                </a:solidFill>
                <a:latin typeface="Arial" panose="020B0604020202020204" pitchFamily="34" charset="0"/>
                <a:cs typeface="Arial" panose="020B0604020202020204" pitchFamily="34" charset="0"/>
              </a:rPr>
              <a:t>Consider needs of specific students.</a:t>
            </a:r>
          </a:p>
          <a:p>
            <a:pPr marL="803275" lvl="2" indent="-346075">
              <a:buFont typeface="Arial" panose="020B0604020202020204" pitchFamily="34" charset="0"/>
              <a:buChar char="•"/>
            </a:pPr>
            <a:r>
              <a:rPr lang="en-US" sz="2400" dirty="0" smtClean="0">
                <a:solidFill>
                  <a:srgbClr val="404040"/>
                </a:solidFill>
                <a:latin typeface="Arial" panose="020B0604020202020204" pitchFamily="34" charset="0"/>
                <a:cs typeface="Arial" panose="020B0604020202020204" pitchFamily="34" charset="0"/>
              </a:rPr>
              <a:t>Refer to subsequent exit ticket. Revise implementation plan as needed.</a:t>
            </a:r>
          </a:p>
          <a:p>
            <a:pPr marL="803275" lvl="2" indent="-346075">
              <a:buFont typeface="Arial" panose="020B0604020202020204" pitchFamily="34" charset="0"/>
              <a:buChar char="•"/>
            </a:pPr>
            <a:r>
              <a:rPr lang="en-US" sz="2400" dirty="0" smtClean="0">
                <a:solidFill>
                  <a:srgbClr val="404040"/>
                </a:solidFill>
                <a:latin typeface="Arial" panose="020B0604020202020204" pitchFamily="34" charset="0"/>
                <a:cs typeface="Arial" panose="020B0604020202020204" pitchFamily="34" charset="0"/>
              </a:rPr>
              <a:t>Make adjustments to the student debrief as needed.</a:t>
            </a:r>
          </a:p>
          <a:p>
            <a:pPr marL="803275" lvl="2" indent="-346075">
              <a:buFont typeface="Arial" panose="020B0604020202020204" pitchFamily="34" charset="0"/>
              <a:buChar char="•"/>
            </a:pPr>
            <a:r>
              <a:rPr lang="en-US" sz="2400" dirty="0" smtClean="0">
                <a:solidFill>
                  <a:srgbClr val="404040"/>
                </a:solidFill>
                <a:latin typeface="Arial" panose="020B0604020202020204" pitchFamily="34" charset="0"/>
                <a:cs typeface="Arial" panose="020B0604020202020204" pitchFamily="34" charset="0"/>
              </a:rPr>
              <a:t>Consider the other lesson components, ensuring a balance of rigor.</a:t>
            </a:r>
            <a:endParaRPr lang="en-US" sz="2400" dirty="0">
              <a:solidFill>
                <a:srgbClr val="404040"/>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a:xfrm>
            <a:off x="8434949" y="6115471"/>
            <a:ext cx="496903" cy="366713"/>
          </a:xfrm>
          <a:prstGeom prst="rect">
            <a:avLst/>
          </a:prstGeom>
        </p:spPr>
        <p:txBody>
          <a:bodyPr/>
          <a:lstStyle/>
          <a:p>
            <a:pPr>
              <a:defRPr/>
            </a:pPr>
            <a:fld id="{6F00AB01-4170-4D6E-91C0-E0BCC4030175}" type="slidenum">
              <a:rPr lang="en-US" smtClean="0"/>
              <a:pPr>
                <a:defRPr/>
              </a:pPr>
              <a:t>88</a:t>
            </a:fld>
            <a:endParaRPr lang="en-US" dirty="0"/>
          </a:p>
        </p:txBody>
      </p:sp>
    </p:spTree>
    <p:extLst>
      <p:ext uri="{BB962C8B-B14F-4D97-AF65-F5344CB8AC3E}">
        <p14:creationId xmlns:p14="http://schemas.microsoft.com/office/powerpoint/2010/main" val="70759024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5741"/>
            <a:ext cx="8229600" cy="824382"/>
          </a:xfrm>
        </p:spPr>
        <p:txBody>
          <a:bodyPr/>
          <a:lstStyle/>
          <a:p>
            <a:r>
              <a:rPr lang="en-US" dirty="0" smtClean="0"/>
              <a:t>Biggest Takeaway</a:t>
            </a:r>
            <a:endParaRPr lang="en-US" dirty="0"/>
          </a:p>
        </p:txBody>
      </p:sp>
      <p:sp>
        <p:nvSpPr>
          <p:cNvPr id="4" name="Content Placeholder 3"/>
          <p:cNvSpPr>
            <a:spLocks noGrp="1"/>
          </p:cNvSpPr>
          <p:nvPr>
            <p:ph idx="4294967295"/>
          </p:nvPr>
        </p:nvSpPr>
        <p:spPr>
          <a:xfrm>
            <a:off x="457200" y="1913474"/>
            <a:ext cx="8229600" cy="4019126"/>
          </a:xfrm>
        </p:spPr>
        <p:txBody>
          <a:bodyPr/>
          <a:lstStyle/>
          <a:p>
            <a:r>
              <a:rPr lang="en-US" dirty="0" smtClean="0">
                <a:latin typeface="Arial" panose="020B0604020202020204" pitchFamily="34" charset="0"/>
                <a:cs typeface="Arial" panose="020B0604020202020204" pitchFamily="34" charset="0"/>
              </a:rPr>
              <a:t>I now know…</a:t>
            </a:r>
          </a:p>
          <a:p>
            <a:r>
              <a:rPr lang="en-US" dirty="0" smtClean="0">
                <a:latin typeface="Arial" panose="020B0604020202020204" pitchFamily="34" charset="0"/>
                <a:cs typeface="Arial" panose="020B0604020202020204" pitchFamily="34" charset="0"/>
              </a:rPr>
              <a:t>I need to figure out…</a:t>
            </a:r>
          </a:p>
        </p:txBody>
      </p:sp>
    </p:spTree>
    <p:extLst>
      <p:ext uri="{BB962C8B-B14F-4D97-AF65-F5344CB8AC3E}">
        <p14:creationId xmlns:p14="http://schemas.microsoft.com/office/powerpoint/2010/main" val="39990133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77975" y="737251"/>
            <a:ext cx="7772400" cy="842158"/>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7B083C"/>
                </a:solidFill>
                <a:latin typeface="Calibri"/>
                <a:ea typeface="ＭＳ Ｐゴシック" charset="-128"/>
                <a:cs typeface="Calibri"/>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baseline="0" dirty="0" smtClean="0">
                <a:solidFill>
                  <a:schemeClr val="accent6"/>
                </a:solidFill>
              </a:rPr>
              <a:t>The Role of Fluency</a:t>
            </a:r>
            <a:endParaRPr lang="en-US" baseline="0" dirty="0">
              <a:solidFill>
                <a:schemeClr val="accent6"/>
              </a:solidFill>
            </a:endParaRPr>
          </a:p>
        </p:txBody>
      </p:sp>
      <p:sp>
        <p:nvSpPr>
          <p:cNvPr id="8" name="TextBox 7"/>
          <p:cNvSpPr txBox="1"/>
          <p:nvPr/>
        </p:nvSpPr>
        <p:spPr>
          <a:xfrm>
            <a:off x="748135" y="1809669"/>
            <a:ext cx="7383490" cy="3724096"/>
          </a:xfrm>
          <a:prstGeom prst="rect">
            <a:avLst/>
          </a:prstGeom>
          <a:noFill/>
        </p:spPr>
        <p:txBody>
          <a:bodyPr wrap="square" rtlCol="0">
            <a:spAutoFit/>
          </a:bodyPr>
          <a:lstStyle/>
          <a:p>
            <a:pPr marL="2114550" indent="-2114550">
              <a:spcBef>
                <a:spcPts val="1200"/>
              </a:spcBef>
              <a:spcAft>
                <a:spcPts val="1200"/>
              </a:spcAft>
            </a:pPr>
            <a:r>
              <a:rPr lang="en-US" sz="2800" b="1" baseline="0" dirty="0" smtClean="0">
                <a:solidFill>
                  <a:srgbClr val="0A2D6B"/>
                </a:solidFill>
                <a:latin typeface="+mn-lt"/>
              </a:rPr>
              <a:t>Maintenance</a:t>
            </a:r>
            <a:r>
              <a:rPr lang="en-US" sz="2800" baseline="0" dirty="0" smtClean="0">
                <a:solidFill>
                  <a:srgbClr val="0A2D6B"/>
                </a:solidFill>
                <a:latin typeface="+mn-lt"/>
              </a:rPr>
              <a:t>  staying sharp on previously learned skills</a:t>
            </a:r>
          </a:p>
          <a:p>
            <a:pPr marL="2114550" indent="-2114550">
              <a:spcBef>
                <a:spcPts val="1200"/>
              </a:spcBef>
              <a:spcAft>
                <a:spcPts val="1200"/>
              </a:spcAft>
            </a:pPr>
            <a:r>
              <a:rPr lang="en-US" sz="2800" b="1" baseline="0" dirty="0" smtClean="0">
                <a:solidFill>
                  <a:srgbClr val="0A2D6B"/>
                </a:solidFill>
                <a:latin typeface="+mn-lt"/>
              </a:rPr>
              <a:t>Preparation</a:t>
            </a:r>
            <a:r>
              <a:rPr lang="en-US" sz="2800" baseline="0" dirty="0" smtClean="0">
                <a:solidFill>
                  <a:srgbClr val="0A2D6B"/>
                </a:solidFill>
                <a:latin typeface="+mn-lt"/>
              </a:rPr>
              <a:t>     targeted practice for the current lesson</a:t>
            </a:r>
          </a:p>
          <a:p>
            <a:pPr marL="2114550" indent="-2114550">
              <a:spcBef>
                <a:spcPts val="1200"/>
              </a:spcBef>
              <a:spcAft>
                <a:spcPts val="1200"/>
              </a:spcAft>
            </a:pPr>
            <a:r>
              <a:rPr lang="en-US" sz="2800" b="1" baseline="0" dirty="0" smtClean="0">
                <a:solidFill>
                  <a:srgbClr val="0A2D6B"/>
                </a:solidFill>
                <a:latin typeface="+mn-lt"/>
              </a:rPr>
              <a:t>Anticipation</a:t>
            </a:r>
            <a:r>
              <a:rPr lang="en-US" sz="2800" baseline="0" dirty="0" smtClean="0">
                <a:solidFill>
                  <a:srgbClr val="0A2D6B"/>
                </a:solidFill>
                <a:latin typeface="+mn-lt"/>
              </a:rPr>
              <a:t>    skills that ensure that students will be ready for the in-depth work of upcoming lessons</a:t>
            </a:r>
            <a:endParaRPr lang="en-US" sz="2800" baseline="0" dirty="0">
              <a:solidFill>
                <a:srgbClr val="0A2D6B"/>
              </a:solidFill>
              <a:latin typeface="+mn-lt"/>
            </a:endParaRPr>
          </a:p>
        </p:txBody>
      </p:sp>
    </p:spTree>
    <p:extLst>
      <p:ext uri="{BB962C8B-B14F-4D97-AF65-F5344CB8AC3E}">
        <p14:creationId xmlns:p14="http://schemas.microsoft.com/office/powerpoint/2010/main" val="160903028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2782"/>
            <a:ext cx="8229600" cy="824382"/>
          </a:xfrm>
        </p:spPr>
        <p:txBody>
          <a:bodyPr/>
          <a:lstStyle/>
          <a:p>
            <a:r>
              <a:rPr lang="en-US" dirty="0" smtClean="0"/>
              <a:t>Key Points</a:t>
            </a:r>
            <a:endParaRPr lang="en-US" dirty="0"/>
          </a:p>
        </p:txBody>
      </p:sp>
      <p:sp>
        <p:nvSpPr>
          <p:cNvPr id="5" name="Content Placeholder 4"/>
          <p:cNvSpPr>
            <a:spLocks noGrp="1"/>
          </p:cNvSpPr>
          <p:nvPr>
            <p:ph idx="4294967295"/>
          </p:nvPr>
        </p:nvSpPr>
        <p:spPr>
          <a:xfrm>
            <a:off x="457200" y="1913474"/>
            <a:ext cx="8229600" cy="4019126"/>
          </a:xfrm>
        </p:spPr>
        <p:txBody>
          <a:bodyPr/>
          <a:lstStyle/>
          <a:p>
            <a:pPr marL="457200" indent="-457200">
              <a:buFont typeface="Arial" pitchFamily="34" charset="0"/>
              <a:buChar char="•"/>
            </a:pPr>
            <a:r>
              <a:rPr lang="en-US" sz="2400" dirty="0">
                <a:latin typeface="Arial" panose="020B0604020202020204" pitchFamily="34" charset="0"/>
                <a:cs typeface="Arial" panose="020B0604020202020204" pitchFamily="34" charset="0"/>
              </a:rPr>
              <a:t>When making instructional decisions in order to meet the needs of specific students, there are </a:t>
            </a:r>
            <a:r>
              <a:rPr lang="en-US" sz="2400" dirty="0" smtClean="0">
                <a:latin typeface="Arial" panose="020B0604020202020204" pitchFamily="34" charset="0"/>
                <a:cs typeface="Arial" panose="020B0604020202020204" pitchFamily="34" charset="0"/>
              </a:rPr>
              <a:t>only two </a:t>
            </a:r>
            <a:r>
              <a:rPr lang="en-US" sz="2400" dirty="0">
                <a:latin typeface="Arial" panose="020B0604020202020204" pitchFamily="34" charset="0"/>
                <a:cs typeface="Arial" panose="020B0604020202020204" pitchFamily="34" charset="0"/>
              </a:rPr>
              <a:t>rules:</a:t>
            </a:r>
          </a:p>
          <a:p>
            <a:pPr marL="1030288" lvl="1" indent="-457200">
              <a:buFont typeface="Arial" pitchFamily="34" charset="0"/>
              <a:buChar char="•"/>
            </a:pPr>
            <a:r>
              <a:rPr lang="en-US" sz="2000" dirty="0">
                <a:latin typeface="Arial" panose="020B0604020202020204" pitchFamily="34" charset="0"/>
                <a:cs typeface="Arial" panose="020B0604020202020204" pitchFamily="34" charset="0"/>
              </a:rPr>
              <a:t>Honor the objective!</a:t>
            </a:r>
          </a:p>
          <a:p>
            <a:pPr marL="1030288" lvl="1" indent="-457200">
              <a:buFont typeface="Arial" pitchFamily="34" charset="0"/>
              <a:buChar char="•"/>
            </a:pPr>
            <a:r>
              <a:rPr lang="en-US" sz="2000" dirty="0">
                <a:latin typeface="Arial" panose="020B0604020202020204" pitchFamily="34" charset="0"/>
                <a:cs typeface="Arial" panose="020B0604020202020204" pitchFamily="34" charset="0"/>
              </a:rPr>
              <a:t>Honor the balance of rigor!</a:t>
            </a:r>
          </a:p>
          <a:p>
            <a:pPr marL="457200" indent="-457200">
              <a:buFont typeface="Arial" pitchFamily="34" charset="0"/>
              <a:buChar char="•"/>
            </a:pPr>
            <a:r>
              <a:rPr lang="en-US" sz="2400" i="1" dirty="0" smtClean="0">
                <a:latin typeface="Arial" panose="020B0604020202020204" pitchFamily="34" charset="0"/>
                <a:cs typeface="Arial" panose="020B0604020202020204" pitchFamily="34" charset="0"/>
              </a:rPr>
              <a:t>Add key points about the content of M1 here…</a:t>
            </a:r>
          </a:p>
          <a:p>
            <a:pPr marL="457200" indent="-457200">
              <a:buFont typeface="Arial" pitchFamily="34" charset="0"/>
              <a:buChar cha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069519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7657"/>
            <a:ext cx="8229600" cy="824382"/>
          </a:xfrm>
        </p:spPr>
        <p:txBody>
          <a:bodyPr/>
          <a:lstStyle/>
          <a:p>
            <a:r>
              <a:rPr lang="en-US" dirty="0" smtClean="0"/>
              <a:t>Next Step</a:t>
            </a:r>
            <a:endParaRPr lang="en-US" dirty="0"/>
          </a:p>
        </p:txBody>
      </p:sp>
      <p:sp>
        <p:nvSpPr>
          <p:cNvPr id="5" name="Slide Number Placeholder 4"/>
          <p:cNvSpPr>
            <a:spLocks noGrp="1"/>
          </p:cNvSpPr>
          <p:nvPr>
            <p:ph type="sldNum" sz="quarter" idx="12"/>
          </p:nvPr>
        </p:nvSpPr>
        <p:spPr>
          <a:xfrm>
            <a:off x="8434949" y="6115471"/>
            <a:ext cx="496903" cy="366713"/>
          </a:xfrm>
          <a:prstGeom prst="rect">
            <a:avLst/>
          </a:prstGeom>
        </p:spPr>
        <p:txBody>
          <a:bodyPr/>
          <a:lstStyle/>
          <a:p>
            <a:pPr>
              <a:defRPr/>
            </a:pPr>
            <a:fld id="{6F00AB01-4170-4D6E-91C0-E0BCC4030175}" type="slidenum">
              <a:rPr lang="en-US" smtClean="0"/>
              <a:pPr>
                <a:defRPr/>
              </a:pPr>
              <a:t>91</a:t>
            </a:fld>
            <a:endParaRPr lang="en-US" dirty="0"/>
          </a:p>
        </p:txBody>
      </p:sp>
      <p:sp>
        <p:nvSpPr>
          <p:cNvPr id="4" name="Content Placeholder 3"/>
          <p:cNvSpPr>
            <a:spLocks noGrp="1"/>
          </p:cNvSpPr>
          <p:nvPr>
            <p:ph idx="4294967295"/>
          </p:nvPr>
        </p:nvSpPr>
        <p:spPr>
          <a:xfrm>
            <a:off x="457200" y="1913474"/>
            <a:ext cx="8229600" cy="4019126"/>
          </a:xfrm>
        </p:spPr>
        <p:txBody>
          <a:bodyPr/>
          <a:lstStyle/>
          <a:p>
            <a:pPr marL="0" indent="0"/>
            <a:r>
              <a:rPr lang="en-US" sz="2700" dirty="0" smtClean="0">
                <a:latin typeface="Arial" panose="020B0604020202020204" pitchFamily="34" charset="0"/>
                <a:cs typeface="Arial" panose="020B0604020202020204" pitchFamily="34" charset="0"/>
              </a:rPr>
              <a:t>The first thing I’ll do to prepare is…</a:t>
            </a:r>
            <a:endParaRPr lang="en-US" sz="2700" dirty="0">
              <a:latin typeface="Arial" panose="020B0604020202020204" pitchFamily="34" charset="0"/>
              <a:cs typeface="Arial" panose="020B0604020202020204" pitchFamily="34" charset="0"/>
            </a:endParaRPr>
          </a:p>
          <a:p>
            <a:pPr marL="457200" indent="-457200">
              <a:buFont typeface="Arial" pitchFamily="34" charset="0"/>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4280864"/>
      </p:ext>
    </p:extLst>
  </p:cSld>
  <p:clrMapOvr>
    <a:masterClrMapping/>
  </p:clrMapOvr>
  <p:timing>
    <p:tnLst>
      <p:par>
        <p:cTn id="1" dur="indefinite" restart="never" nodeType="tmRoot"/>
      </p:par>
    </p:tnLst>
  </p:timing>
</p:sld>
</file>

<file path=ppt/theme/theme1.xml><?xml version="1.0" encoding="utf-8"?>
<a:theme xmlns:a="http://schemas.openxmlformats.org/drawingml/2006/main" name="engageNY_PowerPoint_Template_2011062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069C1512569944CAB3863D2CD4D2F2A" ma:contentTypeVersion="0" ma:contentTypeDescription="Create a new document." ma:contentTypeScope="" ma:versionID="2a6a98efa53101dac8a5f6737ee2f6b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6CBA2D9-5438-4974-ACB4-E9D0A254C4B4}">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1B75E68F-41D2-441B-A89F-99955F8A88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44162C89-4C69-4ABE-B325-FF0E73555B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engageNY_PowerPoint_Template_20110624.thmx</Template>
  <TotalTime>28566</TotalTime>
  <Words>16909</Words>
  <Application>Microsoft Office PowerPoint</Application>
  <PresentationFormat>On-screen Show (4:3)</PresentationFormat>
  <Paragraphs>2395</Paragraphs>
  <Slides>91</Slides>
  <Notes>91</Notes>
  <HiddenSlides>10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91</vt:i4>
      </vt:variant>
    </vt:vector>
  </HeadingPairs>
  <TitlesOfParts>
    <vt:vector size="101" baseType="lpstr">
      <vt:lpstr>ＭＳ Ｐゴシック</vt:lpstr>
      <vt:lpstr>Agenda-Bold</vt:lpstr>
      <vt:lpstr>Agenda-Light</vt:lpstr>
      <vt:lpstr>Arial</vt:lpstr>
      <vt:lpstr>Calibri</vt:lpstr>
      <vt:lpstr>Rockwell</vt:lpstr>
      <vt:lpstr>Symbol</vt:lpstr>
      <vt:lpstr>Times New Roman</vt:lpstr>
      <vt:lpstr>Wingdings</vt:lpstr>
      <vt:lpstr>engageNY_PowerPoint_Template_20110624</vt:lpstr>
      <vt:lpstr>PowerPoint Presentation</vt:lpstr>
      <vt:lpstr>PowerPoint Presentation</vt:lpstr>
      <vt:lpstr>Curriculum Overview of A Story of Units</vt:lpstr>
      <vt:lpstr>Session Objectives</vt:lpstr>
      <vt:lpstr>Agenda</vt:lpstr>
      <vt:lpstr>Introduction to the Lesson Structure</vt:lpstr>
      <vt:lpstr>Introduction to the Lesson Structure</vt:lpstr>
      <vt:lpstr>Introduction to the Lesson Structure</vt:lpstr>
      <vt:lpstr>PowerPoint Presentation</vt:lpstr>
      <vt:lpstr>Introduction to the Lesson Structure</vt:lpstr>
      <vt:lpstr>Application Problems</vt:lpstr>
      <vt:lpstr>Application Problems – HIDDEN SLIDE (p.2 of notes)</vt:lpstr>
      <vt:lpstr>Application Problems – HIDDEN SLIDE (p.3 of notes)</vt:lpstr>
      <vt:lpstr>Introduction to the Lesson Structure</vt:lpstr>
      <vt:lpstr>Introduction to the Lesson Structure – HIDDEN SLIDE (p.2 of notes)</vt:lpstr>
      <vt:lpstr>Introduction to the Lesson Structure</vt:lpstr>
      <vt:lpstr>Concept Development</vt:lpstr>
      <vt:lpstr>Concept Development – HIDDEN SLIDE (p. 2 of notes)</vt:lpstr>
      <vt:lpstr>Introduction to the Lesson Structure</vt:lpstr>
      <vt:lpstr>Introduction to the Lesson Structure – HIDDEN SLIDE (p. 2 of Notes)</vt:lpstr>
      <vt:lpstr>Student Debrief</vt:lpstr>
      <vt:lpstr>Student Debrief – HIDDEN SLIDE (p.2 of notes)</vt:lpstr>
      <vt:lpstr>Agenda</vt:lpstr>
      <vt:lpstr>Instructional Sequence</vt:lpstr>
      <vt:lpstr>Embedded Numbers</vt:lpstr>
      <vt:lpstr>Embedded Numbers</vt:lpstr>
      <vt:lpstr>Counting On</vt:lpstr>
      <vt:lpstr>Counting On</vt:lpstr>
      <vt:lpstr>Counting On – HIDDEN SLIDE (p. 2 of Notes)</vt:lpstr>
      <vt:lpstr>Counting On</vt:lpstr>
      <vt:lpstr>Counting On</vt:lpstr>
      <vt:lpstr>Counting On</vt:lpstr>
      <vt:lpstr>Addition Word Problems</vt:lpstr>
      <vt:lpstr>Addition Word Problems</vt:lpstr>
      <vt:lpstr>Addition Word Problems</vt:lpstr>
      <vt:lpstr>Addition Word Problems</vt:lpstr>
      <vt:lpstr>Addition Word Problems</vt:lpstr>
      <vt:lpstr>Addition Word Problems</vt:lpstr>
      <vt:lpstr>Addition Word Problems</vt:lpstr>
      <vt:lpstr>Strategies for Counting On</vt:lpstr>
      <vt:lpstr>Strategies for Counting On</vt:lpstr>
      <vt:lpstr>Strategies for Counting On</vt:lpstr>
      <vt:lpstr>Fluency to Practice Topics A through C</vt:lpstr>
      <vt:lpstr>Commutative Property of Addition and the Equal Sign</vt:lpstr>
      <vt:lpstr>Commutative Property of Addition and the Equal Sign</vt:lpstr>
      <vt:lpstr>Commutative Property of Addition and the Equal Sign</vt:lpstr>
      <vt:lpstr>Commutative Property of Addition and the Equal Sign – HIDDEN SLIDE (p. 2 of notes)</vt:lpstr>
      <vt:lpstr>Commutative Property of Addition and the Equal Sign</vt:lpstr>
      <vt:lpstr>Commutative Property of Addition and the Equal Sign</vt:lpstr>
      <vt:lpstr>Commutative Property of Addition and the Equal Sign</vt:lpstr>
      <vt:lpstr>Development of Addition Fluency Within 10</vt:lpstr>
      <vt:lpstr>Development of Addition Fluency within 10</vt:lpstr>
      <vt:lpstr>Development of Addition Fluency within 10</vt:lpstr>
      <vt:lpstr>Development of Addition Fluency within 10</vt:lpstr>
      <vt:lpstr>Development of Addition Fluency within 10</vt:lpstr>
      <vt:lpstr>Development of Addition Fluency within 10</vt:lpstr>
      <vt:lpstr>Development of Addition Fluency within 10</vt:lpstr>
      <vt:lpstr>Development of Addition Fluency within 10</vt:lpstr>
      <vt:lpstr>Subtraction as an Unknown Addend</vt:lpstr>
      <vt:lpstr>Subtraction as an Unknown Addend  - HIDDEN SLIDE (p.2 of notes)</vt:lpstr>
      <vt:lpstr>Subtraction as an Unknown Addend</vt:lpstr>
      <vt:lpstr>Subtraction as an Unknown Addend</vt:lpstr>
      <vt:lpstr>Subtraction Word Problems</vt:lpstr>
      <vt:lpstr>Subtraction Word Problems</vt:lpstr>
      <vt:lpstr>Subtraction Word Problems</vt:lpstr>
      <vt:lpstr>Subtraction Word Problems</vt:lpstr>
      <vt:lpstr>Subtraction Word Problems</vt:lpstr>
      <vt:lpstr>Decomposition Strategies for Subtraction</vt:lpstr>
      <vt:lpstr>Decomposition Strategies for Subtraction</vt:lpstr>
      <vt:lpstr>Decomposition Strategies for Subtraction</vt:lpstr>
      <vt:lpstr>Decomposition Strategies for Subtraction</vt:lpstr>
      <vt:lpstr>Decomposition Strategies for Subtraction</vt:lpstr>
      <vt:lpstr>Decomposition Strategies for Subtraction</vt:lpstr>
      <vt:lpstr>Decomposition Strategies for Subtraction</vt:lpstr>
      <vt:lpstr>Decomposition Strategies for Subtraction</vt:lpstr>
      <vt:lpstr>Development of Subtraction Fluency Within 10</vt:lpstr>
      <vt:lpstr>End-of-Module Assessment</vt:lpstr>
      <vt:lpstr>Agenda</vt:lpstr>
      <vt:lpstr>Progression Study</vt:lpstr>
      <vt:lpstr>Progression Study</vt:lpstr>
      <vt:lpstr>Coherence Within the Module</vt:lpstr>
      <vt:lpstr>Coherence Within the Module</vt:lpstr>
      <vt:lpstr>Agenda</vt:lpstr>
      <vt:lpstr>Practice a Planning Protocol</vt:lpstr>
      <vt:lpstr>Practice a Planning Protocol</vt:lpstr>
      <vt:lpstr>Practice a Planning Protocol</vt:lpstr>
      <vt:lpstr>Practice a Planning Protocol</vt:lpstr>
      <vt:lpstr>Practice a Planning Protocol</vt:lpstr>
      <vt:lpstr>Biggest Takeaway</vt:lpstr>
      <vt:lpstr>Key Points</vt:lpstr>
      <vt:lpstr>Next Step</vt:lpstr>
    </vt:vector>
  </TitlesOfParts>
  <Company>Something Digital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Kaye</dc:creator>
  <cp:lastModifiedBy>Bren Bryant</cp:lastModifiedBy>
  <cp:revision>1097</cp:revision>
  <cp:lastPrinted>2014-07-23T18:40:07Z</cp:lastPrinted>
  <dcterms:created xsi:type="dcterms:W3CDTF">2011-06-29T20:45:58Z</dcterms:created>
  <dcterms:modified xsi:type="dcterms:W3CDTF">2014-07-23T18:41:35Z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0x0101007069C1512569944CAB3863D2CD4D2F2A</vt:lpwstr>
  </property>
</Properties>
</file>