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 id="2147483687" r:id="rId4"/>
    <p:sldMasterId id="2147483688"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76167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341f6df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4341f6df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
              <a:t>Welcome and introduce yourself </a:t>
            </a:r>
            <a:endParaRPr/>
          </a:p>
        </p:txBody>
      </p:sp>
      <p:sp>
        <p:nvSpPr>
          <p:cNvPr id="180" name="Google Shape;180;g4341f6df81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3134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33d686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433d686cf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5626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33d686cf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433d686cf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360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33d686cf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433d686cf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343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33d686cf3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281" name="Google Shape;281;g433d686cf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844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33d686cf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433d686cf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969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33d686cf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433d686cf3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109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41f6df8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87" name="Google Shape;187;g4341f6df8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86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41f6df8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41f6df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18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341f6df8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4341f6df81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9257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341f6df8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341f6df8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63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341f6df8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341f6df8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46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341f6df8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341f6df8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9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341f6df8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341f6df8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1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33d686cf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433d686cf3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02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99" name="Google Shape;99;p25"/>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102" name="Google Shape;102;p26"/>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3" name="Google Shape;103;p26"/>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07"/>
        <p:cNvGrpSpPr/>
        <p:nvPr/>
      </p:nvGrpSpPr>
      <p:grpSpPr>
        <a:xfrm>
          <a:off x="0" y="0"/>
          <a:ext cx="0" cy="0"/>
          <a:chOff x="0" y="0"/>
          <a:chExt cx="0" cy="0"/>
        </a:xfrm>
      </p:grpSpPr>
      <p:pic>
        <p:nvPicPr>
          <p:cNvPr id="108" name="Google Shape;108;p27"/>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109" name="Google Shape;109;p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2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12" name="Google Shape;112;p27"/>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13" name="Google Shape;113;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4" name="Google Shape;114;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5" name="Google Shape;115;p27"/>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16"/>
        <p:cNvGrpSpPr/>
        <p:nvPr/>
      </p:nvGrpSpPr>
      <p:grpSpPr>
        <a:xfrm>
          <a:off x="0" y="0"/>
          <a:ext cx="0" cy="0"/>
          <a:chOff x="0" y="0"/>
          <a:chExt cx="0" cy="0"/>
        </a:xfrm>
      </p:grpSpPr>
      <p:pic>
        <p:nvPicPr>
          <p:cNvPr id="117" name="Google Shape;117;p28"/>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118" name="Google Shape;118;p28"/>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19" name="Google Shape;119;p28"/>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3" name="Google Shape;123;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4" name="Google Shape;124;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25"/>
        <p:cNvGrpSpPr/>
        <p:nvPr/>
      </p:nvGrpSpPr>
      <p:grpSpPr>
        <a:xfrm>
          <a:off x="0" y="0"/>
          <a:ext cx="0" cy="0"/>
          <a:chOff x="0" y="0"/>
          <a:chExt cx="0" cy="0"/>
        </a:xfrm>
      </p:grpSpPr>
      <p:pic>
        <p:nvPicPr>
          <p:cNvPr id="126" name="Google Shape;126;p29"/>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27" name="Google Shape;127;p29"/>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28" name="Google Shape;128;p2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9" name="Google Shape;129;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29"/>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Google Shape;131;p29"/>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32"/>
        <p:cNvGrpSpPr/>
        <p:nvPr/>
      </p:nvGrpSpPr>
      <p:grpSpPr>
        <a:xfrm>
          <a:off x="0" y="0"/>
          <a:ext cx="0" cy="0"/>
          <a:chOff x="0" y="0"/>
          <a:chExt cx="0" cy="0"/>
        </a:xfrm>
      </p:grpSpPr>
      <p:pic>
        <p:nvPicPr>
          <p:cNvPr id="133" name="Google Shape;133;p30"/>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34" name="Google Shape;134;p30"/>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35"/>
        <p:cNvGrpSpPr/>
        <p:nvPr/>
      </p:nvGrpSpPr>
      <p:grpSpPr>
        <a:xfrm>
          <a:off x="0" y="0"/>
          <a:ext cx="0" cy="0"/>
          <a:chOff x="0" y="0"/>
          <a:chExt cx="0" cy="0"/>
        </a:xfrm>
      </p:grpSpPr>
      <p:pic>
        <p:nvPicPr>
          <p:cNvPr id="136" name="Google Shape;136;p31"/>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37" name="Google Shape;137;p3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8" name="Google Shape;138;p3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42" name="Google Shape;142;p3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3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48" name="Google Shape;148;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 name="Google Shape;1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2" name="Google Shape;152;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3" name="Google Shape;15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2" name="Google Shape;162;p3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3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6" name="Google Shape;166;p3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3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2" name="Google Shape;172;p4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p4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4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8" descr="Louisiana Believes (PPT Footer)_Footer.png"/>
          <p:cNvPicPr preferRelativeResize="0"/>
          <p:nvPr/>
        </p:nvPicPr>
        <p:blipFill rotWithShape="1">
          <a:blip r:embed="rId7">
            <a:alphaModFix/>
          </a:blip>
          <a:srcRect/>
          <a:stretch/>
        </p:blipFill>
        <p:spPr>
          <a:xfrm>
            <a:off x="0" y="4740749"/>
            <a:ext cx="6858000" cy="418200"/>
          </a:xfrm>
          <a:prstGeom prst="rect">
            <a:avLst/>
          </a:prstGeom>
          <a:noFill/>
          <a:ln>
            <a:noFill/>
          </a:ln>
        </p:spPr>
      </p:pic>
      <p:pic>
        <p:nvPicPr>
          <p:cNvPr id="75" name="Google Shape;75;p1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76" name="Google Shape;76;p1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3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56" name="Google Shape;156;p36"/>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157" name="Google Shape;157;p3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drcedirect.com/all/eca-portal-ui/welcome/L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la.drcedirect.com/Documents/Unsecure/Doc.aspx?id=58214fc4-3f3a-460c-b8ef-d517805fa643" TargetMode="External"/><Relationship Id="rId4" Type="http://schemas.openxmlformats.org/officeDocument/2006/relationships/hyperlink" Target="https://www.louisianabelieves.com/docs/default-source/assessment/edirect-mini-trainings-and-one-pagers.pdf?sfvrsn=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3" name="Google Shape;183;p42"/>
          <p:cNvSpPr/>
          <p:nvPr/>
        </p:nvSpPr>
        <p:spPr>
          <a:xfrm>
            <a:off x="0" y="2857499"/>
            <a:ext cx="9144000" cy="47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endParaRPr sz="4400" b="0" i="0" u="none" strike="noStrike" cap="none">
              <a:solidFill>
                <a:srgbClr val="333333"/>
              </a:solidFill>
              <a:latin typeface="Calibri"/>
              <a:ea typeface="Calibri"/>
              <a:cs typeface="Calibri"/>
              <a:sym typeface="Calibri"/>
            </a:endParaRPr>
          </a:p>
        </p:txBody>
      </p:sp>
      <p:sp>
        <p:nvSpPr>
          <p:cNvPr id="184" name="Google Shape;184;p42"/>
          <p:cNvSpPr txBox="1"/>
          <p:nvPr/>
        </p:nvSpPr>
        <p:spPr>
          <a:xfrm>
            <a:off x="893850" y="2800369"/>
            <a:ext cx="7356300" cy="58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 sz="2800">
                <a:latin typeface="Calibri"/>
                <a:ea typeface="Calibri"/>
                <a:cs typeface="Calibri"/>
                <a:sym typeface="Calibri"/>
              </a:rPr>
              <a:t>eDIRECT: Navigating Interactive Reporting</a:t>
            </a:r>
            <a:endParaRPr sz="2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6212"/>
    </mc:Choice>
    <mc:Fallback>
      <p:transition spd="slow" advTm="62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Interactive Reporting: Response Lookup </a:t>
            </a:r>
            <a:endParaRPr sz="4400" b="0" i="0" u="none" strike="noStrike" cap="none">
              <a:solidFill>
                <a:srgbClr val="333333"/>
              </a:solidFill>
              <a:latin typeface="Calibri"/>
              <a:ea typeface="Calibri"/>
              <a:cs typeface="Calibri"/>
              <a:sym typeface="Calibri"/>
            </a:endParaRPr>
          </a:p>
        </p:txBody>
      </p:sp>
      <p:sp>
        <p:nvSpPr>
          <p:cNvPr id="258" name="Google Shape;258;p51"/>
          <p:cNvSpPr txBox="1">
            <a:spLocks noGrp="1"/>
          </p:cNvSpPr>
          <p:nvPr>
            <p:ph type="body" idx="1"/>
          </p:nvPr>
        </p:nvSpPr>
        <p:spPr>
          <a:xfrm>
            <a:off x="0" y="971700"/>
            <a:ext cx="89460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Response Lookup report allows you to display student responses and other testing information from the current year’s administrations. The Response Lookup section displays test score data, such as Test Points Earned and Test Points Possible.</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Response Lookup report can be downloaded as an Excel, CSV, or PDF document. </a:t>
            </a:r>
            <a:endParaRPr sz="1800" b="0" i="0" u="none" strike="noStrike" cap="none">
              <a:solidFill>
                <a:schemeClr val="dk1"/>
              </a:solidFill>
              <a:latin typeface="Calibri"/>
              <a:ea typeface="Calibri"/>
              <a:cs typeface="Calibri"/>
              <a:sym typeface="Calibri"/>
            </a:endParaRPr>
          </a:p>
        </p:txBody>
      </p:sp>
      <p:pic>
        <p:nvPicPr>
          <p:cNvPr id="259" name="Google Shape;259;p51"/>
          <p:cNvPicPr preferRelativeResize="0"/>
          <p:nvPr/>
        </p:nvPicPr>
        <p:blipFill rotWithShape="1">
          <a:blip r:embed="rId3">
            <a:alphaModFix/>
          </a:blip>
          <a:srcRect/>
          <a:stretch/>
        </p:blipFill>
        <p:spPr>
          <a:xfrm>
            <a:off x="76100" y="2571750"/>
            <a:ext cx="8991801" cy="1774225"/>
          </a:xfrm>
          <a:prstGeom prst="rect">
            <a:avLst/>
          </a:prstGeom>
          <a:noFill/>
          <a:ln>
            <a:noFill/>
          </a:ln>
        </p:spPr>
      </p:pic>
      <p:sp>
        <p:nvSpPr>
          <p:cNvPr id="260" name="Google Shape;260;p51"/>
          <p:cNvSpPr/>
          <p:nvPr/>
        </p:nvSpPr>
        <p:spPr>
          <a:xfrm>
            <a:off x="8609400" y="2679113"/>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30979"/>
    </mc:Choice>
    <mc:Fallback>
      <p:transition spd="slow" advTm="3097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Interactive Reporting: Response Lookup Detail</a:t>
            </a:r>
            <a:endParaRPr sz="4400" b="0" i="0" u="none" strike="noStrike" cap="none">
              <a:solidFill>
                <a:srgbClr val="333333"/>
              </a:solidFill>
              <a:latin typeface="Calibri"/>
              <a:ea typeface="Calibri"/>
              <a:cs typeface="Calibri"/>
              <a:sym typeface="Calibri"/>
            </a:endParaRPr>
          </a:p>
        </p:txBody>
      </p:sp>
      <p:sp>
        <p:nvSpPr>
          <p:cNvPr id="266" name="Google Shape;266;p52"/>
          <p:cNvSpPr txBox="1">
            <a:spLocks noGrp="1"/>
          </p:cNvSpPr>
          <p:nvPr>
            <p:ph type="body" idx="1"/>
          </p:nvPr>
        </p:nvSpPr>
        <p:spPr>
          <a:xfrm>
            <a:off x="0" y="971700"/>
            <a:ext cx="89460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Response Lookup Detail displays item type and item points detail, and allows you to display the student’s response and the correct item response. Teachers / Test Administrators can display responses for the students in their test sessions only.</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Response Lookup Detail can be downloaded as an Excel, CSV, or PDF document. </a:t>
            </a:r>
            <a:endParaRPr sz="1800" b="0" i="0" u="none" strike="noStrike" cap="none">
              <a:solidFill>
                <a:schemeClr val="dk1"/>
              </a:solidFill>
              <a:latin typeface="Calibri"/>
              <a:ea typeface="Calibri"/>
              <a:cs typeface="Calibri"/>
              <a:sym typeface="Calibri"/>
            </a:endParaRPr>
          </a:p>
        </p:txBody>
      </p:sp>
      <p:pic>
        <p:nvPicPr>
          <p:cNvPr id="267" name="Google Shape;267;p52"/>
          <p:cNvPicPr preferRelativeResize="0"/>
          <p:nvPr/>
        </p:nvPicPr>
        <p:blipFill rotWithShape="1">
          <a:blip r:embed="rId3">
            <a:alphaModFix/>
          </a:blip>
          <a:srcRect/>
          <a:stretch/>
        </p:blipFill>
        <p:spPr>
          <a:xfrm>
            <a:off x="149246" y="2838000"/>
            <a:ext cx="8845503" cy="1312025"/>
          </a:xfrm>
          <a:prstGeom prst="rect">
            <a:avLst/>
          </a:prstGeom>
          <a:noFill/>
          <a:ln>
            <a:noFill/>
          </a:ln>
        </p:spPr>
      </p:pic>
      <p:sp>
        <p:nvSpPr>
          <p:cNvPr id="268" name="Google Shape;268;p52"/>
          <p:cNvSpPr/>
          <p:nvPr/>
        </p:nvSpPr>
        <p:spPr>
          <a:xfrm>
            <a:off x="8529400" y="2908713"/>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36022"/>
    </mc:Choice>
    <mc:Fallback>
      <p:transition spd="slow" advTm="3602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Interactive Reporting: Response Lookup Detail</a:t>
            </a:r>
            <a:endParaRPr sz="4400" b="0" i="0" u="none" strike="noStrike" cap="none">
              <a:solidFill>
                <a:srgbClr val="333333"/>
              </a:solidFill>
              <a:latin typeface="Calibri"/>
              <a:ea typeface="Calibri"/>
              <a:cs typeface="Calibri"/>
              <a:sym typeface="Calibri"/>
            </a:endParaRPr>
          </a:p>
        </p:txBody>
      </p:sp>
      <p:sp>
        <p:nvSpPr>
          <p:cNvPr id="274" name="Google Shape;274;p53"/>
          <p:cNvSpPr txBox="1">
            <a:spLocks noGrp="1"/>
          </p:cNvSpPr>
          <p:nvPr>
            <p:ph type="body" idx="1"/>
          </p:nvPr>
        </p:nvSpPr>
        <p:spPr>
          <a:xfrm>
            <a:off x="152400" y="971550"/>
            <a:ext cx="4419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In the Response Lookup Detail section, scroll to the far right to display a student’s response to a test item. Either the student’s answer displays or a reference to the Details Link column displays.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lvl="0" indent="0" algn="l" rtl="0">
              <a:spcBef>
                <a:spcPts val="640"/>
              </a:spcBef>
              <a:spcAft>
                <a:spcPts val="0"/>
              </a:spcAft>
              <a:buClr>
                <a:schemeClr val="dk1"/>
              </a:buClr>
              <a:buSzPts val="3200"/>
              <a:buFont typeface="Arial"/>
              <a:buNone/>
            </a:pPr>
            <a:r>
              <a:rPr lang="en" sz="1800"/>
              <a:t>Click </a:t>
            </a:r>
            <a:r>
              <a:rPr lang="en" sz="1800" b="1"/>
              <a:t>Details </a:t>
            </a:r>
            <a:r>
              <a:rPr lang="en" sz="1800"/>
              <a:t>to display the student’s response for the item in a new browser window; Click </a:t>
            </a:r>
            <a:r>
              <a:rPr lang="en" sz="1800" b="1"/>
              <a:t>Next </a:t>
            </a:r>
            <a:r>
              <a:rPr lang="en" sz="1800"/>
              <a:t>to view the correct answer for items</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275" name="Google Shape;275;p53"/>
          <p:cNvPicPr preferRelativeResize="0"/>
          <p:nvPr/>
        </p:nvPicPr>
        <p:blipFill rotWithShape="1">
          <a:blip r:embed="rId3">
            <a:alphaModFix/>
          </a:blip>
          <a:srcRect/>
          <a:stretch/>
        </p:blipFill>
        <p:spPr>
          <a:xfrm>
            <a:off x="4844050" y="1142850"/>
            <a:ext cx="4147924" cy="1481400"/>
          </a:xfrm>
          <a:prstGeom prst="rect">
            <a:avLst/>
          </a:prstGeom>
          <a:noFill/>
          <a:ln w="9525" cap="flat" cmpd="sng">
            <a:solidFill>
              <a:schemeClr val="dk2"/>
            </a:solidFill>
            <a:prstDash val="solid"/>
            <a:round/>
            <a:headEnd type="none" w="sm" len="sm"/>
            <a:tailEnd type="none" w="sm" len="sm"/>
          </a:ln>
        </p:spPr>
      </p:pic>
      <p:pic>
        <p:nvPicPr>
          <p:cNvPr id="276" name="Google Shape;276;p53"/>
          <p:cNvPicPr preferRelativeResize="0"/>
          <p:nvPr/>
        </p:nvPicPr>
        <p:blipFill rotWithShape="1">
          <a:blip r:embed="rId4">
            <a:alphaModFix/>
          </a:blip>
          <a:srcRect/>
          <a:stretch/>
        </p:blipFill>
        <p:spPr>
          <a:xfrm>
            <a:off x="5587775" y="2519475"/>
            <a:ext cx="3064118" cy="2214449"/>
          </a:xfrm>
          <a:prstGeom prst="rect">
            <a:avLst/>
          </a:prstGeom>
          <a:noFill/>
          <a:ln w="9525" cap="flat" cmpd="sng">
            <a:solidFill>
              <a:schemeClr val="dk2"/>
            </a:solidFill>
            <a:prstDash val="solid"/>
            <a:round/>
            <a:headEnd type="none" w="sm" len="sm"/>
            <a:tailEnd type="none" w="sm" len="sm"/>
          </a:ln>
        </p:spPr>
      </p:pic>
      <p:sp>
        <p:nvSpPr>
          <p:cNvPr id="277" name="Google Shape;277;p53"/>
          <p:cNvSpPr/>
          <p:nvPr/>
        </p:nvSpPr>
        <p:spPr>
          <a:xfrm>
            <a:off x="7280250" y="1503463"/>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3"/>
          <p:cNvSpPr/>
          <p:nvPr/>
        </p:nvSpPr>
        <p:spPr>
          <a:xfrm>
            <a:off x="8204200" y="4475613"/>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44792"/>
    </mc:Choice>
    <mc:Fallback>
      <p:transition spd="slow" advTm="4479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4"/>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3220"/>
    </mc:Choice>
    <mc:Fallback>
      <p:transition spd="slow" advTm="322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289" name="Google Shape;289;p5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mc:AlternateContent xmlns:mc="http://schemas.openxmlformats.org/markup-compatibility/2006">
    <mc:Choice xmlns:p14="http://schemas.microsoft.com/office/powerpoint/2010/main" Requires="p14">
      <p:transition spd="slow" p14:dur="2000" advTm="24860"/>
    </mc:Choice>
    <mc:Fallback>
      <p:transition spd="slow" advTm="2486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6"/>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295" name="Google Shape;295;p56"/>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school and district staff should follow the </a:t>
            </a:r>
            <a:r>
              <a:rPr lang="en" sz="1800"/>
              <a:t>protocol </a:t>
            </a:r>
            <a:r>
              <a:rPr lang="en" sz="1800" b="0" i="0" u="none" strike="noStrike" cap="none">
                <a:solidFill>
                  <a:schemeClr val="dk1"/>
                </a:solidFill>
                <a:latin typeface="Calibri"/>
                <a:ea typeface="Calibri"/>
                <a:cs typeface="Calibri"/>
                <a:sym typeface="Calibri"/>
              </a:rPr>
              <a:t>presented below. </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96" name="Google Shape;296;p56"/>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297" name="Google Shape;297;p56"/>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298" name="Google Shape;298;p56"/>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mc:AlternateContent xmlns:mc="http://schemas.openxmlformats.org/markup-compatibility/2006">
    <mc:Choice xmlns:p14="http://schemas.microsoft.com/office/powerpoint/2010/main" Requires="p14">
      <p:transition spd="slow" p14:dur="2000" advTm="15761"/>
    </mc:Choice>
    <mc:Fallback>
      <p:transition spd="slow" advTm="1576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3"/>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90" name="Google Shape;190;p43"/>
          <p:cNvSpPr txBox="1">
            <a:spLocks noGrp="1"/>
          </p:cNvSpPr>
          <p:nvPr>
            <p:ph type="body" idx="1"/>
          </p:nvPr>
        </p:nvSpPr>
        <p:spPr>
          <a:xfrm>
            <a:off x="152400" y="1143000"/>
            <a:ext cx="8839200" cy="3657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Font typeface="Arial"/>
              <a:buNone/>
            </a:pPr>
            <a:r>
              <a:rPr lang="en" sz="1800" i="0" u="none" strike="noStrike" cap="none">
                <a:solidFill>
                  <a:schemeClr val="dk1"/>
                </a:solidFill>
              </a:rPr>
              <a:t>By the end of today’s session, </a:t>
            </a:r>
            <a:r>
              <a:rPr lang="en" sz="1800"/>
              <a:t>you should be able to</a:t>
            </a:r>
            <a:r>
              <a:rPr lang="en" sz="1800" i="0" u="none" strike="noStrike" cap="none">
                <a:solidFill>
                  <a:schemeClr val="dk1"/>
                </a:solidFill>
              </a:rPr>
              <a:t>:</a:t>
            </a:r>
            <a:endParaRPr sz="1800"/>
          </a:p>
          <a:p>
            <a:pPr marL="457200" lvl="0" indent="-342900" algn="l" rtl="0">
              <a:lnSpc>
                <a:spcPct val="115000"/>
              </a:lnSpc>
              <a:spcBef>
                <a:spcPts val="0"/>
              </a:spcBef>
              <a:spcAft>
                <a:spcPts val="0"/>
              </a:spcAft>
              <a:buClr>
                <a:schemeClr val="dk1"/>
              </a:buClr>
              <a:buSzPts val="1800"/>
              <a:buFont typeface="Arial"/>
              <a:buChar char="•"/>
            </a:pPr>
            <a:r>
              <a:rPr lang="en" sz="1800"/>
              <a:t>Understand the purpose of Interactive Reporting</a:t>
            </a:r>
            <a:endParaRPr sz="1800"/>
          </a:p>
          <a:p>
            <a:pPr marL="457200" lvl="0" indent="-342900" algn="l" rtl="0">
              <a:lnSpc>
                <a:spcPct val="115000"/>
              </a:lnSpc>
              <a:spcBef>
                <a:spcPts val="0"/>
              </a:spcBef>
              <a:spcAft>
                <a:spcPts val="0"/>
              </a:spcAft>
              <a:buClr>
                <a:schemeClr val="dk1"/>
              </a:buClr>
              <a:buSzPts val="1800"/>
              <a:buFont typeface="Arial"/>
              <a:buChar char="•"/>
            </a:pPr>
            <a:r>
              <a:rPr lang="en" sz="1800"/>
              <a:t>Understand dynamic filters</a:t>
            </a:r>
            <a:endParaRPr sz="1800"/>
          </a:p>
          <a:p>
            <a:pPr marL="457200" lvl="0" indent="-342900" algn="l" rtl="0">
              <a:lnSpc>
                <a:spcPct val="115000"/>
              </a:lnSpc>
              <a:spcBef>
                <a:spcPts val="0"/>
              </a:spcBef>
              <a:spcAft>
                <a:spcPts val="0"/>
              </a:spcAft>
              <a:buClr>
                <a:schemeClr val="dk1"/>
              </a:buClr>
              <a:buSzPts val="1800"/>
              <a:buFont typeface="Arial"/>
              <a:buChar char="•"/>
            </a:pPr>
            <a:r>
              <a:rPr lang="en" sz="1800"/>
              <a:t>Navigate Student History</a:t>
            </a:r>
            <a:endParaRPr sz="1800"/>
          </a:p>
          <a:p>
            <a:pPr marL="457200" lvl="0" indent="-342900" algn="l" rtl="0">
              <a:lnSpc>
                <a:spcPct val="115000"/>
              </a:lnSpc>
              <a:spcBef>
                <a:spcPts val="0"/>
              </a:spcBef>
              <a:spcAft>
                <a:spcPts val="0"/>
              </a:spcAft>
              <a:buClr>
                <a:schemeClr val="dk1"/>
              </a:buClr>
              <a:buSzPts val="1800"/>
              <a:buFont typeface="Arial"/>
              <a:buChar char="•"/>
            </a:pPr>
            <a:r>
              <a:rPr lang="en" sz="1800"/>
              <a:t>Navigate Student Response Lookup</a:t>
            </a:r>
            <a:endParaRPr sz="1800"/>
          </a:p>
          <a:p>
            <a:pPr marL="457200" lvl="0" indent="0" algn="l" rtl="0">
              <a:lnSpc>
                <a:spcPct val="115000"/>
              </a:lnSpc>
              <a:spcBef>
                <a:spcPts val="0"/>
              </a:spcBef>
              <a:spcAft>
                <a:spcPts val="0"/>
              </a:spcAft>
              <a:buNone/>
            </a:pPr>
            <a:endParaRPr sz="1800"/>
          </a:p>
        </p:txBody>
      </p:sp>
      <p:sp>
        <p:nvSpPr>
          <p:cNvPr id="191" name="Google Shape;191;p43"/>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a:t>Today’s Goals</a:t>
            </a:r>
            <a:endParaRPr sz="3000"/>
          </a:p>
        </p:txBody>
      </p:sp>
    </p:spTree>
  </p:cSld>
  <p:clrMapOvr>
    <a:masterClrMapping/>
  </p:clrMapOvr>
  <mc:AlternateContent xmlns:mc="http://schemas.openxmlformats.org/markup-compatibility/2006">
    <mc:Choice xmlns:p14="http://schemas.microsoft.com/office/powerpoint/2010/main" Requires="p14">
      <p:transition spd="slow" p14:dur="2000" advTm="17618"/>
    </mc:Choice>
    <mc:Fallback>
      <p:transition spd="slow" advTm="1761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4"/>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800"/>
              <a:t>Interactive Reporting Overview</a:t>
            </a:r>
            <a:endParaRPr/>
          </a:p>
        </p:txBody>
      </p:sp>
      <p:sp>
        <p:nvSpPr>
          <p:cNvPr id="197" name="Google Shape;197;p44"/>
          <p:cNvSpPr txBox="1">
            <a:spLocks noGrp="1"/>
          </p:cNvSpPr>
          <p:nvPr>
            <p:ph type="body" idx="1"/>
          </p:nvPr>
        </p:nvSpPr>
        <p:spPr>
          <a:xfrm>
            <a:off x="99125" y="971550"/>
            <a:ext cx="4720200" cy="3828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600"/>
              <a:t>Interactive Reporting is a tool that includes:</a:t>
            </a:r>
            <a:endParaRPr sz="1600"/>
          </a:p>
          <a:p>
            <a:pPr marL="457200" lvl="0" indent="-330200" algn="l" rtl="0">
              <a:spcBef>
                <a:spcPts val="640"/>
              </a:spcBef>
              <a:spcAft>
                <a:spcPts val="0"/>
              </a:spcAft>
              <a:buSzPts val="1600"/>
              <a:buChar char="•"/>
            </a:pPr>
            <a:r>
              <a:rPr lang="en" sz="1600" b="1"/>
              <a:t>Student History</a:t>
            </a:r>
            <a:r>
              <a:rPr lang="en" sz="1600"/>
              <a:t> for districts, schools, and teachers to view student nonsummative test scores</a:t>
            </a:r>
            <a:endParaRPr sz="1600"/>
          </a:p>
          <a:p>
            <a:pPr marL="457200" lvl="0" indent="-330200" algn="l" rtl="0">
              <a:spcBef>
                <a:spcPts val="0"/>
              </a:spcBef>
              <a:spcAft>
                <a:spcPts val="0"/>
              </a:spcAft>
              <a:buSzPts val="1600"/>
              <a:buChar char="•"/>
            </a:pPr>
            <a:r>
              <a:rPr lang="en" sz="1600" b="1"/>
              <a:t>Response</a:t>
            </a:r>
            <a:r>
              <a:rPr lang="en" sz="1600"/>
              <a:t> </a:t>
            </a:r>
            <a:r>
              <a:rPr lang="en" sz="1600" b="1"/>
              <a:t>Lookup</a:t>
            </a:r>
            <a:r>
              <a:rPr lang="en" sz="1600"/>
              <a:t> for teachers to view student response data and item responses for all students within a test session </a:t>
            </a:r>
            <a:endParaRPr sz="1600"/>
          </a:p>
          <a:p>
            <a:pPr marL="0" lvl="0" indent="0" algn="l" rtl="0">
              <a:spcBef>
                <a:spcPts val="0"/>
              </a:spcBef>
              <a:spcAft>
                <a:spcPts val="0"/>
              </a:spcAft>
              <a:buNone/>
            </a:pPr>
            <a:endParaRPr sz="600"/>
          </a:p>
          <a:p>
            <a:pPr marL="0" lvl="0" indent="0" algn="l" rtl="0">
              <a:spcBef>
                <a:spcPts val="0"/>
              </a:spcBef>
              <a:spcAft>
                <a:spcPts val="0"/>
              </a:spcAft>
              <a:buNone/>
            </a:pPr>
            <a:r>
              <a:rPr lang="en" sz="1600"/>
              <a:t>In order to view student responses through Interactive Reporting, the teacher must be the assigned TA for the test session or have a student group </a:t>
            </a:r>
            <a:endParaRPr sz="1600"/>
          </a:p>
          <a:p>
            <a:pPr marL="0" lvl="0" indent="0" algn="l" rtl="0">
              <a:spcBef>
                <a:spcPts val="0"/>
              </a:spcBef>
              <a:spcAft>
                <a:spcPts val="0"/>
              </a:spcAft>
              <a:buNone/>
            </a:pPr>
            <a:endParaRPr sz="600"/>
          </a:p>
          <a:p>
            <a:pPr marL="0" lvl="0" indent="0" algn="l" rtl="0">
              <a:spcBef>
                <a:spcPts val="0"/>
              </a:spcBef>
              <a:spcAft>
                <a:spcPts val="0"/>
              </a:spcAft>
              <a:buClr>
                <a:schemeClr val="dk1"/>
              </a:buClr>
              <a:buSzPts val="1800"/>
              <a:buFont typeface="Calibri"/>
              <a:buNone/>
            </a:pPr>
            <a:r>
              <a:rPr lang="en" sz="1600"/>
              <a:t>Detailed directions for Interactive Reporting can be found in the </a:t>
            </a:r>
            <a:r>
              <a:rPr lang="en" sz="1600" u="sng">
                <a:solidFill>
                  <a:srgbClr val="3D9BBA"/>
                </a:solidFill>
                <a:hlinkClick r:id="rId3"/>
              </a:rPr>
              <a:t>eDIRECT User Guide</a:t>
            </a:r>
            <a:r>
              <a:rPr lang="en" sz="1600"/>
              <a:t> posted in </a:t>
            </a:r>
            <a:r>
              <a:rPr lang="en" sz="1600" u="sng">
                <a:solidFill>
                  <a:srgbClr val="3D9BBA"/>
                </a:solidFill>
                <a:hlinkClick r:id="rId4"/>
              </a:rPr>
              <a:t>eDIRECT</a:t>
            </a:r>
            <a:r>
              <a:rPr lang="en" sz="1600"/>
              <a:t> under General Information.</a:t>
            </a:r>
            <a:endParaRPr sz="1600"/>
          </a:p>
          <a:p>
            <a:pPr marL="0" lvl="0" indent="0" algn="l" rtl="0">
              <a:spcBef>
                <a:spcPts val="640"/>
              </a:spcBef>
              <a:spcAft>
                <a:spcPts val="0"/>
              </a:spcAft>
              <a:buNone/>
            </a:pPr>
            <a:endParaRPr sz="1600"/>
          </a:p>
        </p:txBody>
      </p:sp>
      <p:pic>
        <p:nvPicPr>
          <p:cNvPr id="198" name="Google Shape;198;p44"/>
          <p:cNvPicPr preferRelativeResize="0"/>
          <p:nvPr/>
        </p:nvPicPr>
        <p:blipFill>
          <a:blip r:embed="rId5">
            <a:alphaModFix/>
          </a:blip>
          <a:stretch>
            <a:fillRect/>
          </a:stretch>
        </p:blipFill>
        <p:spPr>
          <a:xfrm>
            <a:off x="5002375" y="1676188"/>
            <a:ext cx="4019875" cy="24196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48362"/>
    </mc:Choice>
    <mc:Fallback>
      <p:transition spd="slow" advTm="483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Interactive Reporting</a:t>
            </a:r>
            <a:endParaRPr sz="2800" b="0" i="0" u="none" strike="noStrike" cap="none">
              <a:solidFill>
                <a:srgbClr val="333333"/>
              </a:solidFill>
              <a:latin typeface="Calibri"/>
              <a:ea typeface="Calibri"/>
              <a:cs typeface="Calibri"/>
              <a:sym typeface="Calibri"/>
            </a:endParaRPr>
          </a:p>
        </p:txBody>
      </p:sp>
      <p:sp>
        <p:nvSpPr>
          <p:cNvPr id="204" name="Google Shape;204;p45"/>
          <p:cNvSpPr txBox="1">
            <a:spLocks noGrp="1"/>
          </p:cNvSpPr>
          <p:nvPr>
            <p:ph type="body" idx="1"/>
          </p:nvPr>
        </p:nvSpPr>
        <p:spPr>
          <a:xfrm>
            <a:off x="152400" y="971688"/>
            <a:ext cx="45045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 sz="1800"/>
              <a:t>Per</a:t>
            </a:r>
            <a:r>
              <a:rPr lang="en" sz="1800" b="0" i="0" u="none" strike="noStrike" cap="none">
                <a:solidFill>
                  <a:schemeClr val="dk1"/>
                </a:solidFill>
                <a:latin typeface="Calibri"/>
                <a:ea typeface="Calibri"/>
                <a:cs typeface="Calibri"/>
                <a:sym typeface="Calibri"/>
              </a:rPr>
              <a:t>missions must be added to give access to Interactive Reporting. Permissions can be added through the User Management tab in </a:t>
            </a:r>
            <a:r>
              <a:rPr lang="en" sz="1800" b="0" i="0" u="sng" strike="noStrike" cap="none">
                <a:solidFill>
                  <a:srgbClr val="3D9BBA"/>
                </a:solidFill>
                <a:latin typeface="Calibri"/>
                <a:ea typeface="Calibri"/>
                <a:cs typeface="Calibri"/>
                <a:sym typeface="Calibri"/>
                <a:hlinkClick r:id="rId3"/>
              </a:rPr>
              <a:t>eDIRECT</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None/>
            </a:pPr>
            <a:endParaRPr sz="1800"/>
          </a:p>
          <a:p>
            <a:pPr marL="0" marR="0" lvl="0" indent="0" algn="l" rtl="0">
              <a:lnSpc>
                <a:spcPct val="100000"/>
              </a:lnSpc>
              <a:spcBef>
                <a:spcPts val="640"/>
              </a:spcBef>
              <a:spcAft>
                <a:spcPts val="0"/>
              </a:spcAft>
              <a:buNone/>
            </a:pPr>
            <a:r>
              <a:rPr lang="en" sz="1800"/>
              <a:t>Details on how to add/edit user permissions can be found in the</a:t>
            </a:r>
            <a:r>
              <a:rPr lang="en" sz="1800">
                <a:solidFill>
                  <a:srgbClr val="3D9BBA"/>
                </a:solidFill>
              </a:rPr>
              <a:t> </a:t>
            </a:r>
            <a:r>
              <a:rPr lang="en" sz="1800" u="sng">
                <a:solidFill>
                  <a:srgbClr val="3D9BBA"/>
                </a:solidFill>
                <a:hlinkClick r:id="rId4"/>
              </a:rPr>
              <a:t>User Management one-pager</a:t>
            </a:r>
            <a:r>
              <a:rPr lang="en" sz="1800"/>
              <a:t> or in the </a:t>
            </a:r>
            <a:r>
              <a:rPr lang="en" sz="1800" u="sng">
                <a:solidFill>
                  <a:srgbClr val="3D9BBA"/>
                </a:solidFill>
                <a:hlinkClick r:id="rId5"/>
              </a:rPr>
              <a:t>eDIRECT User Guide</a:t>
            </a:r>
            <a:r>
              <a:rPr lang="en" sz="1800"/>
              <a:t> posted in </a:t>
            </a:r>
            <a:r>
              <a:rPr lang="en" sz="1800" u="sng">
                <a:solidFill>
                  <a:srgbClr val="3D9BBA"/>
                </a:solidFill>
                <a:hlinkClick r:id="rId3"/>
              </a:rPr>
              <a:t>eDIRECT</a:t>
            </a:r>
            <a:r>
              <a:rPr lang="en" sz="1800"/>
              <a:t> under General Information.</a:t>
            </a:r>
            <a:endParaRPr sz="1800"/>
          </a:p>
          <a:p>
            <a:pPr marL="0" marR="0" lvl="0" indent="0" algn="l" rtl="0">
              <a:lnSpc>
                <a:spcPct val="100000"/>
              </a:lnSpc>
              <a:spcBef>
                <a:spcPts val="0"/>
              </a:spcBef>
              <a:spcAft>
                <a:spcPts val="0"/>
              </a:spcAft>
              <a:buNone/>
            </a:pPr>
            <a:r>
              <a:rPr lang="en" sz="1800"/>
              <a:t/>
            </a:r>
            <a:br>
              <a:rPr lang="en" sz="1800"/>
            </a:br>
            <a:endParaRPr sz="1800"/>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205" name="Google Shape;205;p45"/>
          <p:cNvPicPr preferRelativeResize="0"/>
          <p:nvPr/>
        </p:nvPicPr>
        <p:blipFill rotWithShape="1">
          <a:blip r:embed="rId6">
            <a:alphaModFix/>
          </a:blip>
          <a:srcRect/>
          <a:stretch/>
        </p:blipFill>
        <p:spPr>
          <a:xfrm>
            <a:off x="5137700" y="1139838"/>
            <a:ext cx="3630725" cy="3339925"/>
          </a:xfrm>
          <a:prstGeom prst="rect">
            <a:avLst/>
          </a:prstGeom>
          <a:noFill/>
          <a:ln>
            <a:noFill/>
          </a:ln>
        </p:spPr>
      </p:pic>
      <p:sp>
        <p:nvSpPr>
          <p:cNvPr id="206" name="Google Shape;206;p45"/>
          <p:cNvSpPr/>
          <p:nvPr/>
        </p:nvSpPr>
        <p:spPr>
          <a:xfrm>
            <a:off x="5137700" y="2685584"/>
            <a:ext cx="988500" cy="603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Tm="24433"/>
    </mc:Choice>
    <mc:Fallback>
      <p:transition spd="slow" advTm="244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6"/>
          <p:cNvPicPr preferRelativeResize="0"/>
          <p:nvPr/>
        </p:nvPicPr>
        <p:blipFill>
          <a:blip r:embed="rId3">
            <a:alphaModFix/>
          </a:blip>
          <a:stretch>
            <a:fillRect/>
          </a:stretch>
        </p:blipFill>
        <p:spPr>
          <a:xfrm>
            <a:off x="75425" y="1647675"/>
            <a:ext cx="8993174" cy="2749825"/>
          </a:xfrm>
          <a:prstGeom prst="rect">
            <a:avLst/>
          </a:prstGeom>
          <a:noFill/>
          <a:ln>
            <a:noFill/>
          </a:ln>
        </p:spPr>
      </p:pic>
      <p:sp>
        <p:nvSpPr>
          <p:cNvPr id="212" name="Google Shape;212;p4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solidFill>
                  <a:srgbClr val="000000"/>
                </a:solidFill>
              </a:rPr>
              <a:t>Accessing Interactive Reporting </a:t>
            </a:r>
            <a:endParaRPr sz="2800"/>
          </a:p>
        </p:txBody>
      </p:sp>
      <p:sp>
        <p:nvSpPr>
          <p:cNvPr id="213" name="Google Shape;213;p46"/>
          <p:cNvSpPr txBox="1">
            <a:spLocks noGrp="1"/>
          </p:cNvSpPr>
          <p:nvPr>
            <p:ph type="body" idx="1"/>
          </p:nvPr>
        </p:nvSpPr>
        <p:spPr>
          <a:xfrm>
            <a:off x="152413" y="1047588"/>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sz="1800"/>
              <a:t>Once logged into eDIRECT, choose All Applications → Interactive Reporting. </a:t>
            </a:r>
            <a:endParaRPr sz="1800"/>
          </a:p>
        </p:txBody>
      </p:sp>
      <p:cxnSp>
        <p:nvCxnSpPr>
          <p:cNvPr id="214" name="Google Shape;214;p46"/>
          <p:cNvCxnSpPr/>
          <p:nvPr/>
        </p:nvCxnSpPr>
        <p:spPr>
          <a:xfrm rot="10800000">
            <a:off x="840050" y="2836925"/>
            <a:ext cx="979200" cy="1632300"/>
          </a:xfrm>
          <a:prstGeom prst="straightConnector1">
            <a:avLst/>
          </a:prstGeom>
          <a:noFill/>
          <a:ln w="28575" cap="flat" cmpd="sng">
            <a:solidFill>
              <a:srgbClr val="FF0000"/>
            </a:solidFill>
            <a:prstDash val="solid"/>
            <a:round/>
            <a:headEnd type="none" w="sm" len="sm"/>
            <a:tailEnd type="triangle" w="med" len="med"/>
          </a:ln>
        </p:spPr>
      </p:cxnSp>
      <p:sp>
        <p:nvSpPr>
          <p:cNvPr id="215" name="Google Shape;215;p46"/>
          <p:cNvSpPr/>
          <p:nvPr/>
        </p:nvSpPr>
        <p:spPr>
          <a:xfrm>
            <a:off x="7469950" y="1747675"/>
            <a:ext cx="9792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10007"/>
    </mc:Choice>
    <mc:Fallback>
      <p:transition spd="slow" advTm="100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 sz="2800"/>
              <a:t>Interactive Reporting Filters</a:t>
            </a:r>
            <a:endParaRPr/>
          </a:p>
        </p:txBody>
      </p:sp>
      <p:sp>
        <p:nvSpPr>
          <p:cNvPr id="221" name="Google Shape;221;p47"/>
          <p:cNvSpPr txBox="1">
            <a:spLocks noGrp="1"/>
          </p:cNvSpPr>
          <p:nvPr>
            <p:ph type="body" idx="1"/>
          </p:nvPr>
        </p:nvSpPr>
        <p:spPr>
          <a:xfrm>
            <a:off x="42950" y="849025"/>
            <a:ext cx="4428000" cy="3828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600"/>
              <a:t>Interactive Reporting uses dynamic filters that when selected update the displayed data. Filters for Student History and Reponse Lookup include: </a:t>
            </a:r>
            <a:endParaRPr sz="1600"/>
          </a:p>
          <a:p>
            <a:pPr marL="457200" lvl="0" indent="-330200" algn="l" rtl="0">
              <a:spcBef>
                <a:spcPts val="640"/>
              </a:spcBef>
              <a:spcAft>
                <a:spcPts val="0"/>
              </a:spcAft>
              <a:buSzPts val="1600"/>
              <a:buChar char="•"/>
            </a:pPr>
            <a:r>
              <a:rPr lang="en" sz="1600"/>
              <a:t>Admin</a:t>
            </a:r>
            <a:endParaRPr sz="1600"/>
          </a:p>
          <a:p>
            <a:pPr marL="457200" lvl="0" indent="-330200" algn="l" rtl="0">
              <a:spcBef>
                <a:spcPts val="0"/>
              </a:spcBef>
              <a:spcAft>
                <a:spcPts val="0"/>
              </a:spcAft>
              <a:buSzPts val="1600"/>
              <a:buChar char="•"/>
            </a:pPr>
            <a:r>
              <a:rPr lang="en" sz="1600"/>
              <a:t>School System</a:t>
            </a:r>
            <a:endParaRPr sz="1600"/>
          </a:p>
          <a:p>
            <a:pPr marL="457200" lvl="0" indent="-330200" algn="l" rtl="0">
              <a:spcBef>
                <a:spcPts val="0"/>
              </a:spcBef>
              <a:spcAft>
                <a:spcPts val="0"/>
              </a:spcAft>
              <a:buSzPts val="1600"/>
              <a:buChar char="•"/>
            </a:pPr>
            <a:r>
              <a:rPr lang="en" sz="1600"/>
              <a:t>School Name</a:t>
            </a:r>
            <a:endParaRPr sz="1600"/>
          </a:p>
          <a:p>
            <a:pPr marL="457200" lvl="0" indent="-330200" algn="l" rtl="0">
              <a:spcBef>
                <a:spcPts val="0"/>
              </a:spcBef>
              <a:spcAft>
                <a:spcPts val="0"/>
              </a:spcAft>
              <a:buSzPts val="1600"/>
              <a:buChar char="•"/>
            </a:pPr>
            <a:r>
              <a:rPr lang="en" sz="1600"/>
              <a:t>Test Session Name</a:t>
            </a:r>
            <a:endParaRPr sz="1600"/>
          </a:p>
          <a:p>
            <a:pPr marL="457200" lvl="0" indent="-330200" algn="l" rtl="0">
              <a:spcBef>
                <a:spcPts val="0"/>
              </a:spcBef>
              <a:spcAft>
                <a:spcPts val="0"/>
              </a:spcAft>
              <a:buSzPts val="1600"/>
              <a:buChar char="•"/>
            </a:pPr>
            <a:r>
              <a:rPr lang="en" sz="1600"/>
              <a:t>LASID</a:t>
            </a:r>
            <a:endParaRPr sz="1600"/>
          </a:p>
          <a:p>
            <a:pPr marL="457200" lvl="0" indent="-330200" algn="l" rtl="0">
              <a:spcBef>
                <a:spcPts val="0"/>
              </a:spcBef>
              <a:spcAft>
                <a:spcPts val="0"/>
              </a:spcAft>
              <a:buSzPts val="1600"/>
              <a:buChar char="•"/>
            </a:pPr>
            <a:r>
              <a:rPr lang="en" sz="1600"/>
              <a:t>First Name </a:t>
            </a:r>
            <a:r>
              <a:rPr lang="en" sz="1600" i="1"/>
              <a:t>(Student History only)</a:t>
            </a:r>
            <a:endParaRPr sz="1600" i="1"/>
          </a:p>
          <a:p>
            <a:pPr marL="457200" lvl="0" indent="-330200" algn="l" rtl="0">
              <a:spcBef>
                <a:spcPts val="0"/>
              </a:spcBef>
              <a:spcAft>
                <a:spcPts val="0"/>
              </a:spcAft>
              <a:buSzPts val="1600"/>
              <a:buChar char="•"/>
            </a:pPr>
            <a:r>
              <a:rPr lang="en" sz="1600"/>
              <a:t>Last Name </a:t>
            </a:r>
            <a:r>
              <a:rPr lang="en" sz="1600" i="1"/>
              <a:t>(Student History only)</a:t>
            </a:r>
            <a:endParaRPr sz="1600" i="1"/>
          </a:p>
          <a:p>
            <a:pPr marL="0" lvl="0" indent="0" algn="l" rtl="0">
              <a:spcBef>
                <a:spcPts val="640"/>
              </a:spcBef>
              <a:spcAft>
                <a:spcPts val="0"/>
              </a:spcAft>
              <a:buNone/>
            </a:pPr>
            <a:r>
              <a:rPr lang="en" sz="1600"/>
              <a:t>When a Filter is selected, the Filter page will display available options. When desired filters are selected, select </a:t>
            </a:r>
            <a:r>
              <a:rPr lang="en" sz="1600" b="1"/>
              <a:t>ADD FILTER </a:t>
            </a:r>
            <a:r>
              <a:rPr lang="en" sz="1600"/>
              <a:t>to apply the filters to the displayed data.</a:t>
            </a:r>
            <a:endParaRPr sz="1600"/>
          </a:p>
        </p:txBody>
      </p:sp>
      <p:pic>
        <p:nvPicPr>
          <p:cNvPr id="222" name="Google Shape;222;p47"/>
          <p:cNvPicPr preferRelativeResize="0"/>
          <p:nvPr/>
        </p:nvPicPr>
        <p:blipFill>
          <a:blip r:embed="rId3">
            <a:alphaModFix/>
          </a:blip>
          <a:stretch>
            <a:fillRect/>
          </a:stretch>
        </p:blipFill>
        <p:spPr>
          <a:xfrm>
            <a:off x="4507650" y="1125425"/>
            <a:ext cx="4587174" cy="1060250"/>
          </a:xfrm>
          <a:prstGeom prst="rect">
            <a:avLst/>
          </a:prstGeom>
          <a:noFill/>
          <a:ln w="9525" cap="flat" cmpd="sng">
            <a:solidFill>
              <a:srgbClr val="000000"/>
            </a:solidFill>
            <a:prstDash val="solid"/>
            <a:round/>
            <a:headEnd type="none" w="sm" len="sm"/>
            <a:tailEnd type="none" w="sm" len="sm"/>
          </a:ln>
        </p:spPr>
      </p:pic>
      <p:pic>
        <p:nvPicPr>
          <p:cNvPr id="223" name="Google Shape;223;p47"/>
          <p:cNvPicPr preferRelativeResize="0"/>
          <p:nvPr/>
        </p:nvPicPr>
        <p:blipFill rotWithShape="1">
          <a:blip r:embed="rId4">
            <a:alphaModFix/>
          </a:blip>
          <a:srcRect l="34635" t="31935" r="4897"/>
          <a:stretch/>
        </p:blipFill>
        <p:spPr>
          <a:xfrm>
            <a:off x="5433675" y="2253200"/>
            <a:ext cx="2171026" cy="2498725"/>
          </a:xfrm>
          <a:prstGeom prst="rect">
            <a:avLst/>
          </a:prstGeom>
          <a:noFill/>
          <a:ln w="9525" cap="flat" cmpd="sng">
            <a:solidFill>
              <a:srgbClr val="000000"/>
            </a:solidFill>
            <a:prstDash val="solid"/>
            <a:round/>
            <a:headEnd type="none" w="sm" len="sm"/>
            <a:tailEnd type="none" w="sm" len="sm"/>
          </a:ln>
        </p:spPr>
      </p:pic>
      <p:sp>
        <p:nvSpPr>
          <p:cNvPr id="224" name="Google Shape;224;p47"/>
          <p:cNvSpPr/>
          <p:nvPr/>
        </p:nvSpPr>
        <p:spPr>
          <a:xfrm>
            <a:off x="4840025" y="1890325"/>
            <a:ext cx="810600" cy="270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7"/>
          <p:cNvSpPr/>
          <p:nvPr/>
        </p:nvSpPr>
        <p:spPr>
          <a:xfrm>
            <a:off x="7046600" y="4481625"/>
            <a:ext cx="484500" cy="270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32697"/>
    </mc:Choice>
    <mc:Fallback>
      <p:transition spd="slow" advTm="3269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800"/>
              <a:t>Interactive Reporting Column Filters</a:t>
            </a:r>
            <a:endParaRPr/>
          </a:p>
        </p:txBody>
      </p:sp>
      <p:sp>
        <p:nvSpPr>
          <p:cNvPr id="231" name="Google Shape;231;p48"/>
          <p:cNvSpPr txBox="1">
            <a:spLocks noGrp="1"/>
          </p:cNvSpPr>
          <p:nvPr>
            <p:ph type="body" idx="1"/>
          </p:nvPr>
        </p:nvSpPr>
        <p:spPr>
          <a:xfrm>
            <a:off x="152400" y="971550"/>
            <a:ext cx="8936400" cy="3828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800"/>
              <a:t>When navigating Interactive Reporting, you can sort the order of each column in a data table and set filters at the data column level. </a:t>
            </a:r>
            <a:endParaRPr sz="1800"/>
          </a:p>
          <a:p>
            <a:pPr marL="0" lvl="0" indent="0" algn="l" rtl="0">
              <a:spcBef>
                <a:spcPts val="640"/>
              </a:spcBef>
              <a:spcAft>
                <a:spcPts val="0"/>
              </a:spcAft>
              <a:buNone/>
            </a:pPr>
            <a:endParaRPr sz="1600"/>
          </a:p>
          <a:p>
            <a:pPr marL="0" lvl="0" indent="0" algn="l" rtl="0">
              <a:spcBef>
                <a:spcPts val="640"/>
              </a:spcBef>
              <a:spcAft>
                <a:spcPts val="0"/>
              </a:spcAft>
              <a:buNone/>
            </a:pPr>
            <a:r>
              <a:rPr lang="en" sz="1800"/>
              <a:t>To rest the data to the default select the reset arrow at the bottom of the screen. </a:t>
            </a:r>
            <a:endParaRPr sz="1800"/>
          </a:p>
        </p:txBody>
      </p:sp>
      <p:pic>
        <p:nvPicPr>
          <p:cNvPr id="232" name="Google Shape;232;p48"/>
          <p:cNvPicPr preferRelativeResize="0"/>
          <p:nvPr/>
        </p:nvPicPr>
        <p:blipFill>
          <a:blip r:embed="rId3">
            <a:alphaModFix/>
          </a:blip>
          <a:stretch>
            <a:fillRect/>
          </a:stretch>
        </p:blipFill>
        <p:spPr>
          <a:xfrm>
            <a:off x="513188" y="2571750"/>
            <a:ext cx="8117624" cy="1801250"/>
          </a:xfrm>
          <a:prstGeom prst="rect">
            <a:avLst/>
          </a:prstGeom>
          <a:noFill/>
          <a:ln>
            <a:noFill/>
          </a:ln>
        </p:spPr>
      </p:pic>
      <p:sp>
        <p:nvSpPr>
          <p:cNvPr id="233" name="Google Shape;233;p48"/>
          <p:cNvSpPr/>
          <p:nvPr/>
        </p:nvSpPr>
        <p:spPr>
          <a:xfrm>
            <a:off x="3894350" y="2838000"/>
            <a:ext cx="754500" cy="357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8"/>
          <p:cNvSpPr/>
          <p:nvPr/>
        </p:nvSpPr>
        <p:spPr>
          <a:xfrm>
            <a:off x="8063725" y="4057500"/>
            <a:ext cx="754500" cy="357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22820"/>
    </mc:Choice>
    <mc:Fallback>
      <p:transition spd="slow" advTm="2282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800"/>
              <a:t>Interactive Reporting Column Filters</a:t>
            </a:r>
            <a:endParaRPr/>
          </a:p>
        </p:txBody>
      </p:sp>
      <p:sp>
        <p:nvSpPr>
          <p:cNvPr id="240" name="Google Shape;240;p49"/>
          <p:cNvSpPr txBox="1">
            <a:spLocks noGrp="1"/>
          </p:cNvSpPr>
          <p:nvPr>
            <p:ph type="body" idx="1"/>
          </p:nvPr>
        </p:nvSpPr>
        <p:spPr>
          <a:xfrm>
            <a:off x="152400" y="971550"/>
            <a:ext cx="8844300" cy="3828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600"/>
              <a:t>To filter column data, hover your cursor over the column heading, select the three vertical dots to display the </a:t>
            </a:r>
            <a:r>
              <a:rPr lang="en" sz="1600" b="1"/>
              <a:t>Filters dialog</a:t>
            </a:r>
            <a:r>
              <a:rPr lang="en" sz="1600"/>
              <a:t>, then click </a:t>
            </a:r>
            <a:r>
              <a:rPr lang="en" sz="1600" b="1"/>
              <a:t>Filters</a:t>
            </a:r>
            <a:r>
              <a:rPr lang="en" sz="1600"/>
              <a:t>. </a:t>
            </a:r>
            <a:br>
              <a:rPr lang="en" sz="1600"/>
            </a:br>
            <a:endParaRPr sz="1600"/>
          </a:p>
          <a:p>
            <a:pPr marL="0" lvl="0" indent="0" algn="l" rtl="0">
              <a:spcBef>
                <a:spcPts val="640"/>
              </a:spcBef>
              <a:spcAft>
                <a:spcPts val="0"/>
              </a:spcAft>
              <a:buNone/>
            </a:pPr>
            <a:r>
              <a:rPr lang="en" sz="1600"/>
              <a:t>Select only the options to display in the column, then click </a:t>
            </a:r>
            <a:r>
              <a:rPr lang="en" sz="1600" b="1"/>
              <a:t>ADD FILTER</a:t>
            </a:r>
            <a:r>
              <a:rPr lang="en" sz="1600"/>
              <a:t>.</a:t>
            </a:r>
            <a:endParaRPr sz="1600"/>
          </a:p>
          <a:p>
            <a:pPr marL="0" lvl="0" indent="0" algn="l" rtl="0">
              <a:spcBef>
                <a:spcPts val="640"/>
              </a:spcBef>
              <a:spcAft>
                <a:spcPts val="0"/>
              </a:spcAft>
              <a:buNone/>
            </a:pPr>
            <a:endParaRPr sz="1600"/>
          </a:p>
          <a:p>
            <a:pPr marL="0" lvl="0" indent="0" algn="l" rtl="0">
              <a:spcBef>
                <a:spcPts val="640"/>
              </a:spcBef>
              <a:spcAft>
                <a:spcPts val="0"/>
              </a:spcAft>
              <a:buNone/>
            </a:pPr>
            <a:endParaRPr sz="1600"/>
          </a:p>
        </p:txBody>
      </p:sp>
      <p:pic>
        <p:nvPicPr>
          <p:cNvPr id="241" name="Google Shape;241;p49"/>
          <p:cNvPicPr preferRelativeResize="0"/>
          <p:nvPr/>
        </p:nvPicPr>
        <p:blipFill>
          <a:blip r:embed="rId3">
            <a:alphaModFix/>
          </a:blip>
          <a:stretch>
            <a:fillRect/>
          </a:stretch>
        </p:blipFill>
        <p:spPr>
          <a:xfrm>
            <a:off x="152400" y="2198863"/>
            <a:ext cx="8579751" cy="1374275"/>
          </a:xfrm>
          <a:prstGeom prst="rect">
            <a:avLst/>
          </a:prstGeom>
          <a:noFill/>
          <a:ln>
            <a:noFill/>
          </a:ln>
        </p:spPr>
      </p:pic>
      <p:sp>
        <p:nvSpPr>
          <p:cNvPr id="242" name="Google Shape;242;p49"/>
          <p:cNvSpPr/>
          <p:nvPr/>
        </p:nvSpPr>
        <p:spPr>
          <a:xfrm>
            <a:off x="3930200" y="2560338"/>
            <a:ext cx="257400" cy="357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9"/>
          <p:cNvSpPr/>
          <p:nvPr/>
        </p:nvSpPr>
        <p:spPr>
          <a:xfrm>
            <a:off x="2990950" y="2881163"/>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49"/>
          <p:cNvPicPr preferRelativeResize="0"/>
          <p:nvPr/>
        </p:nvPicPr>
        <p:blipFill>
          <a:blip r:embed="rId4">
            <a:alphaModFix/>
          </a:blip>
          <a:stretch>
            <a:fillRect/>
          </a:stretch>
        </p:blipFill>
        <p:spPr>
          <a:xfrm>
            <a:off x="6578374" y="2198875"/>
            <a:ext cx="2232625" cy="2730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22078"/>
    </mc:Choice>
    <mc:Fallback>
      <p:transition spd="slow" advTm="220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Interactive Reporting: </a:t>
            </a:r>
            <a:r>
              <a:rPr lang="en" sz="2800"/>
              <a:t>Student History</a:t>
            </a:r>
            <a:r>
              <a:rPr lang="en" sz="2800" b="0" i="0" u="none" strike="noStrike" cap="none">
                <a:solidFill>
                  <a:srgbClr val="333333"/>
                </a:solidFill>
                <a:latin typeface="Calibri"/>
                <a:ea typeface="Calibri"/>
                <a:cs typeface="Calibri"/>
                <a:sym typeface="Calibri"/>
              </a:rPr>
              <a:t> </a:t>
            </a:r>
            <a:endParaRPr sz="4400" b="0" i="0" u="none" strike="noStrike" cap="none">
              <a:solidFill>
                <a:srgbClr val="333333"/>
              </a:solidFill>
              <a:latin typeface="Calibri"/>
              <a:ea typeface="Calibri"/>
              <a:cs typeface="Calibri"/>
              <a:sym typeface="Calibri"/>
            </a:endParaRPr>
          </a:p>
        </p:txBody>
      </p:sp>
      <p:sp>
        <p:nvSpPr>
          <p:cNvPr id="250" name="Google Shape;250;p50"/>
          <p:cNvSpPr txBox="1">
            <a:spLocks noGrp="1"/>
          </p:cNvSpPr>
          <p:nvPr>
            <p:ph type="body" idx="1"/>
          </p:nvPr>
        </p:nvSpPr>
        <p:spPr>
          <a:xfrm>
            <a:off x="0" y="971700"/>
            <a:ext cx="89460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The </a:t>
            </a:r>
            <a:r>
              <a:rPr lang="en" sz="1600"/>
              <a:t>Student History</a:t>
            </a:r>
            <a:r>
              <a:rPr lang="en" sz="1600" b="0" i="0" u="none" strike="noStrike" cap="none">
                <a:solidFill>
                  <a:schemeClr val="dk1"/>
                </a:solidFill>
                <a:latin typeface="Calibri"/>
                <a:ea typeface="Calibri"/>
                <a:cs typeface="Calibri"/>
                <a:sym typeface="Calibri"/>
              </a:rPr>
              <a:t> report allows you to display nonsummative student </a:t>
            </a:r>
            <a:r>
              <a:rPr lang="en" sz="1600"/>
              <a:t>and test information from the current and previous year’s administrations. You must have permissions for the current administration to display results from last year’s administration. The information is displayed in three areas: Student History, Scores per Assessment, and Score Detail</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64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a:t>
            </a:r>
            <a:r>
              <a:rPr lang="en" sz="1600"/>
              <a:t>Student History</a:t>
            </a:r>
            <a:r>
              <a:rPr lang="en" sz="1600" b="0" i="0" u="none" strike="noStrike" cap="none">
                <a:solidFill>
                  <a:schemeClr val="dk1"/>
                </a:solidFill>
                <a:latin typeface="Calibri"/>
                <a:ea typeface="Calibri"/>
                <a:cs typeface="Calibri"/>
                <a:sym typeface="Calibri"/>
              </a:rPr>
              <a:t> report can be downloaded as an Excel, CSV, or PDF document. </a:t>
            </a:r>
            <a:endParaRPr sz="1600" b="0" i="0" u="none" strike="noStrike" cap="none">
              <a:solidFill>
                <a:schemeClr val="dk1"/>
              </a:solidFill>
              <a:latin typeface="Calibri"/>
              <a:ea typeface="Calibri"/>
              <a:cs typeface="Calibri"/>
              <a:sym typeface="Calibri"/>
            </a:endParaRPr>
          </a:p>
        </p:txBody>
      </p:sp>
      <p:pic>
        <p:nvPicPr>
          <p:cNvPr id="251" name="Google Shape;251;p50"/>
          <p:cNvPicPr preferRelativeResize="0"/>
          <p:nvPr/>
        </p:nvPicPr>
        <p:blipFill rotWithShape="1">
          <a:blip r:embed="rId3">
            <a:alphaModFix/>
          </a:blip>
          <a:srcRect b="33333"/>
          <a:stretch/>
        </p:blipFill>
        <p:spPr>
          <a:xfrm>
            <a:off x="1175775" y="2571750"/>
            <a:ext cx="6346699" cy="2168524"/>
          </a:xfrm>
          <a:prstGeom prst="rect">
            <a:avLst/>
          </a:prstGeom>
          <a:noFill/>
          <a:ln>
            <a:noFill/>
          </a:ln>
        </p:spPr>
      </p:pic>
      <p:sp>
        <p:nvSpPr>
          <p:cNvPr id="252" name="Google Shape;252;p50"/>
          <p:cNvSpPr/>
          <p:nvPr/>
        </p:nvSpPr>
        <p:spPr>
          <a:xfrm>
            <a:off x="6821025" y="3478188"/>
            <a:ext cx="534600" cy="218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advTm="42907"/>
    </mc:Choice>
    <mc:Fallback>
      <p:transition spd="slow" advTm="42907"/>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2799</TotalTime>
  <Words>686</Words>
  <Application>Microsoft Office PowerPoint</Application>
  <PresentationFormat>On-screen Show (16:9)</PresentationFormat>
  <Paragraphs>68</Paragraphs>
  <Slides>15</Slides>
  <Notes>15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15</vt:i4>
      </vt:variant>
    </vt:vector>
  </HeadingPairs>
  <TitlesOfParts>
    <vt:vector size="22" baseType="lpstr">
      <vt:lpstr>Arial</vt:lpstr>
      <vt:lpstr>Calibri</vt:lpstr>
      <vt:lpstr>Simple Light</vt:lpstr>
      <vt:lpstr>Louisiana Believes</vt:lpstr>
      <vt:lpstr>Louisiana Believes</vt:lpstr>
      <vt:lpstr>LA Believes</vt:lpstr>
      <vt:lpstr>Louisiana Believes</vt:lpstr>
      <vt:lpstr>PowerPoint Presentation</vt:lpstr>
      <vt:lpstr>Today’s Goals</vt:lpstr>
      <vt:lpstr>Interactive Reporting Overview</vt:lpstr>
      <vt:lpstr>Interactive Reporting</vt:lpstr>
      <vt:lpstr>Accessing Interactive Reporting </vt:lpstr>
      <vt:lpstr>Interactive Reporting Filters</vt:lpstr>
      <vt:lpstr>Interactive Reporting Column Filters</vt:lpstr>
      <vt:lpstr>Interactive Reporting Column Filters</vt:lpstr>
      <vt:lpstr>Interactive Reporting: Student History </vt:lpstr>
      <vt:lpstr>Interactive Reporting: Response Lookup </vt:lpstr>
      <vt:lpstr>Interactive Reporting: Response Lookup Detail</vt:lpstr>
      <vt:lpstr>Interactive Reporting: Response Lookup Detail</vt:lpstr>
      <vt:lpstr>PowerPoint Presentation</vt:lpstr>
      <vt:lpstr>User Guides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McCloskey</dc:creator>
  <cp:lastModifiedBy>Rachel McCloskey</cp:lastModifiedBy>
  <cp:revision>7</cp:revision>
  <dcterms:modified xsi:type="dcterms:W3CDTF">2018-10-18T15:49:52Z</dcterms:modified>
</cp:coreProperties>
</file>